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02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67" r:id="rId8"/>
    <p:sldId id="276" r:id="rId9"/>
    <p:sldId id="277" r:id="rId10"/>
    <p:sldId id="288" r:id="rId11"/>
    <p:sldId id="279" r:id="rId12"/>
    <p:sldId id="278" r:id="rId13"/>
    <p:sldId id="280" r:id="rId14"/>
    <p:sldId id="281" r:id="rId15"/>
    <p:sldId id="282" r:id="rId16"/>
    <p:sldId id="283" r:id="rId17"/>
    <p:sldId id="284" r:id="rId18"/>
    <p:sldId id="285" r:id="rId19"/>
    <p:sldId id="265" r:id="rId20"/>
    <p:sldId id="286" r:id="rId21"/>
    <p:sldId id="28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이세호" initials="이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204" autoAdjust="0"/>
    <p:restoredTop sz="95214" autoAdjust="0"/>
  </p:normalViewPr>
  <p:slideViewPr>
    <p:cSldViewPr snapToGrid="0">
      <p:cViewPr varScale="1">
        <p:scale>
          <a:sx n="100" d="100"/>
          <a:sy n="100" d="100"/>
        </p:scale>
        <p:origin x="498" y="96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commentAuthors" Target="commentAuthors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.xlsx"  /></Relationships>
</file>

<file path=ppt/charts/_rels/chart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2.xlsx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설계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김시훈</c:v>
                </c:pt>
                <c:pt idx="1">
                  <c:v>도성대</c:v>
                </c:pt>
                <c:pt idx="2">
                  <c:v>김동훈</c:v>
                </c:pt>
                <c:pt idx="3">
                  <c:v>이세호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</c:v>
                </c:pt>
                <c:pt idx="1">
                  <c:v>0.7</c:v>
                </c:pt>
                <c:pt idx="2">
                  <c:v>0.9</c:v>
                </c:pt>
                <c:pt idx="3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FF-46D3-BCFC-9C91E40128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디자인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김시훈</c:v>
                </c:pt>
                <c:pt idx="1">
                  <c:v>도성대</c:v>
                </c:pt>
                <c:pt idx="2">
                  <c:v>김동훈</c:v>
                </c:pt>
                <c:pt idx="3">
                  <c:v>이세호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0.6</c:v>
                </c:pt>
                <c:pt idx="1">
                  <c:v>0.8</c:v>
                </c:pt>
                <c:pt idx="2">
                  <c:v>0.25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FF-46D3-BCFC-9C91E40128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DB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김시훈</c:v>
                </c:pt>
                <c:pt idx="1">
                  <c:v>도성대</c:v>
                </c:pt>
                <c:pt idx="2">
                  <c:v>김동훈</c:v>
                </c:pt>
                <c:pt idx="3">
                  <c:v>이세호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0.9</c:v>
                </c:pt>
                <c:pt idx="3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FF-46D3-BCFC-9C91E40128F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기능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김시훈</c:v>
                </c:pt>
                <c:pt idx="1">
                  <c:v>도성대</c:v>
                </c:pt>
                <c:pt idx="2">
                  <c:v>김동훈</c:v>
                </c:pt>
                <c:pt idx="3">
                  <c:v>이세호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0.9</c:v>
                </c:pt>
                <c:pt idx="1">
                  <c:v>0.7</c:v>
                </c:pt>
                <c:pt idx="2">
                  <c:v>0.4</c:v>
                </c:pt>
                <c:pt idx="3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BFF-46D3-BCFC-9C91E40128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8949212"/>
        <c:axId val="38712842"/>
      </c:barChart>
      <c:catAx>
        <c:axId val="39894921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 rot="0" vert="horz" wrap="none" lIns="0" tIns="0" rIns="0" bIns="0" anchor="ctr" anchorCtr="1"/>
          <a:lstStyle/>
          <a:p>
            <a:pPr algn="l">
              <a:defRPr sz="2500" b="0" i="0" u="none">
                <a:solidFill>
                  <a:srgbClr val="000000"/>
                </a:solidFill>
                <a:latin typeface="Malgun Gothic Semilight"/>
                <a:ea typeface="나눔스퀘어라운드 Bold"/>
                <a:cs typeface="나눔스퀘어라운드 Bold"/>
                <a:sym typeface="나눔스퀘어라운드 Bold"/>
              </a:defRPr>
            </a:pPr>
            <a:endParaRPr lang="ko-KR"/>
          </a:p>
        </c:txPr>
        <c:crossAx val="38712842"/>
        <c:crosses val="autoZero"/>
        <c:auto val="1"/>
        <c:lblAlgn val="ctr"/>
        <c:lblOffset val="100"/>
        <c:tickMarkSkip val="1"/>
        <c:noMultiLvlLbl val="0"/>
      </c:catAx>
      <c:valAx>
        <c:axId val="38712842"/>
        <c:scaling>
          <c:orientation val="minMax"/>
          <c:max val="1"/>
          <c:min val="0"/>
        </c:scaling>
        <c:delete val="0"/>
        <c:axPos val="b"/>
        <c:majorGridlines>
          <c:spPr>
            <a:ln w="19050" cap="flat" cmpd="sng" algn="ctr">
              <a:solidFill>
                <a:srgbClr val="868686"/>
              </a:solidFill>
              <a:prstDash val="lgDash"/>
              <a:round/>
              <a:headEnd w="med" len="med"/>
              <a:tailEnd w="med" len="med"/>
            </a:ln>
          </c:spPr>
        </c:majorGridlines>
        <c:numFmt formatCode="0%" sourceLinked="0"/>
        <c:majorTickMark val="none"/>
        <c:minorTickMark val="none"/>
        <c:tickLblPos val="low"/>
        <c:txPr>
          <a:bodyPr rot="0" vert="horz" wrap="none" lIns="0" tIns="0" rIns="0" bIns="0" anchor="ctr" anchorCtr="1"/>
          <a:lstStyle/>
          <a:p>
            <a:pPr algn="l">
              <a:defRPr b="0" i="0" u="none">
                <a:ea typeface="나눔스퀘어라운드 Bold"/>
                <a:cs typeface="나눔스퀘어라운드 Bold"/>
                <a:sym typeface="나눔스퀘어라운드 Bold"/>
              </a:defRPr>
            </a:pPr>
            <a:endParaRPr lang="ko-KR"/>
          </a:p>
        </c:txPr>
        <c:crossAx val="398949212"/>
        <c:crosses val="autoZero"/>
        <c:crossBetween val="between"/>
        <c:majorUnit val="0.25"/>
      </c:valAx>
      <c:spPr>
        <a:ln w="19050" cap="flat" cmpd="sng" algn="ctr">
          <a:solidFill>
            <a:srgbClr val="527191"/>
          </a:solidFill>
          <a:prstDash val="solid"/>
          <a:round/>
          <a:headEnd w="med" len="med"/>
          <a:tailEnd w="med" len="med"/>
        </a:ln>
      </c:spPr>
    </c:plotArea>
    <c:legend>
      <c:legendPos val="r"/>
      <c:layout>
        <c:manualLayout>
          <c:xMode val="edge"/>
          <c:yMode val="edge"/>
          <c:x val="0.90915155410766602"/>
          <c:y val="1.6564207151532173E-2"/>
          <c:w val="7.2451584041118622E-2"/>
          <c:h val="0.30514940619468689"/>
        </c:manualLayout>
      </c:layout>
      <c:overlay val="0"/>
      <c:txPr>
        <a:bodyPr rot="0" vert="horz" wrap="none" lIns="0" tIns="0" rIns="0" bIns="0" anchor="ctr" anchorCtr="1"/>
        <a:lstStyle/>
        <a:p>
          <a:pPr algn="l">
            <a:defRPr sz="1200" b="0" i="0" u="none">
              <a:ea typeface="나눔스퀘어라운드 Bold"/>
              <a:cs typeface="나눔스퀘어라운드 Bold"/>
              <a:sym typeface="나눔스퀘어라운드 Bold"/>
            </a:defRPr>
          </a:pPr>
          <a:endParaRPr lang="ko-KR"/>
        </a:p>
      </c:txPr>
    </c:legend>
    <c:plotVisOnly val="0"/>
    <c:dispBlanksAs val="gap"/>
    <c:showDLblsOverMax val="1"/>
  </c:chart>
  <c:txPr>
    <a:bodyPr rot="0" vert="horz" wrap="none" lIns="0" tIns="0" rIns="0" bIns="0" anchor="ctr" anchorCtr="1"/>
    <a:lstStyle/>
    <a:p>
      <a:pPr algn="l">
        <a:defRPr sz="1200" b="0" i="0" u="none">
          <a:latin typeface="Malgun Gothic Semilight"/>
          <a:ea typeface="함초롬돋움"/>
          <a:cs typeface="함초롬돋움"/>
          <a:sym typeface="함초롬돋움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0"/>
    </c:ext>
  </c:extLst>
</c:chartSpace>
</file>

<file path=ppt/charts/chart2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설계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테스트</c:v>
                </c:pt>
                <c:pt idx="1">
                  <c:v>개발</c:v>
                </c:pt>
                <c:pt idx="2">
                  <c:v>세부 설계</c:v>
                </c:pt>
                <c:pt idx="3">
                  <c:v>기본 설계</c:v>
                </c:pt>
                <c:pt idx="4">
                  <c:v>기획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</c:ser>
        <c:dLbls>
          <c:delete val="0"/>
          <c:dLblPos val="outEnd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398949212"/>
        <c:axId val="38712842"/>
      </c:barChart>
      <c:catAx>
        <c:axId val="398949212"/>
        <c:scaling>
          <c:orientation val="minMax"/>
        </c:scaling>
        <c:axPos val="l"/>
        <c:crossAx val="38712842"/>
        <c:delete val="0"/>
        <c:numFmt formatCode="General" sourceLinked="0"/>
        <c:majorTickMark val="out"/>
        <c:minorTickMark val="none"/>
        <c:tickLblPos val="nextTo"/>
        <c:txPr>
          <a:bodyPr rot="0" vert="horz" wrap="none" lIns="0" tIns="0" rIns="0" bIns="0" anchor="ctr" anchorCtr="1"/>
          <a:p>
            <a:pPr algn="l">
              <a:defRPr sz="1500" b="0" i="0" u="none">
                <a:solidFill>
                  <a:srgbClr val="000000"/>
                </a:solidFill>
                <a:latin typeface="Malgun Gothic Semilight"/>
                <a:ea typeface="나눔스퀘어라운드 Bold"/>
                <a:cs typeface="나눔스퀘어라운드 Bold"/>
                <a:sym typeface="나눔스퀘어라운드 Bold"/>
              </a:defRPr>
            </a:pPr>
            <a:endParaRPr/>
          </a:p>
        </c:txPr>
        <c:crosses val="autoZero"/>
        <c:auto val="1"/>
        <c:lblAlgn val="ctr"/>
        <c:lblOffset val="100"/>
        <c:tickMarkSkip val="1"/>
        <c:noMultiLvlLbl val="0"/>
      </c:catAx>
      <c:valAx>
        <c:axId val="38712842"/>
        <c:scaling>
          <c:orientation val="minMax"/>
          <c:max val="15"/>
          <c:min val="0"/>
        </c:scaling>
        <c:axPos val="b"/>
        <c:crossAx val="398949212"/>
        <c:delete val="0"/>
        <c:majorGridlines>
          <c:spPr>
            <a:ln w="19050" cap="flat" cmpd="sng" algn="ctr">
              <a:solidFill>
                <a:srgbClr val="868686"/>
              </a:solidFill>
              <a:prstDash val="lgDash"/>
              <a:round/>
              <a:headEnd w="med" len="med"/>
              <a:tailEnd w="med" len="med"/>
            </a:ln>
          </c:spPr>
        </c:majorGridlines>
        <c:numFmt formatCode="@" sourceLinked="0"/>
        <c:majorTickMark val="none"/>
        <c:minorTickMark val="none"/>
        <c:tickLblPos val="low"/>
        <c:txPr>
          <a:bodyPr rot="0" vert="horz" wrap="none" lIns="0" tIns="0" rIns="0" bIns="0" anchor="ctr" anchorCtr="1"/>
          <a:p>
            <a:pPr algn="l">
              <a:defRPr b="0" i="0" u="none">
                <a:ea typeface="나눔스퀘어라운드 Bold"/>
                <a:cs typeface="나눔스퀘어라운드 Bold"/>
                <a:sym typeface="나눔스퀘어라운드 Bold"/>
              </a:defRPr>
            </a:pPr>
            <a:endParaRPr/>
          </a:p>
        </c:txPr>
        <c:crosses val="autoZero"/>
        <c:crossBetween val="between"/>
        <c:majorUnit val="1"/>
      </c:valAx>
      <c:spPr>
        <a:ln w="19050" cap="flat" cmpd="sng" algn="ctr">
          <a:solidFill>
            <a:srgbClr val="527191"/>
          </a:solidFill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200" b="0" i="0" u="none">
          <a:latin typeface="Malgun Gothic Semilight"/>
          <a:ea typeface="함초롬돋움"/>
          <a:cs typeface="함초롬돋움"/>
          <a:sym typeface="함초롬돋움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10/26/2021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6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0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6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4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6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6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8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4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4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5568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5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400" b="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System Font Regular"/>
        <a:buChar char="–"/>
        <a:defRPr sz="2400" b="0" i="0" kern="1200" spc="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–"/>
        <a:defRPr sz="2000" b="0" i="0" kern="1200" spc="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–"/>
        <a:defRPr sz="1800" b="0" i="0" kern="1200" spc="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–"/>
        <a:defRPr sz="1600" b="0" i="0" kern="1200" spc="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–"/>
        <a:defRPr sz="1600" b="0" i="0" kern="1200" spc="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Relationship Id="rId7" Type="http://schemas.openxmlformats.org/officeDocument/2006/relationships/image" Target="../media/image18.png"  /><Relationship Id="rId8" Type="http://schemas.openxmlformats.org/officeDocument/2006/relationships/image" Target="../media/image1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Relationship Id="rId6" Type="http://schemas.openxmlformats.org/officeDocument/2006/relationships/image" Target="../media/image2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14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4.png"  /><Relationship Id="rId11" Type="http://schemas.openxmlformats.org/officeDocument/2006/relationships/image" Target="../media/image25.png"  /><Relationship Id="rId12" Type="http://schemas.openxmlformats.org/officeDocument/2006/relationships/image" Target="../media/image26.png"  /><Relationship Id="rId13" Type="http://schemas.openxmlformats.org/officeDocument/2006/relationships/image" Target="../media/image27.png"  /><Relationship Id="rId14" Type="http://schemas.openxmlformats.org/officeDocument/2006/relationships/image" Target="../media/image28.png"  /><Relationship Id="rId2" Type="http://schemas.openxmlformats.org/officeDocument/2006/relationships/image" Target="../media/image3.png"  /><Relationship Id="rId3" Type="http://schemas.openxmlformats.org/officeDocument/2006/relationships/image" Target="../media/image14.png"  /><Relationship Id="rId4" Type="http://schemas.openxmlformats.org/officeDocument/2006/relationships/image" Target="../media/image3.png"  /><Relationship Id="rId5" Type="http://schemas.openxmlformats.org/officeDocument/2006/relationships/image" Target="../media/image14.png"  /><Relationship Id="rId6" Type="http://schemas.openxmlformats.org/officeDocument/2006/relationships/image" Target="../media/image25.png"  /><Relationship Id="rId7" Type="http://schemas.openxmlformats.org/officeDocument/2006/relationships/image" Target="../media/image26.png"  /><Relationship Id="rId8" Type="http://schemas.openxmlformats.org/officeDocument/2006/relationships/image" Target="../media/image27.png"  /><Relationship Id="rId9" Type="http://schemas.openxmlformats.org/officeDocument/2006/relationships/image" Target="../media/image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31.png"  /><Relationship Id="rId11" Type="http://schemas.openxmlformats.org/officeDocument/2006/relationships/image" Target="../media/image32.png"  /><Relationship Id="rId12" Type="http://schemas.openxmlformats.org/officeDocument/2006/relationships/image" Target="../media/image33.png"  /><Relationship Id="rId13" Type="http://schemas.openxmlformats.org/officeDocument/2006/relationships/image" Target="../media/image13.png"  /><Relationship Id="rId14" Type="http://schemas.openxmlformats.org/officeDocument/2006/relationships/image" Target="../media/image28.png"  /><Relationship Id="rId15" Type="http://schemas.openxmlformats.org/officeDocument/2006/relationships/image" Target="../media/image29.png"  /><Relationship Id="rId16" Type="http://schemas.openxmlformats.org/officeDocument/2006/relationships/image" Target="../media/image30.png"  /><Relationship Id="rId17" Type="http://schemas.openxmlformats.org/officeDocument/2006/relationships/image" Target="../media/image31.png"  /><Relationship Id="rId18" Type="http://schemas.openxmlformats.org/officeDocument/2006/relationships/image" Target="../media/image32.png"  /><Relationship Id="rId19" Type="http://schemas.openxmlformats.org/officeDocument/2006/relationships/image" Target="../media/image33.png"  /><Relationship Id="rId2" Type="http://schemas.openxmlformats.org/officeDocument/2006/relationships/image" Target="../media/image29.png"  /><Relationship Id="rId20" Type="http://schemas.openxmlformats.org/officeDocument/2006/relationships/image" Target="../media/image13.png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Relationship Id="rId6" Type="http://schemas.openxmlformats.org/officeDocument/2006/relationships/image" Target="../media/image33.png"  /><Relationship Id="rId7" Type="http://schemas.openxmlformats.org/officeDocument/2006/relationships/image" Target="../media/image13.png"  /><Relationship Id="rId8" Type="http://schemas.openxmlformats.org/officeDocument/2006/relationships/image" Target="../media/image29.png"  /><Relationship Id="rId9" Type="http://schemas.openxmlformats.org/officeDocument/2006/relationships/image" Target="../media/image3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>
                <a:latin typeface="나눔스퀘어라운드 Bold"/>
                <a:ea typeface="나눔스퀘어라운드 Bold"/>
              </a:rPr>
              <a:t>C</a:t>
            </a:r>
            <a:r>
              <a:rPr lang="en-US" altLang="ko-KR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A</a:t>
            </a:r>
            <a:r>
              <a:rPr lang="en-US" altLang="ko-KR">
                <a:latin typeface="나눔스퀘어라운드 Bold"/>
                <a:ea typeface="나눔스퀘어라운드 Bold"/>
              </a:rPr>
              <a:t>SS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62614" y="4139514"/>
            <a:ext cx="4887706" cy="174185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>
                <a:latin typeface="나눔바른고딕"/>
                <a:ea typeface="나눔바른고딕"/>
              </a:rPr>
              <a:t>1833032</a:t>
            </a:r>
            <a:r>
              <a:rPr lang="ko-KR" altLang="en-US">
                <a:latin typeface="나눔바른고딕"/>
                <a:ea typeface="나눔바른고딕"/>
              </a:rPr>
              <a:t> 이세호 </a:t>
            </a:r>
            <a:r>
              <a:rPr lang="en-US" altLang="ko-KR" sz="1700">
                <a:latin typeface="나눔바른고딕"/>
                <a:ea typeface="나눔바른고딕"/>
              </a:rPr>
              <a:t>TEAM LEADER</a:t>
            </a:r>
            <a:endParaRPr lang="en-US" altLang="ko-KR" sz="1700">
              <a:latin typeface="나눔바른고딕"/>
              <a:ea typeface="나눔바른고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>
                <a:latin typeface="나눔바른고딕"/>
                <a:ea typeface="나눔바른고딕"/>
              </a:rPr>
              <a:t>1833025 </a:t>
            </a:r>
            <a:r>
              <a:rPr lang="ko-KR" altLang="en-US">
                <a:latin typeface="나눔바른고딕"/>
                <a:ea typeface="나눔바른고딕"/>
              </a:rPr>
              <a:t>도성대 </a:t>
            </a:r>
            <a:r>
              <a:rPr lang="en-US" altLang="ko-KR" sz="1700">
                <a:latin typeface="나눔바른고딕"/>
                <a:ea typeface="나눔바른고딕"/>
              </a:rPr>
              <a:t>ANIMATION</a:t>
            </a:r>
            <a:endParaRPr lang="en-US" altLang="ko-KR" sz="1700">
              <a:latin typeface="나눔바른고딕"/>
              <a:ea typeface="나눔바른고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>
                <a:latin typeface="나눔바른고딕"/>
                <a:ea typeface="나눔바른고딕"/>
              </a:rPr>
              <a:t>1833028 </a:t>
            </a:r>
            <a:r>
              <a:rPr lang="ko-KR" altLang="en-US">
                <a:latin typeface="나눔바른고딕"/>
                <a:ea typeface="나눔바른고딕"/>
              </a:rPr>
              <a:t>김동훈 </a:t>
            </a:r>
            <a:r>
              <a:rPr lang="en-US" altLang="ko-KR" sz="1700">
                <a:latin typeface="나눔바른고딕"/>
                <a:ea typeface="나눔바른고딕"/>
              </a:rPr>
              <a:t>DB</a:t>
            </a:r>
            <a:endParaRPr lang="en-US" altLang="ko-KR" sz="1700">
              <a:latin typeface="나눔바른고딕"/>
              <a:ea typeface="나눔바른고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>
                <a:latin typeface="나눔바른고딕"/>
                <a:ea typeface="나눔바른고딕"/>
              </a:rPr>
              <a:t>2025010 </a:t>
            </a:r>
            <a:r>
              <a:rPr lang="ko-KR" altLang="en-US">
                <a:latin typeface="나눔바른고딕"/>
                <a:ea typeface="나눔바른고딕"/>
              </a:rPr>
              <a:t>김시훈 </a:t>
            </a:r>
            <a:r>
              <a:rPr lang="en-US" altLang="ko-KR" sz="1700">
                <a:latin typeface="나눔바른고딕"/>
                <a:ea typeface="나눔바른고딕"/>
              </a:rPr>
              <a:t>FLOW</a:t>
            </a:r>
            <a:endParaRPr lang="ko-KR" altLang="en-US" sz="1700">
              <a:latin typeface="나눔바른고딕"/>
              <a:ea typeface="나눔바른고딕"/>
            </a:endParaRPr>
          </a:p>
        </p:txBody>
      </p:sp>
      <p:pic>
        <p:nvPicPr>
          <p:cNvPr id="4" name="Picture 3" descr="문구, 필기구, 연필, 펜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 l="37930"/>
          <a:stretch>
            <a:fillRect/>
          </a:stretch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11" name="Cross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그림 9" descr="logo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07396" y="5359512"/>
            <a:ext cx="792088" cy="122773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6" name="그래픽 5" descr="햄버거 메뉴 아이콘 단색으로 채워진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76200"/>
            <a:ext cx="732817" cy="7328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419225" y="6219825"/>
            <a:ext cx="219075" cy="247649"/>
          </a:xfrm>
          <a:prstGeom prst="rect">
            <a:avLst/>
          </a:prstGeom>
          <a:solidFill>
            <a:schemeClr val="lt1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lt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23" name="TextBox 4"/>
          <p:cNvSpPr txBox="1"/>
          <p:nvPr/>
        </p:nvSpPr>
        <p:spPr>
          <a:xfrm>
            <a:off x="545953" y="664120"/>
            <a:ext cx="3726962" cy="467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500">
                <a:latin typeface="나눔스퀘어라운드 Bold"/>
                <a:ea typeface="나눔스퀘어라운드 Bold"/>
              </a:rPr>
              <a:t>시스템 주요기능</a:t>
            </a:r>
            <a:r>
              <a:rPr lang="en-US" altLang="ko-KR" sz="2500">
                <a:latin typeface="나눔스퀘어라운드 Bold"/>
                <a:ea typeface="나눔스퀘어라운드 Bold"/>
              </a:rPr>
              <a:t>(Preview)</a:t>
            </a:r>
            <a:endParaRPr lang="en-US" altLang="ko-KR" sz="2500"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spect="1"/>
          </p:cNvSpPr>
          <p:nvPr/>
        </p:nvSpPr>
        <p:spPr>
          <a:xfrm>
            <a:off x="145912" y="155296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</a:t>
            </a:r>
            <a:r>
              <a:rPr lang="en-US" altLang="ko-KR" sz="90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A</a:t>
            </a:r>
            <a:r>
              <a:rPr lang="en-US" altLang="ko-KR" sz="9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SS</a:t>
            </a:r>
            <a:endParaRPr lang="ko-KR" altLang="en-US" sz="90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4254542" y="155295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8363172" y="155295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729261" y="2966938"/>
            <a:ext cx="2733473" cy="37937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User ID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54538" y="1416090"/>
            <a:ext cx="3682916" cy="1206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0" dirty="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</a:t>
            </a:r>
            <a:r>
              <a:rPr lang="en-US" altLang="ko-KR" sz="9000" dirty="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A</a:t>
            </a:r>
            <a:r>
              <a:rPr lang="en-US" altLang="ko-KR" sz="9000" dirty="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SS</a:t>
            </a:r>
            <a:endParaRPr lang="ko-KR" altLang="en-US" sz="9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29260" y="3536003"/>
            <a:ext cx="2733473" cy="37937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Password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9260" y="5742748"/>
            <a:ext cx="8446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atin typeface="나눔스퀘어라운드 Bold"/>
                <a:ea typeface="나눔스퀘어라운드 Bold"/>
              </a:rPr>
              <a:t>회원가입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73651" y="5742747"/>
            <a:ext cx="8446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나눔스퀘어라운드 Bold"/>
                <a:ea typeface="나눔스퀘어라운드 Bold"/>
              </a:rPr>
              <a:t>ID</a:t>
            </a:r>
            <a:r>
              <a:rPr lang="ko-KR" altLang="en-US" sz="1400">
                <a:latin typeface="나눔스퀘어라운드 Bold"/>
                <a:ea typeface="나눔스퀘어라운드 Bold"/>
              </a:rPr>
              <a:t>찾기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18042" y="5742746"/>
            <a:ext cx="8446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나눔스퀘어라운드 Bold"/>
                <a:ea typeface="나눔스퀘어라운드 Bold"/>
              </a:rPr>
              <a:t>PW</a:t>
            </a:r>
            <a:r>
              <a:rPr lang="ko-KR" altLang="en-US" sz="1400">
                <a:latin typeface="나눔스퀘어라운드 Bold"/>
                <a:ea typeface="나눔스퀘어라운드 Bold"/>
              </a:rPr>
              <a:t>찾기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728946" y="4428793"/>
            <a:ext cx="2733473" cy="379379"/>
          </a:xfrm>
          <a:prstGeom prst="roundRect">
            <a:avLst>
              <a:gd name="adj" fmla="val 16667"/>
            </a:avLst>
          </a:prstGeom>
          <a:solidFill>
            <a:srgbClr val="7A7CC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rPr>
              <a:t>로그인</a:t>
            </a:r>
          </a:p>
        </p:txBody>
      </p:sp>
      <p:sp>
        <p:nvSpPr>
          <p:cNvPr id="27" name="TextBox 10"/>
          <p:cNvSpPr txBox="1"/>
          <p:nvPr/>
        </p:nvSpPr>
        <p:spPr>
          <a:xfrm>
            <a:off x="9294318" y="1100619"/>
            <a:ext cx="1820623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500" b="0" i="0" u="none" strike="noStrike" kern="1200" cap="none" spc="0" normalizeH="0" baseline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회원가입</a:t>
            </a:r>
          </a:p>
        </p:txBody>
      </p:sp>
      <p:pic>
        <p:nvPicPr>
          <p:cNvPr id="29" name="그림 28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8461953" y="282430"/>
            <a:ext cx="537368" cy="53736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9739055" y="730241"/>
            <a:ext cx="1029464" cy="444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5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</a:t>
            </a:r>
            <a:r>
              <a:rPr lang="en-US" altLang="ko-KR" sz="25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A</a:t>
            </a:r>
            <a:r>
              <a:rPr lang="en-US" altLang="ko-KR" sz="25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SS</a:t>
            </a:r>
            <a:endParaRPr lang="ko-KR" altLang="en-US" sz="250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837888" y="1896589"/>
            <a:ext cx="2733473" cy="37937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ID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837885" y="2529829"/>
            <a:ext cx="2733473" cy="37937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Nickname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37886" y="3163069"/>
            <a:ext cx="2733473" cy="37937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Email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37885" y="3793335"/>
            <a:ext cx="2733473" cy="37937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Password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37884" y="2270182"/>
            <a:ext cx="27334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ID</a:t>
            </a:r>
            <a:r>
              <a:rPr lang="ko-KR" altLang="en-US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가 너무 짧습니다</a:t>
            </a:r>
            <a:r>
              <a:rPr lang="en-US" altLang="ko-KR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.</a:t>
            </a:r>
            <a:endParaRPr lang="ko-KR" altLang="en-US" sz="1000">
              <a:solidFill>
                <a:srgbClr val="FF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37883" y="2917901"/>
            <a:ext cx="27334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닉네임이 너무 깁니다</a:t>
            </a:r>
            <a:r>
              <a:rPr lang="en-US" altLang="ko-KR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.</a:t>
            </a:r>
            <a:endParaRPr lang="ko-KR" altLang="en-US" sz="1000">
              <a:solidFill>
                <a:srgbClr val="FF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37883" y="3542448"/>
            <a:ext cx="2733473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Email</a:t>
            </a:r>
            <a:r>
              <a:rPr lang="ko-KR" altLang="en-US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의 형식이 일치하지 않습니다</a:t>
            </a:r>
            <a:r>
              <a:rPr lang="en-US" altLang="ko-KR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.</a:t>
            </a:r>
            <a:endParaRPr lang="ko-KR" altLang="en-US" sz="1000">
              <a:solidFill>
                <a:srgbClr val="FF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37882" y="4166995"/>
            <a:ext cx="27334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패스워드는 </a:t>
            </a:r>
            <a:r>
              <a:rPr lang="en-US" altLang="ko-KR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8~16</a:t>
            </a:r>
            <a:r>
              <a:rPr lang="ko-KR" altLang="en-US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자입니다</a:t>
            </a:r>
            <a:r>
              <a:rPr lang="en-US" altLang="ko-KR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.</a:t>
            </a:r>
            <a:r>
              <a:rPr lang="ko-KR" altLang="en-US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728946" y="3982398"/>
            <a:ext cx="2733473" cy="379379"/>
          </a:xfrm>
          <a:prstGeom prst="rect">
            <a:avLst/>
          </a:prstGeom>
          <a:solidFill>
            <a:schemeClr val="bg1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2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아이디 또는 비밀번호가 잘못 입력 되었습니다</a:t>
            </a:r>
            <a:r>
              <a:rPr lang="en-US" altLang="ko-KR" sz="12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.</a:t>
            </a:r>
            <a:endParaRPr lang="ko-KR" altLang="en-US" sz="1200">
              <a:solidFill>
                <a:srgbClr val="FF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837879" y="4458258"/>
            <a:ext cx="2733473" cy="37937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Check Password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37879" y="4795569"/>
            <a:ext cx="27334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패스워드가 일치하지 않습니다</a:t>
            </a:r>
            <a:r>
              <a:rPr lang="en-US" altLang="ko-KR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.</a:t>
            </a:r>
            <a:r>
              <a:rPr lang="ko-KR" altLang="en-US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 </a:t>
            </a:r>
          </a:p>
        </p:txBody>
      </p:sp>
      <p:sp>
        <p:nvSpPr>
          <p:cNvPr id="28" name="직사각형 64">
            <a:extLst>
              <a:ext uri="{FF2B5EF4-FFF2-40B4-BE49-F238E27FC236}">
                <a16:creationId xmlns:a16="http://schemas.microsoft.com/office/drawing/2014/main" id="{2F294C39-E7B1-4F5D-B042-CB46C5F97ABF}"/>
              </a:ext>
            </a:extLst>
          </p:cNvPr>
          <p:cNvSpPr/>
          <p:nvPr/>
        </p:nvSpPr>
        <p:spPr>
          <a:xfrm>
            <a:off x="8829840" y="5527409"/>
            <a:ext cx="2733473" cy="379379"/>
          </a:xfrm>
          <a:prstGeom prst="roundRect">
            <a:avLst>
              <a:gd name="adj" fmla="val 16667"/>
            </a:avLst>
          </a:prstGeom>
          <a:solidFill>
            <a:srgbClr val="7A7CC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lt1"/>
                </a:solidFill>
                <a:latin typeface="나눔스퀘어라운드 Bold"/>
                <a:ea typeface="나눔스퀘어라운드 Bold"/>
              </a:rPr>
              <a:t>완료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tx1">
            <a:lumMod val="50000"/>
            <a:lumOff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spect="1"/>
          </p:cNvSpPr>
          <p:nvPr/>
        </p:nvSpPr>
        <p:spPr>
          <a:xfrm>
            <a:off x="145912" y="155296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0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48566" y="282430"/>
            <a:ext cx="537368" cy="537368"/>
          </a:xfrm>
          <a:prstGeom prst="rect">
            <a:avLst/>
          </a:prstGeom>
        </p:spPr>
      </p:pic>
      <p:sp>
        <p:nvSpPr>
          <p:cNvPr id="55" name="TextBox 10"/>
          <p:cNvSpPr txBox="1"/>
          <p:nvPr/>
        </p:nvSpPr>
        <p:spPr>
          <a:xfrm>
            <a:off x="1077059" y="1100619"/>
            <a:ext cx="1820623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ID</a:t>
            </a:r>
            <a:r>
              <a:rPr kumimoji="0" lang="ko-KR" altLang="en-US" sz="3500" b="0" i="0" u="none" strike="noStrike" kern="1200" cap="none" spc="0" normalizeH="0" baseline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찾기</a:t>
            </a:r>
            <a:endParaRPr kumimoji="0" lang="ko-KR" altLang="en-US" sz="3500" b="0" i="0" u="none" strike="noStrike" kern="1200" cap="none" spc="0" normalizeH="0" baseline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521796" y="730241"/>
            <a:ext cx="1029464" cy="444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5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</a:t>
            </a:r>
            <a:r>
              <a:rPr lang="en-US" altLang="ko-KR" sz="25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A</a:t>
            </a:r>
            <a:r>
              <a:rPr lang="en-US" altLang="ko-KR" sz="25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SS</a:t>
            </a:r>
            <a:endParaRPr lang="ko-KR" altLang="en-US" sz="25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18419" y="2516403"/>
            <a:ext cx="2733473" cy="37937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Email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18416" y="3149643"/>
            <a:ext cx="2733473" cy="37937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Nickname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0623" y="4988890"/>
            <a:ext cx="2733473" cy="379379"/>
          </a:xfrm>
          <a:prstGeom prst="roundRect">
            <a:avLst>
              <a:gd name="adj" fmla="val 16667"/>
            </a:avLst>
          </a:prstGeom>
          <a:solidFill>
            <a:srgbClr val="7a7cc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rPr>
              <a:t>완료</a:t>
            </a:r>
            <a:endParaRPr lang="ko-KR" altLang="en-US">
              <a:solidFill>
                <a:schemeClr val="lt1"/>
              </a:solidFill>
              <a:latin typeface="나눔스퀘어라운드 Bold"/>
              <a:ea typeface="나눔스퀘어라운드 Bold"/>
            </a:endParaRPr>
          </a:p>
        </p:txBody>
      </p:sp>
      <p:grpSp>
        <p:nvGrpSpPr>
          <p:cNvPr id="7" name="그룹 6"/>
          <p:cNvGrpSpPr/>
          <p:nvPr/>
        </p:nvGrpSpPr>
        <p:grpSpPr>
          <a:xfrm rot="0">
            <a:off x="4415203" y="4609701"/>
            <a:ext cx="3173506" cy="1440180"/>
            <a:chOff x="4505689" y="2367403"/>
            <a:chExt cx="3173506" cy="2958446"/>
          </a:xfrm>
        </p:grpSpPr>
        <p:sp>
          <p:nvSpPr>
            <p:cNvPr id="3" name="직사각형 2"/>
            <p:cNvSpPr/>
            <p:nvPr/>
          </p:nvSpPr>
          <p:spPr>
            <a:xfrm>
              <a:off x="4505689" y="2367403"/>
              <a:ext cx="3173506" cy="2958446"/>
            </a:xfrm>
            <a:prstGeom prst="roundRect">
              <a:avLst>
                <a:gd name="adj" fmla="val 8854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abc123</a:t>
              </a:r>
              <a:r>
                <a:rPr lang="ko-KR" altLang="en-US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님의 패스워드는 </a:t>
              </a:r>
              <a:br>
                <a:rPr lang="en-US" altLang="ko-KR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</a:br>
              <a:r>
                <a:rPr lang="en-US" altLang="ko-KR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qwerty123</a:t>
              </a:r>
              <a:r>
                <a:rPr lang="ko-KR" altLang="en-US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입니다</a:t>
              </a:r>
              <a:r>
                <a:rPr lang="en-US" altLang="ko-KR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.</a:t>
              </a: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05689" y="4526410"/>
              <a:ext cx="3173506" cy="3859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rgbClr val="7a7cc4"/>
                  </a:solidFill>
                  <a:latin typeface="나눔스퀘어라운드 Bold"/>
                  <a:ea typeface="나눔스퀘어라운드 Bold"/>
                </a:rPr>
                <a:t>확인</a:t>
              </a:r>
              <a:endParaRPr lang="ko-KR" altLang="en-US">
                <a:solidFill>
                  <a:srgbClr val="7a7cc4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cxnSp>
        <p:nvCxnSpPr>
          <p:cNvPr id="9" name="직선 화살표 연결선 8"/>
          <p:cNvCxnSpPr/>
          <p:nvPr/>
        </p:nvCxnSpPr>
        <p:spPr>
          <a:xfrm flipH="1" flipV="1">
            <a:off x="7588709" y="5178579"/>
            <a:ext cx="12491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/>
          <p:cNvCxnSpPr/>
          <p:nvPr/>
        </p:nvCxnSpPr>
        <p:spPr>
          <a:xfrm flipV="1">
            <a:off x="3354096" y="2125131"/>
            <a:ext cx="1061107" cy="3053449"/>
          </a:xfrm>
          <a:prstGeom prst="bentConnector3">
            <a:avLst>
              <a:gd name="adj1" fmla="val 652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 rot="0">
            <a:off x="4415203" y="1433914"/>
            <a:ext cx="3173506" cy="1440179"/>
            <a:chOff x="4505689" y="2834833"/>
            <a:chExt cx="3173506" cy="1440179"/>
          </a:xfrm>
        </p:grpSpPr>
        <p:sp>
          <p:nvSpPr>
            <p:cNvPr id="37" name="직사각형 36"/>
            <p:cNvSpPr/>
            <p:nvPr/>
          </p:nvSpPr>
          <p:spPr>
            <a:xfrm>
              <a:off x="4505689" y="2834833"/>
              <a:ext cx="3173506" cy="1440180"/>
            </a:xfrm>
            <a:prstGeom prst="roundRect">
              <a:avLst>
                <a:gd name="adj" fmla="val 7812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사용자님의 아이디는</a:t>
              </a:r>
              <a:endPara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abc123</a:t>
              </a:r>
              <a:r>
                <a:rPr lang="ko-KR" altLang="en-US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입니다</a:t>
              </a:r>
              <a:r>
                <a:rPr lang="en-US" altLang="ko-KR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.</a:t>
              </a: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505689" y="3766187"/>
              <a:ext cx="3173506" cy="3859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rgbClr val="7a7cc4"/>
                  </a:solidFill>
                  <a:latin typeface="나눔스퀘어라운드 Bold"/>
                  <a:ea typeface="나눔스퀘어라운드 Bold"/>
                </a:rPr>
                <a:t>확인</a:t>
              </a:r>
              <a:endParaRPr lang="ko-KR" altLang="en-US">
                <a:solidFill>
                  <a:srgbClr val="7a7cc4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 rot="0">
            <a:off x="8363172" y="155295"/>
            <a:ext cx="3682916" cy="6547407"/>
            <a:chOff x="8363172" y="155295"/>
            <a:chExt cx="3682916" cy="6547407"/>
          </a:xfrm>
        </p:grpSpPr>
        <p:sp>
          <p:nvSpPr>
            <p:cNvPr id="6" name="직사각형 5"/>
            <p:cNvSpPr>
              <a:spLocks noChangeAspect="1"/>
            </p:cNvSpPr>
            <p:nvPr/>
          </p:nvSpPr>
          <p:spPr>
            <a:xfrm>
              <a:off x="8363172" y="155295"/>
              <a:ext cx="3682916" cy="6547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31" name="그림 30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462268" y="282430"/>
              <a:ext cx="537368" cy="537368"/>
            </a:xfrm>
            <a:prstGeom prst="rect">
              <a:avLst/>
            </a:prstGeom>
          </p:spPr>
        </p:pic>
        <p:sp>
          <p:nvSpPr>
            <p:cNvPr id="44" name="TextBox 10"/>
            <p:cNvSpPr txBox="1"/>
            <p:nvPr/>
          </p:nvSpPr>
          <p:spPr>
            <a:xfrm>
              <a:off x="9294318" y="1100619"/>
              <a:ext cx="1820623" cy="6309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35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PW</a:t>
              </a:r>
              <a:r>
                <a:rPr kumimoji="0" lang="ko-KR" altLang="en-US" sz="35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찾기</a:t>
              </a:r>
              <a:endParaRPr kumimoji="0" lang="ko-KR" altLang="en-US" sz="3500" b="0" i="0" u="none" strike="noStrike" kern="1200" cap="none" spc="0" normalizeH="0" baseline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9739055" y="730241"/>
              <a:ext cx="1029464" cy="4445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C</a:t>
              </a:r>
              <a:r>
                <a:rPr lang="en-US" altLang="ko-KR" sz="2500">
                  <a:solidFill>
                    <a:srgbClr val="7a7cc4"/>
                  </a:solidFill>
                  <a:latin typeface="나눔스퀘어라운드 Bold"/>
                  <a:ea typeface="나눔스퀘어라운드 Bold"/>
                </a:rPr>
                <a:t>A</a:t>
              </a:r>
              <a:r>
                <a:rPr lang="en-US" altLang="ko-KR" sz="25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SS</a:t>
              </a:r>
              <a:endParaRPr lang="ko-KR" altLang="en-US" sz="250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837882" y="2120128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/>
                  <a:ea typeface="나눔스퀘어라운드 Bold"/>
                </a:rPr>
                <a:t>ID</a:t>
              </a:r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837880" y="2753368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/>
                  <a:ea typeface="나눔스퀘어라운드 Bold"/>
                </a:rPr>
                <a:t>Email</a:t>
              </a:r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837880" y="3386608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/>
                  <a:ea typeface="나눔스퀘어라운드 Bold"/>
                </a:rPr>
                <a:t>Nickname</a:t>
              </a:r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66" name="직사각형 64"/>
            <p:cNvSpPr/>
            <p:nvPr/>
          </p:nvSpPr>
          <p:spPr>
            <a:xfrm>
              <a:off x="8837880" y="5013635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rgbClr val="7a7cc4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lt1"/>
                  </a:solidFill>
                  <a:latin typeface="나눔스퀘어라운드 Bold"/>
                  <a:ea typeface="나눔스퀘어라운드 Bold"/>
                </a:rPr>
                <a:t>완료</a:t>
              </a:r>
              <a:endPara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>
            <a:spLocks noChangeAspect="1"/>
          </p:cNvSpPr>
          <p:nvPr/>
        </p:nvSpPr>
        <p:spPr>
          <a:xfrm>
            <a:off x="8384238" y="129779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9326880" y="2536760"/>
            <a:ext cx="2615856" cy="127441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8823559" y="200227"/>
            <a:ext cx="2759527" cy="784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Sep. 14, 2021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Thursday</a:t>
            </a:r>
            <a:b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</a:b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부천대학교 팀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CASS </a:t>
            </a: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>
            <a:spLocks noChangeAspect="1"/>
          </p:cNvSpPr>
          <p:nvPr/>
        </p:nvSpPr>
        <p:spPr>
          <a:xfrm>
            <a:off x="143298" y="129779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0" name="그래픽 39" descr="햄버거 메뉴 아이콘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6647" y="282431"/>
            <a:ext cx="360000" cy="360000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604033" y="200227"/>
            <a:ext cx="2759527" cy="784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Sep. 2021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Thursday</a:t>
            </a:r>
            <a:b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</a:b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부천대학교 팀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CASS </a:t>
            </a: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6" name="그래픽 45" descr="사용자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70707" y="256937"/>
            <a:ext cx="360000" cy="360000"/>
          </a:xfrm>
          <a:prstGeom prst="rect">
            <a:avLst/>
          </a:prstGeom>
        </p:spPr>
      </p:pic>
      <p:pic>
        <p:nvPicPr>
          <p:cNvPr id="26" name="그래픽 25" descr="Add 단색으로 채워진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582738" y="256239"/>
            <a:ext cx="360000" cy="360000"/>
          </a:xfrm>
          <a:prstGeom prst="rect">
            <a:avLst/>
          </a:prstGeom>
        </p:spPr>
      </p:pic>
      <p:pic>
        <p:nvPicPr>
          <p:cNvPr id="29" name="그래픽 28" descr="닫기 단색으로 채워진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463559" y="256239"/>
            <a:ext cx="360000" cy="360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8370286" y="1037194"/>
            <a:ext cx="36795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8463558" y="1142128"/>
            <a:ext cx="3479179" cy="1279315"/>
            <a:chOff x="8463558" y="1142128"/>
            <a:chExt cx="3479179" cy="1279315"/>
          </a:xfrm>
        </p:grpSpPr>
        <p:sp>
          <p:nvSpPr>
            <p:cNvPr id="68" name="사각형: 둥근 모서리 67"/>
            <p:cNvSpPr/>
            <p:nvPr/>
          </p:nvSpPr>
          <p:spPr>
            <a:xfrm>
              <a:off x="8463558" y="1142129"/>
              <a:ext cx="3479179" cy="1279314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54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9455285" y="1232566"/>
              <a:ext cx="0" cy="1162304"/>
            </a:xfrm>
            <a:prstGeom prst="line">
              <a:avLst/>
            </a:prstGeom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8471981" y="1142128"/>
              <a:ext cx="978262" cy="121339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Sep. 10</a:t>
              </a:r>
            </a:p>
            <a:p>
              <a:pPr algn="ctr"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18:00</a:t>
              </a:r>
            </a:p>
            <a:p>
              <a:pPr algn="ctr"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~</a:t>
              </a:r>
            </a:p>
            <a:p>
              <a:pPr algn="ctr"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Sep. 11</a:t>
              </a:r>
            </a:p>
            <a:p>
              <a:pPr algn="ctr"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00:00</a:t>
              </a:r>
              <a:endParaRPr lang="ko-KR" altLang="en-US" sz="1400">
                <a:latin typeface="나눔스퀘어라운드 Bold"/>
                <a:ea typeface="나눔스퀘어라운드 Bold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746518" y="2531851"/>
            <a:ext cx="3479179" cy="1279318"/>
            <a:chOff x="8463558" y="1142125"/>
            <a:chExt cx="3479179" cy="1279318"/>
          </a:xfrm>
        </p:grpSpPr>
        <p:sp>
          <p:nvSpPr>
            <p:cNvPr id="53" name="사각형: 둥근 모서리 52"/>
            <p:cNvSpPr/>
            <p:nvPr/>
          </p:nvSpPr>
          <p:spPr>
            <a:xfrm>
              <a:off x="8463558" y="1142129"/>
              <a:ext cx="3479179" cy="1279314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254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9455285" y="1232566"/>
              <a:ext cx="0" cy="1162304"/>
            </a:xfrm>
            <a:prstGeom prst="line">
              <a:avLst/>
            </a:prstGeom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8471981" y="1142128"/>
              <a:ext cx="978262" cy="121339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Sep. 10</a:t>
              </a:r>
            </a:p>
            <a:p>
              <a:pPr algn="ctr"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18:00</a:t>
              </a:r>
            </a:p>
            <a:p>
              <a:pPr algn="ctr"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~</a:t>
              </a:r>
            </a:p>
            <a:p>
              <a:pPr algn="ctr"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Sep. 11</a:t>
              </a:r>
            </a:p>
            <a:p>
              <a:pPr algn="ctr"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00:00</a:t>
              </a:r>
              <a:endParaRPr lang="ko-KR" altLang="en-US" sz="1400"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458665" y="1142125"/>
              <a:ext cx="2484071" cy="1213396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ko-KR" altLang="en-US" sz="1400">
                  <a:latin typeface="나눔스퀘어라운드 ExtraBold"/>
                  <a:ea typeface="나눔스퀘어라운드 ExtraBold"/>
                </a:rPr>
                <a:t>김동훈 </a:t>
              </a:r>
              <a:r>
                <a:rPr lang="en-US" altLang="ko-KR" sz="1400">
                  <a:latin typeface="나눔스퀘어라운드 ExtraBold"/>
                  <a:ea typeface="나눔스퀘어라운드 ExtraBold"/>
                </a:rPr>
                <a:t>PPT </a:t>
              </a:r>
              <a:r>
                <a:rPr lang="ko-KR" altLang="en-US" sz="1400">
                  <a:latin typeface="나눔스퀘어라운드 ExtraBold"/>
                  <a:ea typeface="나눔스퀘어라운드 ExtraBold"/>
                </a:rPr>
                <a:t>작성 </a:t>
              </a:r>
              <a:r>
                <a:rPr lang="en-US" altLang="ko-KR" sz="1200">
                  <a:latin typeface="나눔스퀘어라운드 ExtraBold"/>
                  <a:ea typeface="나눔스퀘어라운드 ExtraBold"/>
                </a:rPr>
                <a:t>-</a:t>
              </a:r>
              <a:r>
                <a:rPr lang="ko-KR" altLang="en-US" sz="1200">
                  <a:latin typeface="나눔스퀘어라운드 ExtraBold"/>
                  <a:ea typeface="나눔스퀘어라운드 ExtraBold"/>
                </a:rPr>
                <a:t> 김동훈</a:t>
              </a:r>
              <a:endParaRPr lang="ko-KR" altLang="en-US" sz="1400">
                <a:latin typeface="나눔스퀘어라운드 ExtraBold"/>
                <a:ea typeface="나눔스퀘어라운드 ExtraBold"/>
              </a:endParaRPr>
            </a:p>
            <a:p>
              <a:pPr lvl="0">
                <a:defRPr/>
              </a:pPr>
              <a:endParaRPr lang="en-US" altLang="ko-KR" sz="1200">
                <a:latin typeface="나눔스퀘어라운드 Bold"/>
                <a:ea typeface="나눔스퀘어라운드 Bold"/>
              </a:endParaRPr>
            </a:p>
            <a:p>
              <a:pPr lvl="0">
                <a:defRPr/>
              </a:pPr>
              <a:r>
                <a:rPr lang="en-US" altLang="ko-KR" sz="1200">
                  <a:latin typeface="나눔스퀘어라운드 Bold"/>
                  <a:ea typeface="나눔스퀘어라운드 Bold"/>
                </a:rPr>
                <a:t>Preview </a:t>
              </a:r>
              <a:r>
                <a:rPr lang="ko-KR" altLang="en-US" sz="1200">
                  <a:latin typeface="나눔스퀘어라운드 Bold"/>
                  <a:ea typeface="나눔스퀘어라운드 Bold"/>
                </a:rPr>
                <a:t>디자인 수정</a:t>
              </a:r>
            </a:p>
            <a:p>
              <a:pPr lvl="0">
                <a:defRPr/>
              </a:pPr>
              <a:r>
                <a:rPr lang="en-US" altLang="ko-KR" sz="1200">
                  <a:latin typeface="나눔스퀘어라운드 Bold"/>
                  <a:ea typeface="나눔스퀘어라운드 Bold"/>
                </a:rPr>
                <a:t>-</a:t>
              </a:r>
              <a:r>
                <a:rPr lang="ko-KR" altLang="en-US" sz="1200">
                  <a:latin typeface="나눔스퀘어라운드 Bold"/>
                  <a:ea typeface="나눔스퀘어라운드 Bold"/>
                </a:rPr>
                <a:t> 메세지 박스 테두리 변경</a:t>
              </a:r>
            </a:p>
          </p:txBody>
        </p:sp>
      </p:grpSp>
      <p:sp>
        <p:nvSpPr>
          <p:cNvPr id="33" name="직사각형 32"/>
          <p:cNvSpPr>
            <a:spLocks noChangeAspect="1"/>
          </p:cNvSpPr>
          <p:nvPr/>
        </p:nvSpPr>
        <p:spPr>
          <a:xfrm>
            <a:off x="4254230" y="129791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712384" y="200227"/>
            <a:ext cx="2759527" cy="784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Sep. 2021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Thursday</a:t>
            </a:r>
            <a:b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</a:b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부천대학교 팀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CASS </a:t>
            </a: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5" name="그래픽 54" descr="햄버거 메뉴 아이콘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55625" y="256239"/>
            <a:ext cx="360000" cy="360000"/>
          </a:xfrm>
          <a:prstGeom prst="rect">
            <a:avLst/>
          </a:prstGeom>
        </p:spPr>
      </p:pic>
      <p:pic>
        <p:nvPicPr>
          <p:cNvPr id="14" name="그래픽 13" descr="확대 단색으로 채워진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471911" y="282431"/>
            <a:ext cx="360000" cy="360000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7934844" y="2511800"/>
            <a:ext cx="447091" cy="242093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1084673" y="2622292"/>
            <a:ext cx="0" cy="112295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래픽 14" descr="쓰레기 단색으로 채워진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333705" y="2991512"/>
            <a:ext cx="360000" cy="360000"/>
          </a:xfrm>
          <a:prstGeom prst="rect">
            <a:avLst/>
          </a:prstGeom>
        </p:spPr>
      </p:pic>
      <p:pic>
        <p:nvPicPr>
          <p:cNvPr id="17" name="그래픽 16" descr="클립보드 단색으로 채워진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475642" y="2991512"/>
            <a:ext cx="360000" cy="360000"/>
          </a:xfrm>
          <a:prstGeom prst="rect">
            <a:avLst/>
          </a:prstGeom>
        </p:spPr>
      </p:pic>
      <p:graphicFrame>
        <p:nvGraphicFramePr>
          <p:cNvPr id="50" name="표 9"/>
          <p:cNvGraphicFramePr>
            <a:graphicFrameLocks noGrp="1"/>
          </p:cNvGraphicFramePr>
          <p:nvPr/>
        </p:nvGraphicFramePr>
        <p:xfrm>
          <a:off x="142179" y="1037194"/>
          <a:ext cx="3680302" cy="446828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3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1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868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일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목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금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529"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4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83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5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11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83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12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15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18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615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19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25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283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26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9283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>
                          <a:latin typeface="나눔스퀘어라운드 Bold"/>
                          <a:ea typeface="나눔스퀘어라운드 Bold"/>
                        </a:rPr>
                        <a:t> 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142199" y="4085862"/>
            <a:ext cx="3158042" cy="935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팀플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70788" y="3965981"/>
            <a:ext cx="522000" cy="935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등산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42385" y="3965484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70788" y="4205743"/>
            <a:ext cx="522000" cy="93593"/>
          </a:xfrm>
          <a:prstGeom prst="rect">
            <a:avLst/>
          </a:prstGeom>
          <a:solidFill>
            <a:srgbClr val="FF5B5B"/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도성대성</a:t>
            </a:r>
            <a:r>
              <a:rPr lang="en-US" altLang="ko-KR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..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00378" y="3139063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09575" y="6191250"/>
            <a:ext cx="3114675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7704" y="6213675"/>
            <a:ext cx="26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좌우 스와이프로 월 변경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772356" y="5936676"/>
            <a:ext cx="2635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날짜 선택시 </a:t>
            </a:r>
            <a:br>
              <a:rPr lang="en-US" altLang="ko-KR">
                <a:latin typeface="나눔스퀘어라운드 Bold"/>
                <a:ea typeface="나눔스퀘어라운드 Bold"/>
              </a:rPr>
            </a:br>
            <a:r>
              <a:rPr lang="ko-KR" altLang="en-US">
                <a:latin typeface="나눔스퀘어라운드 Bold"/>
                <a:ea typeface="나눔스퀘어라운드 Bold"/>
              </a:rPr>
              <a:t>우측 상단 아이콘 변경</a:t>
            </a:r>
          </a:p>
        </p:txBody>
      </p:sp>
      <p:graphicFrame>
        <p:nvGraphicFramePr>
          <p:cNvPr id="37" name="표 9"/>
          <p:cNvGraphicFramePr>
            <a:graphicFrameLocks noGrp="1"/>
          </p:cNvGraphicFramePr>
          <p:nvPr/>
        </p:nvGraphicFramePr>
        <p:xfrm>
          <a:off x="4256447" y="1037194"/>
          <a:ext cx="3680302" cy="446828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3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1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868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일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목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금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529"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4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83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5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11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83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12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15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18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615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19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25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283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26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9283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>
                          <a:latin typeface="나눔스퀘어라운드 Bold"/>
                          <a:ea typeface="나눔스퀘어라운드 Bold"/>
                        </a:rPr>
                        <a:t> 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4254803" y="4569839"/>
            <a:ext cx="522000" cy="847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…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54617" y="4085862"/>
            <a:ext cx="3158042" cy="935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팀플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83206" y="3965981"/>
            <a:ext cx="522000" cy="935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등산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254803" y="3965484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783206" y="4205743"/>
            <a:ext cx="522000" cy="93593"/>
          </a:xfrm>
          <a:prstGeom prst="rect">
            <a:avLst/>
          </a:prstGeom>
          <a:solidFill>
            <a:srgbClr val="FF5B5B"/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도성대성</a:t>
            </a:r>
            <a:r>
              <a:rPr lang="en-US" altLang="ko-KR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..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12796" y="3139063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cxnSp>
        <p:nvCxnSpPr>
          <p:cNvPr id="86" name="직선 연결선 17"/>
          <p:cNvCxnSpPr/>
          <p:nvPr/>
        </p:nvCxnSpPr>
        <p:spPr>
          <a:xfrm>
            <a:off x="4256232" y="1037194"/>
            <a:ext cx="36795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17"/>
          <p:cNvCxnSpPr/>
          <p:nvPr/>
        </p:nvCxnSpPr>
        <p:spPr>
          <a:xfrm>
            <a:off x="141433" y="1037194"/>
            <a:ext cx="36795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131"/>
          <p:cNvSpPr txBox="1"/>
          <p:nvPr/>
        </p:nvSpPr>
        <p:spPr>
          <a:xfrm>
            <a:off x="9457438" y="1152724"/>
            <a:ext cx="2484071" cy="121339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ko-KR" altLang="en-US" sz="1400">
                <a:latin typeface="나눔스퀘어라운드 ExtraBold"/>
                <a:ea typeface="나눔스퀘어라운드 ExtraBold"/>
              </a:rPr>
              <a:t>도성대 </a:t>
            </a:r>
            <a:r>
              <a:rPr lang="en-US" altLang="ko-KR" sz="1400">
                <a:latin typeface="나눔스퀘어라운드 ExtraBold"/>
                <a:ea typeface="나눔스퀘어라운드 ExtraBold"/>
              </a:rPr>
              <a:t>XML</a:t>
            </a:r>
            <a:r>
              <a:rPr lang="ko-KR" altLang="en-US" sz="1400">
                <a:latin typeface="나눔스퀘어라운드 ExtraBold"/>
                <a:ea typeface="나눔스퀘어라운드 ExtraBold"/>
              </a:rPr>
              <a:t> 작업 </a:t>
            </a:r>
            <a:r>
              <a:rPr lang="en-US" altLang="ko-KR" sz="1200">
                <a:latin typeface="나눔스퀘어라운드 ExtraBold"/>
                <a:ea typeface="나눔스퀘어라운드 ExtraBold"/>
              </a:rPr>
              <a:t>- </a:t>
            </a:r>
            <a:r>
              <a:rPr lang="ko-KR" altLang="en-US" sz="1200">
                <a:latin typeface="나눔스퀘어라운드 ExtraBold"/>
                <a:ea typeface="나눔스퀘어라운드 ExtraBold"/>
              </a:rPr>
              <a:t>도성대</a:t>
            </a:r>
            <a:endParaRPr lang="ko-KR" altLang="en-US" sz="1100">
              <a:latin typeface="나눔스퀘어라운드 ExtraBold"/>
              <a:ea typeface="나눔스퀘어라운드 ExtraBold"/>
            </a:endParaRPr>
          </a:p>
          <a:p>
            <a:pPr lvl="0">
              <a:defRPr/>
            </a:pPr>
            <a:endParaRPr lang="en-US" altLang="ko-KR" sz="1400">
              <a:latin typeface="나눔스퀘어라운드 ExtraBold"/>
              <a:ea typeface="나눔스퀘어라운드 ExtraBold"/>
            </a:endParaRPr>
          </a:p>
          <a:p>
            <a:pPr lvl="0">
              <a:defRPr/>
            </a:pPr>
            <a:r>
              <a:rPr lang="ko-KR" altLang="en-US" sz="1200">
                <a:latin typeface="나눔스퀘어라운드 Bold"/>
                <a:ea typeface="나눔스퀘어라운드 Bold"/>
              </a:rPr>
              <a:t>캘린더 </a:t>
            </a:r>
            <a:r>
              <a:rPr lang="en-US" altLang="ko-KR" sz="1200">
                <a:latin typeface="나눔스퀘어라운드 Bold"/>
                <a:ea typeface="나눔스퀘어라운드 Bold"/>
              </a:rPr>
              <a:t>Activity</a:t>
            </a:r>
            <a:r>
              <a:rPr lang="ko-KR" altLang="en-US" sz="1200">
                <a:latin typeface="나눔스퀘어라운드 Bold"/>
                <a:ea typeface="나눔스퀘어라운드 Bold"/>
              </a:rPr>
              <a:t> 수정</a:t>
            </a:r>
          </a:p>
          <a:p>
            <a:pPr lvl="0">
              <a:defRPr/>
            </a:pPr>
            <a:r>
              <a:rPr lang="en-US" altLang="ko-KR" sz="1200">
                <a:latin typeface="나눔스퀘어라운드 Bold"/>
                <a:ea typeface="나눔스퀘어라운드 Bold"/>
              </a:rPr>
              <a:t>-</a:t>
            </a:r>
            <a:r>
              <a:rPr lang="ko-KR" altLang="en-US" sz="1200">
                <a:latin typeface="나눔스퀘어라운드 Bold"/>
                <a:ea typeface="나눔스퀘어라운드 Bold"/>
              </a:rPr>
              <a:t>사이드 </a:t>
            </a:r>
            <a:r>
              <a:rPr lang="en-US" altLang="ko-KR" sz="1200">
                <a:latin typeface="나눔스퀘어라운드 Bold"/>
                <a:ea typeface="나눔스퀘어라운드 Bold"/>
              </a:rPr>
              <a:t>Flow </a:t>
            </a:r>
            <a:r>
              <a:rPr lang="ko-KR" altLang="en-US" sz="1200">
                <a:latin typeface="나눔스퀘어라운드 Bold"/>
                <a:ea typeface="나눔스퀘어라운드 Bold"/>
              </a:rPr>
              <a:t>연결</a:t>
            </a:r>
            <a:endParaRPr lang="en-US" altLang="ko-KR" sz="1200"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tx1">
            <a:lumMod val="50000"/>
            <a:lumOff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/>
          <p:cNvSpPr>
            <a:spLocks noChangeAspect="1"/>
          </p:cNvSpPr>
          <p:nvPr/>
        </p:nvSpPr>
        <p:spPr>
          <a:xfrm>
            <a:off x="8373618" y="129777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54" name="직사각형 153"/>
          <p:cNvSpPr>
            <a:spLocks noChangeAspect="1"/>
          </p:cNvSpPr>
          <p:nvPr/>
        </p:nvSpPr>
        <p:spPr>
          <a:xfrm>
            <a:off x="4270630" y="129777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grpSp>
        <p:nvGrpSpPr>
          <p:cNvPr id="58" name="그룹 57"/>
          <p:cNvGrpSpPr/>
          <p:nvPr/>
        </p:nvGrpSpPr>
        <p:grpSpPr>
          <a:xfrm rot="0">
            <a:off x="4397832" y="670490"/>
            <a:ext cx="3420000" cy="406539"/>
            <a:chOff x="4399277" y="2397243"/>
            <a:chExt cx="3420000" cy="406539"/>
          </a:xfrm>
        </p:grpSpPr>
        <p:cxnSp>
          <p:nvCxnSpPr>
            <p:cNvPr id="59" name="직선 연결선 58"/>
            <p:cNvCxnSpPr/>
            <p:nvPr/>
          </p:nvCxnSpPr>
          <p:spPr>
            <a:xfrm>
              <a:off x="4399277" y="2803782"/>
              <a:ext cx="34200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4399277" y="2397243"/>
              <a:ext cx="3420000" cy="4065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0" bIns="0" anchor="b" anchorCtr="0">
              <a:noAutofit/>
            </a:bodyPr>
            <a:lstStyle/>
            <a:p>
              <a:pPr lvl="0">
                <a:defRPr/>
              </a:pPr>
              <a:r>
                <a: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/>
                  <a:ea typeface="나눔스퀘어라운드 Bold"/>
                </a:rPr>
                <a:t>제목</a:t>
              </a: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/>
                <a:ea typeface="나눔스퀘어라운드 Bold"/>
              </a:endParaRPr>
            </a:p>
          </p:txBody>
        </p:sp>
      </p:grpSp>
      <p:sp>
        <p:nvSpPr>
          <p:cNvPr id="122" name="직사각형 121"/>
          <p:cNvSpPr>
            <a:spLocks noChangeAspect="1"/>
          </p:cNvSpPr>
          <p:nvPr/>
        </p:nvSpPr>
        <p:spPr>
          <a:xfrm>
            <a:off x="135466" y="129777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사각형: 둥근 모서리 122"/>
          <p:cNvSpPr/>
          <p:nvPr/>
        </p:nvSpPr>
        <p:spPr>
          <a:xfrm>
            <a:off x="1087019" y="2547065"/>
            <a:ext cx="2615856" cy="127441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583698" y="210532"/>
            <a:ext cx="2759527" cy="784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Sep. 14, 2021</a:t>
            </a:r>
            <a:endParaRPr lang="en-US" altLang="ko-KR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Thursday</a:t>
            </a:r>
            <a:b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</a:b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부천대학교 팀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CASS </a:t>
            </a: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5" name="그래픽 124" descr="Add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42877" y="266544"/>
            <a:ext cx="360000" cy="360000"/>
          </a:xfrm>
          <a:prstGeom prst="rect">
            <a:avLst/>
          </a:prstGeom>
        </p:spPr>
      </p:pic>
      <p:pic>
        <p:nvPicPr>
          <p:cNvPr id="126" name="그래픽 125" descr="닫기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3698" y="266544"/>
            <a:ext cx="360000" cy="360000"/>
          </a:xfrm>
          <a:prstGeom prst="rect">
            <a:avLst/>
          </a:prstGeom>
        </p:spPr>
      </p:pic>
      <p:cxnSp>
        <p:nvCxnSpPr>
          <p:cNvPr id="127" name="직선 연결선 126"/>
          <p:cNvCxnSpPr/>
          <p:nvPr/>
        </p:nvCxnSpPr>
        <p:spPr>
          <a:xfrm>
            <a:off x="130425" y="1047499"/>
            <a:ext cx="36795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/>
          <p:cNvGrpSpPr/>
          <p:nvPr/>
        </p:nvGrpSpPr>
        <p:grpSpPr>
          <a:xfrm rot="0">
            <a:off x="223697" y="1152430"/>
            <a:ext cx="3479179" cy="1279318"/>
            <a:chOff x="8463558" y="1142125"/>
            <a:chExt cx="3479179" cy="1279318"/>
          </a:xfrm>
        </p:grpSpPr>
        <p:sp>
          <p:nvSpPr>
            <p:cNvPr id="129" name="사각형: 둥근 모서리 128"/>
            <p:cNvSpPr/>
            <p:nvPr/>
          </p:nvSpPr>
          <p:spPr>
            <a:xfrm>
              <a:off x="8463558" y="1142129"/>
              <a:ext cx="3479179" cy="1279314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54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cxnSp>
          <p:nvCxnSpPr>
            <p:cNvPr id="130" name="직선 연결선 129"/>
            <p:cNvCxnSpPr/>
            <p:nvPr/>
          </p:nvCxnSpPr>
          <p:spPr>
            <a:xfrm>
              <a:off x="9455285" y="1232566"/>
              <a:ext cx="0" cy="1162304"/>
            </a:xfrm>
            <a:prstGeom prst="line">
              <a:avLst/>
            </a:prstGeom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8471981" y="1142128"/>
              <a:ext cx="978262" cy="1213393"/>
            </a:xfrm>
            <a:prstGeom prst="rect">
              <a:avLst/>
            </a:prstGeom>
            <a:noFill/>
          </p:spPr>
          <p:txBody>
            <a:bodyPr wrap="square" t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Sep. 10</a:t>
              </a:r>
              <a:endParaRPr lang="en-US" altLang="ko-KR" sz="1400">
                <a:latin typeface="나눔스퀘어라운드 Bold"/>
                <a:ea typeface="나눔스퀘어라운드 Bold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18:00</a:t>
              </a:r>
              <a:endParaRPr lang="en-US" altLang="ko-KR" sz="1400">
                <a:latin typeface="나눔스퀘어라운드 Bold"/>
                <a:ea typeface="나눔스퀘어라운드 Bold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~</a:t>
              </a:r>
              <a:endParaRPr lang="en-US" altLang="ko-KR" sz="1400">
                <a:latin typeface="나눔스퀘어라운드 Bold"/>
                <a:ea typeface="나눔스퀘어라운드 Bold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Sep. 11</a:t>
              </a:r>
              <a:endParaRPr lang="en-US" altLang="ko-KR" sz="1400">
                <a:latin typeface="나눔스퀘어라운드 Bold"/>
                <a:ea typeface="나눔스퀘어라운드 Bold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00:00</a:t>
              </a:r>
              <a:r>
                <a:rPr lang="ko-KR" altLang="en-US">
                  <a:latin typeface="나눔스퀘어라운드 Bold"/>
                  <a:ea typeface="나눔스퀘어라운드 Bold"/>
                </a:rPr>
                <a:t> </a:t>
              </a:r>
              <a:endParaRPr lang="en-US" altLang="ko-KR"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9458665" y="1142125"/>
              <a:ext cx="2484071" cy="1213396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ko-KR" altLang="en-US" sz="1400">
                  <a:latin typeface="나눔스퀘어라운드 ExtraBold"/>
                  <a:ea typeface="나눔스퀘어라운드 ExtraBold"/>
                </a:rPr>
                <a:t>도성대 </a:t>
              </a:r>
              <a:r>
                <a:rPr lang="en-US" altLang="ko-KR" sz="1400">
                  <a:latin typeface="나눔스퀘어라운드 ExtraBold"/>
                  <a:ea typeface="나눔스퀘어라운드 ExtraBold"/>
                </a:rPr>
                <a:t>XML</a:t>
              </a:r>
              <a:r>
                <a:rPr lang="ko-KR" altLang="en-US" sz="1400">
                  <a:latin typeface="나눔스퀘어라운드 ExtraBold"/>
                  <a:ea typeface="나눔스퀘어라운드 ExtraBold"/>
                </a:rPr>
                <a:t> 작업 </a:t>
              </a:r>
              <a:r>
                <a:rPr lang="en-US" altLang="ko-KR" sz="1200">
                  <a:latin typeface="나눔스퀘어라운드 ExtraBold"/>
                  <a:ea typeface="나눔스퀘어라운드 ExtraBold"/>
                </a:rPr>
                <a:t>- </a:t>
              </a:r>
              <a:r>
                <a:rPr lang="ko-KR" altLang="en-US" sz="1200">
                  <a:latin typeface="나눔스퀘어라운드 ExtraBold"/>
                  <a:ea typeface="나눔스퀘어라운드 ExtraBold"/>
                </a:rPr>
                <a:t>도성대</a:t>
              </a:r>
              <a:endParaRPr lang="ko-KR" altLang="en-US" sz="1200">
                <a:latin typeface="나눔스퀘어라운드 ExtraBold"/>
                <a:ea typeface="나눔스퀘어라운드 ExtraBold"/>
              </a:endParaRPr>
            </a:p>
            <a:p>
              <a:pPr lvl="0">
                <a:defRPr/>
              </a:pPr>
              <a:endParaRPr lang="en-US" altLang="ko-KR" sz="1400">
                <a:latin typeface="나눔스퀘어라운드 ExtraBold"/>
                <a:ea typeface="나눔스퀘어라운드 ExtraBold"/>
              </a:endParaRPr>
            </a:p>
            <a:p>
              <a:pPr lvl="0">
                <a:defRPr/>
              </a:pPr>
              <a:r>
                <a:rPr lang="ko-KR" altLang="en-US" sz="1200">
                  <a:latin typeface="나눔스퀘어라운드 Bold"/>
                  <a:ea typeface="나눔스퀘어라운드 Bold"/>
                </a:rPr>
                <a:t>캘린더 </a:t>
              </a:r>
              <a:r>
                <a:rPr lang="en-US" altLang="ko-KR" sz="1200">
                  <a:latin typeface="나눔스퀘어라운드 Bold"/>
                  <a:ea typeface="나눔스퀘어라운드 Bold"/>
                </a:rPr>
                <a:t>Activity</a:t>
              </a:r>
              <a:r>
                <a:rPr lang="ko-KR" altLang="en-US" sz="1200">
                  <a:latin typeface="나눔스퀘어라운드 Bold"/>
                  <a:ea typeface="나눔스퀘어라운드 Bold"/>
                </a:rPr>
                <a:t> 수정</a:t>
              </a:r>
              <a:endParaRPr lang="ko-KR" altLang="en-US" sz="1200">
                <a:latin typeface="나눔스퀘어라운드 Bold"/>
                <a:ea typeface="나눔스퀘어라운드 Bold"/>
              </a:endParaRPr>
            </a:p>
            <a:p>
              <a:pPr lvl="0">
                <a:defRPr/>
              </a:pPr>
              <a:r>
                <a:rPr lang="en-US" altLang="ko-KR" sz="1200">
                  <a:latin typeface="나눔스퀘어라운드 Bold"/>
                  <a:ea typeface="나눔스퀘어라운드 Bold"/>
                </a:rPr>
                <a:t>-</a:t>
              </a:r>
              <a:r>
                <a:rPr lang="ko-KR" altLang="en-US" sz="1200">
                  <a:latin typeface="나눔스퀘어라운드 Bold"/>
                  <a:ea typeface="나눔스퀘어라운드 Bold"/>
                </a:rPr>
                <a:t>사이드 </a:t>
              </a:r>
              <a:r>
                <a:rPr lang="en-US" altLang="ko-KR" sz="1200">
                  <a:latin typeface="나눔스퀘어라운드 Bold"/>
                  <a:ea typeface="나눔스퀘어라운드 Bold"/>
                </a:rPr>
                <a:t>Flow </a:t>
              </a:r>
              <a:r>
                <a:rPr lang="ko-KR" altLang="en-US" sz="1200">
                  <a:latin typeface="나눔스퀘어라운드 Bold"/>
                  <a:ea typeface="나눔스퀘어라운드 Bold"/>
                </a:rPr>
                <a:t>연결</a:t>
              </a:r>
              <a:endParaRPr lang="en-US" altLang="ko-KR" sz="1200">
                <a:latin typeface="나눔스퀘어라운드 Bold"/>
                <a:ea typeface="나눔스퀘어라운드 Bold"/>
              </a:endParaRPr>
            </a:p>
          </p:txBody>
        </p:sp>
      </p:grpSp>
      <p:cxnSp>
        <p:nvCxnSpPr>
          <p:cNvPr id="138" name="직선 연결선 137"/>
          <p:cNvCxnSpPr/>
          <p:nvPr/>
        </p:nvCxnSpPr>
        <p:spPr>
          <a:xfrm>
            <a:off x="2844812" y="2632597"/>
            <a:ext cx="0" cy="112295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그래픽 142" descr="배지 교차 단색으로 채워진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81267" y="2971305"/>
            <a:ext cx="468000" cy="468000"/>
          </a:xfrm>
          <a:prstGeom prst="rect">
            <a:avLst/>
          </a:prstGeom>
        </p:spPr>
      </p:pic>
      <p:pic>
        <p:nvPicPr>
          <p:cNvPr id="145" name="그래픽 144" descr="배지 체크 표시1 단색으로 채워진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040243" y="2979749"/>
            <a:ext cx="468000" cy="468000"/>
          </a:xfrm>
          <a:prstGeom prst="rect">
            <a:avLst/>
          </a:prstGeom>
        </p:spPr>
      </p:pic>
      <p:pic>
        <p:nvPicPr>
          <p:cNvPr id="152" name="그림 151"/>
          <p:cNvPicPr>
            <a:picLocks noChangeAspect="1"/>
          </p:cNvPicPr>
          <p:nvPr/>
        </p:nvPicPr>
        <p:blipFill rotWithShape="1">
          <a:blip r:embed="rId6"/>
          <a:srcRect t="31080" b="30780"/>
          <a:stretch>
            <a:fillRect/>
          </a:stretch>
        </p:blipFill>
        <p:spPr>
          <a:xfrm>
            <a:off x="133985" y="2516315"/>
            <a:ext cx="2257912" cy="13680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35466" y="2541672"/>
            <a:ext cx="1685802" cy="1213878"/>
          </a:xfrm>
          <a:prstGeom prst="rect">
            <a:avLst/>
          </a:prstGeom>
          <a:solidFill>
            <a:srgbClr val="e3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스케줄을 </a:t>
            </a:r>
            <a:br>
              <a: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rPr>
            </a:br>
            <a:r>
              <a:rPr lang="ko-KR" altLang="en-US" sz="1400">
                <a:solidFill>
                  <a:srgbClr val="ff2d2d"/>
                </a:solidFill>
                <a:latin typeface="나눔스퀘어라운드 Bold"/>
                <a:ea typeface="나눔스퀘어라운드 Bold"/>
              </a:rPr>
              <a:t>삭제</a:t>
            </a:r>
            <a:r>
              <a: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하시겠습니까</a:t>
            </a:r>
            <a:r>
              <a: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?</a:t>
            </a:r>
            <a:endParaRPr lang="ko-KR" altLang="en-US" sz="14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cxnSp>
        <p:nvCxnSpPr>
          <p:cNvPr id="155" name="직선 연결선 154"/>
          <p:cNvCxnSpPr/>
          <p:nvPr/>
        </p:nvCxnSpPr>
        <p:spPr>
          <a:xfrm>
            <a:off x="4275878" y="585904"/>
            <a:ext cx="36795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274560" y="163650"/>
            <a:ext cx="659517" cy="408703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rgbClr val="4f4fff"/>
                </a:solidFill>
                <a:latin typeface="나눔스퀘어라운드 Bold"/>
                <a:ea typeface="나눔스퀘어라운드 Bold"/>
              </a:rPr>
              <a:t>저장</a:t>
            </a:r>
            <a:endParaRPr lang="ko-KR" altLang="en-US" sz="1600">
              <a:solidFill>
                <a:srgbClr val="4f4fff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257924" y="163649"/>
            <a:ext cx="659517" cy="408703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rgbClr val="ff2929"/>
                </a:solidFill>
                <a:latin typeface="나눔스퀘어라운드 Bold"/>
                <a:ea typeface="나눔스퀘어라운드 Bold"/>
              </a:rPr>
              <a:t>취소</a:t>
            </a:r>
            <a:endParaRPr lang="ko-KR" altLang="en-US">
              <a:solidFill>
                <a:srgbClr val="ff2929"/>
              </a:solidFill>
              <a:latin typeface="나눔스퀘어라운드 Bold"/>
              <a:ea typeface="나눔스퀘어라운드 Bold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4397832" y="1161616"/>
            <a:ext cx="3420000" cy="406539"/>
            <a:chOff x="4399277" y="2397243"/>
            <a:chExt cx="3420000" cy="406539"/>
          </a:xfrm>
        </p:grpSpPr>
        <p:cxnSp>
          <p:nvCxnSpPr>
            <p:cNvPr id="63" name="직선 연결선 62"/>
            <p:cNvCxnSpPr/>
            <p:nvPr/>
          </p:nvCxnSpPr>
          <p:spPr>
            <a:xfrm>
              <a:off x="4399277" y="2803782"/>
              <a:ext cx="34200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399277" y="2397243"/>
              <a:ext cx="3420000" cy="4065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0" bIns="0" anchor="b" anchorCtr="0">
              <a:noAutofit/>
            </a:bodyPr>
            <a:lstStyle/>
            <a:p>
              <a:pPr lvl="0">
                <a:defRPr/>
              </a:pPr>
              <a:r>
                <a: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/>
                  <a:ea typeface="나눔스퀘어라운드 Bold"/>
                </a:rPr>
                <a:t>시작</a:t>
              </a:r>
              <a:r>
                <a:rPr lang="en-US" altLang="ko-KR" sz="2400">
                  <a:solidFill>
                    <a:srgbClr val="7f7f7f"/>
                  </a:solidFill>
                  <a:latin typeface="나눔스퀘어라운드 Regular"/>
                  <a:ea typeface="나눔스퀘어라운드 Regular"/>
                </a:rPr>
                <a:t>	     </a:t>
              </a: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09</a:t>
              </a:r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월 </a:t>
              </a: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16</a:t>
              </a:r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일 </a:t>
              </a: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11:29</a:t>
              </a: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/>
                <a:ea typeface="나눔스퀘어라운드 ExtraBold"/>
              </a:endParaRPr>
            </a:p>
          </p:txBody>
        </p:sp>
      </p:grpSp>
      <p:sp>
        <p:nvSpPr>
          <p:cNvPr id="68" name="타원 67"/>
          <p:cNvSpPr/>
          <p:nvPr/>
        </p:nvSpPr>
        <p:spPr>
          <a:xfrm>
            <a:off x="7477758" y="696474"/>
            <a:ext cx="290809" cy="2908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397832" y="2143865"/>
            <a:ext cx="3420000" cy="3529705"/>
          </a:xfrm>
          <a:prstGeom prst="rect">
            <a:avLst/>
          </a:prstGeom>
          <a:noFill/>
          <a:ln w="9525"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메모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grpSp>
        <p:nvGrpSpPr>
          <p:cNvPr id="66" name="그룹 65"/>
          <p:cNvGrpSpPr/>
          <p:nvPr/>
        </p:nvGrpSpPr>
        <p:grpSpPr>
          <a:xfrm rot="0">
            <a:off x="4397832" y="1652741"/>
            <a:ext cx="3420000" cy="406539"/>
            <a:chOff x="4399277" y="2397243"/>
            <a:chExt cx="3420000" cy="406539"/>
          </a:xfrm>
        </p:grpSpPr>
        <p:cxnSp>
          <p:nvCxnSpPr>
            <p:cNvPr id="67" name="직선 연결선 66"/>
            <p:cNvCxnSpPr/>
            <p:nvPr/>
          </p:nvCxnSpPr>
          <p:spPr>
            <a:xfrm>
              <a:off x="4399277" y="2803782"/>
              <a:ext cx="34200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399277" y="2397243"/>
              <a:ext cx="3420000" cy="4065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0" bIns="0" anchor="b" anchorCtr="0">
              <a:noAutofit/>
            </a:bodyPr>
            <a:lstStyle/>
            <a:p>
              <a:pPr lvl="0">
                <a:defRPr/>
              </a:pPr>
              <a:r>
                <a: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/>
                  <a:ea typeface="나눔스퀘어라운드 Bold"/>
                </a:rPr>
                <a:t>종료</a:t>
              </a:r>
              <a:r>
                <a:rPr lang="en-US" altLang="ko-KR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Regular"/>
                  <a:ea typeface="나눔스퀘어라운드 Regular"/>
                </a:rPr>
                <a:t>	     </a:t>
              </a: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09</a:t>
              </a:r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월 </a:t>
              </a: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17</a:t>
              </a:r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일 </a:t>
              </a: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11:29</a:t>
              </a: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/>
                <a:ea typeface="나눔스퀘어라운드 ExtraBold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 rot="0">
            <a:off x="11457154" y="354475"/>
            <a:ext cx="392409" cy="3495040"/>
            <a:chOff x="8792434" y="657655"/>
            <a:chExt cx="392409" cy="3495040"/>
          </a:xfrm>
        </p:grpSpPr>
        <p:sp>
          <p:nvSpPr>
            <p:cNvPr id="172" name="사각형: 둥근 모서리 171"/>
            <p:cNvSpPr/>
            <p:nvPr/>
          </p:nvSpPr>
          <p:spPr>
            <a:xfrm>
              <a:off x="8792434" y="657655"/>
              <a:ext cx="392409" cy="349504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7" name="타원 166"/>
            <p:cNvSpPr/>
            <p:nvPr/>
          </p:nvSpPr>
          <p:spPr>
            <a:xfrm>
              <a:off x="8843234" y="718614"/>
              <a:ext cx="290809" cy="290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4" name="타원 173"/>
            <p:cNvSpPr/>
            <p:nvPr/>
          </p:nvSpPr>
          <p:spPr>
            <a:xfrm>
              <a:off x="8843234" y="1155708"/>
              <a:ext cx="290809" cy="29080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5" name="타원 174"/>
            <p:cNvSpPr/>
            <p:nvPr/>
          </p:nvSpPr>
          <p:spPr>
            <a:xfrm>
              <a:off x="8843234" y="1592802"/>
              <a:ext cx="290809" cy="29080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8843234" y="2029896"/>
              <a:ext cx="290809" cy="29080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8843234" y="2466990"/>
              <a:ext cx="290809" cy="29080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8843234" y="2904084"/>
              <a:ext cx="290809" cy="290809"/>
            </a:xfrm>
            <a:prstGeom prst="ellipse">
              <a:avLst/>
            </a:prstGeom>
            <a:solidFill>
              <a:srgbClr val="ff5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8843234" y="3341178"/>
              <a:ext cx="290809" cy="29080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0" name="타원 179"/>
            <p:cNvSpPr/>
            <p:nvPr/>
          </p:nvSpPr>
          <p:spPr>
            <a:xfrm>
              <a:off x="8843234" y="3778275"/>
              <a:ext cx="290809" cy="29080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 rot="0">
            <a:off x="8362188" y="2529471"/>
            <a:ext cx="3255682" cy="916824"/>
            <a:chOff x="4458355" y="2895300"/>
            <a:chExt cx="3255682" cy="916824"/>
          </a:xfrm>
        </p:grpSpPr>
        <p:sp>
          <p:nvSpPr>
            <p:cNvPr id="4" name="TextBox 3"/>
            <p:cNvSpPr txBox="1"/>
            <p:nvPr/>
          </p:nvSpPr>
          <p:spPr>
            <a:xfrm>
              <a:off x="4474037" y="2895300"/>
              <a:ext cx="3240000" cy="400110"/>
            </a:xfrm>
            <a:prstGeom prst="rect">
              <a:avLst/>
            </a:prstGeom>
            <a:noFill/>
            <a:scene3d>
              <a:camera prst="orthographicFront">
                <a:rot lat="18899986" lon="0" rev="0"/>
              </a:camera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>
                  <a:gradFill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나눔스퀘어라운드 ExtraBold"/>
                  <a:ea typeface="나눔스퀘어라운드 ExtraBold"/>
                </a:rPr>
                <a:t>8</a:t>
              </a:r>
              <a:r>
                <a:rPr lang="ko-KR" altLang="en-US" sz="2000">
                  <a:gradFill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나눔스퀘어라운드 ExtraBold"/>
                  <a:ea typeface="나눔스퀘어라운드 ExtraBold"/>
                </a:rPr>
                <a:t>월 </a:t>
              </a:r>
              <a:r>
                <a:rPr lang="en-US" altLang="ko-KR" sz="2000">
                  <a:gradFill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나눔스퀘어라운드 ExtraBold"/>
                  <a:ea typeface="나눔스퀘어라운드 ExtraBold"/>
                </a:rPr>
                <a:t>11</a:t>
              </a:r>
              <a:r>
                <a:rPr lang="ko-KR" altLang="en-US" sz="2000">
                  <a:gradFill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나눔스퀘어라운드 ExtraBold"/>
                  <a:ea typeface="나눔스퀘어라운드 ExtraBold"/>
                </a:rPr>
                <a:t>일 </a:t>
              </a:r>
              <a:r>
                <a:rPr lang="en-US" altLang="ko-KR" sz="2000">
                  <a:gradFill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나눔스퀘어라운드 ExtraBold"/>
                  <a:ea typeface="나눔스퀘어라운드 ExtraBold"/>
                </a:rPr>
                <a:t>22 : 44</a:t>
              </a:r>
              <a:endParaRPr lang="ko-KR" altLang="en-US" sz="200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스퀘어라운드 ExtraBold"/>
                <a:ea typeface="나눔스퀘어라운드 ExtraBold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474037" y="3153657"/>
              <a:ext cx="32400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9</a:t>
              </a:r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월 </a:t>
              </a: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12</a:t>
              </a:r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일 </a:t>
              </a: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23 : 45</a:t>
              </a:r>
              <a:endPara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/>
                <a:ea typeface="나눔스퀘어라운드 ExtraBold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458355" y="3412014"/>
              <a:ext cx="3145963" cy="400110"/>
            </a:xfrm>
            <a:prstGeom prst="rect">
              <a:avLst/>
            </a:prstGeom>
            <a:noFill/>
            <a:scene3d>
              <a:camera prst="orthographicFront">
                <a:rot lat="2700000" lon="0" rev="0"/>
              </a:camera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atin typeface="나눔스퀘어_ac ExtraBold"/>
                  <a:ea typeface="나눔스퀘어_ac ExtraBold"/>
                </a:rPr>
                <a:t>10</a:t>
              </a:r>
              <a:r>
                <a:rPr lang="ko-KR" altLang="en-US" sz="200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atin typeface="나눔스퀘어_ac ExtraBold"/>
                  <a:ea typeface="나눔스퀘어_ac ExtraBold"/>
                </a:rPr>
                <a:t>월 </a:t>
              </a:r>
              <a:r>
                <a:rPr lang="en-US" altLang="ko-KR" sz="200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atin typeface="나눔스퀘어_ac ExtraBold"/>
                  <a:ea typeface="나눔스퀘어_ac ExtraBold"/>
                </a:rPr>
                <a:t>12</a:t>
              </a:r>
              <a:r>
                <a:rPr lang="ko-KR" altLang="en-US" sz="200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atin typeface="나눔스퀘어_ac ExtraBold"/>
                  <a:ea typeface="나눔스퀘어_ac ExtraBold"/>
                </a:rPr>
                <a:t>일 </a:t>
              </a:r>
              <a:r>
                <a:rPr lang="en-US" altLang="ko-KR" sz="200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atin typeface="나눔스퀘어_ac ExtraBold"/>
                  <a:ea typeface="나눔스퀘어_ac ExtraBold"/>
                </a:rPr>
                <a:t>00 : 46</a:t>
              </a:r>
              <a:endParaRPr lang="ko-KR" altLang="en-US" sz="200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atin typeface="나눔스퀘어_ac ExtraBold"/>
                <a:ea typeface="나눔스퀘어_ac ExtraBold"/>
              </a:endParaRPr>
            </a:p>
          </p:txBody>
        </p:sp>
      </p:grpSp>
      <p:cxnSp>
        <p:nvCxnSpPr>
          <p:cNvPr id="9" name="연결선: 꺾임 8"/>
          <p:cNvCxnSpPr>
            <a:stCxn id="68" idx="6"/>
          </p:cNvCxnSpPr>
          <p:nvPr/>
        </p:nvCxnSpPr>
        <p:spPr>
          <a:xfrm>
            <a:off x="7768567" y="841879"/>
            <a:ext cx="3688587" cy="1260116"/>
          </a:xfrm>
          <a:prstGeom prst="bentConnector3">
            <a:avLst>
              <a:gd name="adj1" fmla="val 232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/>
          <p:cNvCxnSpPr>
            <a:stCxn id="69" idx="3"/>
          </p:cNvCxnSpPr>
          <p:nvPr/>
        </p:nvCxnSpPr>
        <p:spPr>
          <a:xfrm>
            <a:off x="7817832" y="1856011"/>
            <a:ext cx="1133128" cy="1123738"/>
          </a:xfrm>
          <a:prstGeom prst="bentConnector3">
            <a:avLst>
              <a:gd name="adj1" fmla="val 3027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>
            <a:spLocks noChangeAspect="1"/>
          </p:cNvSpPr>
          <p:nvPr/>
        </p:nvSpPr>
        <p:spPr>
          <a:xfrm>
            <a:off x="143298" y="129779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77" name="표 9"/>
          <p:cNvGraphicFramePr>
            <a:graphicFrameLocks noGrp="1"/>
          </p:cNvGraphicFramePr>
          <p:nvPr/>
        </p:nvGraphicFramePr>
        <p:xfrm>
          <a:off x="142179" y="1037194"/>
          <a:ext cx="3680302" cy="446828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3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1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868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일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목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금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529"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4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83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5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11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83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12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15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18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615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19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25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283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26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9283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>
                          <a:latin typeface="나눔스퀘어라운드 Bold"/>
                          <a:ea typeface="나눔스퀘어라운드 Bold"/>
                        </a:rPr>
                        <a:t> 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78" name="직선 연결선 17"/>
          <p:cNvCxnSpPr/>
          <p:nvPr/>
        </p:nvCxnSpPr>
        <p:spPr>
          <a:xfrm>
            <a:off x="141433" y="1037194"/>
            <a:ext cx="36795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>
            <a:spLocks noChangeAspect="1"/>
          </p:cNvSpPr>
          <p:nvPr/>
        </p:nvSpPr>
        <p:spPr>
          <a:xfrm>
            <a:off x="4255849" y="129780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1" name="그래픽 50" descr="햄버거 메뉴 아이콘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56584" y="256915"/>
            <a:ext cx="360000" cy="360000"/>
          </a:xfrm>
          <a:prstGeom prst="rect">
            <a:avLst/>
          </a:prstGeom>
        </p:spPr>
      </p:pic>
      <p:graphicFrame>
        <p:nvGraphicFramePr>
          <p:cNvPr id="52" name="표 9"/>
          <p:cNvGraphicFramePr>
            <a:graphicFrameLocks noGrp="1"/>
          </p:cNvGraphicFramePr>
          <p:nvPr/>
        </p:nvGraphicFramePr>
        <p:xfrm>
          <a:off x="4255849" y="1025082"/>
          <a:ext cx="3680302" cy="4572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3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1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일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화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수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목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금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토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4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5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11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12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15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18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19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25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26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>
                          <a:latin typeface="나눔스퀘어라운드 Bold"/>
                          <a:ea typeface="나눔스퀘어라운드 Bold"/>
                        </a:rPr>
                        <a:t> 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4713970" y="129781"/>
            <a:ext cx="2759527" cy="784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Sep. 2021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Thursday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 </a:t>
            </a:r>
            <a:b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</a:b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부천대학교 팀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CASS </a:t>
            </a: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46324" y="129779"/>
            <a:ext cx="3686400" cy="654740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43710" y="129780"/>
            <a:ext cx="2340169" cy="65474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4337573" y="1019040"/>
            <a:ext cx="21486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761470" y="6325037"/>
            <a:ext cx="778886" cy="271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</a:t>
            </a:r>
            <a:r>
              <a:rPr lang="en-US" altLang="ko-KR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A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92494" y="309762"/>
            <a:ext cx="151964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이세호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4340188" y="1100719"/>
            <a:ext cx="2146066" cy="259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5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개인 스케줄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337573" y="1404983"/>
            <a:ext cx="2148681" cy="257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5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부천대학교 팀</a:t>
            </a:r>
            <a:r>
              <a:rPr lang="en-US" altLang="ko-KR" sz="15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CASS</a:t>
            </a:r>
            <a:endParaRPr lang="ko-KR" altLang="en-US" sz="1000">
              <a:solidFill>
                <a:srgbClr val="7A7CC4"/>
              </a:solidFill>
              <a:latin typeface="나눔스퀘어라운드 Bold"/>
              <a:ea typeface="나눔스퀘어라운드 Bold"/>
            </a:endParaRPr>
          </a:p>
        </p:txBody>
      </p:sp>
      <p:pic>
        <p:nvPicPr>
          <p:cNvPr id="32" name="그래픽 31" descr="사용자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31860" y="244127"/>
            <a:ext cx="360000" cy="360000"/>
          </a:xfrm>
          <a:prstGeom prst="rect">
            <a:avLst/>
          </a:prstGeom>
        </p:spPr>
      </p:pic>
      <p:pic>
        <p:nvPicPr>
          <p:cNvPr id="30" name="그래픽 29" descr="햄버거 메뉴 아이콘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6647" y="282431"/>
            <a:ext cx="360000" cy="36000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604033" y="200227"/>
            <a:ext cx="2759527" cy="784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Sep. 2021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Thursday</a:t>
            </a:r>
            <a:b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</a:b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부천대학교 팀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CASS </a:t>
            </a: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3" name="그래픽 32" descr="사용자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70707" y="256937"/>
            <a:ext cx="360000" cy="360000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142199" y="4085862"/>
            <a:ext cx="3158042" cy="935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팀플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70788" y="3965981"/>
            <a:ext cx="522000" cy="935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등산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2385" y="3965484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70788" y="4205743"/>
            <a:ext cx="522000" cy="93593"/>
          </a:xfrm>
          <a:prstGeom prst="rect">
            <a:avLst/>
          </a:prstGeom>
          <a:solidFill>
            <a:srgbClr val="FF5B5B"/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도성대성</a:t>
            </a:r>
            <a:r>
              <a:rPr lang="en-US" altLang="ko-KR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..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00378" y="3139063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6" name="직사각형 45"/>
          <p:cNvSpPr>
            <a:spLocks noChangeAspect="1"/>
          </p:cNvSpPr>
          <p:nvPr/>
        </p:nvSpPr>
        <p:spPr>
          <a:xfrm>
            <a:off x="8367705" y="129779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7" name="그래픽 46" descr="햄버거 메뉴 아이콘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71054" y="282431"/>
            <a:ext cx="360000" cy="360000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8828440" y="200227"/>
            <a:ext cx="2759527" cy="784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Sep. 2021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Thursday</a:t>
            </a:r>
            <a:b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</a:b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부천대학교 팀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CASS </a:t>
            </a: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0" name="그래픽 49" descr="사용자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595114" y="256937"/>
            <a:ext cx="360000" cy="360000"/>
          </a:xfrm>
          <a:prstGeom prst="rect">
            <a:avLst/>
          </a:prstGeom>
        </p:spPr>
      </p:pic>
      <p:graphicFrame>
        <p:nvGraphicFramePr>
          <p:cNvPr id="54" name="표 9"/>
          <p:cNvGraphicFramePr>
            <a:graphicFrameLocks noGrp="1"/>
          </p:cNvGraphicFramePr>
          <p:nvPr/>
        </p:nvGraphicFramePr>
        <p:xfrm>
          <a:off x="8363972" y="1037194"/>
          <a:ext cx="3682918" cy="446828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5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868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화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수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목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금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토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529"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4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83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5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11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83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12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15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18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615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19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25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283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26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9283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>
                          <a:latin typeface="나눔스퀘어라운드 Bold"/>
                          <a:ea typeface="나눔스퀘어라운드 Bold"/>
                        </a:rPr>
                        <a:t> 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8366606" y="4085862"/>
            <a:ext cx="3158042" cy="935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팀플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895195" y="3965981"/>
            <a:ext cx="522000" cy="935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등산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366792" y="3965484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895195" y="4205743"/>
            <a:ext cx="522000" cy="93593"/>
          </a:xfrm>
          <a:prstGeom prst="rect">
            <a:avLst/>
          </a:prstGeom>
          <a:solidFill>
            <a:srgbClr val="FF5B5B"/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도성대성</a:t>
            </a:r>
            <a:r>
              <a:rPr lang="en-US" altLang="ko-KR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..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1524785" y="3139063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267913" y="1793523"/>
            <a:ext cx="288000" cy="288000"/>
            <a:chOff x="5190405" y="2913976"/>
            <a:chExt cx="360000" cy="360000"/>
          </a:xfrm>
        </p:grpSpPr>
        <p:pic>
          <p:nvPicPr>
            <p:cNvPr id="3" name="그래픽 2" descr="Add 단색으로 채워진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62405" y="2985976"/>
              <a:ext cx="216000" cy="216000"/>
            </a:xfrm>
            <a:prstGeom prst="rect">
              <a:avLst/>
            </a:prstGeom>
          </p:spPr>
        </p:pic>
        <p:pic>
          <p:nvPicPr>
            <p:cNvPr id="7" name="그래픽 6" descr="배지 팔로우 윤곽선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190405" y="2913976"/>
              <a:ext cx="360000" cy="360000"/>
            </a:xfrm>
            <a:prstGeom prst="rect">
              <a:avLst/>
            </a:prstGeom>
          </p:spPr>
        </p:pic>
      </p:grpSp>
      <p:sp>
        <p:nvSpPr>
          <p:cNvPr id="11" name="사각형: 둥근 모서리 10"/>
          <p:cNvSpPr/>
          <p:nvPr/>
        </p:nvSpPr>
        <p:spPr>
          <a:xfrm>
            <a:off x="4356584" y="1779035"/>
            <a:ext cx="2129670" cy="317728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360241" y="129779"/>
            <a:ext cx="3686400" cy="654740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618678" y="2911921"/>
            <a:ext cx="3173506" cy="1340618"/>
            <a:chOff x="8651054" y="3139063"/>
            <a:chExt cx="3173506" cy="1340618"/>
          </a:xfrm>
        </p:grpSpPr>
        <p:grpSp>
          <p:nvGrpSpPr>
            <p:cNvPr id="41" name="그룹 40"/>
            <p:cNvGrpSpPr/>
            <p:nvPr/>
          </p:nvGrpSpPr>
          <p:grpSpPr>
            <a:xfrm>
              <a:off x="8651054" y="3139063"/>
              <a:ext cx="3173506" cy="1340618"/>
              <a:chOff x="4505689" y="3363984"/>
              <a:chExt cx="3173506" cy="1340618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505689" y="3363984"/>
                <a:ext cx="3173506" cy="1340618"/>
              </a:xfrm>
              <a:prstGeom prst="roundRect">
                <a:avLst>
                  <a:gd name="adj" fmla="val 989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270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4505689" y="4280537"/>
                <a:ext cx="3173506" cy="3859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rgbClr val="7A7CC4"/>
                    </a:solidFill>
                    <a:latin typeface="나눔스퀘어라운드 Bold"/>
                    <a:ea typeface="나눔스퀘어라운드 Bold"/>
                  </a:rPr>
                  <a:t>확인</a:t>
                </a:r>
              </a:p>
            </p:txBody>
          </p:sp>
        </p:grpSp>
        <p:sp>
          <p:nvSpPr>
            <p:cNvPr id="62" name="직사각형 61"/>
            <p:cNvSpPr/>
            <p:nvPr/>
          </p:nvSpPr>
          <p:spPr>
            <a:xfrm>
              <a:off x="8888792" y="3315534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/>
                  <a:ea typeface="나눔스퀘어라운드 Bold"/>
                </a:rPr>
                <a:t>스케줄 이름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888791" y="3711241"/>
              <a:ext cx="27334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>
                  <a:solidFill>
                    <a:srgbClr val="FF0000"/>
                  </a:solidFill>
                  <a:latin typeface="나눔스퀘어라운드 Bold"/>
                  <a:ea typeface="나눔스퀘어라운드 Bold"/>
                </a:rPr>
                <a:t>스케줄 명은 </a:t>
              </a:r>
              <a:r>
                <a:rPr lang="en-US" altLang="ko-KR" sz="1000">
                  <a:solidFill>
                    <a:srgbClr val="FF0000"/>
                  </a:solidFill>
                  <a:latin typeface="나눔스퀘어라운드 Bold"/>
                  <a:ea typeface="나눔스퀘어라운드 Bold"/>
                </a:rPr>
                <a:t>2~16</a:t>
              </a:r>
              <a:r>
                <a:rPr lang="ko-KR" altLang="en-US" sz="1000">
                  <a:solidFill>
                    <a:srgbClr val="FF0000"/>
                  </a:solidFill>
                  <a:latin typeface="나눔스퀘어라운드 Bold"/>
                  <a:ea typeface="나눔스퀘어라운드 Bold"/>
                </a:rPr>
                <a:t>글자입니다</a:t>
              </a:r>
              <a:r>
                <a:rPr lang="en-US" altLang="ko-KR" sz="1000">
                  <a:solidFill>
                    <a:srgbClr val="FF0000"/>
                  </a:solidFill>
                  <a:latin typeface="나눔스퀘어라운드 Bold"/>
                  <a:ea typeface="나눔스퀘어라운드 Bold"/>
                </a:rPr>
                <a:t>.</a:t>
              </a:r>
              <a:endParaRPr lang="ko-KR" altLang="en-US" sz="1000">
                <a:solidFill>
                  <a:srgbClr val="FF0000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4292494" y="669762"/>
            <a:ext cx="1997710" cy="186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5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abc123@naver.com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68" name="사각형: 둥근 모서리 67"/>
          <p:cNvSpPr/>
          <p:nvPr/>
        </p:nvSpPr>
        <p:spPr>
          <a:xfrm>
            <a:off x="4337573" y="2809478"/>
            <a:ext cx="1009806" cy="3262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생성</a:t>
            </a:r>
          </a:p>
        </p:txBody>
      </p:sp>
      <p:cxnSp>
        <p:nvCxnSpPr>
          <p:cNvPr id="6" name="직선 화살표 연결선 5"/>
          <p:cNvCxnSpPr>
            <a:stCxn id="11" idx="2"/>
          </p:cNvCxnSpPr>
          <p:nvPr/>
        </p:nvCxnSpPr>
        <p:spPr>
          <a:xfrm>
            <a:off x="5421419" y="2096763"/>
            <a:ext cx="0" cy="71271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/>
          <p:cNvSpPr/>
          <p:nvPr/>
        </p:nvSpPr>
        <p:spPr>
          <a:xfrm>
            <a:off x="5473592" y="2814558"/>
            <a:ext cx="1009806" cy="326211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참여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tx1">
            <a:lumMod val="50000"/>
            <a:lumOff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>
            <a:spLocks noChangeAspect="1"/>
          </p:cNvSpPr>
          <p:nvPr/>
        </p:nvSpPr>
        <p:spPr>
          <a:xfrm>
            <a:off x="143298" y="129779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0" name="그래픽 29" descr="햄버거 메뉴 아이콘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6647" y="282431"/>
            <a:ext cx="360000" cy="36000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604033" y="200227"/>
            <a:ext cx="2759527" cy="784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Sep. 2021</a:t>
            </a:r>
            <a:endParaRPr lang="en-US" altLang="ko-KR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Thursday</a:t>
            </a:r>
            <a:b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</a:b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부천대학교 팀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CASS </a:t>
            </a: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3" name="그래픽 32" descr="사용자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70707" y="256937"/>
            <a:ext cx="360000" cy="360000"/>
          </a:xfrm>
          <a:prstGeom prst="rect">
            <a:avLst/>
          </a:prstGeom>
        </p:spPr>
      </p:pic>
      <p:graphicFrame>
        <p:nvGraphicFramePr>
          <p:cNvPr id="34" name="표 9"/>
          <p:cNvGraphicFramePr>
            <a:graphicFrameLocks noGrp="1"/>
          </p:cNvGraphicFramePr>
          <p:nvPr/>
        </p:nvGraphicFramePr>
        <p:xfrm>
          <a:off x="142179" y="1037194"/>
          <a:ext cx="3680302" cy="446828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3516"/>
                <a:gridCol w="526131"/>
                <a:gridCol w="526131"/>
                <a:gridCol w="526131"/>
                <a:gridCol w="526131"/>
                <a:gridCol w="526131"/>
                <a:gridCol w="526131"/>
              </a:tblGrid>
              <a:tr h="248681"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일</a:t>
                      </a:r>
                      <a:endParaRPr lang="ko-KR" altLang="en-US" sz="1000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수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목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금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토</a:t>
                      </a:r>
                      <a:endParaRPr lang="ko-KR" altLang="en-US" sz="1000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2529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4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5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11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12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15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18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66150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19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25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26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r>
                        <a:rPr lang="en-US" altLang="ko-KR" sz="1000">
                          <a:latin typeface="나눔스퀘어라운드 Bold"/>
                          <a:ea typeface="나눔스퀘어라운드 Bold"/>
                        </a:rPr>
                        <a:t> 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42199" y="4085862"/>
            <a:ext cx="3158042" cy="935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팀플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70788" y="3965981"/>
            <a:ext cx="522000" cy="935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등산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2385" y="3965484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70788" y="4205743"/>
            <a:ext cx="522000" cy="93593"/>
          </a:xfrm>
          <a:prstGeom prst="rect">
            <a:avLst/>
          </a:prstGeom>
          <a:solidFill>
            <a:srgbClr val="ff5b5b"/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도성대성</a:t>
            </a:r>
            <a:r>
              <a:rPr lang="en-US" altLang="ko-KR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..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00378" y="3139063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6" name="직사각형 45"/>
          <p:cNvSpPr>
            <a:spLocks noChangeAspect="1"/>
          </p:cNvSpPr>
          <p:nvPr/>
        </p:nvSpPr>
        <p:spPr>
          <a:xfrm>
            <a:off x="4259069" y="129779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7" name="그래픽 46" descr="햄버거 메뉴 아이콘 단색으로 채워진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62418" y="282431"/>
            <a:ext cx="360000" cy="360000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4719804" y="200227"/>
            <a:ext cx="2759527" cy="784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Sep. 2021</a:t>
            </a:r>
            <a:endParaRPr lang="en-US" altLang="ko-KR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Thursday</a:t>
            </a:r>
            <a:b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</a:b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부천대학교 팀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CASS </a:t>
            </a: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0" name="그래픽 49" descr="사용자 단색으로 채워진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486478" y="256937"/>
            <a:ext cx="360000" cy="360000"/>
          </a:xfrm>
          <a:prstGeom prst="rect">
            <a:avLst/>
          </a:prstGeom>
        </p:spPr>
      </p:pic>
      <p:graphicFrame>
        <p:nvGraphicFramePr>
          <p:cNvPr id="54" name="표 9"/>
          <p:cNvGraphicFramePr>
            <a:graphicFrameLocks noGrp="1"/>
          </p:cNvGraphicFramePr>
          <p:nvPr/>
        </p:nvGraphicFramePr>
        <p:xfrm>
          <a:off x="4265496" y="1037194"/>
          <a:ext cx="3682918" cy="446828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3888"/>
                <a:gridCol w="526505"/>
                <a:gridCol w="526505"/>
                <a:gridCol w="526505"/>
                <a:gridCol w="526505"/>
                <a:gridCol w="526505"/>
                <a:gridCol w="526505"/>
              </a:tblGrid>
              <a:tr h="248681"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일</a:t>
                      </a:r>
                      <a:endParaRPr lang="ko-KR" altLang="en-US" sz="1000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수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목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금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토</a:t>
                      </a:r>
                      <a:endParaRPr lang="ko-KR" altLang="en-US" sz="1000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2529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4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5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11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12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15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18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66150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19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25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26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r>
                        <a:rPr lang="en-US" altLang="ko-KR" sz="1000">
                          <a:latin typeface="나눔스퀘어라운드 Bold"/>
                          <a:ea typeface="나눔스퀘어라운드 Bold"/>
                        </a:rPr>
                        <a:t> 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4257970" y="4085862"/>
            <a:ext cx="3158042" cy="935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팀플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786559" y="3965981"/>
            <a:ext cx="522000" cy="935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등산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258156" y="3965484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86559" y="4205743"/>
            <a:ext cx="522000" cy="93593"/>
          </a:xfrm>
          <a:prstGeom prst="rect">
            <a:avLst/>
          </a:prstGeom>
          <a:solidFill>
            <a:srgbClr val="ff5b5b"/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도성대성</a:t>
            </a:r>
            <a:r>
              <a:rPr lang="en-US" altLang="ko-KR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..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416149" y="3139063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252800" y="129779"/>
            <a:ext cx="3686400" cy="654740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46138" y="131246"/>
            <a:ext cx="3686400" cy="654740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608020" y="129779"/>
            <a:ext cx="2340169" cy="65474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>
            <a:off x="5713151" y="525454"/>
            <a:ext cx="21486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래픽 4" descr="종료 단색으로 채워진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713151" y="6216773"/>
            <a:ext cx="360000" cy="360000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5689539" y="578138"/>
            <a:ext cx="151964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이세호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pic>
        <p:nvPicPr>
          <p:cNvPr id="8" name="그래픽 7" descr="왕관 단색으로 채워진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488280" y="531218"/>
            <a:ext cx="360000" cy="360000"/>
          </a:xfrm>
          <a:prstGeom prst="rect">
            <a:avLst/>
          </a:prstGeom>
        </p:spPr>
      </p:pic>
      <p:sp>
        <p:nvSpPr>
          <p:cNvPr id="71" name="직사각형 70"/>
          <p:cNvSpPr/>
          <p:nvPr/>
        </p:nvSpPr>
        <p:spPr>
          <a:xfrm>
            <a:off x="5689538" y="900261"/>
            <a:ext cx="214868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도성대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685558" y="1255950"/>
            <a:ext cx="214868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김동훈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85557" y="1640553"/>
            <a:ext cx="214868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김시훈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pic>
        <p:nvPicPr>
          <p:cNvPr id="14" name="그래픽 13" descr="단일 톱니바퀴 단색으로 채워진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476155" y="6227531"/>
            <a:ext cx="360000" cy="36000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 rot="0">
            <a:off x="395577" y="2647214"/>
            <a:ext cx="3173506" cy="1756801"/>
            <a:chOff x="500281" y="2722880"/>
            <a:chExt cx="3173506" cy="1756801"/>
          </a:xfrm>
        </p:grpSpPr>
        <p:grpSp>
          <p:nvGrpSpPr>
            <p:cNvPr id="4" name="그룹 3"/>
            <p:cNvGrpSpPr/>
            <p:nvPr/>
          </p:nvGrpSpPr>
          <p:grpSpPr>
            <a:xfrm rot="0">
              <a:off x="500281" y="2722880"/>
              <a:ext cx="3173506" cy="1756801"/>
              <a:chOff x="8651054" y="2722880"/>
              <a:chExt cx="3173506" cy="1756801"/>
            </a:xfrm>
          </p:grpSpPr>
          <p:grpSp>
            <p:nvGrpSpPr>
              <p:cNvPr id="41" name="그룹 40"/>
              <p:cNvGrpSpPr/>
              <p:nvPr/>
            </p:nvGrpSpPr>
            <p:grpSpPr>
              <a:xfrm rot="0">
                <a:off x="8651054" y="2722880"/>
                <a:ext cx="3173506" cy="1756801"/>
                <a:chOff x="4505689" y="2947801"/>
                <a:chExt cx="3173506" cy="1756801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4505689" y="2947801"/>
                  <a:ext cx="3173506" cy="1756801"/>
                </a:xfrm>
                <a:prstGeom prst="roundRect">
                  <a:avLst>
                    <a:gd name="adj" fmla="val 7291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400">
                    <a:solidFill>
                      <a:schemeClr val="tx1"/>
                    </a:solidFill>
                    <a:latin typeface="나눔스퀘어라운드 Bold"/>
                    <a:ea typeface="나눔스퀘어라운드 Bold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4505689" y="4318637"/>
                  <a:ext cx="3173506" cy="38596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rgbClr val="7a7cc4"/>
                      </a:solidFill>
                      <a:latin typeface="나눔스퀘어라운드 Bold"/>
                      <a:ea typeface="나눔스퀘어라운드 Bold"/>
                    </a:rPr>
                    <a:t>확인</a:t>
                  </a:r>
                  <a:endParaRPr lang="ko-KR" altLang="en-US">
                    <a:solidFill>
                      <a:srgbClr val="7a7cc4"/>
                    </a:solidFill>
                    <a:latin typeface="나눔스퀘어라운드 Bold"/>
                    <a:ea typeface="나눔스퀘어라운드 Bold"/>
                  </a:endParaRPr>
                </a:p>
              </p:txBody>
            </p:sp>
          </p:grpSp>
          <p:sp>
            <p:nvSpPr>
              <p:cNvPr id="62" name="직사각형 61"/>
              <p:cNvSpPr/>
              <p:nvPr/>
            </p:nvSpPr>
            <p:spPr>
              <a:xfrm>
                <a:off x="8888791" y="2891248"/>
                <a:ext cx="2733473" cy="37937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r>
                  <a:rPr lang="ko-KR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라운드 Bold"/>
                    <a:ea typeface="나눔스퀘어라운드 Bold"/>
                  </a:rPr>
                  <a:t>스케줄 코드</a:t>
                </a:r>
                <a:endParaRPr lang="ko-KR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738018" y="3383469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/>
                  <a:ea typeface="나눔스퀘어라운드 Bold"/>
                </a:rPr>
                <a:t>패스워드</a:t>
              </a:r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38018" y="3788680"/>
              <a:ext cx="27334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>
                  <a:solidFill>
                    <a:srgbClr val="ff0000"/>
                  </a:solidFill>
                  <a:latin typeface="나눔스퀘어라운드 Bold"/>
                  <a:ea typeface="나눔스퀘어라운드 Bold"/>
                </a:rPr>
                <a:t>잘못 입력하셧습니다</a:t>
              </a:r>
              <a:r>
                <a:rPr lang="en-US" altLang="ko-KR" sz="1000">
                  <a:solidFill>
                    <a:srgbClr val="ff0000"/>
                  </a:solidFill>
                  <a:latin typeface="나눔스퀘어라운드 Bold"/>
                  <a:ea typeface="나눔스퀘어라운드 Bold"/>
                </a:rPr>
                <a:t>.</a:t>
              </a:r>
              <a:endParaRPr lang="ko-KR" altLang="en-US" sz="1000">
                <a:solidFill>
                  <a:srgbClr val="ff0000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5654539" y="138579"/>
            <a:ext cx="151964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M</a:t>
            </a:r>
            <a:r>
              <a:rPr lang="en-US" altLang="ko-KR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ember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5697797" y="4299336"/>
            <a:ext cx="21486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5639185" y="3912461"/>
            <a:ext cx="151964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L</a:t>
            </a:r>
            <a:r>
              <a:rPr lang="en-US" altLang="ko-KR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og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13151" y="4404015"/>
            <a:ext cx="2121087" cy="17803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latin typeface="나눔스퀘어_ac Bold"/>
                <a:ea typeface="나눔스퀘어_ac Bold"/>
              </a:rPr>
              <a:t>이세호</a:t>
            </a:r>
            <a:r>
              <a:rPr lang="en-US" altLang="ko-KR" sz="1000">
                <a:solidFill>
                  <a:schemeClr val="tx1"/>
                </a:solidFill>
                <a:latin typeface="나눔스퀘어_ac Bold"/>
                <a:ea typeface="나눔스퀘어_ac Bold"/>
              </a:rPr>
              <a:t> [09.17 13:30]</a:t>
            </a:r>
            <a:br>
              <a:rPr lang="en-US" altLang="ko-KR" sz="1000">
                <a:solidFill>
                  <a:schemeClr val="tx1"/>
                </a:solidFill>
                <a:latin typeface="나눔스퀘어_ac Bold"/>
                <a:ea typeface="나눔스퀘어_ac Bold"/>
              </a:rPr>
            </a:br>
            <a:r>
              <a:rPr lang="ko-KR" altLang="en-US" sz="1000">
                <a:solidFill>
                  <a:schemeClr val="tx1"/>
                </a:solidFill>
                <a:latin typeface="나눔스퀘어_ac Bold"/>
                <a:ea typeface="나눔스퀘어_ac Bold"/>
              </a:rPr>
              <a:t>등산 스케줄을 등록하셧습니다</a:t>
            </a:r>
            <a:r>
              <a:rPr lang="en-US" altLang="ko-KR" sz="1000">
                <a:solidFill>
                  <a:schemeClr val="tx1"/>
                </a:solidFill>
                <a:latin typeface="나눔스퀘어_ac Bold"/>
                <a:ea typeface="나눔스퀘어_ac Bold"/>
              </a:rPr>
              <a:t>.</a:t>
            </a:r>
            <a:endParaRPr lang="en-US" altLang="ko-KR" sz="1000">
              <a:solidFill>
                <a:schemeClr val="tx1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93" name="직사각형 65"/>
          <p:cNvSpPr>
            <a:spLocks noChangeAspect="1"/>
          </p:cNvSpPr>
          <p:nvPr/>
        </p:nvSpPr>
        <p:spPr>
          <a:xfrm>
            <a:off x="8355495" y="136246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94" name="그래픽 66" descr="햄버거 메뉴 아이콘 단색으로 채워진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458845" y="288898"/>
            <a:ext cx="360000" cy="360000"/>
          </a:xfrm>
          <a:prstGeom prst="rect">
            <a:avLst/>
          </a:prstGeom>
        </p:spPr>
      </p:pic>
      <p:sp>
        <p:nvSpPr>
          <p:cNvPr id="95" name="직사각형 75"/>
          <p:cNvSpPr/>
          <p:nvPr/>
        </p:nvSpPr>
        <p:spPr>
          <a:xfrm>
            <a:off x="8816231" y="206694"/>
            <a:ext cx="2759527" cy="784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Sep. 2021</a:t>
            </a:r>
            <a:endParaRPr lang="en-US" altLang="ko-KR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Thursday</a:t>
            </a:r>
            <a:b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</a:b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부천대학교 팀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CASS </a:t>
            </a: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6" name="그래픽 77" descr="사용자 단색으로 채워진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1582905" y="263404"/>
            <a:ext cx="360000" cy="360000"/>
          </a:xfrm>
          <a:prstGeom prst="rect">
            <a:avLst/>
          </a:prstGeom>
        </p:spPr>
      </p:pic>
      <p:graphicFrame>
        <p:nvGraphicFramePr>
          <p:cNvPr id="97" name="표 9"/>
          <p:cNvGraphicFramePr>
            <a:graphicFrameLocks noGrp="1"/>
          </p:cNvGraphicFramePr>
          <p:nvPr/>
        </p:nvGraphicFramePr>
        <p:xfrm>
          <a:off x="8361922" y="1043661"/>
          <a:ext cx="3682918" cy="446828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3888"/>
                <a:gridCol w="526505"/>
                <a:gridCol w="526505"/>
                <a:gridCol w="526505"/>
                <a:gridCol w="526505"/>
                <a:gridCol w="526505"/>
                <a:gridCol w="526505"/>
              </a:tblGrid>
              <a:tr h="248681"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일</a:t>
                      </a:r>
                      <a:endParaRPr lang="ko-KR" altLang="en-US" sz="1000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수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목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금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토</a:t>
                      </a:r>
                      <a:endParaRPr lang="ko-KR" altLang="en-US" sz="1000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2529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4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5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11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12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15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18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66150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19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25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26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r>
                        <a:rPr lang="en-US" altLang="ko-KR" sz="1000">
                          <a:latin typeface="나눔스퀘어라운드 Bold"/>
                          <a:ea typeface="나눔스퀘어라운드 Bold"/>
                        </a:rPr>
                        <a:t> 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8" name="직사각형 79"/>
          <p:cNvSpPr/>
          <p:nvPr/>
        </p:nvSpPr>
        <p:spPr>
          <a:xfrm>
            <a:off x="8354396" y="4092329"/>
            <a:ext cx="3158042" cy="935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팀플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99" name="직사각형 80"/>
          <p:cNvSpPr/>
          <p:nvPr/>
        </p:nvSpPr>
        <p:spPr>
          <a:xfrm>
            <a:off x="8882985" y="3972448"/>
            <a:ext cx="522000" cy="935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등산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00" name="직사각형 81"/>
          <p:cNvSpPr/>
          <p:nvPr/>
        </p:nvSpPr>
        <p:spPr>
          <a:xfrm>
            <a:off x="8354582" y="3971951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01" name="직사각형 85"/>
          <p:cNvSpPr/>
          <p:nvPr/>
        </p:nvSpPr>
        <p:spPr>
          <a:xfrm>
            <a:off x="8882985" y="4212210"/>
            <a:ext cx="522000" cy="93593"/>
          </a:xfrm>
          <a:prstGeom prst="rect">
            <a:avLst/>
          </a:prstGeom>
          <a:solidFill>
            <a:srgbClr val="ff5b5b"/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도성대성</a:t>
            </a:r>
            <a:r>
              <a:rPr lang="en-US" altLang="ko-KR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..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02" name="직사각형 91"/>
          <p:cNvSpPr/>
          <p:nvPr/>
        </p:nvSpPr>
        <p:spPr>
          <a:xfrm>
            <a:off x="11512575" y="3145530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03" name="직사각형 92"/>
          <p:cNvSpPr/>
          <p:nvPr/>
        </p:nvSpPr>
        <p:spPr>
          <a:xfrm>
            <a:off x="8358751" y="136246"/>
            <a:ext cx="3686400" cy="654740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" name="직사각형 93"/>
          <p:cNvSpPr/>
          <p:nvPr/>
        </p:nvSpPr>
        <p:spPr>
          <a:xfrm>
            <a:off x="9704447" y="136246"/>
            <a:ext cx="2340169" cy="65474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5" name="직선 연결선 94"/>
          <p:cNvCxnSpPr/>
          <p:nvPr/>
        </p:nvCxnSpPr>
        <p:spPr>
          <a:xfrm>
            <a:off x="9809577" y="531921"/>
            <a:ext cx="21486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그래픽 95" descr="종료 단색으로 채워진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9809577" y="6223240"/>
            <a:ext cx="360000" cy="360000"/>
          </a:xfrm>
          <a:prstGeom prst="rect">
            <a:avLst/>
          </a:prstGeom>
        </p:spPr>
      </p:pic>
      <p:sp>
        <p:nvSpPr>
          <p:cNvPr id="107" name="직사각형 96"/>
          <p:cNvSpPr/>
          <p:nvPr/>
        </p:nvSpPr>
        <p:spPr>
          <a:xfrm>
            <a:off x="9785965" y="584605"/>
            <a:ext cx="151964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이세호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pic>
        <p:nvPicPr>
          <p:cNvPr id="108" name="그래픽 97" descr="왕관 단색으로 채워진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0584707" y="537685"/>
            <a:ext cx="360000" cy="360000"/>
          </a:xfrm>
          <a:prstGeom prst="rect">
            <a:avLst/>
          </a:prstGeom>
        </p:spPr>
      </p:pic>
      <p:sp>
        <p:nvSpPr>
          <p:cNvPr id="109" name="직사각형 98"/>
          <p:cNvSpPr/>
          <p:nvPr/>
        </p:nvSpPr>
        <p:spPr>
          <a:xfrm>
            <a:off x="9785965" y="906728"/>
            <a:ext cx="214868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도성대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10" name="직사각형 99"/>
          <p:cNvSpPr/>
          <p:nvPr/>
        </p:nvSpPr>
        <p:spPr>
          <a:xfrm>
            <a:off x="9781985" y="1262417"/>
            <a:ext cx="214868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김동훈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11" name="직사각형 100"/>
          <p:cNvSpPr/>
          <p:nvPr/>
        </p:nvSpPr>
        <p:spPr>
          <a:xfrm>
            <a:off x="9781983" y="1647020"/>
            <a:ext cx="214868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김시훈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pic>
        <p:nvPicPr>
          <p:cNvPr id="112" name="그래픽 101" descr="단일 톱니바퀴 단색으로 채워진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11572581" y="6233998"/>
            <a:ext cx="360000" cy="360000"/>
          </a:xfrm>
          <a:prstGeom prst="rect">
            <a:avLst/>
          </a:prstGeom>
        </p:spPr>
      </p:pic>
      <p:sp>
        <p:nvSpPr>
          <p:cNvPr id="113" name="직사각형 102"/>
          <p:cNvSpPr/>
          <p:nvPr/>
        </p:nvSpPr>
        <p:spPr>
          <a:xfrm>
            <a:off x="9750965" y="145046"/>
            <a:ext cx="151964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M</a:t>
            </a:r>
            <a:r>
              <a:rPr lang="en-US" altLang="ko-KR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ember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cxnSp>
        <p:nvCxnSpPr>
          <p:cNvPr id="114" name="직선 연결선 103"/>
          <p:cNvCxnSpPr/>
          <p:nvPr/>
        </p:nvCxnSpPr>
        <p:spPr>
          <a:xfrm>
            <a:off x="9794223" y="4305803"/>
            <a:ext cx="21486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04"/>
          <p:cNvSpPr/>
          <p:nvPr/>
        </p:nvSpPr>
        <p:spPr>
          <a:xfrm>
            <a:off x="9735611" y="3918928"/>
            <a:ext cx="151964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>
                <a:solidFill>
                  <a:schemeClr val="accent1">
                    <a:lumMod val="75000"/>
                  </a:schemeClr>
                </a:solidFill>
                <a:latin typeface="나눔스퀘어라운드 Bold"/>
                <a:ea typeface="나눔스퀘어라운드 Bold"/>
              </a:rPr>
              <a:t>L</a:t>
            </a:r>
            <a:r>
              <a:rPr lang="en-US" altLang="ko-KR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og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16" name="직사각형 105"/>
          <p:cNvSpPr/>
          <p:nvPr/>
        </p:nvSpPr>
        <p:spPr>
          <a:xfrm>
            <a:off x="9809577" y="4410482"/>
            <a:ext cx="2121087" cy="17803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latin typeface="나눔스퀘어_ac Bold"/>
                <a:ea typeface="나눔스퀘어_ac Bold"/>
              </a:rPr>
              <a:t>이세호</a:t>
            </a:r>
            <a:r>
              <a:rPr lang="en-US" altLang="ko-KR" sz="1000">
                <a:solidFill>
                  <a:schemeClr val="tx1"/>
                </a:solidFill>
                <a:latin typeface="나눔스퀘어_ac Bold"/>
                <a:ea typeface="나눔스퀘어_ac Bold"/>
              </a:rPr>
              <a:t> [09.17 13:30]</a:t>
            </a:r>
            <a:br>
              <a:rPr lang="en-US" altLang="ko-KR" sz="1000">
                <a:solidFill>
                  <a:schemeClr val="tx1"/>
                </a:solidFill>
                <a:latin typeface="나눔스퀘어_ac Bold"/>
                <a:ea typeface="나눔스퀘어_ac Bold"/>
              </a:rPr>
            </a:br>
            <a:r>
              <a:rPr lang="ko-KR" altLang="en-US" sz="1000">
                <a:solidFill>
                  <a:schemeClr val="tx1"/>
                </a:solidFill>
                <a:latin typeface="나눔스퀘어_ac Bold"/>
                <a:ea typeface="나눔스퀘어_ac Bold"/>
              </a:rPr>
              <a:t>등산 스케줄을 등록하셧습니다</a:t>
            </a:r>
            <a:r>
              <a:rPr lang="en-US" altLang="ko-KR" sz="1000">
                <a:solidFill>
                  <a:schemeClr val="tx1"/>
                </a:solidFill>
                <a:latin typeface="나눔스퀘어_ac Bold"/>
                <a:ea typeface="나눔스퀘어_ac Bold"/>
              </a:rPr>
              <a:t>.</a:t>
            </a:r>
            <a:endParaRPr lang="en-US" altLang="ko-KR" sz="1000">
              <a:solidFill>
                <a:schemeClr val="tx1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17" name="직사각형 110"/>
          <p:cNvSpPr/>
          <p:nvPr/>
        </p:nvSpPr>
        <p:spPr>
          <a:xfrm>
            <a:off x="8636063" y="1485484"/>
            <a:ext cx="3036200" cy="1489906"/>
          </a:xfrm>
          <a:prstGeom prst="roundRect">
            <a:avLst>
              <a:gd name="adj" fmla="val 5729"/>
            </a:avLst>
          </a:prstGeom>
          <a:solidFill>
            <a:schemeClr val="bg1"/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정말로 스케줄을 나가시겠습니까</a:t>
            </a:r>
            <a:r>
              <a:rPr lang="en-US" altLang="ko-KR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?</a:t>
            </a:r>
            <a:endParaRPr lang="en-US" altLang="ko-KR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endParaRPr lang="en-US" altLang="ko-KR" sz="14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endParaRPr lang="en-US" altLang="ko-KR" sz="14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18" name="직사각형 111"/>
          <p:cNvSpPr/>
          <p:nvPr/>
        </p:nvSpPr>
        <p:spPr>
          <a:xfrm>
            <a:off x="10178889" y="2502881"/>
            <a:ext cx="1502897" cy="462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확인</a:t>
            </a:r>
            <a:endParaRPr lang="ko-KR" altLang="en-US" sz="1500">
              <a:solidFill>
                <a:srgbClr val="7a7cc4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19" name="직사각형 113"/>
          <p:cNvSpPr/>
          <p:nvPr/>
        </p:nvSpPr>
        <p:spPr>
          <a:xfrm>
            <a:off x="8636063" y="2502882"/>
            <a:ext cx="1533301" cy="462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ff6600"/>
                </a:solidFill>
                <a:latin typeface="나눔스퀘어라운드 Bold"/>
                <a:ea typeface="나눔스퀘어라운드 Bold"/>
              </a:rPr>
              <a:t>취소</a:t>
            </a:r>
            <a:endParaRPr lang="ko-KR" altLang="en-US" sz="1500">
              <a:solidFill>
                <a:srgbClr val="ff66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20" name="직사각형 122"/>
          <p:cNvSpPr/>
          <p:nvPr/>
        </p:nvSpPr>
        <p:spPr>
          <a:xfrm>
            <a:off x="8636063" y="3360497"/>
            <a:ext cx="3036201" cy="1489905"/>
          </a:xfrm>
          <a:prstGeom prst="roundRect">
            <a:avLst>
              <a:gd name="adj" fmla="val 7291"/>
            </a:avLst>
          </a:prstGeom>
          <a:solidFill>
            <a:schemeClr val="bg1"/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다음 권한자를 선택주세요</a:t>
            </a:r>
            <a:endParaRPr lang="ko-KR" altLang="en-US" sz="14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endParaRPr lang="en-US" altLang="ko-KR" sz="14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endParaRPr lang="en-US" altLang="ko-KR" sz="14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endParaRPr lang="en-US" altLang="ko-KR" sz="14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21" name="직사각형 124"/>
          <p:cNvSpPr/>
          <p:nvPr/>
        </p:nvSpPr>
        <p:spPr>
          <a:xfrm>
            <a:off x="8792493" y="3893662"/>
            <a:ext cx="2733473" cy="37937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도성대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pic>
        <p:nvPicPr>
          <p:cNvPr id="122" name="그래픽 9" descr="아래쪽 캐럿 단색으로 채워진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1152439" y="3919457"/>
            <a:ext cx="360000" cy="360000"/>
          </a:xfrm>
          <a:prstGeom prst="rect">
            <a:avLst/>
          </a:prstGeom>
        </p:spPr>
      </p:pic>
      <p:sp>
        <p:nvSpPr>
          <p:cNvPr id="123" name="직사각형 111"/>
          <p:cNvSpPr/>
          <p:nvPr/>
        </p:nvSpPr>
        <p:spPr>
          <a:xfrm>
            <a:off x="10178889" y="4379306"/>
            <a:ext cx="1502897" cy="462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확인</a:t>
            </a:r>
            <a:endParaRPr lang="ko-KR" altLang="en-US" sz="1500">
              <a:solidFill>
                <a:srgbClr val="7a7cc4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24" name="직사각형 113"/>
          <p:cNvSpPr/>
          <p:nvPr/>
        </p:nvSpPr>
        <p:spPr>
          <a:xfrm>
            <a:off x="8636063" y="4379306"/>
            <a:ext cx="1533301" cy="462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ff6600"/>
                </a:solidFill>
                <a:latin typeface="나눔스퀘어라운드 Bold"/>
                <a:ea typeface="나눔스퀘어라운드 Bold"/>
              </a:rPr>
              <a:t>취소</a:t>
            </a:r>
            <a:endParaRPr lang="ko-KR" altLang="en-US" sz="1500">
              <a:solidFill>
                <a:srgbClr val="ff66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25" name="직사각형 111"/>
          <p:cNvSpPr/>
          <p:nvPr/>
        </p:nvSpPr>
        <p:spPr>
          <a:xfrm>
            <a:off x="10178889" y="2502881"/>
            <a:ext cx="1502897" cy="462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확인</a:t>
            </a:r>
            <a:endParaRPr lang="ko-KR" altLang="en-US" sz="1500">
              <a:solidFill>
                <a:srgbClr val="7a7cc4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26" name="직사각형 113"/>
          <p:cNvSpPr/>
          <p:nvPr/>
        </p:nvSpPr>
        <p:spPr>
          <a:xfrm>
            <a:off x="8636063" y="2502881"/>
            <a:ext cx="1533301" cy="462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ff6600"/>
                </a:solidFill>
                <a:latin typeface="나눔스퀘어라운드 Bold"/>
                <a:ea typeface="나눔스퀘어라운드 Bold"/>
              </a:rPr>
              <a:t>취소</a:t>
            </a:r>
            <a:endParaRPr lang="ko-KR" altLang="en-US" sz="1500">
              <a:solidFill>
                <a:srgbClr val="ff6600"/>
              </a:solidFill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tx1">
            <a:lumMod val="50000"/>
            <a:lumOff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직사각형 125"/>
          <p:cNvSpPr>
            <a:spLocks noChangeAspect="1"/>
          </p:cNvSpPr>
          <p:nvPr/>
        </p:nvSpPr>
        <p:spPr>
          <a:xfrm>
            <a:off x="4257305" y="138579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4256254" y="138579"/>
            <a:ext cx="3686400" cy="654740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4" name="직사각형 73"/>
          <p:cNvSpPr>
            <a:spLocks noChangeAspect="1"/>
          </p:cNvSpPr>
          <p:nvPr/>
        </p:nvSpPr>
        <p:spPr>
          <a:xfrm>
            <a:off x="8367547" y="138579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래픽 6" descr="자물쇠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73791" y="1551099"/>
            <a:ext cx="540000" cy="540000"/>
          </a:xfrm>
          <a:prstGeom prst="rect">
            <a:avLst/>
          </a:prstGeom>
        </p:spPr>
      </p:pic>
      <p:cxnSp>
        <p:nvCxnSpPr>
          <p:cNvPr id="83" name="직선 연결선 82"/>
          <p:cNvCxnSpPr/>
          <p:nvPr/>
        </p:nvCxnSpPr>
        <p:spPr>
          <a:xfrm>
            <a:off x="8473791" y="758138"/>
            <a:ext cx="34403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8882130" y="282431"/>
            <a:ext cx="202637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32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S</a:t>
            </a:r>
            <a:r>
              <a:rPr lang="en-US" altLang="ko-KR" sz="3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etting</a:t>
            </a:r>
            <a:endParaRPr lang="ko-KR" altLang="en-US" sz="32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pic>
        <p:nvPicPr>
          <p:cNvPr id="12" name="그래픽 11" descr="문이 열려 있음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73791" y="884619"/>
            <a:ext cx="540000" cy="540000"/>
          </a:xfrm>
          <a:prstGeom prst="rect">
            <a:avLst/>
          </a:prstGeom>
        </p:spPr>
      </p:pic>
      <p:pic>
        <p:nvPicPr>
          <p:cNvPr id="24" name="그래픽 23" descr="사용자 단색으로 채워진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73791" y="2217579"/>
            <a:ext cx="540000" cy="540000"/>
          </a:xfrm>
          <a:prstGeom prst="rect">
            <a:avLst/>
          </a:prstGeom>
        </p:spPr>
      </p:pic>
      <p:pic>
        <p:nvPicPr>
          <p:cNvPr id="28" name="그래픽 27" descr="화폐 단색으로 채워진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460263" y="3560422"/>
            <a:ext cx="540000" cy="540000"/>
          </a:xfrm>
          <a:prstGeom prst="rect">
            <a:avLst/>
          </a:prstGeom>
        </p:spPr>
      </p:pic>
      <p:pic>
        <p:nvPicPr>
          <p:cNvPr id="38" name="그래픽 37" descr="팔로우 취소 단색으로 채워진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481395" y="2889000"/>
            <a:ext cx="540000" cy="540000"/>
          </a:xfrm>
          <a:prstGeom prst="rect">
            <a:avLst/>
          </a:prstGeom>
        </p:spPr>
      </p:pic>
      <p:pic>
        <p:nvPicPr>
          <p:cNvPr id="85" name="그림 84"/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8422190" y="193747"/>
            <a:ext cx="537368" cy="537368"/>
          </a:xfrm>
          <a:prstGeom prst="rect">
            <a:avLst/>
          </a:prstGeom>
        </p:spPr>
      </p:pic>
      <p:sp>
        <p:nvSpPr>
          <p:cNvPr id="87" name="직사각형 86"/>
          <p:cNvSpPr/>
          <p:nvPr/>
        </p:nvSpPr>
        <p:spPr>
          <a:xfrm>
            <a:off x="9000263" y="968909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스케줄 코드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: c5e008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9000262" y="1708227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패스워드 설정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8994144" y="2351835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닉네임 설정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013791" y="3004408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멤버 내보내기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013791" y="3694678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제작자 후원 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pic>
        <p:nvPicPr>
          <p:cNvPr id="127" name="그래픽 126" descr="자물쇠 단색으로 채워진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363549" y="1551099"/>
            <a:ext cx="540000" cy="540000"/>
          </a:xfrm>
          <a:prstGeom prst="rect">
            <a:avLst/>
          </a:prstGeom>
        </p:spPr>
      </p:pic>
      <p:cxnSp>
        <p:nvCxnSpPr>
          <p:cNvPr id="128" name="직선 연결선 127"/>
          <p:cNvCxnSpPr/>
          <p:nvPr/>
        </p:nvCxnSpPr>
        <p:spPr>
          <a:xfrm>
            <a:off x="4363549" y="758138"/>
            <a:ext cx="34403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4771888" y="282431"/>
            <a:ext cx="202637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32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S</a:t>
            </a:r>
            <a:r>
              <a:rPr lang="en-US" altLang="ko-KR" sz="3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etting</a:t>
            </a:r>
            <a:endParaRPr lang="ko-KR" altLang="en-US" sz="32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pic>
        <p:nvPicPr>
          <p:cNvPr id="130" name="그래픽 129" descr="문이 열려 있음 단색으로 채워진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363549" y="884619"/>
            <a:ext cx="540000" cy="540000"/>
          </a:xfrm>
          <a:prstGeom prst="rect">
            <a:avLst/>
          </a:prstGeom>
        </p:spPr>
      </p:pic>
      <p:pic>
        <p:nvPicPr>
          <p:cNvPr id="131" name="그래픽 130" descr="사용자 단색으로 채워진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4363549" y="2217579"/>
            <a:ext cx="540000" cy="540000"/>
          </a:xfrm>
          <a:prstGeom prst="rect">
            <a:avLst/>
          </a:prstGeom>
        </p:spPr>
      </p:pic>
      <p:pic>
        <p:nvPicPr>
          <p:cNvPr id="132" name="그래픽 131" descr="화폐 단색으로 채워진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4350021" y="3560422"/>
            <a:ext cx="540000" cy="540000"/>
          </a:xfrm>
          <a:prstGeom prst="rect">
            <a:avLst/>
          </a:prstGeom>
        </p:spPr>
      </p:pic>
      <p:pic>
        <p:nvPicPr>
          <p:cNvPr id="133" name="그래픽 132" descr="팔로우 취소 단색으로 채워진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4371153" y="2889000"/>
            <a:ext cx="540000" cy="540000"/>
          </a:xfrm>
          <a:prstGeom prst="rect">
            <a:avLst/>
          </a:prstGeom>
        </p:spPr>
      </p:pic>
      <p:pic>
        <p:nvPicPr>
          <p:cNvPr id="134" name="그림 133"/>
          <p:cNvPicPr/>
          <p:nvPr/>
        </p:nvPicPr>
        <p:blipFill rotWithShape="1">
          <a:blip r:embed="rId13"/>
          <a:stretch>
            <a:fillRect/>
          </a:stretch>
        </p:blipFill>
        <p:spPr>
          <a:xfrm>
            <a:off x="4311948" y="193747"/>
            <a:ext cx="537368" cy="537368"/>
          </a:xfrm>
          <a:prstGeom prst="rect">
            <a:avLst/>
          </a:prstGeom>
        </p:spPr>
      </p:pic>
      <p:sp>
        <p:nvSpPr>
          <p:cNvPr id="135" name="직사각형 134"/>
          <p:cNvSpPr/>
          <p:nvPr/>
        </p:nvSpPr>
        <p:spPr>
          <a:xfrm>
            <a:off x="4890021" y="968909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 코드 </a:t>
            </a:r>
            <a:r>
              <a:rPr lang="en-US" altLang="ko-KR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: c5e008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4890020" y="1708227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패스워드 설정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4883902" y="2351835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닉네임 설정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4903549" y="3004408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멤버 내보내기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903549" y="3694678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제작자 후원 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grpSp>
        <p:nvGrpSpPr>
          <p:cNvPr id="154" name="그룹 153"/>
          <p:cNvGrpSpPr/>
          <p:nvPr/>
        </p:nvGrpSpPr>
        <p:grpSpPr>
          <a:xfrm rot="0">
            <a:off x="4577899" y="1261990"/>
            <a:ext cx="3036201" cy="1489905"/>
            <a:chOff x="427631" y="3363007"/>
            <a:chExt cx="3036201" cy="1489905"/>
          </a:xfrm>
        </p:grpSpPr>
        <p:sp>
          <p:nvSpPr>
            <p:cNvPr id="160" name="직사각형 159"/>
            <p:cNvSpPr/>
            <p:nvPr/>
          </p:nvSpPr>
          <p:spPr>
            <a:xfrm>
              <a:off x="427631" y="3363007"/>
              <a:ext cx="3036201" cy="1489905"/>
            </a:xfrm>
            <a:prstGeom prst="roundRect">
              <a:avLst>
                <a:gd name="adj" fmla="val 625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패스워드 설정</a:t>
              </a:r>
              <a:endPara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84061" y="3896172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/>
                  <a:ea typeface="나눔스퀘어라운드 Bold"/>
                </a:rPr>
                <a:t>qwe123</a:t>
              </a:r>
              <a:endPara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 rot="0">
            <a:off x="4583764" y="3909648"/>
            <a:ext cx="3036201" cy="1489905"/>
            <a:chOff x="427631" y="3363007"/>
            <a:chExt cx="3036201" cy="1489905"/>
          </a:xfrm>
        </p:grpSpPr>
        <p:sp>
          <p:nvSpPr>
            <p:cNvPr id="168" name="직사각형 167"/>
            <p:cNvSpPr/>
            <p:nvPr/>
          </p:nvSpPr>
          <p:spPr>
            <a:xfrm>
              <a:off x="427631" y="3363007"/>
              <a:ext cx="3036201" cy="1489905"/>
            </a:xfrm>
            <a:prstGeom prst="roundRect">
              <a:avLst>
                <a:gd name="adj" fmla="val 7291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닉네임 설정</a:t>
              </a:r>
              <a:endPara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584061" y="3896172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/>
                  <a:ea typeface="나눔스퀘어라운드 Bold"/>
                </a:rPr>
                <a:t>도성대</a:t>
              </a:r>
              <a:endPara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endParaRPr>
            </a:p>
          </p:txBody>
        </p:sp>
      </p:grpSp>
      <p:sp>
        <p:nvSpPr>
          <p:cNvPr id="170" name="직사각형 169"/>
          <p:cNvSpPr/>
          <p:nvPr/>
        </p:nvSpPr>
        <p:spPr>
          <a:xfrm>
            <a:off x="8367547" y="136246"/>
            <a:ext cx="3686400" cy="654740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71" name="그룹 170"/>
          <p:cNvGrpSpPr/>
          <p:nvPr/>
        </p:nvGrpSpPr>
        <p:grpSpPr>
          <a:xfrm rot="0">
            <a:off x="8686174" y="2530180"/>
            <a:ext cx="3036201" cy="1489905"/>
            <a:chOff x="427631" y="3363007"/>
            <a:chExt cx="3036201" cy="1489905"/>
          </a:xfrm>
        </p:grpSpPr>
        <p:sp>
          <p:nvSpPr>
            <p:cNvPr id="177" name="직사각형 176"/>
            <p:cNvSpPr/>
            <p:nvPr/>
          </p:nvSpPr>
          <p:spPr>
            <a:xfrm>
              <a:off x="427631" y="3363007"/>
              <a:ext cx="3036201" cy="1489905"/>
            </a:xfrm>
            <a:prstGeom prst="roundRect">
              <a:avLst>
                <a:gd name="adj" fmla="val 7291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내보내실 멤버를 선택주세요</a:t>
              </a:r>
              <a:endPara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584061" y="3896172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/>
                  <a:ea typeface="나눔스퀘어라운드 Bold"/>
                </a:rPr>
                <a:t>도성대</a:t>
              </a:r>
              <a:endPara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endParaRPr>
            </a:p>
          </p:txBody>
        </p:sp>
        <p:pic>
          <p:nvPicPr>
            <p:cNvPr id="174" name="그래픽 173" descr="아래쪽 캐럿 단색으로 채워진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2944006" y="3921967"/>
              <a:ext cx="360000" cy="360000"/>
            </a:xfrm>
            <a:prstGeom prst="rect">
              <a:avLst/>
            </a:prstGeom>
          </p:spPr>
        </p:pic>
      </p:grpSp>
      <p:sp>
        <p:nvSpPr>
          <p:cNvPr id="188" name="직사각형 113"/>
          <p:cNvSpPr/>
          <p:nvPr/>
        </p:nvSpPr>
        <p:spPr>
          <a:xfrm>
            <a:off x="4572223" y="4934266"/>
            <a:ext cx="1533301" cy="462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ff6600"/>
                </a:solidFill>
                <a:latin typeface="나눔스퀘어라운드 Bold"/>
                <a:ea typeface="나눔스퀘어라운드 Bold"/>
              </a:rPr>
              <a:t>취소</a:t>
            </a:r>
            <a:endParaRPr lang="ko-KR" altLang="en-US" sz="1500">
              <a:solidFill>
                <a:srgbClr val="ff66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89" name="직사각형 111"/>
          <p:cNvSpPr/>
          <p:nvPr/>
        </p:nvSpPr>
        <p:spPr>
          <a:xfrm>
            <a:off x="6115048" y="4934266"/>
            <a:ext cx="1502897" cy="462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확인</a:t>
            </a:r>
            <a:endParaRPr lang="ko-KR" altLang="en-US" sz="1500">
              <a:solidFill>
                <a:srgbClr val="7a7cc4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94" name="직사각형 111"/>
          <p:cNvSpPr/>
          <p:nvPr/>
        </p:nvSpPr>
        <p:spPr>
          <a:xfrm>
            <a:off x="6115048" y="2276790"/>
            <a:ext cx="1502897" cy="462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확인</a:t>
            </a:r>
            <a:endParaRPr lang="ko-KR" altLang="en-US" sz="1500">
              <a:solidFill>
                <a:srgbClr val="7a7cc4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95" name="직사각형 113"/>
          <p:cNvSpPr/>
          <p:nvPr/>
        </p:nvSpPr>
        <p:spPr>
          <a:xfrm>
            <a:off x="4572223" y="2276790"/>
            <a:ext cx="1533301" cy="462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ff6600"/>
                </a:solidFill>
                <a:latin typeface="나눔스퀘어라운드 Bold"/>
                <a:ea typeface="나눔스퀘어라운드 Bold"/>
              </a:rPr>
              <a:t>취소</a:t>
            </a:r>
            <a:endParaRPr lang="ko-KR" altLang="en-US" sz="1500">
              <a:solidFill>
                <a:srgbClr val="ff66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96" name="직사각형 111"/>
          <p:cNvSpPr/>
          <p:nvPr/>
        </p:nvSpPr>
        <p:spPr>
          <a:xfrm>
            <a:off x="10228630" y="3562666"/>
            <a:ext cx="1502897" cy="462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확인</a:t>
            </a:r>
            <a:endParaRPr lang="ko-KR" altLang="en-US" sz="1500">
              <a:solidFill>
                <a:srgbClr val="7a7cc4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97" name="직사각형 113"/>
          <p:cNvSpPr/>
          <p:nvPr/>
        </p:nvSpPr>
        <p:spPr>
          <a:xfrm>
            <a:off x="8685804" y="3562666"/>
            <a:ext cx="1533301" cy="462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ff6600"/>
                </a:solidFill>
                <a:latin typeface="나눔스퀘어라운드 Bold"/>
                <a:ea typeface="나눔스퀘어라운드 Bold"/>
              </a:rPr>
              <a:t>취소</a:t>
            </a:r>
            <a:endParaRPr lang="ko-KR" altLang="en-US" sz="1500">
              <a:solidFill>
                <a:srgbClr val="ff6600"/>
              </a:solidFill>
              <a:latin typeface="나눔스퀘어라운드 Bold"/>
              <a:ea typeface="나눔스퀘어라운드 Bold"/>
            </a:endParaRPr>
          </a:p>
        </p:txBody>
      </p:sp>
      <p:grpSp>
        <p:nvGrpSpPr>
          <p:cNvPr id="198" name=""/>
          <p:cNvGrpSpPr/>
          <p:nvPr/>
        </p:nvGrpSpPr>
        <p:grpSpPr>
          <a:xfrm rot="0">
            <a:off x="156998" y="155296"/>
            <a:ext cx="3682916" cy="6547407"/>
            <a:chOff x="8367547" y="138579"/>
            <a:chExt cx="3682916" cy="6547407"/>
          </a:xfrm>
        </p:grpSpPr>
        <p:sp>
          <p:nvSpPr>
            <p:cNvPr id="199" name="직사각형 73"/>
            <p:cNvSpPr>
              <a:spLocks noChangeAspect="1"/>
            </p:cNvSpPr>
            <p:nvPr/>
          </p:nvSpPr>
          <p:spPr>
            <a:xfrm>
              <a:off x="8367547" y="138579"/>
              <a:ext cx="3682916" cy="6547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200" name="그래픽 6" descr="자물쇠 단색으로 채워진"/>
            <p:cNvPicPr>
              <a:picLocks noChangeAspect="1"/>
            </p:cNvPicPr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8473791" y="1551099"/>
              <a:ext cx="540000" cy="540000"/>
            </a:xfrm>
            <a:prstGeom prst="rect">
              <a:avLst/>
            </a:prstGeom>
          </p:spPr>
        </p:pic>
        <p:cxnSp>
          <p:nvCxnSpPr>
            <p:cNvPr id="201" name="직선 연결선 82"/>
            <p:cNvCxnSpPr/>
            <p:nvPr/>
          </p:nvCxnSpPr>
          <p:spPr>
            <a:xfrm>
              <a:off x="8473791" y="758138"/>
              <a:ext cx="34403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직사각형 83"/>
            <p:cNvSpPr/>
            <p:nvPr/>
          </p:nvSpPr>
          <p:spPr>
            <a:xfrm>
              <a:off x="8882130" y="282431"/>
              <a:ext cx="2026377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3200">
                  <a:solidFill>
                    <a:srgbClr val="7a7cc4"/>
                  </a:solidFill>
                  <a:latin typeface="나눔스퀘어라운드 Bold"/>
                  <a:ea typeface="나눔스퀘어라운드 Bold"/>
                </a:rPr>
                <a:t>S</a:t>
              </a:r>
              <a:r>
                <a:rPr lang="en-US" altLang="ko-KR" sz="32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etting</a:t>
              </a:r>
              <a:endParaRPr lang="ko-KR" altLang="en-US" sz="32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pic>
          <p:nvPicPr>
            <p:cNvPr id="203" name="그래픽 11" descr="문이 열려 있음 단색으로 채워진"/>
            <p:cNvPicPr>
              <a:picLocks noChangeAspect="1"/>
            </p:cNvPicPr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8473791" y="884619"/>
              <a:ext cx="540000" cy="540000"/>
            </a:xfrm>
            <a:prstGeom prst="rect">
              <a:avLst/>
            </a:prstGeom>
          </p:spPr>
        </p:pic>
        <p:pic>
          <p:nvPicPr>
            <p:cNvPr id="204" name="그래픽 23" descr="사용자 단색으로 채워진"/>
            <p:cNvPicPr>
              <a:picLocks noChangeAspect="1"/>
            </p:cNvPicPr>
            <p:nvPr/>
          </p:nvPicPr>
          <p:blipFill rotWithShape="1">
            <a:blip r:embed="rId17"/>
            <a:stretch>
              <a:fillRect/>
            </a:stretch>
          </p:blipFill>
          <p:spPr>
            <a:xfrm>
              <a:off x="8473791" y="2217579"/>
              <a:ext cx="540000" cy="540000"/>
            </a:xfrm>
            <a:prstGeom prst="rect">
              <a:avLst/>
            </a:prstGeom>
          </p:spPr>
        </p:pic>
        <p:pic>
          <p:nvPicPr>
            <p:cNvPr id="205" name="그래픽 27" descr="화폐 단색으로 채워진"/>
            <p:cNvPicPr>
              <a:picLocks noChangeAspect="1"/>
            </p:cNvPicPr>
            <p:nvPr/>
          </p:nvPicPr>
          <p:blipFill rotWithShape="1">
            <a:blip r:embed="rId18"/>
            <a:stretch>
              <a:fillRect/>
            </a:stretch>
          </p:blipFill>
          <p:spPr>
            <a:xfrm>
              <a:off x="8460263" y="3560422"/>
              <a:ext cx="540000" cy="540000"/>
            </a:xfrm>
            <a:prstGeom prst="rect">
              <a:avLst/>
            </a:prstGeom>
          </p:spPr>
        </p:pic>
        <p:pic>
          <p:nvPicPr>
            <p:cNvPr id="206" name="그래픽 37" descr="팔로우 취소 단색으로 채워진"/>
            <p:cNvPicPr>
              <a:picLocks noChangeAspect="1"/>
            </p:cNvPicPr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8481395" y="2889000"/>
              <a:ext cx="540000" cy="540000"/>
            </a:xfrm>
            <a:prstGeom prst="rect">
              <a:avLst/>
            </a:prstGeom>
          </p:spPr>
        </p:pic>
        <p:pic>
          <p:nvPicPr>
            <p:cNvPr id="207" name="그림 84"/>
            <p:cNvPicPr/>
            <p:nvPr/>
          </p:nvPicPr>
          <p:blipFill rotWithShape="1">
            <a:blip r:embed="rId20"/>
            <a:stretch>
              <a:fillRect/>
            </a:stretch>
          </p:blipFill>
          <p:spPr>
            <a:xfrm>
              <a:off x="8422190" y="193747"/>
              <a:ext cx="537368" cy="537368"/>
            </a:xfrm>
            <a:prstGeom prst="rect">
              <a:avLst/>
            </a:prstGeom>
          </p:spPr>
        </p:pic>
        <p:sp>
          <p:nvSpPr>
            <p:cNvPr id="208" name="직사각형 86"/>
            <p:cNvSpPr/>
            <p:nvPr/>
          </p:nvSpPr>
          <p:spPr>
            <a:xfrm>
              <a:off x="9000263" y="968909"/>
              <a:ext cx="291383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6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스케줄 코드 </a:t>
              </a:r>
              <a:r>
                <a:rPr lang="en-US" altLang="ko-KR" sz="16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: c5e008</a:t>
              </a:r>
              <a:endPara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209" name="직사각형 87"/>
            <p:cNvSpPr/>
            <p:nvPr/>
          </p:nvSpPr>
          <p:spPr>
            <a:xfrm>
              <a:off x="9000262" y="1708227"/>
              <a:ext cx="291383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6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패스워드 설정</a:t>
              </a:r>
              <a:endPara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210" name="직사각형 88"/>
            <p:cNvSpPr/>
            <p:nvPr/>
          </p:nvSpPr>
          <p:spPr>
            <a:xfrm>
              <a:off x="8994144" y="2351835"/>
              <a:ext cx="291383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6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닉네임 설정</a:t>
              </a:r>
              <a:endPara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211" name="직사각형 89"/>
            <p:cNvSpPr/>
            <p:nvPr/>
          </p:nvSpPr>
          <p:spPr>
            <a:xfrm>
              <a:off x="9013791" y="3004408"/>
              <a:ext cx="291383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6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멤버 내보내기</a:t>
              </a:r>
              <a:endPara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212" name="직사각형 90"/>
            <p:cNvSpPr/>
            <p:nvPr/>
          </p:nvSpPr>
          <p:spPr>
            <a:xfrm>
              <a:off x="9013791" y="3694678"/>
              <a:ext cx="291383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6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제작자 후원 </a:t>
              </a:r>
              <a:endPara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66309" y="436931"/>
            <a:ext cx="1144720" cy="69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라운드 Bold"/>
                <a:ea typeface="나눔스퀘어라운드 Bold"/>
              </a:rPr>
              <a:t>시연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419225" y="6219825"/>
            <a:ext cx="219075" cy="247649"/>
          </a:xfrm>
          <a:prstGeom prst="rect">
            <a:avLst/>
          </a:prstGeom>
          <a:solidFill>
            <a:schemeClr val="lt1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lt1"/>
              </a:solidFill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5520" y="454570"/>
            <a:ext cx="311174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라운드 Bold"/>
                <a:ea typeface="나눔스퀘어라운드 Bold"/>
              </a:rPr>
              <a:t>시스템 디자인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88803" y="1887166"/>
            <a:ext cx="267413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나눔스퀘어라운드 Bold"/>
                <a:ea typeface="나눔스퀘어라운드 Bold"/>
              </a:rPr>
              <a:t>Font : </a:t>
            </a:r>
            <a:r>
              <a:rPr lang="ko-KR" altLang="en-US">
                <a:latin typeface="나눔스퀘어라운드 Bold"/>
                <a:ea typeface="나눔스퀘어라운드 Bold"/>
              </a:rPr>
              <a:t>나눔 스퀘어 라운드</a:t>
            </a: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색상 </a:t>
            </a:r>
            <a:r>
              <a:rPr lang="en-US" altLang="ko-KR">
                <a:latin typeface="나눔스퀘어라운드 Bold"/>
                <a:ea typeface="나눔스퀘어라운드 Bold"/>
              </a:rPr>
              <a:t>: 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15958" y="2441164"/>
            <a:ext cx="369332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28281" y="2441164"/>
            <a:ext cx="369332" cy="369332"/>
          </a:xfrm>
          <a:prstGeom prst="rect">
            <a:avLst/>
          </a:prstGeom>
          <a:solidFill>
            <a:srgbClr val="A0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DFE6F7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50925" y="2441164"/>
            <a:ext cx="369332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304923" y="2441164"/>
            <a:ext cx="3693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39603" y="2441164"/>
            <a:ext cx="369332" cy="369332"/>
          </a:xfrm>
          <a:prstGeom prst="rect">
            <a:avLst/>
          </a:prstGeom>
          <a:solidFill>
            <a:srgbClr val="7A7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23519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850"/>
          <a:stretch>
            <a:fillRect/>
          </a:stretch>
        </p:blipFill>
        <p:spPr>
          <a:xfrm>
            <a:off x="5251781" y="1074928"/>
            <a:ext cx="6486592" cy="5783072"/>
          </a:xfr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3627" y="535980"/>
            <a:ext cx="4688064" cy="578675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latin typeface="나눔스퀘어라운드 Bold"/>
                <a:ea typeface="나눔스퀘어라운드 Bold"/>
              </a:rPr>
              <a:t>목차</a:t>
            </a:r>
            <a:br>
              <a:rPr lang="en-US" altLang="ko-KR" dirty="0">
                <a:latin typeface="나눔스퀘어라운드 Bold"/>
                <a:ea typeface="나눔스퀘어라운드 Bold"/>
              </a:rPr>
            </a:br>
            <a:r>
              <a:rPr lang="en-US" altLang="ko-KR" sz="2500" dirty="0">
                <a:latin typeface="나눔바른고딕"/>
                <a:ea typeface="나눔바른고딕"/>
              </a:rPr>
              <a:t>1.</a:t>
            </a:r>
            <a:r>
              <a:rPr lang="ko-KR" altLang="en-US" sz="2500" dirty="0">
                <a:latin typeface="나눔바른고딕"/>
                <a:ea typeface="나눔바른고딕"/>
              </a:rPr>
              <a:t>프로젝트 개요</a:t>
            </a:r>
            <a:br>
              <a:rPr lang="ko-KR" altLang="en-US" sz="2500" dirty="0">
                <a:latin typeface="나눔바른고딕"/>
                <a:ea typeface="나눔바른고딕"/>
              </a:rPr>
            </a:br>
            <a:r>
              <a:rPr lang="en-US" altLang="ko-KR" sz="2500" dirty="0">
                <a:latin typeface="나눔바른고딕"/>
                <a:ea typeface="나눔바른고딕"/>
              </a:rPr>
              <a:t>2.</a:t>
            </a:r>
            <a:r>
              <a:rPr lang="ko-KR" altLang="en-US" sz="2500" dirty="0">
                <a:latin typeface="나눔바른고딕"/>
                <a:ea typeface="나눔바른고딕"/>
              </a:rPr>
              <a:t>시스템 주요 기능</a:t>
            </a:r>
            <a:br>
              <a:rPr lang="en-US" altLang="ko-KR" sz="2500" dirty="0">
                <a:latin typeface="나눔바른고딕"/>
                <a:ea typeface="나눔바른고딕"/>
              </a:rPr>
            </a:br>
            <a:r>
              <a:rPr lang="en-US" altLang="ko-KR" sz="2500" dirty="0">
                <a:latin typeface="나눔바른고딕"/>
                <a:ea typeface="나눔바른고딕"/>
              </a:rPr>
              <a:t>3.</a:t>
            </a:r>
            <a:r>
              <a:rPr lang="ko-KR" altLang="en-US" sz="2500" dirty="0">
                <a:latin typeface="나눔바른고딕"/>
                <a:ea typeface="나눔바른고딕"/>
              </a:rPr>
              <a:t>시스템 요구분석</a:t>
            </a:r>
            <a:br>
              <a:rPr lang="en-US" altLang="ko-KR" sz="2500" dirty="0">
                <a:latin typeface="나눔바른고딕"/>
                <a:ea typeface="나눔바른고딕"/>
              </a:rPr>
            </a:br>
            <a:r>
              <a:rPr lang="en-US" altLang="ko-KR" sz="2500" dirty="0">
                <a:latin typeface="나눔바른고딕"/>
                <a:ea typeface="나눔바른고딕"/>
              </a:rPr>
              <a:t>4.</a:t>
            </a:r>
            <a:r>
              <a:rPr lang="ko-KR" altLang="en-US" sz="2500" dirty="0">
                <a:latin typeface="나눔바른고딕"/>
                <a:ea typeface="나눔바른고딕"/>
              </a:rPr>
              <a:t>개발 환경</a:t>
            </a:r>
            <a:br>
              <a:rPr lang="en-US" altLang="ko-KR" sz="2500" dirty="0">
                <a:latin typeface="나눔바른고딕"/>
                <a:ea typeface="나눔바른고딕"/>
              </a:rPr>
            </a:br>
            <a:r>
              <a:rPr lang="en-US" altLang="ko-KR" sz="2500" dirty="0">
                <a:latin typeface="나눔바른고딕"/>
                <a:ea typeface="나눔바른고딕"/>
              </a:rPr>
              <a:t>5.</a:t>
            </a:r>
            <a:r>
              <a:rPr lang="ko-KR" altLang="en-US" sz="2500" dirty="0">
                <a:latin typeface="나눔바른고딕"/>
                <a:ea typeface="나눔바른고딕"/>
              </a:rPr>
              <a:t>역할 분담</a:t>
            </a:r>
            <a:br>
              <a:rPr lang="en-US" altLang="ko-KR" sz="2500" dirty="0">
                <a:latin typeface="나눔바른고딕"/>
                <a:ea typeface="나눔바른고딕"/>
              </a:rPr>
            </a:br>
            <a:r>
              <a:rPr lang="en-US" altLang="ko-KR" sz="2500" dirty="0">
                <a:latin typeface="나눔바른고딕"/>
                <a:ea typeface="나눔바른고딕"/>
              </a:rPr>
              <a:t>6.</a:t>
            </a:r>
            <a:r>
              <a:rPr lang="ko-KR" altLang="en-US" sz="2500" dirty="0">
                <a:latin typeface="나눔바른고딕"/>
                <a:ea typeface="나눔바른고딕"/>
              </a:rPr>
              <a:t>개발 일정</a:t>
            </a:r>
            <a:br>
              <a:rPr lang="ko-KR" altLang="en-US" sz="2500" dirty="0">
                <a:latin typeface="나눔바른고딕"/>
                <a:ea typeface="나눔바른고딕"/>
              </a:rPr>
            </a:br>
            <a:r>
              <a:rPr lang="en-US" altLang="ko-KR" sz="2500" dirty="0">
                <a:latin typeface="나눔바른고딕"/>
                <a:ea typeface="나눔바른고딕"/>
              </a:rPr>
              <a:t>7.</a:t>
            </a:r>
            <a:r>
              <a:rPr lang="ko-KR" altLang="en-US" sz="2500" dirty="0">
                <a:latin typeface="나눔바른고딕"/>
                <a:ea typeface="나눔바른고딕"/>
              </a:rPr>
              <a:t>시스템 주요 기능</a:t>
            </a:r>
            <a:r>
              <a:rPr lang="en-US" altLang="ko-KR" sz="2500" dirty="0">
                <a:latin typeface="나눔바른고딕"/>
                <a:ea typeface="나눔바른고딕"/>
              </a:rPr>
              <a:t>(Preview)</a:t>
            </a:r>
            <a:br>
              <a:rPr lang="en-US" altLang="ko-KR" sz="2500" dirty="0">
                <a:latin typeface="나눔바른고딕"/>
                <a:ea typeface="나눔바른고딕"/>
              </a:rPr>
            </a:br>
            <a:r>
              <a:rPr lang="en-US" altLang="ko-KR" sz="2500" dirty="0">
                <a:latin typeface="나눔바른고딕"/>
                <a:ea typeface="나눔바른고딕"/>
              </a:rPr>
              <a:t>8.</a:t>
            </a:r>
            <a:r>
              <a:rPr lang="ko-KR" altLang="en-US" sz="2500" dirty="0">
                <a:latin typeface="나눔바른고딕"/>
                <a:ea typeface="나눔바른고딕"/>
              </a:rPr>
              <a:t>시연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5520" y="454570"/>
            <a:ext cx="3164020" cy="69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>
                <a:latin typeface="나눔스퀘어라운드 Bold"/>
                <a:ea typeface="나눔스퀘어라운드 Bold"/>
              </a:rPr>
              <a:t>FLOW</a:t>
            </a:r>
            <a:r>
              <a:rPr lang="ko-KR" altLang="en-US" sz="4000">
                <a:latin typeface="나눔스퀘어라운드 Bold"/>
                <a:ea typeface="나눔스퀘어라운드 Bold"/>
              </a:rPr>
              <a:t> 구성도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6019" y="1364316"/>
            <a:ext cx="11001375" cy="52768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75570" y="454570"/>
            <a:ext cx="2411545" cy="69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>
                <a:latin typeface="나눔스퀘어라운드 Bold"/>
                <a:ea typeface="나눔스퀘어라운드 Bold"/>
              </a:rPr>
              <a:t>DB</a:t>
            </a:r>
            <a:r>
              <a:rPr lang="ko-KR" altLang="en-US" sz="4000">
                <a:latin typeface="나눔스퀘어라운드 Bold"/>
                <a:ea typeface="나눔스퀘어라운드 Bold"/>
              </a:rPr>
              <a:t> 구성도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60AB82C-6766-4F42-B60F-4F21FF403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736" y="1809348"/>
            <a:ext cx="9784528" cy="38861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5519" y="454570"/>
            <a:ext cx="3116395" cy="69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dirty="0">
                <a:latin typeface="나눔스퀘어라운드 Bold"/>
                <a:ea typeface="나눔스퀘어라운드 Bold"/>
              </a:rPr>
              <a:t>프로젝트 개요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TextBox 9"/>
          <p:cNvSpPr txBox="1"/>
          <p:nvPr/>
        </p:nvSpPr>
        <p:spPr>
          <a:xfrm>
            <a:off x="775519" y="1667285"/>
            <a:ext cx="8212271" cy="569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나눔스퀘어라운드 Bold"/>
                <a:ea typeface="나눔스퀘어라운드 Bold"/>
              </a:rPr>
              <a:t>C</a:t>
            </a:r>
            <a:r>
              <a:rPr lang="en-US" altLang="ko-KR" sz="32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A</a:t>
            </a:r>
            <a:r>
              <a:rPr lang="en-US" altLang="ko-KR" sz="3200">
                <a:latin typeface="나눔스퀘어라운드 Bold"/>
                <a:ea typeface="나눔스퀘어라운드 Bold"/>
              </a:rPr>
              <a:t>SS</a:t>
            </a:r>
            <a:r>
              <a:rPr lang="ko-KR" altLang="en-US" sz="3200">
                <a:latin typeface="나눔스퀘어라운드 Bold"/>
                <a:ea typeface="나눔스퀘어라운드 Bold"/>
              </a:rPr>
              <a:t> 란</a:t>
            </a:r>
            <a:r>
              <a:rPr lang="en-US" altLang="ko-KR" sz="3200">
                <a:latin typeface="나눔스퀘어라운드 Bold"/>
                <a:ea typeface="나눔스퀘어라운드 Bold"/>
              </a:rPr>
              <a:t>?</a:t>
            </a:r>
            <a:r>
              <a:rPr lang="ko-KR" altLang="en-US" sz="3200">
                <a:latin typeface="나눔스퀘어라운드 Bold"/>
                <a:ea typeface="나눔스퀘어라운드 Bold"/>
              </a:rPr>
              <a:t> </a:t>
            </a:r>
            <a:r>
              <a:rPr lang="en-US" altLang="ko-KR" sz="3200">
                <a:latin typeface="나눔스퀘어라운드 Bold"/>
                <a:ea typeface="나눔스퀘어라운드 Bold"/>
              </a:rPr>
              <a:t> </a:t>
            </a:r>
          </a:p>
        </p:txBody>
      </p:sp>
      <p:sp>
        <p:nvSpPr>
          <p:cNvPr id="2054" name="TextBox 9"/>
          <p:cNvSpPr txBox="1"/>
          <p:nvPr/>
        </p:nvSpPr>
        <p:spPr>
          <a:xfrm>
            <a:off x="773883" y="2224353"/>
            <a:ext cx="100306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C</a:t>
            </a:r>
            <a:r>
              <a:rPr lang="en-US" altLang="ko-KR" sz="2000" dirty="0">
                <a:latin typeface="나눔스퀘어라운드 Bold"/>
                <a:ea typeface="나눔스퀘어라운드 Bold"/>
              </a:rPr>
              <a:t>ommunication,</a:t>
            </a:r>
            <a:r>
              <a:rPr lang="ko-KR" altLang="en-US" sz="2000" dirty="0">
                <a:latin typeface="나눔스퀘어라운드 Bold"/>
                <a:ea typeface="나눔스퀘어라운드 Bold"/>
              </a:rPr>
              <a:t> </a:t>
            </a:r>
            <a:r>
              <a:rPr lang="en-US" altLang="ko-KR" sz="2000" dirty="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A</a:t>
            </a:r>
            <a:r>
              <a:rPr lang="en-US" altLang="ko-KR" sz="2000" dirty="0">
                <a:latin typeface="나눔스퀘어라운드 Bold"/>
                <a:ea typeface="나눔스퀘어라운드 Bold"/>
              </a:rPr>
              <a:t>ssociate, </a:t>
            </a:r>
            <a:r>
              <a:rPr lang="en-US" altLang="ko-KR" sz="2000" dirty="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S</a:t>
            </a:r>
            <a:r>
              <a:rPr lang="en-US" altLang="ko-KR" sz="2000" dirty="0">
                <a:latin typeface="나눔스퀘어라운드 Bold"/>
                <a:ea typeface="나눔스퀘어라운드 Bold"/>
              </a:rPr>
              <a:t>chedule, </a:t>
            </a:r>
            <a:r>
              <a:rPr lang="en-US" altLang="ko-KR" sz="2000" dirty="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S</a:t>
            </a:r>
            <a:r>
              <a:rPr lang="en-US" altLang="ko-KR" sz="2000" dirty="0">
                <a:latin typeface="나눔스퀘어라운드 Bold"/>
                <a:ea typeface="나눔스퀘어라운드 Bold"/>
              </a:rPr>
              <a:t>ervice(</a:t>
            </a:r>
            <a:r>
              <a:rPr lang="ko-KR" altLang="en-US" sz="2000" dirty="0" err="1">
                <a:latin typeface="나눔스퀘어라운드 Bold"/>
                <a:ea typeface="나눔스퀘어라운드 Bold"/>
              </a:rPr>
              <a:t>공동관리스케줄서비스</a:t>
            </a:r>
            <a:r>
              <a:rPr lang="en-US" altLang="ko-KR" sz="2000" dirty="0">
                <a:latin typeface="나눔스퀘어라운드 Bold"/>
                <a:ea typeface="나눔스퀘어라운드 Bold"/>
              </a:rPr>
              <a:t>)</a:t>
            </a:r>
            <a:r>
              <a:rPr lang="ko-KR" altLang="en-US" sz="2000" dirty="0">
                <a:latin typeface="나눔스퀘어라운드 Bold"/>
                <a:ea typeface="나눔스퀘어라운드 Bold"/>
              </a:rPr>
              <a:t> 의 약자로서</a:t>
            </a:r>
          </a:p>
          <a:p>
            <a:pPr lvl="0">
              <a:defRPr/>
            </a:pPr>
            <a:r>
              <a:rPr lang="ko-KR" altLang="en-US" sz="2000" dirty="0">
                <a:latin typeface="나눔스퀘어라운드 Bold"/>
                <a:ea typeface="나눔스퀘어라운드 Bold"/>
              </a:rPr>
              <a:t>그룹 원 간의 일정을 열람 및 조율할 수 있는 스케줄 어플리케이션입니다</a:t>
            </a:r>
            <a:r>
              <a:rPr lang="en-US" altLang="ko-KR" sz="2000" dirty="0">
                <a:latin typeface="나눔스퀘어라운드 Bold"/>
                <a:ea typeface="나눔스퀘어라운드 Bold"/>
              </a:rPr>
              <a:t>.</a:t>
            </a:r>
            <a:r>
              <a:rPr lang="ko-KR" altLang="en-US" sz="2000" dirty="0">
                <a:latin typeface="나눔스퀘어라운드 Bold"/>
                <a:ea typeface="나눔스퀘어라운드 Bold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5519" y="454570"/>
            <a:ext cx="3116395" cy="69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라운드 Bold"/>
                <a:ea typeface="나눔스퀘어라운드 Bold"/>
              </a:rPr>
              <a:t>프로젝트 개요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TextBox 9"/>
          <p:cNvSpPr txBox="1"/>
          <p:nvPr/>
        </p:nvSpPr>
        <p:spPr>
          <a:xfrm>
            <a:off x="775519" y="1667285"/>
            <a:ext cx="8212271" cy="569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dirty="0">
                <a:latin typeface="나눔스퀘어라운드 Bold"/>
                <a:ea typeface="나눔스퀘어라운드 Bold"/>
              </a:rPr>
              <a:t>개발 동기</a:t>
            </a:r>
          </a:p>
        </p:txBody>
      </p:sp>
      <p:sp>
        <p:nvSpPr>
          <p:cNvPr id="2054" name="TextBox 9"/>
          <p:cNvSpPr txBox="1"/>
          <p:nvPr/>
        </p:nvSpPr>
        <p:spPr>
          <a:xfrm>
            <a:off x="773883" y="2224353"/>
            <a:ext cx="100306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latin typeface="나눔스퀘어라운드 Bold"/>
                <a:ea typeface="나눔스퀘어라운드 Bold"/>
              </a:rPr>
              <a:t>2020</a:t>
            </a:r>
            <a:r>
              <a:rPr lang="ko-KR" altLang="en-US" sz="2000" dirty="0">
                <a:latin typeface="나눔스퀘어라운드 Bold"/>
                <a:ea typeface="나눔스퀘어라운드 Bold"/>
              </a:rPr>
              <a:t>년 이후 시작된 코로나 사태로 인하여 </a:t>
            </a:r>
            <a:r>
              <a:rPr lang="ko-KR" altLang="en-US" sz="2000" dirty="0" err="1">
                <a:latin typeface="나눔스퀘어라운드 Bold"/>
                <a:ea typeface="나눔스퀘어라운드 Bold"/>
              </a:rPr>
              <a:t>언택트</a:t>
            </a:r>
            <a:r>
              <a:rPr lang="ko-KR" altLang="en-US" sz="2000" dirty="0">
                <a:latin typeface="나눔스퀘어라운드 Bold"/>
                <a:ea typeface="나눔스퀘어라운드 Bold"/>
              </a:rPr>
              <a:t> 시대가 찾아왔으며 그에 따른 </a:t>
            </a:r>
            <a:r>
              <a:rPr lang="ko-KR" altLang="en-US" sz="2000" dirty="0" err="1">
                <a:latin typeface="나눔스퀘어라운드 Bold"/>
                <a:ea typeface="나눔스퀘어라운드 Bold"/>
              </a:rPr>
              <a:t>비대면</a:t>
            </a:r>
            <a:r>
              <a:rPr lang="ko-KR" altLang="en-US" sz="2000" dirty="0">
                <a:latin typeface="나눔스퀘어라운드 Bold"/>
                <a:ea typeface="나눔스퀘어라운드 Bold"/>
              </a:rPr>
              <a:t> 생활이 늘어나고 있습니다</a:t>
            </a:r>
            <a:r>
              <a:rPr lang="en-US" altLang="ko-KR" sz="2000" dirty="0">
                <a:latin typeface="나눔스퀘어라운드 Bold"/>
                <a:ea typeface="나눔스퀘어라운드 Bold"/>
              </a:rPr>
              <a:t>.</a:t>
            </a:r>
            <a:br>
              <a:rPr lang="ko-KR" altLang="en-US" sz="2000" dirty="0">
                <a:latin typeface="나눔스퀘어라운드 Bold"/>
                <a:ea typeface="나눔스퀘어라운드 Bold"/>
              </a:rPr>
            </a:br>
            <a:r>
              <a:rPr lang="ko-KR" altLang="en-US" sz="2000" dirty="0">
                <a:latin typeface="나눔스퀘어라운드 Bold"/>
                <a:ea typeface="나눔스퀘어라운드 Bold"/>
              </a:rPr>
              <a:t>그에 따라 비대면으로 편리하게 가족</a:t>
            </a:r>
            <a:r>
              <a:rPr lang="en-US" altLang="ko-KR" sz="2000" dirty="0">
                <a:latin typeface="나눔스퀘어라운드 Bold"/>
                <a:ea typeface="나눔스퀘어라운드 Bold"/>
              </a:rPr>
              <a:t>, </a:t>
            </a:r>
            <a:r>
              <a:rPr lang="ko-KR" altLang="en-US" sz="2000" dirty="0">
                <a:latin typeface="나눔스퀘어라운드 Bold"/>
                <a:ea typeface="나눔스퀘어라운드 Bold"/>
              </a:rPr>
              <a:t>팀 단위 그룹원들의 일정을 확인할 수 있는 스케줄 서비스가 있으면 좋을 것 같다고 생각하여 프로젝트를 시작하게 되었습니다</a:t>
            </a:r>
            <a:r>
              <a:rPr lang="en-US" altLang="ko-KR" sz="2000" dirty="0">
                <a:latin typeface="나눔스퀘어라운드 Bold"/>
                <a:ea typeface="나눔스퀘어라운드 Bold"/>
              </a:rPr>
              <a:t>.</a:t>
            </a:r>
            <a:r>
              <a:rPr lang="ko-KR" altLang="en-US" sz="2000" dirty="0">
                <a:latin typeface="나눔스퀘어라운드 Bold"/>
                <a:ea typeface="나눔스퀘어라운드 Bold"/>
              </a:rPr>
              <a:t> </a:t>
            </a:r>
          </a:p>
        </p:txBody>
      </p:sp>
      <p:sp>
        <p:nvSpPr>
          <p:cNvPr id="2058" name="TextBox 9"/>
          <p:cNvSpPr txBox="1"/>
          <p:nvPr/>
        </p:nvSpPr>
        <p:spPr>
          <a:xfrm>
            <a:off x="959226" y="4074623"/>
            <a:ext cx="8212271" cy="569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dirty="0">
                <a:latin typeface="나눔스퀘어라운드 Bold"/>
                <a:ea typeface="나눔스퀘어라운드 Bold"/>
              </a:rPr>
              <a:t>개발 목표</a:t>
            </a:r>
          </a:p>
        </p:txBody>
      </p:sp>
      <p:sp>
        <p:nvSpPr>
          <p:cNvPr id="2059" name="TextBox 9"/>
          <p:cNvSpPr txBox="1"/>
          <p:nvPr/>
        </p:nvSpPr>
        <p:spPr>
          <a:xfrm>
            <a:off x="829253" y="4643808"/>
            <a:ext cx="100306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latin typeface="나눔스퀘어라운드 Bold"/>
                <a:ea typeface="나눔스퀘어라운드 Bold"/>
              </a:rPr>
              <a:t>처음 구상한 디자인과 기능을 최대한 실현 시키는 것</a:t>
            </a:r>
            <a:endParaRPr lang="en-US" altLang="ko-KR" sz="2000" dirty="0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 sz="2000" dirty="0">
                <a:latin typeface="나눔스퀘어라운드 Bold"/>
                <a:ea typeface="나눔스퀘어라운드 Bold"/>
              </a:rPr>
              <a:t>기본에 충실한 완성도 높은 어플리케이션</a:t>
            </a:r>
            <a:br>
              <a:rPr lang="ko-KR" altLang="en-US" sz="2000" dirty="0">
                <a:latin typeface="나눔스퀘어라운드 Bold"/>
                <a:ea typeface="나눔스퀘어라운드 Bold"/>
              </a:rPr>
            </a:br>
            <a:r>
              <a:rPr lang="ko-KR" altLang="en-US" sz="2000" dirty="0">
                <a:latin typeface="나눔스퀘어라운드 Bold"/>
                <a:ea typeface="나눔스퀘어라운드 Bold"/>
              </a:rPr>
              <a:t>안드로이드 마켓 출시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5953" y="454570"/>
            <a:ext cx="3583120" cy="69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라운드 Bold"/>
                <a:ea typeface="나눔스퀘어라운드 Bold"/>
              </a:rPr>
              <a:t>시스템 주요기능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TextBox 9"/>
          <p:cNvSpPr txBox="1"/>
          <p:nvPr/>
        </p:nvSpPr>
        <p:spPr>
          <a:xfrm>
            <a:off x="773883" y="1695186"/>
            <a:ext cx="1003068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 err="1">
                <a:latin typeface="나눔스퀘어라운드 Bold"/>
                <a:ea typeface="나눔스퀘어라운드 Bold"/>
              </a:rPr>
              <a:t>ㆍ회원가입</a:t>
            </a:r>
            <a:endParaRPr lang="ko-KR" altLang="en-US" sz="2000" dirty="0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 sz="2000" dirty="0" err="1">
                <a:latin typeface="나눔스퀘어라운드 Bold"/>
                <a:ea typeface="나눔스퀘어라운드 Bold"/>
              </a:rPr>
              <a:t>ㆍ아이디</a:t>
            </a:r>
            <a:r>
              <a:rPr lang="ko-KR" altLang="en-US" sz="2000" dirty="0">
                <a:latin typeface="나눔스퀘어라운드 Bold"/>
                <a:ea typeface="나눔스퀘어라운드 Bold"/>
              </a:rPr>
              <a:t> 및 비밀번호 찾기</a:t>
            </a:r>
          </a:p>
          <a:p>
            <a:pPr lvl="0">
              <a:defRPr/>
            </a:pPr>
            <a:r>
              <a:rPr lang="ko-KR" altLang="en-US" sz="2000" dirty="0" err="1">
                <a:latin typeface="나눔스퀘어라운드 Bold"/>
                <a:ea typeface="나눔스퀘어라운드 Bold"/>
              </a:rPr>
              <a:t>ㆍ스케줄</a:t>
            </a:r>
            <a:r>
              <a:rPr lang="ko-KR" altLang="en-US" sz="2000" dirty="0">
                <a:latin typeface="나눔스퀘어라운드 Bold"/>
                <a:ea typeface="나눔스퀘어라운드 Bold"/>
              </a:rPr>
              <a:t> 작성 및 수정</a:t>
            </a:r>
          </a:p>
          <a:p>
            <a:pPr lvl="0">
              <a:defRPr/>
            </a:pPr>
            <a:r>
              <a:rPr lang="ko-KR" altLang="en-US" sz="2000" dirty="0" err="1">
                <a:latin typeface="나눔스퀘어라운드 Bold"/>
                <a:ea typeface="나눔스퀘어라운드 Bold"/>
              </a:rPr>
              <a:t>ㆍ그룹</a:t>
            </a:r>
            <a:r>
              <a:rPr lang="ko-KR" altLang="en-US" sz="2000" dirty="0">
                <a:latin typeface="나눔스퀘어라운드 Bold"/>
                <a:ea typeface="나눔스퀘어라운드 Bold"/>
              </a:rPr>
              <a:t> 스케줄 생성 및 관리</a:t>
            </a:r>
            <a:endParaRPr lang="en-US" altLang="ko-KR" sz="2000" dirty="0">
              <a:latin typeface="나눔스퀘어라운드 Bold"/>
              <a:ea typeface="나눔스퀘어라운드 Bold"/>
            </a:endParaRPr>
          </a:p>
          <a:p>
            <a:pPr>
              <a:defRPr/>
            </a:pPr>
            <a:r>
              <a:rPr lang="ko-KR" altLang="en-US" sz="2000" dirty="0" err="1">
                <a:latin typeface="나눔스퀘어라운드 Bold"/>
                <a:ea typeface="나눔스퀘어라운드 Bold"/>
              </a:rPr>
              <a:t>ㆍ그룹</a:t>
            </a:r>
            <a:r>
              <a:rPr lang="ko-KR" altLang="en-US" sz="2000" dirty="0">
                <a:latin typeface="나눔스퀘어라운드 Bold"/>
                <a:ea typeface="나눔스퀘어라운드 Bold"/>
              </a:rPr>
              <a:t> 스케줄 권한 넘겨주기</a:t>
            </a:r>
            <a:endParaRPr lang="en-US" altLang="ko-KR" sz="2000" dirty="0">
              <a:latin typeface="나눔스퀘어라운드 Bold"/>
              <a:ea typeface="나눔스퀘어라운드 Bold"/>
            </a:endParaRPr>
          </a:p>
          <a:p>
            <a:pPr>
              <a:defRPr/>
            </a:pPr>
            <a:r>
              <a:rPr lang="ko-KR" altLang="en-US" sz="2000" dirty="0" err="1">
                <a:latin typeface="나눔스퀘어라운드 Bold"/>
                <a:ea typeface="나눔스퀘어라운드 Bold"/>
              </a:rPr>
              <a:t>ㆍ그룹</a:t>
            </a:r>
            <a:r>
              <a:rPr lang="ko-KR" altLang="en-US" sz="2000" dirty="0">
                <a:latin typeface="나눔스퀘어라운드 Bold"/>
                <a:ea typeface="나눔스퀘어라운드 Bold"/>
              </a:rPr>
              <a:t> 스케줄 멤버 관리하기</a:t>
            </a:r>
            <a:endParaRPr lang="en-US" altLang="ko-KR" sz="2000" dirty="0"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8803" y="454570"/>
            <a:ext cx="3706945" cy="69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라운드 Bold"/>
                <a:ea typeface="나눔스퀘어라운드 Bold"/>
              </a:rPr>
              <a:t>시스템 요구 분석</a:t>
            </a:r>
            <a:endParaRPr lang="ko-KR" altLang="en-US" sz="4000">
              <a:latin typeface="나눔스퀘어라운드 Bold"/>
              <a:ea typeface="나눔스퀘어라운드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 rot="0">
            <a:off x="823912" y="1428750"/>
            <a:ext cx="10010775" cy="2276475"/>
            <a:chOff x="823912" y="1428750"/>
            <a:chExt cx="10010775" cy="2276475"/>
          </a:xfrm>
        </p:grpSpPr>
        <p:sp>
          <p:nvSpPr>
            <p:cNvPr id="30" name="사각형: 둥근 모서리 29"/>
            <p:cNvSpPr/>
            <p:nvPr/>
          </p:nvSpPr>
          <p:spPr>
            <a:xfrm>
              <a:off x="1347787" y="1733550"/>
              <a:ext cx="9486900" cy="1971675"/>
            </a:xfrm>
            <a:prstGeom prst="roundRect">
              <a:avLst>
                <a:gd name="adj" fmla="val 9114"/>
              </a:avLst>
            </a:prstGeom>
            <a:noFill/>
            <a:ln w="15875">
              <a:solidFill>
                <a:schemeClr val="dk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ㆍ회원 가입 및 로그인</a:t>
              </a: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ㆍ아이디 및 비밀번호 찾기</a:t>
              </a: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ㆍ캘린더 일정 생성 및 수정</a:t>
              </a: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ㆍ그룹 생성 및 관리</a:t>
              </a: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ㆍ그룹 멤버 관리</a:t>
              </a: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29" name="사각형: 둥근 모서리 28"/>
            <p:cNvSpPr/>
            <p:nvPr/>
          </p:nvSpPr>
          <p:spPr>
            <a:xfrm>
              <a:off x="823912" y="1428750"/>
              <a:ext cx="1352550" cy="523875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lt1"/>
                  </a:solidFill>
                  <a:latin typeface="나눔스퀘어라운드 Bold"/>
                  <a:ea typeface="나눔스퀘어라운드 Bold"/>
                </a:rPr>
                <a:t>모바일</a:t>
              </a:r>
              <a:endPara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 rot="0">
            <a:off x="823912" y="4143374"/>
            <a:ext cx="10010775" cy="2276475"/>
            <a:chOff x="823912" y="1428750"/>
            <a:chExt cx="10010775" cy="2276475"/>
          </a:xfrm>
        </p:grpSpPr>
        <p:sp>
          <p:nvSpPr>
            <p:cNvPr id="48" name="사각형: 둥근 모서리 47"/>
            <p:cNvSpPr/>
            <p:nvPr/>
          </p:nvSpPr>
          <p:spPr>
            <a:xfrm>
              <a:off x="1347787" y="1733550"/>
              <a:ext cx="9486900" cy="1971675"/>
            </a:xfrm>
            <a:prstGeom prst="roundRect">
              <a:avLst>
                <a:gd name="adj" fmla="val 9114"/>
              </a:avLst>
            </a:prstGeom>
            <a:noFill/>
            <a:ln w="15875">
              <a:solidFill>
                <a:schemeClr val="dk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ㆍ회원 정보 관리</a:t>
              </a: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ㆍ그룹 정보 관리</a:t>
              </a: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ㆍ일정 정보 관리</a:t>
              </a: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49" name="사각형: 둥근 모서리 48"/>
            <p:cNvSpPr/>
            <p:nvPr/>
          </p:nvSpPr>
          <p:spPr>
            <a:xfrm>
              <a:off x="823912" y="1428750"/>
              <a:ext cx="1352550" cy="523875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lt1"/>
                  </a:solidFill>
                  <a:latin typeface="나눔스퀘어라운드 Bold"/>
                  <a:ea typeface="나눔스퀘어라운드 Bold"/>
                </a:rPr>
                <a:t>웹 서버</a:t>
              </a:r>
              <a:endPara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820" y="454570"/>
            <a:ext cx="217880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라운드 Bold"/>
                <a:ea typeface="나눔스퀘어라운드 Bold"/>
              </a:rPr>
              <a:t>개발 환경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823912" y="5105400"/>
            <a:ext cx="10010776" cy="1552575"/>
            <a:chOff x="876300" y="4229100"/>
            <a:chExt cx="10010776" cy="1552575"/>
          </a:xfrm>
        </p:grpSpPr>
        <p:sp>
          <p:nvSpPr>
            <p:cNvPr id="16" name="사각형: 둥근 모서리 15"/>
            <p:cNvSpPr/>
            <p:nvPr/>
          </p:nvSpPr>
          <p:spPr>
            <a:xfrm>
              <a:off x="1400175" y="4533900"/>
              <a:ext cx="9486900" cy="1247775"/>
            </a:xfrm>
            <a:prstGeom prst="roundRect">
              <a:avLst>
                <a:gd name="adj" fmla="val 9114"/>
              </a:avLst>
            </a:prstGeom>
            <a:noFill/>
            <a:ln w="15875">
              <a:solidFill>
                <a:schemeClr val="dk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15" name="사각형: 둥근 모서리 14"/>
            <p:cNvSpPr/>
            <p:nvPr/>
          </p:nvSpPr>
          <p:spPr>
            <a:xfrm>
              <a:off x="876300" y="4229100"/>
              <a:ext cx="1352550" cy="523875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lt1"/>
                  </a:solidFill>
                  <a:latin typeface="나눔스퀘어라운드 Bold"/>
                  <a:ea typeface="나눔스퀘어라운드 Bold"/>
                </a:rPr>
                <a:t>언어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23912" y="3267075"/>
            <a:ext cx="10010776" cy="1552575"/>
            <a:chOff x="876300" y="4229100"/>
            <a:chExt cx="10010776" cy="1552575"/>
          </a:xfrm>
        </p:grpSpPr>
        <p:sp>
          <p:nvSpPr>
            <p:cNvPr id="27" name="사각형: 둥근 모서리 26"/>
            <p:cNvSpPr/>
            <p:nvPr/>
          </p:nvSpPr>
          <p:spPr>
            <a:xfrm>
              <a:off x="1400175" y="4533900"/>
              <a:ext cx="9486900" cy="1247775"/>
            </a:xfrm>
            <a:prstGeom prst="roundRect">
              <a:avLst>
                <a:gd name="adj" fmla="val 9114"/>
              </a:avLst>
            </a:prstGeom>
            <a:noFill/>
            <a:ln w="15875">
              <a:solidFill>
                <a:schemeClr val="dk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26" name="사각형: 둥근 모서리 25"/>
            <p:cNvSpPr/>
            <p:nvPr/>
          </p:nvSpPr>
          <p:spPr>
            <a:xfrm>
              <a:off x="876300" y="4229100"/>
              <a:ext cx="1352550" cy="523875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lt1"/>
                  </a:solidFill>
                  <a:latin typeface="나눔스퀘어라운드 Bold"/>
                  <a:ea typeface="나눔스퀘어라운드 Bold"/>
                </a:rPr>
                <a:t>개발환경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23912" y="1428750"/>
            <a:ext cx="10010776" cy="1552575"/>
            <a:chOff x="876300" y="4229100"/>
            <a:chExt cx="10010776" cy="1552575"/>
          </a:xfrm>
        </p:grpSpPr>
        <p:sp>
          <p:nvSpPr>
            <p:cNvPr id="30" name="사각형: 둥근 모서리 29"/>
            <p:cNvSpPr/>
            <p:nvPr/>
          </p:nvSpPr>
          <p:spPr>
            <a:xfrm>
              <a:off x="1400175" y="4533900"/>
              <a:ext cx="9486900" cy="1247775"/>
            </a:xfrm>
            <a:prstGeom prst="roundRect">
              <a:avLst>
                <a:gd name="adj" fmla="val 9114"/>
              </a:avLst>
            </a:prstGeom>
            <a:noFill/>
            <a:ln w="15875">
              <a:solidFill>
                <a:schemeClr val="dk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29" name="사각형: 둥근 모서리 28"/>
            <p:cNvSpPr/>
            <p:nvPr/>
          </p:nvSpPr>
          <p:spPr>
            <a:xfrm>
              <a:off x="876300" y="4229100"/>
              <a:ext cx="1352550" cy="523875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lt1"/>
                  </a:solidFill>
                  <a:latin typeface="나눔스퀘어라운드 Bold"/>
                  <a:ea typeface="나눔스퀘어라운드 Bold"/>
                </a:rPr>
                <a:t>운영체제</a:t>
              </a:r>
            </a:p>
          </p:txBody>
        </p:sp>
      </p:grp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00261" y="2081212"/>
            <a:ext cx="3507584" cy="648081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45455" y="2033587"/>
            <a:ext cx="4254070" cy="648081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66925" y="3938396"/>
            <a:ext cx="2057400" cy="648081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915217" y="3957446"/>
            <a:ext cx="1080134" cy="64808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753859" y="5729098"/>
            <a:ext cx="1198133" cy="648081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786245" y="3764755"/>
            <a:ext cx="900112" cy="900112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477250" y="3967162"/>
            <a:ext cx="2095500" cy="542925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162174" y="5410201"/>
            <a:ext cx="1260157" cy="12601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820" y="454570"/>
            <a:ext cx="2192470" cy="69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라운드 Bold"/>
                <a:ea typeface="나눔스퀘어라운드 Bold"/>
              </a:rPr>
              <a:t>역할 분담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차트 13"/>
          <p:cNvGraphicFramePr/>
          <p:nvPr/>
        </p:nvGraphicFramePr>
        <p:xfrm>
          <a:off x="494121" y="1371600"/>
          <a:ext cx="11390330" cy="5175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820" y="454570"/>
            <a:ext cx="2192470" cy="69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라운드 Bold"/>
                <a:ea typeface="나눔스퀘어라운드 Bold"/>
              </a:rPr>
              <a:t>개발 일정</a:t>
            </a:r>
            <a:endParaRPr lang="ko-KR" altLang="en-US" sz="4000">
              <a:latin typeface="나눔스퀘어라운드 Bold"/>
              <a:ea typeface="나눔스퀘어라운드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차트 13"/>
          <p:cNvGraphicFramePr/>
          <p:nvPr/>
        </p:nvGraphicFramePr>
        <p:xfrm>
          <a:off x="494121" y="1371600"/>
          <a:ext cx="10552130" cy="5175315"/>
        </p:xfrm>
        <a:graphic>
          <a:graphicData uri="http://schemas.openxmlformats.org/drawingml/2006/chart">
            <c:chart r:id="rId2"/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546224" y="1714500"/>
            <a:ext cx="1225296" cy="432054"/>
          </a:xfrm>
          <a:prstGeom prst="rect">
            <a:avLst/>
          </a:prstGeom>
          <a:solidFill>
            <a:srgbClr val="7a7cc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lt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62175" y="2650331"/>
            <a:ext cx="1255147" cy="432054"/>
          </a:xfrm>
          <a:prstGeom prst="rect">
            <a:avLst/>
          </a:prstGeom>
          <a:solidFill>
            <a:srgbClr val="527191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lt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3999" y="3586162"/>
            <a:ext cx="1846307" cy="432054"/>
          </a:xfrm>
          <a:prstGeom prst="rect">
            <a:avLst/>
          </a:prstGeom>
          <a:solidFill>
            <a:srgbClr val="c49dd6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lt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02616" y="4521994"/>
            <a:ext cx="5608681" cy="432054"/>
          </a:xfrm>
          <a:prstGeom prst="rect">
            <a:avLst/>
          </a:prstGeom>
          <a:solidFill>
            <a:schemeClr val="accent6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lt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68384" y="5457825"/>
            <a:ext cx="5568086" cy="432054"/>
          </a:xfrm>
          <a:prstGeom prst="rect">
            <a:avLst/>
          </a:prstGeom>
          <a:solidFill>
            <a:srgbClr val="a0b4e6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lt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19225" y="6219825"/>
            <a:ext cx="219075" cy="247649"/>
          </a:xfrm>
          <a:prstGeom prst="rect">
            <a:avLst/>
          </a:prstGeom>
          <a:solidFill>
            <a:schemeClr val="lt1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lt1"/>
              </a:solidFill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MadridVTI">
  <a:themeElements>
    <a:clrScheme name="AnalogousFromRegularSeedLeftStep">
      <a:dk1>
        <a:srgbClr val="000000"/>
      </a:dk1>
      <a:lt1>
        <a:srgbClr val="ffffff"/>
      </a:lt1>
      <a:dk2>
        <a:srgbClr val="2c1c31"/>
      </a:dk2>
      <a:lt2>
        <a:srgbClr val="f0f3f1"/>
      </a:lt2>
      <a:accent1>
        <a:srgbClr val="e729be"/>
      </a:accent1>
      <a:accent2>
        <a:srgbClr val="af17d5"/>
      </a:accent2>
      <a:accent3>
        <a:srgbClr val="7229e7"/>
      </a:accent3>
      <a:accent4>
        <a:srgbClr val="3137da"/>
      </a:accent4>
      <a:accent5>
        <a:srgbClr val="297fe7"/>
      </a:accent5>
      <a:accent6>
        <a:srgbClr val="17bcd5"/>
      </a:accent6>
      <a:hlink>
        <a:srgbClr val="349e4b"/>
      </a:hlink>
      <a:folHlink>
        <a:srgbClr val="7f7f7f"/>
      </a:folHlink>
    </a:clrScheme>
    <a:fontScheme name="Madrid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a7cc4"/>
        </a:solidFill>
        <a:ln w="15875">
          <a:noFill/>
        </a:ln>
        <a:effectLst/>
      </a:spPr>
      <a:bodyPr anchor="ctr"/>
      <a:lstStyle>
        <a:defPPr algn="ctr">
          <a:defRPr lang="ko-KR" altLang="en-US">
            <a:solidFill>
              <a:schemeClr val="lt1"/>
            </a:solidFill>
            <a:latin typeface="나눔스퀘어라운드 Bold"/>
            <a:ea typeface="나눔스퀘어라운드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807</ep:Words>
  <ep:PresentationFormat>와이드스크린</ep:PresentationFormat>
  <ep:Paragraphs>174</ep:Paragraphs>
  <ep:Slides>21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MadridVTI</vt:lpstr>
      <vt:lpstr>CASS</vt:lpstr>
      <vt:lpstr>목차 1.프로젝트 개요 2.시스템 주요 기능 3.시스템 요구분석 4.개발 환경 5.역할 분담 6.개발 일정 7.시스템 주요 기능(Preview) 8.시연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2021-09-04T11:15:01.000</dcterms:created>
  <dc:creator>김동훈</dc:creator>
  <cp:lastModifiedBy>김동훈</cp:lastModifiedBy>
  <dcterms:modified xsi:type="dcterms:W3CDTF">2021-10-27T01:01:12.577</dcterms:modified>
  <cp:revision>105</cp:revision>
  <dc:title>CASS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