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7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67" r:id="rId8"/>
    <p:sldId id="276" r:id="rId9"/>
    <p:sldId id="277" r:id="rId10"/>
    <p:sldId id="279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65" r:id="rId19"/>
    <p:sldId id="286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이세호" initials="이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204" autoAdjust="0"/>
    <p:restoredTop sz="95214" autoAdjust="0"/>
  </p:normalViewPr>
  <p:slideViewPr>
    <p:cSldViewPr snapToGrid="0">
      <p:cViewPr varScale="1">
        <p:scale>
          <a:sx n="100" d="100"/>
          <a:sy n="100" d="100"/>
        </p:scale>
        <p:origin x="581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설계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</c:v>
                </c:pt>
                <c:pt idx="1">
                  <c:v>0.7</c:v>
                </c:pt>
                <c:pt idx="2">
                  <c:v>0.9</c:v>
                </c:pt>
                <c:pt idx="3">
                  <c:v>0.9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디자인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0.8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DB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Sheet1!$D$2:$D$5</c:f>
              <c:numCache>
                <c:formatCode/>
                <c:ptCount val="4"/>
                <c:pt idx="0">
                  <c:v>0.25</c:v>
                </c:pt>
                <c:pt idx="1">
                  <c:v>0.25</c:v>
                </c:pt>
                <c:pt idx="2">
                  <c:v>0.9</c:v>
                </c:pt>
                <c:pt idx="3">
                  <c:v>0.9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기능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Sheet1!$E$2:$E$5</c:f>
              <c:numCache>
                <c:formatCode/>
                <c:ptCount val="4"/>
                <c:pt idx="0">
                  <c:v>0.9</c:v>
                </c:pt>
                <c:pt idx="1">
                  <c:v>0.7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</c:ser>
        <c:gapWidth val="150"/>
        <c:overlap val="0"/>
        <c:axId val="398949212"/>
        <c:axId val="38712842"/>
      </c:barChart>
      <c:catAx>
        <c:axId val="398949212"/>
        <c:scaling>
          <c:orientation val="minMax"/>
        </c:scaling>
        <c:axPos val="l"/>
        <c:crossAx val="38712842"/>
        <c:delete val="0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2500" b="0" i="0" u="none">
                <a:solidFill>
                  <a:srgbClr val="000000"/>
                </a:solidFill>
                <a:latin typeface="Malgun Gothic Semilight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38712842"/>
        <c:scaling>
          <c:orientation val="minMax"/>
          <c:max val="1"/>
          <c:min val="0"/>
        </c:scaling>
        <c:axPos val="b"/>
        <c:crossAx val="398949212"/>
        <c:delete val="0"/>
        <c:majorGridlines>
          <c:spPr>
            <a:ln w="19050" cap="flat" cmpd="sng" algn="ctr">
              <a:solidFill>
                <a:srgbClr val="868686"/>
              </a:solidFill>
              <a:prstDash val="lgDash"/>
              <a:round/>
              <a:headEnd w="med" len="med"/>
              <a:tailEnd w="med" len="med"/>
            </a:ln>
          </c:spPr>
        </c:majorGridlines>
        <c:numFmt formatCode="0%" sourceLinked="0"/>
        <c:majorTickMark val="none"/>
        <c:minorTickMark val="none"/>
        <c:tickLblPos val="low"/>
        <c:txPr>
          <a:bodyPr rot="0" vert="horz" wrap="none" lIns="0" tIns="0" rIns="0" bIns="0" anchor="ctr" anchorCtr="1"/>
          <a:p>
            <a:pPr algn="l">
              <a:defRPr b="0" i="0" u="none"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crossBetween val="between"/>
        <c:majorUnit val="0.25"/>
      </c:valAx>
      <c:spPr>
        <a:ln w="19050" cap="flat" cmpd="sng" algn="ctr">
          <a:solidFill>
            <a:srgbClr val="527191"/>
          </a:solidFill>
          <a:prstDash val="solid"/>
          <a:round/>
          <a:headEnd w="med" len="med"/>
          <a:tailEnd w="med" len="med"/>
        </a:ln>
      </c:spPr>
    </c:plotArea>
    <c:legend>
      <c:legendPos val="r"/>
      <c:layout>
        <c:manualLayout>
          <c:xMode val="edge"/>
          <c:yMode val="edge"/>
          <c:x val="0.90915155410766602"/>
          <c:y val="0.016564207151532173"/>
          <c:w val="0.072451584041118622"/>
          <c:h val="0.30514940619468689"/>
        </c:manualLayout>
      </c:layout>
      <c:overlay val="0"/>
      <c:spPr/>
      <c:txPr>
        <a:bodyPr rot="0" vert="horz" wrap="none" lIns="0" tIns="0" rIns="0" bIns="0" anchor="ctr" anchorCtr="1"/>
        <a:p>
          <a:pPr algn="l">
            <a:defRPr sz="1200" b="0" i="0" u="none">
              <a:ea typeface="나눔스퀘어라운드 Bold"/>
              <a:cs typeface="나눔스퀘어라운드 Bold"/>
              <a:sym typeface="나눔스퀘어라운드 Bold"/>
            </a:defRPr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Malgun Gothic Semilight"/>
          <a:ea typeface="함초롬돋움"/>
          <a:cs typeface="함초롬돋움"/>
          <a:sym typeface="함초롬돋움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설계</c:v>
                </c:pt>
              </c:strCache>
            </c:strRef>
          </c:tx>
          <c:spPr/>
          <c:invertIfNegative val="0"/>
          <c:cat>
            <c:strRef>
              <c:f>Sheet1!$A$2:$A$6</c:f>
              <c:strCache>
                <c:ptCount val="5"/>
                <c:pt idx="0">
                  <c:v>테스트</c:v>
                </c:pt>
                <c:pt idx="1">
                  <c:v>개발</c:v>
                </c:pt>
                <c:pt idx="2">
                  <c:v>세부 설계</c:v>
                </c:pt>
                <c:pt idx="3">
                  <c:v>기본 설계</c:v>
                </c:pt>
                <c:pt idx="4">
                  <c:v>기획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numCache>
            </c:numRef>
          </c:val>
        </c:ser>
        <c:gapWidth val="150"/>
        <c:overlap val="0"/>
        <c:axId val="398949212"/>
        <c:axId val="38712842"/>
      </c:barChart>
      <c:catAx>
        <c:axId val="398949212"/>
        <c:scaling>
          <c:orientation val="minMax"/>
        </c:scaling>
        <c:axPos val="l"/>
        <c:crossAx val="38712842"/>
        <c:delete val="0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1500" b="0" i="0" u="none">
                <a:solidFill>
                  <a:srgbClr val="000000"/>
                </a:solidFill>
                <a:latin typeface="Malgun Gothic Semilight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38712842"/>
        <c:scaling>
          <c:orientation val="minMax"/>
          <c:max val="15"/>
          <c:min val="0"/>
        </c:scaling>
        <c:axPos val="b"/>
        <c:crossAx val="398949212"/>
        <c:delete val="0"/>
        <c:majorGridlines>
          <c:spPr>
            <a:ln w="19050" cap="flat" cmpd="sng" algn="ctr">
              <a:solidFill>
                <a:srgbClr val="868686"/>
              </a:solidFill>
              <a:prstDash val="lgDash"/>
              <a:round/>
              <a:headEnd w="med" len="med"/>
              <a:tailEnd w="med" len="med"/>
            </a:ln>
          </c:spPr>
        </c:majorGridlines>
        <c:numFmt formatCode="@" sourceLinked="0"/>
        <c:majorTickMark val="none"/>
        <c:minorTickMark val="none"/>
        <c:tickLblPos val="low"/>
        <c:txPr>
          <a:bodyPr rot="0" vert="horz" wrap="none" lIns="0" tIns="0" rIns="0" bIns="0" anchor="ctr" anchorCtr="1"/>
          <a:p>
            <a:pPr algn="l">
              <a:defRPr b="0" i="0" u="none"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crossBetween val="between"/>
        <c:majorUnit val="1"/>
      </c:valAx>
      <c:spPr>
        <a:ln w="19050" cap="flat" cmpd="sng" algn="ctr">
          <a:solidFill>
            <a:srgbClr val="527191"/>
          </a:solidFill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Malgun Gothic Semilight"/>
          <a:ea typeface="함초롬돋움"/>
          <a:cs typeface="함초롬돋움"/>
          <a:sym typeface="함초롬돋움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9/17/2021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4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568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b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–"/>
        <a:defRPr sz="2400" b="0" i="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2000" b="0" i="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800" b="0" i="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4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4.png"  /><Relationship Id="rId11" Type="http://schemas.openxmlformats.org/officeDocument/2006/relationships/image" Target="../media/image35.png"  /><Relationship Id="rId12" Type="http://schemas.openxmlformats.org/officeDocument/2006/relationships/image" Target="../media/image36.png"  /><Relationship Id="rId13" Type="http://schemas.openxmlformats.org/officeDocument/2006/relationships/image" Target="../media/image37.png"  /><Relationship Id="rId14" Type="http://schemas.openxmlformats.org/officeDocument/2006/relationships/image" Target="../media/image13.png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Relationship Id="rId9" Type="http://schemas.openxmlformats.org/officeDocument/2006/relationships/image" Target="../media/image3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0.png"  /><Relationship Id="rId11" Type="http://schemas.openxmlformats.org/officeDocument/2006/relationships/image" Target="../media/image31.png"  /><Relationship Id="rId12" Type="http://schemas.openxmlformats.org/officeDocument/2006/relationships/image" Target="../media/image32.png"  /><Relationship Id="rId13" Type="http://schemas.openxmlformats.org/officeDocument/2006/relationships/image" Target="../media/image38.png"  /><Relationship Id="rId14" Type="http://schemas.openxmlformats.org/officeDocument/2006/relationships/image" Target="../media/image33.png"  /><Relationship Id="rId15" Type="http://schemas.openxmlformats.org/officeDocument/2006/relationships/image" Target="../media/image34.png"  /><Relationship Id="rId16" Type="http://schemas.openxmlformats.org/officeDocument/2006/relationships/image" Target="../media/image35.png"  /><Relationship Id="rId17" Type="http://schemas.openxmlformats.org/officeDocument/2006/relationships/image" Target="../media/image36.png"  /><Relationship Id="rId18" Type="http://schemas.openxmlformats.org/officeDocument/2006/relationships/image" Target="../media/image37.png"  /><Relationship Id="rId19" Type="http://schemas.openxmlformats.org/officeDocument/2006/relationships/image" Target="../media/image13.png"  /><Relationship Id="rId2" Type="http://schemas.openxmlformats.org/officeDocument/2006/relationships/image" Target="../media/image33.png"  /><Relationship Id="rId20" Type="http://schemas.openxmlformats.org/officeDocument/2006/relationships/image" Target="../media/image38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라운드 Bold"/>
                <a:ea typeface="나눔스퀘어라운드 Bold"/>
              </a:rPr>
              <a:t>C</a:t>
            </a:r>
            <a:r>
              <a:rPr lang="en-US" altLang="ko-KR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>
                <a:latin typeface="나눔스퀘어라운드 Bold"/>
                <a:ea typeface="나눔스퀘어라운드 Bold"/>
              </a:rPr>
              <a:t>SS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62614" y="4139514"/>
            <a:ext cx="4887706" cy="17418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1833032</a:t>
            </a:r>
            <a:r>
              <a:rPr lang="ko-KR" altLang="en-US">
                <a:latin typeface="나눔바른고딕"/>
                <a:ea typeface="나눔바른고딕"/>
              </a:rPr>
              <a:t> 이세호 </a:t>
            </a:r>
            <a:r>
              <a:rPr lang="en-US" altLang="ko-KR" sz="1700">
                <a:latin typeface="나눔바른고딕"/>
                <a:ea typeface="나눔바른고딕"/>
              </a:rPr>
              <a:t>TEAM LEADER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1833025 </a:t>
            </a:r>
            <a:r>
              <a:rPr lang="ko-KR" altLang="en-US">
                <a:latin typeface="나눔바른고딕"/>
                <a:ea typeface="나눔바른고딕"/>
              </a:rPr>
              <a:t>도성대 </a:t>
            </a:r>
            <a:r>
              <a:rPr lang="en-US" altLang="ko-KR" sz="1700">
                <a:latin typeface="나눔바른고딕"/>
                <a:ea typeface="나눔바른고딕"/>
              </a:rPr>
              <a:t>ANIMATION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1833028 </a:t>
            </a:r>
            <a:r>
              <a:rPr lang="ko-KR" altLang="en-US">
                <a:latin typeface="나눔바른고딕"/>
                <a:ea typeface="나눔바른고딕"/>
              </a:rPr>
              <a:t>김동훈 </a:t>
            </a:r>
            <a:r>
              <a:rPr lang="en-US" altLang="ko-KR" sz="1700">
                <a:latin typeface="나눔바른고딕"/>
                <a:ea typeface="나눔바른고딕"/>
              </a:rPr>
              <a:t>DB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2025010 </a:t>
            </a:r>
            <a:r>
              <a:rPr lang="ko-KR" altLang="en-US">
                <a:latin typeface="나눔바른고딕"/>
                <a:ea typeface="나눔바른고딕"/>
              </a:rPr>
              <a:t>김시훈 </a:t>
            </a:r>
            <a:r>
              <a:rPr lang="en-US" altLang="ko-KR" sz="1700">
                <a:latin typeface="나눔바른고딕"/>
                <a:ea typeface="나눔바른고딕"/>
              </a:rPr>
              <a:t>FLOW</a:t>
            </a:r>
            <a:endParaRPr lang="ko-KR" altLang="en-US" sz="1700">
              <a:latin typeface="나눔바른고딕"/>
              <a:ea typeface="나눔바른고딕"/>
            </a:endParaRPr>
          </a:p>
        </p:txBody>
      </p:sp>
      <p:pic>
        <p:nvPicPr>
          <p:cNvPr id="4" name="Picture 3" descr="문구, 필기구, 연필, 펜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l="37930"/>
          <a:stretch>
            <a:fillRect/>
          </a:stretch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그림 9" descr="logo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07396" y="5359512"/>
            <a:ext cx="792088" cy="122773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그래픽 5" descr="햄버거 메뉴 아이콘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76200"/>
            <a:ext cx="732817" cy="732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145912" y="15529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9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9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9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8363172" y="155295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10"/>
          <p:cNvSpPr txBox="1"/>
          <p:nvPr/>
        </p:nvSpPr>
        <p:spPr>
          <a:xfrm>
            <a:off x="9294318" y="1100619"/>
            <a:ext cx="182062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회원가입</a:t>
            </a:r>
            <a:endParaRPr kumimoji="0" lang="ko-KR" altLang="en-US" sz="3500" b="0" i="0" u="none" strike="noStrike" kern="1200" cap="none" spc="0" normalizeH="0" baseline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29" name="그림 2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461953" y="282430"/>
            <a:ext cx="537368" cy="5373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739055" y="730241"/>
            <a:ext cx="1029464" cy="44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37888" y="189658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ID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37885" y="252982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Nickname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37886" y="316306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Email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37885" y="3793335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Password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7884" y="2270182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ID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가 너무 짧습니다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37883" y="2917901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닉네임이 너무 깁니다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37883" y="3542448"/>
            <a:ext cx="2733473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Email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의 형식이 일치하지 않습니다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37882" y="4166995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패스워드는 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8~16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자입니다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 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36" name=""/>
          <p:cNvGrpSpPr/>
          <p:nvPr/>
        </p:nvGrpSpPr>
        <p:grpSpPr>
          <a:xfrm rot="0">
            <a:off x="4254538" y="155295"/>
            <a:ext cx="3682920" cy="6547407"/>
            <a:chOff x="4254538" y="155295"/>
            <a:chExt cx="3682920" cy="6547407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4254542" y="155295"/>
              <a:ext cx="3682916" cy="6547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729261" y="296693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User ID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254538" y="1416090"/>
              <a:ext cx="3682916" cy="12062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C</a:t>
              </a:r>
              <a:r>
                <a:rPr lang="en-US" altLang="ko-KR" sz="9000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A</a:t>
              </a:r>
              <a:r>
                <a:rPr lang="en-US" altLang="ko-KR" sz="90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SS</a:t>
              </a:r>
              <a:endParaRPr lang="ko-KR" altLang="en-US" sz="90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29260" y="3536003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Password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9260" y="5742748"/>
              <a:ext cx="844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>
                  <a:latin typeface="나눔스퀘어라운드 Bold"/>
                  <a:ea typeface="나눔스퀘어라운드 Bold"/>
                </a:rPr>
                <a:t>회원가입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3651" y="5742747"/>
              <a:ext cx="844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ID</a:t>
              </a:r>
              <a:r>
                <a:rPr lang="ko-KR" altLang="en-US" sz="1400">
                  <a:latin typeface="나눔스퀘어라운드 Bold"/>
                  <a:ea typeface="나눔스퀘어라운드 Bold"/>
                </a:rPr>
                <a:t>찾기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18042" y="5742746"/>
              <a:ext cx="844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PW</a:t>
              </a:r>
              <a:r>
                <a:rPr lang="ko-KR" altLang="en-US" sz="1400">
                  <a:latin typeface="나눔스퀘어라운드 Bold"/>
                  <a:ea typeface="나눔스퀘어라운드 Bold"/>
                </a:rPr>
                <a:t>찾기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28946" y="4428793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rgbClr val="7a7cc4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로그인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28946" y="3982398"/>
              <a:ext cx="2733473" cy="379379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2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아이디 또는 비밀번호가 잘못 입력 되었습니다</a:t>
              </a:r>
              <a:r>
                <a:rPr lang="en-US" altLang="ko-KR" sz="12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ko-KR" altLang="en-US" sz="1200">
                <a:solidFill>
                  <a:srgbClr val="ff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8837882" y="442190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Check Password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37879" y="4795569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패스워드가 일치하지 않습니다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 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5" name="직사각형 24"/>
          <p:cNvSpPr/>
          <p:nvPr/>
        </p:nvSpPr>
        <p:spPr>
          <a:xfrm>
            <a:off x="8837882" y="5527409"/>
            <a:ext cx="2733473" cy="379379"/>
          </a:xfrm>
          <a:prstGeom prst="roundRect">
            <a:avLst>
              <a:gd name="adj" fmla="val 16667"/>
            </a:avLst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로그인</a:t>
            </a: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145912" y="15529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48566" y="282430"/>
            <a:ext cx="537368" cy="537368"/>
          </a:xfrm>
          <a:prstGeom prst="rect">
            <a:avLst/>
          </a:prstGeom>
        </p:spPr>
      </p:pic>
      <p:sp>
        <p:nvSpPr>
          <p:cNvPr id="55" name="TextBox 10"/>
          <p:cNvSpPr txBox="1"/>
          <p:nvPr/>
        </p:nvSpPr>
        <p:spPr>
          <a:xfrm>
            <a:off x="1077059" y="1100619"/>
            <a:ext cx="182062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ID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찾기</a:t>
            </a:r>
            <a:endParaRPr kumimoji="0" lang="ko-KR" altLang="en-US" sz="3500" b="0" i="0" u="none" strike="noStrike" kern="1200" cap="none" spc="0" normalizeH="0" baseline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21796" y="730241"/>
            <a:ext cx="1029464" cy="44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8419" y="2516403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Email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18416" y="3149643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Nickname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0623" y="4988890"/>
            <a:ext cx="2733473" cy="379379"/>
          </a:xfrm>
          <a:prstGeom prst="roundRect">
            <a:avLst>
              <a:gd name="adj" fmla="val 16667"/>
            </a:avLst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완료</a:t>
            </a: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415203" y="4609701"/>
            <a:ext cx="3173506" cy="1440180"/>
            <a:chOff x="4505689" y="2367403"/>
            <a:chExt cx="3173506" cy="2958446"/>
          </a:xfrm>
        </p:grpSpPr>
        <p:sp>
          <p:nvSpPr>
            <p:cNvPr id="3" name="직사각형 2"/>
            <p:cNvSpPr/>
            <p:nvPr/>
          </p:nvSpPr>
          <p:spPr>
            <a:xfrm>
              <a:off x="4505689" y="2367403"/>
              <a:ext cx="3173506" cy="2958446"/>
            </a:xfrm>
            <a:prstGeom prst="roundRect">
              <a:avLst>
                <a:gd name="adj" fmla="val 8854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abc123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님의 패스워드는 </a:t>
              </a:r>
              <a:b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</a:b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qwerty123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입니다</a:t>
              </a: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05689" y="4526410"/>
              <a:ext cx="3173506" cy="385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확인</a:t>
              </a:r>
              <a:endParaRPr lang="ko-KR" altLang="en-US">
                <a:solidFill>
                  <a:srgbClr val="7a7cc4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 flipV="1">
            <a:off x="7588709" y="5178579"/>
            <a:ext cx="12491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/>
          <p:cNvCxnSpPr/>
          <p:nvPr/>
        </p:nvCxnSpPr>
        <p:spPr>
          <a:xfrm flipV="1">
            <a:off x="3354096" y="2125131"/>
            <a:ext cx="1061107" cy="3053449"/>
          </a:xfrm>
          <a:prstGeom prst="bentConnector3">
            <a:avLst>
              <a:gd name="adj1" fmla="val 65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 rot="0">
            <a:off x="4415203" y="1433914"/>
            <a:ext cx="3173506" cy="1440179"/>
            <a:chOff x="4505689" y="2834833"/>
            <a:chExt cx="3173506" cy="1440179"/>
          </a:xfrm>
        </p:grpSpPr>
        <p:sp>
          <p:nvSpPr>
            <p:cNvPr id="37" name="직사각형 36"/>
            <p:cNvSpPr/>
            <p:nvPr/>
          </p:nvSpPr>
          <p:spPr>
            <a:xfrm>
              <a:off x="4505689" y="2834833"/>
              <a:ext cx="3173506" cy="1440180"/>
            </a:xfrm>
            <a:prstGeom prst="roundRect">
              <a:avLst>
                <a:gd name="adj" fmla="val 7812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사용자님의 아이디는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abc123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입니다</a:t>
              </a: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505689" y="3766187"/>
              <a:ext cx="3173506" cy="385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확인</a:t>
              </a:r>
              <a:endParaRPr lang="ko-KR" altLang="en-US">
                <a:solidFill>
                  <a:srgbClr val="7a7cc4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67" name=""/>
          <p:cNvGrpSpPr/>
          <p:nvPr/>
        </p:nvGrpSpPr>
        <p:grpSpPr>
          <a:xfrm rot="0">
            <a:off x="8363172" y="155295"/>
            <a:ext cx="3682916" cy="6547407"/>
            <a:chOff x="8363172" y="155295"/>
            <a:chExt cx="3682916" cy="6547407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8363172" y="155295"/>
              <a:ext cx="3682916" cy="6547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1" name="그림 30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462268" y="282430"/>
              <a:ext cx="537368" cy="537368"/>
            </a:xfrm>
            <a:prstGeom prst="rect">
              <a:avLst/>
            </a:prstGeom>
          </p:spPr>
        </p:pic>
        <p:sp>
          <p:nvSpPr>
            <p:cNvPr id="44" name="TextBox 10"/>
            <p:cNvSpPr txBox="1"/>
            <p:nvPr/>
          </p:nvSpPr>
          <p:spPr>
            <a:xfrm>
              <a:off x="9294318" y="1100619"/>
              <a:ext cx="1820623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5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PW</a:t>
              </a:r>
              <a:r>
                <a:rPr kumimoji="0" lang="ko-KR" altLang="en-US" sz="35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찾기</a:t>
              </a:r>
              <a:endPara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739055" y="730241"/>
              <a:ext cx="1029464" cy="4445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C</a:t>
              </a:r>
              <a:r>
                <a:rPr lang="en-US" altLang="ko-KR" sz="2500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A</a:t>
              </a:r>
              <a:r>
                <a:rPr lang="en-US" altLang="ko-KR" sz="25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SS</a:t>
              </a:r>
              <a:endParaRPr lang="ko-KR" altLang="en-US" sz="25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837882" y="212012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ID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837880" y="275336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Email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837880" y="338660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Nickname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66" name="직사각형 64"/>
            <p:cNvSpPr/>
            <p:nvPr/>
          </p:nvSpPr>
          <p:spPr>
            <a:xfrm>
              <a:off x="8837880" y="5013635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rgbClr val="7a7cc4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완료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>
            <a:spLocks noChangeAspect="1"/>
          </p:cNvSpPr>
          <p:nvPr/>
        </p:nvSpPr>
        <p:spPr>
          <a:xfrm>
            <a:off x="838423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9326880" y="2536760"/>
            <a:ext cx="2615856" cy="127441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823559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14,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그래픽 39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6" name="그래픽 45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pic>
        <p:nvPicPr>
          <p:cNvPr id="26" name="그래픽 25" descr="Add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82738" y="256239"/>
            <a:ext cx="360000" cy="360000"/>
          </a:xfrm>
          <a:prstGeom prst="rect">
            <a:avLst/>
          </a:prstGeom>
        </p:spPr>
      </p:pic>
      <p:pic>
        <p:nvPicPr>
          <p:cNvPr id="29" name="그래픽 28" descr="닫기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63559" y="256239"/>
            <a:ext cx="360000" cy="360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8370286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 rot="0">
            <a:off x="8463558" y="1142128"/>
            <a:ext cx="3479179" cy="1279315"/>
            <a:chOff x="8463558" y="1142128"/>
            <a:chExt cx="3479179" cy="1279315"/>
          </a:xfrm>
        </p:grpSpPr>
        <p:sp>
          <p:nvSpPr>
            <p:cNvPr id="68" name="사각형: 둥근 모서리 67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6746518" y="2531851"/>
            <a:ext cx="3479179" cy="1279318"/>
            <a:chOff x="8463558" y="1142125"/>
            <a:chExt cx="3479179" cy="1279318"/>
          </a:xfrm>
        </p:grpSpPr>
        <p:sp>
          <p:nvSpPr>
            <p:cNvPr id="53" name="사각형: 둥근 모서리 52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458665" y="1142125"/>
              <a:ext cx="2484071" cy="121339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스퀘어라운드 ExtraBold"/>
                  <a:ea typeface="나눔스퀘어라운드 ExtraBold"/>
                </a:rPr>
                <a:t>김동훈 </a:t>
              </a:r>
              <a:r>
                <a:rPr lang="en-US" altLang="ko-KR" sz="1400">
                  <a:latin typeface="나눔스퀘어라운드 ExtraBold"/>
                  <a:ea typeface="나눔스퀘어라운드 ExtraBold"/>
                </a:rPr>
                <a:t>PPT </a:t>
              </a:r>
              <a:r>
                <a:rPr lang="ko-KR" altLang="en-US" sz="1400">
                  <a:latin typeface="나눔스퀘어라운드 ExtraBold"/>
                  <a:ea typeface="나눔스퀘어라운드 ExtraBold"/>
                </a:rPr>
                <a:t>작성 </a:t>
              </a:r>
              <a:r>
                <a:rPr lang="en-US" altLang="ko-KR" sz="1200">
                  <a:latin typeface="나눔스퀘어라운드 ExtraBold"/>
                  <a:ea typeface="나눔스퀘어라운드 ExtraBold"/>
                </a:rPr>
                <a:t>-</a:t>
              </a:r>
              <a:r>
                <a:rPr lang="ko-KR" altLang="en-US" sz="1200">
                  <a:latin typeface="나눔스퀘어라운드 ExtraBold"/>
                  <a:ea typeface="나눔스퀘어라운드 ExtraBold"/>
                </a:rPr>
                <a:t> 김동훈</a:t>
              </a:r>
              <a:endParaRPr lang="ko-KR" altLang="en-US" sz="12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endParaRPr lang="en-US" altLang="ko-KR" sz="1200">
                <a:latin typeface="나눔스퀘어라운드 Bold"/>
                <a:ea typeface="나눔스퀘어라운드 Bold"/>
              </a:endParaRP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Preview 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디자인 수정</a:t>
              </a:r>
              <a:endParaRPr lang="ko-KR" altLang="en-US" sz="1200">
                <a:latin typeface="나눔스퀘어라운드 Bold"/>
                <a:ea typeface="나눔스퀘어라운드 Bold"/>
              </a:endParaRP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-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 메세지 박스 테두리 변경</a:t>
              </a:r>
              <a:endParaRPr lang="ko-KR" altLang="en-US" sz="1200"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33" name="직사각형 32"/>
          <p:cNvSpPr>
            <a:spLocks noChangeAspect="1"/>
          </p:cNvSpPr>
          <p:nvPr/>
        </p:nvSpPr>
        <p:spPr>
          <a:xfrm>
            <a:off x="4254230" y="129791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12384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5" name="그래픽 54" descr="햄버거 메뉴 아이콘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55625" y="256239"/>
            <a:ext cx="360000" cy="360000"/>
          </a:xfrm>
          <a:prstGeom prst="rect">
            <a:avLst/>
          </a:prstGeom>
        </p:spPr>
      </p:pic>
      <p:pic>
        <p:nvPicPr>
          <p:cNvPr id="14" name="그래픽 13" descr="확대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71911" y="282431"/>
            <a:ext cx="360000" cy="360000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7934844" y="2511800"/>
            <a:ext cx="447091" cy="24209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1084673" y="2622292"/>
            <a:ext cx="0" cy="1122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쓰레기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333705" y="2991512"/>
            <a:ext cx="360000" cy="360000"/>
          </a:xfrm>
          <a:prstGeom prst="rect">
            <a:avLst/>
          </a:prstGeom>
        </p:spPr>
      </p:pic>
      <p:pic>
        <p:nvPicPr>
          <p:cNvPr id="17" name="그래픽 16" descr="클립보드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475642" y="2991512"/>
            <a:ext cx="360000" cy="360000"/>
          </a:xfrm>
          <a:prstGeom prst="rect">
            <a:avLst/>
          </a:prstGeom>
        </p:spPr>
      </p:pic>
      <p:graphicFrame>
        <p:nvGraphicFramePr>
          <p:cNvPr id="50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09575" y="6191250"/>
            <a:ext cx="3114675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7704" y="6213675"/>
            <a:ext cx="26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좌우 스와이프로 월 변경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72356" y="5936676"/>
            <a:ext cx="263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날짜 선택시 </a:t>
            </a:r>
            <a:br>
              <a:rPr lang="en-US" altLang="ko-KR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우측 상단 아이콘 변경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graphicFrame>
        <p:nvGraphicFramePr>
          <p:cNvPr id="37" name="표 9"/>
          <p:cNvGraphicFramePr>
            <a:graphicFrameLocks noGrp="1"/>
          </p:cNvGraphicFramePr>
          <p:nvPr/>
        </p:nvGraphicFramePr>
        <p:xfrm>
          <a:off x="4256447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254803" y="4569839"/>
            <a:ext cx="522000" cy="84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…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54617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3206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54803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83206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12796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86" name="직선 연결선 17"/>
          <p:cNvCxnSpPr/>
          <p:nvPr/>
        </p:nvCxnSpPr>
        <p:spPr>
          <a:xfrm>
            <a:off x="4256232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17"/>
          <p:cNvCxnSpPr/>
          <p:nvPr/>
        </p:nvCxnSpPr>
        <p:spPr>
          <a:xfrm>
            <a:off x="141433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31"/>
          <p:cNvSpPr txBox="1"/>
          <p:nvPr/>
        </p:nvSpPr>
        <p:spPr>
          <a:xfrm>
            <a:off x="9457438" y="1152724"/>
            <a:ext cx="2484071" cy="12133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1400">
                <a:latin typeface="나눔스퀘어라운드 ExtraBold"/>
                <a:ea typeface="나눔스퀘어라운드 ExtraBold"/>
              </a:rPr>
              <a:t>도성대 </a:t>
            </a:r>
            <a:r>
              <a:rPr lang="en-US" altLang="ko-KR" sz="1400">
                <a:latin typeface="나눔스퀘어라운드 ExtraBold"/>
                <a:ea typeface="나눔스퀘어라운드 ExtraBold"/>
              </a:rPr>
              <a:t>XML</a:t>
            </a:r>
            <a:r>
              <a:rPr lang="ko-KR" altLang="en-US" sz="1400">
                <a:latin typeface="나눔스퀘어라운드 ExtraBold"/>
                <a:ea typeface="나눔스퀘어라운드 ExtraBold"/>
              </a:rPr>
              <a:t> 작업 </a:t>
            </a:r>
            <a:r>
              <a:rPr lang="en-US" altLang="ko-KR" sz="1200">
                <a:latin typeface="나눔스퀘어라운드 ExtraBold"/>
                <a:ea typeface="나눔스퀘어라운드 ExtraBold"/>
              </a:rPr>
              <a:t>- </a:t>
            </a:r>
            <a:r>
              <a:rPr lang="ko-KR" altLang="en-US" sz="1200">
                <a:latin typeface="나눔스퀘어라운드 ExtraBold"/>
                <a:ea typeface="나눔스퀘어라운드 ExtraBold"/>
              </a:rPr>
              <a:t>도성대</a:t>
            </a:r>
            <a:endParaRPr lang="ko-KR" altLang="en-US" sz="1200">
              <a:latin typeface="나눔스퀘어라운드 ExtraBold"/>
              <a:ea typeface="나눔스퀘어라운드 ExtraBold"/>
            </a:endParaRPr>
          </a:p>
          <a:p>
            <a:pPr lvl="0">
              <a:defRPr/>
            </a:pPr>
            <a:endParaRPr lang="en-US" altLang="ko-KR" sz="1400">
              <a:latin typeface="나눔스퀘어라운드 ExtraBold"/>
              <a:ea typeface="나눔스퀘어라운드 ExtraBold"/>
            </a:endParaRPr>
          </a:p>
          <a:p>
            <a:pPr lvl="0">
              <a:defRPr/>
            </a:pPr>
            <a:r>
              <a:rPr lang="ko-KR" altLang="en-US" sz="1200">
                <a:latin typeface="나눔스퀘어라운드 Bold"/>
                <a:ea typeface="나눔스퀘어라운드 Bold"/>
              </a:rPr>
              <a:t>캘린더 </a:t>
            </a:r>
            <a:r>
              <a:rPr lang="en-US" altLang="ko-KR" sz="1200">
                <a:latin typeface="나눔스퀘어라운드 Bold"/>
                <a:ea typeface="나눔스퀘어라운드 Bold"/>
              </a:rPr>
              <a:t>Activity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 수정</a:t>
            </a:r>
            <a:endParaRPr lang="ko-KR" altLang="en-US" sz="12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en-US" altLang="ko-KR" sz="1200"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사이드 </a:t>
            </a:r>
            <a:r>
              <a:rPr lang="en-US" altLang="ko-KR" sz="1200">
                <a:latin typeface="나눔스퀘어라운드 Bold"/>
                <a:ea typeface="나눔스퀘어라운드 Bold"/>
              </a:rPr>
              <a:t>Flow 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연결</a:t>
            </a:r>
            <a:endParaRPr lang="en-US" altLang="ko-KR" sz="12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>
            <a:spLocks noChangeAspect="1"/>
          </p:cNvSpPr>
          <p:nvPr/>
        </p:nvSpPr>
        <p:spPr>
          <a:xfrm>
            <a:off x="8373618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54" name="직사각형 153"/>
          <p:cNvSpPr>
            <a:spLocks noChangeAspect="1"/>
          </p:cNvSpPr>
          <p:nvPr/>
        </p:nvSpPr>
        <p:spPr>
          <a:xfrm>
            <a:off x="4270630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58" name="그룹 57"/>
          <p:cNvGrpSpPr/>
          <p:nvPr/>
        </p:nvGrpSpPr>
        <p:grpSpPr>
          <a:xfrm rot="0">
            <a:off x="4397832" y="670490"/>
            <a:ext cx="3420000" cy="406539"/>
            <a:chOff x="4399277" y="2397243"/>
            <a:chExt cx="3420000" cy="406539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제목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122" name="직사각형 121"/>
          <p:cNvSpPr>
            <a:spLocks noChangeAspect="1"/>
          </p:cNvSpPr>
          <p:nvPr/>
        </p:nvSpPr>
        <p:spPr>
          <a:xfrm>
            <a:off x="135466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사각형: 둥근 모서리 122"/>
          <p:cNvSpPr/>
          <p:nvPr/>
        </p:nvSpPr>
        <p:spPr>
          <a:xfrm>
            <a:off x="1087019" y="2547065"/>
            <a:ext cx="2615856" cy="127441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583698" y="210532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14,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5" name="그래픽 124" descr="Add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2877" y="266544"/>
            <a:ext cx="360000" cy="360000"/>
          </a:xfrm>
          <a:prstGeom prst="rect">
            <a:avLst/>
          </a:prstGeom>
        </p:spPr>
      </p:pic>
      <p:pic>
        <p:nvPicPr>
          <p:cNvPr id="126" name="그래픽 125" descr="닫기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698" y="266544"/>
            <a:ext cx="360000" cy="360000"/>
          </a:xfrm>
          <a:prstGeom prst="rect">
            <a:avLst/>
          </a:prstGeom>
        </p:spPr>
      </p:pic>
      <p:cxnSp>
        <p:nvCxnSpPr>
          <p:cNvPr id="127" name="직선 연결선 126"/>
          <p:cNvCxnSpPr/>
          <p:nvPr/>
        </p:nvCxnSpPr>
        <p:spPr>
          <a:xfrm>
            <a:off x="130425" y="1047499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 rot="0">
            <a:off x="223697" y="1152430"/>
            <a:ext cx="3479179" cy="1279318"/>
            <a:chOff x="8463558" y="1142125"/>
            <a:chExt cx="3479179" cy="1279318"/>
          </a:xfrm>
        </p:grpSpPr>
        <p:sp>
          <p:nvSpPr>
            <p:cNvPr id="129" name="사각형: 둥근 모서리 128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t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r>
                <a:rPr lang="ko-KR" altLang="en-US">
                  <a:latin typeface="나눔스퀘어라운드 Bold"/>
                  <a:ea typeface="나눔스퀘어라운드 Bold"/>
                </a:rPr>
                <a:t> </a:t>
              </a:r>
              <a:endParaRPr lang="en-US" altLang="ko-KR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458665" y="1142125"/>
              <a:ext cx="2484071" cy="121339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스퀘어라운드 ExtraBold"/>
                  <a:ea typeface="나눔스퀘어라운드 ExtraBold"/>
                </a:rPr>
                <a:t>도성대 </a:t>
              </a:r>
              <a:r>
                <a:rPr lang="en-US" altLang="ko-KR" sz="1400">
                  <a:latin typeface="나눔스퀘어라운드 ExtraBold"/>
                  <a:ea typeface="나눔스퀘어라운드 ExtraBold"/>
                </a:rPr>
                <a:t>XML</a:t>
              </a:r>
              <a:r>
                <a:rPr lang="ko-KR" altLang="en-US" sz="1400">
                  <a:latin typeface="나눔스퀘어라운드 ExtraBold"/>
                  <a:ea typeface="나눔스퀘어라운드 ExtraBold"/>
                </a:rPr>
                <a:t> 작업 </a:t>
              </a:r>
              <a:r>
                <a:rPr lang="en-US" altLang="ko-KR" sz="1200">
                  <a:latin typeface="나눔스퀘어라운드 ExtraBold"/>
                  <a:ea typeface="나눔스퀘어라운드 ExtraBold"/>
                </a:rPr>
                <a:t>- </a:t>
              </a:r>
              <a:r>
                <a:rPr lang="ko-KR" altLang="en-US" sz="1200">
                  <a:latin typeface="나눔스퀘어라운드 ExtraBold"/>
                  <a:ea typeface="나눔스퀘어라운드 ExtraBold"/>
                </a:rPr>
                <a:t>도성대</a:t>
              </a:r>
              <a:endParaRPr lang="ko-KR" altLang="en-US" sz="12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endParaRPr lang="en-US" altLang="ko-KR" sz="14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r>
                <a:rPr lang="ko-KR" altLang="en-US" sz="1200">
                  <a:latin typeface="나눔스퀘어라운드 Bold"/>
                  <a:ea typeface="나눔스퀘어라운드 Bold"/>
                </a:rPr>
                <a:t>캘린더 </a:t>
              </a:r>
              <a:r>
                <a:rPr lang="en-US" altLang="ko-KR" sz="1200">
                  <a:latin typeface="나눔스퀘어라운드 Bold"/>
                  <a:ea typeface="나눔스퀘어라운드 Bold"/>
                </a:rPr>
                <a:t>Activity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 수정</a:t>
              </a:r>
              <a:endParaRPr lang="ko-KR" altLang="en-US" sz="1200">
                <a:latin typeface="나눔스퀘어라운드 Bold"/>
                <a:ea typeface="나눔스퀘어라운드 Bold"/>
              </a:endParaRP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-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사이드 </a:t>
              </a:r>
              <a:r>
                <a:rPr lang="en-US" altLang="ko-KR" sz="1200">
                  <a:latin typeface="나눔스퀘어라운드 Bold"/>
                  <a:ea typeface="나눔스퀘어라운드 Bold"/>
                </a:rPr>
                <a:t>Flow 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연결</a:t>
              </a:r>
              <a:endParaRPr lang="en-US" altLang="ko-KR" sz="1200"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138" name="직선 연결선 137"/>
          <p:cNvCxnSpPr/>
          <p:nvPr/>
        </p:nvCxnSpPr>
        <p:spPr>
          <a:xfrm>
            <a:off x="2844812" y="2632597"/>
            <a:ext cx="0" cy="1122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그래픽 142" descr="배지 교차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81267" y="2971305"/>
            <a:ext cx="468000" cy="468000"/>
          </a:xfrm>
          <a:prstGeom prst="rect">
            <a:avLst/>
          </a:prstGeom>
        </p:spPr>
      </p:pic>
      <p:pic>
        <p:nvPicPr>
          <p:cNvPr id="145" name="그래픽 144" descr="배지 체크 표시1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40243" y="2979749"/>
            <a:ext cx="468000" cy="46800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 rotWithShape="1">
          <a:blip r:embed="rId6"/>
          <a:srcRect t="31080" b="30780"/>
          <a:stretch>
            <a:fillRect/>
          </a:stretch>
        </p:blipFill>
        <p:spPr>
          <a:xfrm>
            <a:off x="133985" y="2516315"/>
            <a:ext cx="2257912" cy="136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5466" y="2541672"/>
            <a:ext cx="1685802" cy="1213878"/>
          </a:xfrm>
          <a:prstGeom prst="rect">
            <a:avLst/>
          </a:prstGeom>
          <a:solidFill>
            <a:srgbClr val="e3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스케줄을 </a:t>
            </a:r>
            <a:br>
              <a: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 sz="1400">
                <a:solidFill>
                  <a:srgbClr val="ff2d2d"/>
                </a:solidFill>
                <a:latin typeface="나눔스퀘어라운드 Bold"/>
                <a:ea typeface="나눔스퀘어라운드 Bold"/>
              </a:rPr>
              <a:t>삭제</a:t>
            </a:r>
            <a:r>
              <a: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하시겠습니까</a:t>
            </a:r>
            <a:r>
              <a: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?</a:t>
            </a:r>
            <a:endParaRPr lang="ko-KR" altLang="en-US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4275878" y="585904"/>
            <a:ext cx="36795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274560" y="163650"/>
            <a:ext cx="659517" cy="40870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4f4fff"/>
                </a:solidFill>
                <a:latin typeface="나눔스퀘어라운드 Bold"/>
                <a:ea typeface="나눔스퀘어라운드 Bold"/>
              </a:rPr>
              <a:t>저장</a:t>
            </a:r>
            <a:endParaRPr lang="ko-KR" altLang="en-US" sz="1600">
              <a:solidFill>
                <a:srgbClr val="4f4fff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257924" y="163649"/>
            <a:ext cx="659517" cy="40870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ff2929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>
              <a:solidFill>
                <a:srgbClr val="ff2929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4397832" y="1161616"/>
            <a:ext cx="3420000" cy="406539"/>
            <a:chOff x="4399277" y="2397243"/>
            <a:chExt cx="3420000" cy="406539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시작</a:t>
              </a:r>
              <a:r>
                <a:rPr lang="en-US" altLang="ko-KR" sz="2400">
                  <a:solidFill>
                    <a:srgbClr val="7f7f7f"/>
                  </a:solidFill>
                  <a:latin typeface="나눔스퀘어라운드 Regular"/>
                  <a:ea typeface="나눔스퀘어라운드 Regular"/>
                </a:rPr>
                <a:t>	    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09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16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11:29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7477758" y="696474"/>
            <a:ext cx="290809" cy="2908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97832" y="2143865"/>
            <a:ext cx="3420000" cy="3529705"/>
          </a:xfrm>
          <a:prstGeom prst="rect">
            <a:avLst/>
          </a:prstGeom>
          <a:noFill/>
          <a:ln w="9525"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메모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66" name="그룹 65"/>
          <p:cNvGrpSpPr/>
          <p:nvPr/>
        </p:nvGrpSpPr>
        <p:grpSpPr>
          <a:xfrm rot="0">
            <a:off x="4397832" y="1652741"/>
            <a:ext cx="3420000" cy="406539"/>
            <a:chOff x="4399277" y="2397243"/>
            <a:chExt cx="3420000" cy="406539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종료</a:t>
              </a:r>
              <a:r>
                <a:rPr lang="en-US" altLang="ko-KR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Regular"/>
                  <a:ea typeface="나눔스퀘어라운드 Regular"/>
                </a:rPr>
                <a:t>	    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09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17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11:29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rot="0">
            <a:off x="11457154" y="354475"/>
            <a:ext cx="392409" cy="3495040"/>
            <a:chOff x="8792434" y="657655"/>
            <a:chExt cx="392409" cy="3495040"/>
          </a:xfrm>
        </p:grpSpPr>
        <p:sp>
          <p:nvSpPr>
            <p:cNvPr id="172" name="사각형: 둥근 모서리 171"/>
            <p:cNvSpPr/>
            <p:nvPr/>
          </p:nvSpPr>
          <p:spPr>
            <a:xfrm>
              <a:off x="8792434" y="657655"/>
              <a:ext cx="392409" cy="349504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8843234" y="718614"/>
              <a:ext cx="290809" cy="290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8843234" y="1155708"/>
              <a:ext cx="290809" cy="290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8843234" y="1592802"/>
              <a:ext cx="290809" cy="29080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8843234" y="2029896"/>
              <a:ext cx="290809" cy="29080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8843234" y="2466990"/>
              <a:ext cx="290809" cy="2908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8843234" y="2904084"/>
              <a:ext cx="290809" cy="290809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843234" y="3341178"/>
              <a:ext cx="290809" cy="2908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8843234" y="3778275"/>
              <a:ext cx="290809" cy="2908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8362188" y="2529471"/>
            <a:ext cx="3255682" cy="916824"/>
            <a:chOff x="4458355" y="2895300"/>
            <a:chExt cx="3255682" cy="916824"/>
          </a:xfrm>
        </p:grpSpPr>
        <p:sp>
          <p:nvSpPr>
            <p:cNvPr id="4" name="TextBox 3"/>
            <p:cNvSpPr txBox="1"/>
            <p:nvPr/>
          </p:nvSpPr>
          <p:spPr>
            <a:xfrm>
              <a:off x="4474037" y="2895300"/>
              <a:ext cx="3240000" cy="400110"/>
            </a:xfrm>
            <a:prstGeom prst="rect">
              <a:avLst/>
            </a:prstGeom>
            <a:noFill/>
            <a:scene3d>
              <a:camera prst="orthographicFront">
                <a:rot lat="18899986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8</a:t>
              </a:r>
              <a:r>
                <a:rPr lang="ko-KR" altLang="en-US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11</a:t>
              </a:r>
              <a:r>
                <a:rPr lang="ko-KR" altLang="en-US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22 : 44</a:t>
              </a:r>
              <a:endParaRPr lang="ko-KR" altLang="en-US" sz="200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74037" y="3153657"/>
              <a:ext cx="3240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12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23 : 45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58355" y="3412014"/>
              <a:ext cx="3145963" cy="400110"/>
            </a:xfrm>
            <a:prstGeom prst="rect">
              <a:avLst/>
            </a:prstGeom>
            <a:noFill/>
            <a:scene3d>
              <a:camera prst="orthographicFront">
                <a:rot lat="270000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10</a:t>
              </a:r>
              <a:r>
                <a:rPr lang="ko-KR" altLang="en-US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월 </a:t>
              </a: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12</a:t>
              </a:r>
              <a:r>
                <a:rPr lang="ko-KR" altLang="en-US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일 </a:t>
              </a: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00 : 46</a:t>
              </a:r>
              <a:endParaRPr lang="ko-KR" altLang="en-US" sz="200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atin typeface="나눔스퀘어_ac ExtraBold"/>
                <a:ea typeface="나눔스퀘어_ac ExtraBold"/>
              </a:endParaRPr>
            </a:p>
          </p:txBody>
        </p:sp>
      </p:grpSp>
      <p:cxnSp>
        <p:nvCxnSpPr>
          <p:cNvPr id="9" name="연결선: 꺾임 8"/>
          <p:cNvCxnSpPr>
            <a:stCxn id="68" idx="6"/>
          </p:cNvCxnSpPr>
          <p:nvPr/>
        </p:nvCxnSpPr>
        <p:spPr>
          <a:xfrm>
            <a:off x="7768567" y="841879"/>
            <a:ext cx="3688587" cy="1260116"/>
          </a:xfrm>
          <a:prstGeom prst="bentConnector3">
            <a:avLst>
              <a:gd name="adj1" fmla="val 23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/>
          <p:cNvCxnSpPr>
            <a:stCxn id="69" idx="3"/>
          </p:cNvCxnSpPr>
          <p:nvPr/>
        </p:nvCxnSpPr>
        <p:spPr>
          <a:xfrm>
            <a:off x="7817832" y="1856011"/>
            <a:ext cx="1133128" cy="1123738"/>
          </a:xfrm>
          <a:prstGeom prst="bentConnector3">
            <a:avLst>
              <a:gd name="adj1" fmla="val 302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8" name="직선 연결선 17"/>
          <p:cNvCxnSpPr/>
          <p:nvPr/>
        </p:nvCxnSpPr>
        <p:spPr>
          <a:xfrm>
            <a:off x="141433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>
            <a:spLocks noChangeAspect="1"/>
          </p:cNvSpPr>
          <p:nvPr/>
        </p:nvSpPr>
        <p:spPr>
          <a:xfrm>
            <a:off x="4255849" y="129780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1" name="그래픽 50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6584" y="256915"/>
            <a:ext cx="360000" cy="360000"/>
          </a:xfrm>
          <a:prstGeom prst="rect">
            <a:avLst/>
          </a:prstGeom>
        </p:spPr>
      </p:pic>
      <p:graphicFrame>
        <p:nvGraphicFramePr>
          <p:cNvPr id="52" name="표 9"/>
          <p:cNvGraphicFramePr>
            <a:graphicFrameLocks noGrp="1"/>
          </p:cNvGraphicFramePr>
          <p:nvPr/>
        </p:nvGraphicFramePr>
        <p:xfrm>
          <a:off x="4255849" y="1025082"/>
          <a:ext cx="3680302" cy="457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52000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713970" y="129781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 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46324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43710" y="129780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337573" y="1019040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761470" y="6325037"/>
            <a:ext cx="778886" cy="271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92494" y="309762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40188" y="1100719"/>
            <a:ext cx="2146066" cy="259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개인 스케줄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37573" y="1404983"/>
            <a:ext cx="2148681" cy="257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CASS</a:t>
            </a:r>
            <a:endParaRPr lang="ko-KR" altLang="en-US" sz="10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32" name="그래픽 31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31860" y="244127"/>
            <a:ext cx="360000" cy="360000"/>
          </a:xfrm>
          <a:prstGeom prst="rect">
            <a:avLst/>
          </a:prstGeom>
        </p:spPr>
      </p:pic>
      <p:pic>
        <p:nvPicPr>
          <p:cNvPr id="30" name="그래픽 29" descr="햄버거 메뉴 아이콘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3" name="그래픽 32" descr="사용자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>
          <a:xfrm>
            <a:off x="8367705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7" name="그래픽 46" descr="햄버거 메뉴 아이콘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71054" y="282431"/>
            <a:ext cx="360000" cy="360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8828440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래픽 49" descr="사용자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595114" y="256937"/>
            <a:ext cx="360000" cy="360000"/>
          </a:xfrm>
          <a:prstGeom prst="rect">
            <a:avLst/>
          </a:prstGeom>
        </p:spPr>
      </p:pic>
      <p:graphicFrame>
        <p:nvGraphicFramePr>
          <p:cNvPr id="54" name="표 9"/>
          <p:cNvGraphicFramePr>
            <a:graphicFrameLocks noGrp="1"/>
          </p:cNvGraphicFramePr>
          <p:nvPr/>
        </p:nvGraphicFramePr>
        <p:xfrm>
          <a:off x="8363972" y="1037194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/>
                <a:gridCol w="526505"/>
                <a:gridCol w="526505"/>
                <a:gridCol w="526505"/>
                <a:gridCol w="526505"/>
                <a:gridCol w="526505"/>
                <a:gridCol w="526505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8366606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95195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366792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95195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524785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5267913" y="1793523"/>
            <a:ext cx="288000" cy="288000"/>
            <a:chOff x="5190405" y="2913976"/>
            <a:chExt cx="360000" cy="360000"/>
          </a:xfrm>
        </p:grpSpPr>
        <p:pic>
          <p:nvPicPr>
            <p:cNvPr id="3" name="그래픽 2" descr="Add 단색으로 채워진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262405" y="2985976"/>
              <a:ext cx="216000" cy="216000"/>
            </a:xfrm>
            <a:prstGeom prst="rect">
              <a:avLst/>
            </a:prstGeom>
          </p:spPr>
        </p:pic>
        <p:pic>
          <p:nvPicPr>
            <p:cNvPr id="7" name="그래픽 6" descr="배지 팔로우 윤곽선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190405" y="2913976"/>
              <a:ext cx="360000" cy="360000"/>
            </a:xfrm>
            <a:prstGeom prst="rect">
              <a:avLst/>
            </a:prstGeom>
          </p:spPr>
        </p:pic>
      </p:grpSp>
      <p:sp>
        <p:nvSpPr>
          <p:cNvPr id="11" name="사각형: 둥근 모서리 10"/>
          <p:cNvSpPr/>
          <p:nvPr/>
        </p:nvSpPr>
        <p:spPr>
          <a:xfrm>
            <a:off x="4356584" y="1779035"/>
            <a:ext cx="2129670" cy="31772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60241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8618678" y="2911921"/>
            <a:ext cx="3173506" cy="1340618"/>
            <a:chOff x="8651054" y="3139063"/>
            <a:chExt cx="3173506" cy="1340618"/>
          </a:xfrm>
        </p:grpSpPr>
        <p:grpSp>
          <p:nvGrpSpPr>
            <p:cNvPr id="41" name="그룹 40"/>
            <p:cNvGrpSpPr/>
            <p:nvPr/>
          </p:nvGrpSpPr>
          <p:grpSpPr>
            <a:xfrm rot="0">
              <a:off x="8651054" y="3139063"/>
              <a:ext cx="3173506" cy="1340618"/>
              <a:chOff x="4505689" y="3363984"/>
              <a:chExt cx="3173506" cy="134061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505689" y="3363984"/>
                <a:ext cx="3173506" cy="1340618"/>
              </a:xfrm>
              <a:prstGeom prst="roundRect">
                <a:avLst>
                  <a:gd name="adj" fmla="val 989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505689" y="4280537"/>
                <a:ext cx="3173506" cy="3859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rgbClr val="7a7cc4"/>
                    </a:solidFill>
                    <a:latin typeface="나눔스퀘어라운드 Bold"/>
                    <a:ea typeface="나눔스퀘어라운드 Bold"/>
                  </a:rPr>
                  <a:t>확인</a:t>
                </a:r>
                <a:endParaRPr lang="ko-KR" altLang="en-US">
                  <a:solidFill>
                    <a:srgbClr val="7a7cc4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8888792" y="3315534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스케줄 이름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88791" y="3711241"/>
              <a:ext cx="2733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스케줄 명은 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2~16</a:t>
              </a: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글자입니다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292494" y="669762"/>
            <a:ext cx="1997710" cy="186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abc123@naver.com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8" name="사각형: 둥근 모서리 67"/>
          <p:cNvSpPr/>
          <p:nvPr/>
        </p:nvSpPr>
        <p:spPr>
          <a:xfrm>
            <a:off x="4337573" y="2809478"/>
            <a:ext cx="1009806" cy="3262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생성</a:t>
            </a: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6" name="직선 화살표 연결선 5"/>
          <p:cNvCxnSpPr>
            <a:stCxn id="11" idx="2"/>
          </p:cNvCxnSpPr>
          <p:nvPr/>
        </p:nvCxnSpPr>
        <p:spPr>
          <a:xfrm>
            <a:off x="5421419" y="2096763"/>
            <a:ext cx="0" cy="7127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/>
          <p:cNvSpPr/>
          <p:nvPr/>
        </p:nvSpPr>
        <p:spPr>
          <a:xfrm>
            <a:off x="5473592" y="2814558"/>
            <a:ext cx="1009806" cy="326211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참여</a:t>
            </a: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" name="그래픽 29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3" name="그래픽 32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graphicFrame>
        <p:nvGraphicFramePr>
          <p:cNvPr id="34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>
          <a:xfrm>
            <a:off x="4259069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7" name="그래픽 46" descr="햄버거 메뉴 아이콘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2418" y="282431"/>
            <a:ext cx="360000" cy="360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4719804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래픽 49" descr="사용자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86478" y="256937"/>
            <a:ext cx="360000" cy="360000"/>
          </a:xfrm>
          <a:prstGeom prst="rect">
            <a:avLst/>
          </a:prstGeom>
        </p:spPr>
      </p:pic>
      <p:graphicFrame>
        <p:nvGraphicFramePr>
          <p:cNvPr id="54" name="표 9"/>
          <p:cNvGraphicFramePr>
            <a:graphicFrameLocks noGrp="1"/>
          </p:cNvGraphicFramePr>
          <p:nvPr/>
        </p:nvGraphicFramePr>
        <p:xfrm>
          <a:off x="4265496" y="1037194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/>
                <a:gridCol w="526505"/>
                <a:gridCol w="526505"/>
                <a:gridCol w="526505"/>
                <a:gridCol w="526505"/>
                <a:gridCol w="526505"/>
                <a:gridCol w="526505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257970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86559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58156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559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16149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52800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46138" y="13124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08020" y="129779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5713151" y="525454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종료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13151" y="6216773"/>
            <a:ext cx="360000" cy="360000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5689539" y="578138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8" name="그래픽 7" descr="왕관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88280" y="531218"/>
            <a:ext cx="360000" cy="360000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5689538" y="900261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85558" y="1255950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김동훈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85557" y="1640553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김시훈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4" name="그래픽 13" descr="단일 톱니바퀴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476155" y="6227531"/>
            <a:ext cx="360000" cy="3600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 rot="0">
            <a:off x="395577" y="2647214"/>
            <a:ext cx="3173506" cy="1756801"/>
            <a:chOff x="500281" y="2722880"/>
            <a:chExt cx="3173506" cy="1756801"/>
          </a:xfrm>
        </p:grpSpPr>
        <p:grpSp>
          <p:nvGrpSpPr>
            <p:cNvPr id="4" name="그룹 3"/>
            <p:cNvGrpSpPr/>
            <p:nvPr/>
          </p:nvGrpSpPr>
          <p:grpSpPr>
            <a:xfrm rot="0">
              <a:off x="500281" y="2722880"/>
              <a:ext cx="3173506" cy="1756801"/>
              <a:chOff x="8651054" y="2722880"/>
              <a:chExt cx="3173506" cy="1756801"/>
            </a:xfrm>
          </p:grpSpPr>
          <p:grpSp>
            <p:nvGrpSpPr>
              <p:cNvPr id="41" name="그룹 40"/>
              <p:cNvGrpSpPr/>
              <p:nvPr/>
            </p:nvGrpSpPr>
            <p:grpSpPr>
              <a:xfrm rot="0">
                <a:off x="8651054" y="2722880"/>
                <a:ext cx="3173506" cy="1756801"/>
                <a:chOff x="4505689" y="2947801"/>
                <a:chExt cx="3173506" cy="1756801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505689" y="2947801"/>
                  <a:ext cx="3173506" cy="1756801"/>
                </a:xfrm>
                <a:prstGeom prst="roundRect">
                  <a:avLst>
                    <a:gd name="adj" fmla="val 7291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>
                    <a:solidFill>
                      <a:schemeClr val="tx1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505689" y="4318637"/>
                  <a:ext cx="3173506" cy="3859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rgbClr val="7a7cc4"/>
                      </a:solidFill>
                      <a:latin typeface="나눔스퀘어라운드 Bold"/>
                      <a:ea typeface="나눔스퀘어라운드 Bold"/>
                    </a:rPr>
                    <a:t>확인</a:t>
                  </a:r>
                  <a:endParaRPr lang="ko-KR" altLang="en-US">
                    <a:solidFill>
                      <a:srgbClr val="7a7cc4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8888791" y="2891248"/>
                <a:ext cx="2733473" cy="37937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ko-KR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/>
                    <a:ea typeface="나눔스퀘어라운드 Bold"/>
                  </a:rPr>
                  <a:t>스케줄 코드</a:t>
                </a:r>
                <a:endPara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738018" y="3383469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패스워드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8018" y="3788680"/>
              <a:ext cx="2733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잘못 입력하셧습니다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5654539" y="138579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M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ember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5697797" y="4299336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639185" y="3912461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L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og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13151" y="4404015"/>
            <a:ext cx="2121087" cy="178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이세호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 [09.17 13:30]</a:t>
            </a:r>
            <a:b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등산 스케줄을 등록하셧습니다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.</a:t>
            </a:r>
            <a:endParaRPr lang="en-US" altLang="ko-KR" sz="1000">
              <a:solidFill>
                <a:schemeClr val="tx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>
          <a:xfrm>
            <a:off x="8367547" y="1385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래픽 6" descr="자물쇠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473791" y="1551099"/>
            <a:ext cx="540000" cy="540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>
            <a:off x="8473791" y="758138"/>
            <a:ext cx="3440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882130" y="282431"/>
            <a:ext cx="20263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3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etting</a:t>
            </a:r>
            <a:endParaRPr lang="ko-KR" altLang="en-US" sz="32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2" name="그래픽 11" descr="문이 열려 있음 단색으로 채워진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473791" y="884619"/>
            <a:ext cx="540000" cy="540000"/>
          </a:xfrm>
          <a:prstGeom prst="rect">
            <a:avLst/>
          </a:prstGeom>
        </p:spPr>
      </p:pic>
      <p:pic>
        <p:nvPicPr>
          <p:cNvPr id="24" name="그래픽 23" descr="사용자 단색으로 채워진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473791" y="2217579"/>
            <a:ext cx="540000" cy="540000"/>
          </a:xfrm>
          <a:prstGeom prst="rect">
            <a:avLst/>
          </a:prstGeom>
        </p:spPr>
      </p:pic>
      <p:pic>
        <p:nvPicPr>
          <p:cNvPr id="28" name="그래픽 27" descr="화폐 단색으로 채워진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8460263" y="3560422"/>
            <a:ext cx="540000" cy="540000"/>
          </a:xfrm>
          <a:prstGeom prst="rect">
            <a:avLst/>
          </a:prstGeom>
        </p:spPr>
      </p:pic>
      <p:pic>
        <p:nvPicPr>
          <p:cNvPr id="38" name="그래픽 37" descr="팔로우 취소 단색으로 채워진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481395" y="2889000"/>
            <a:ext cx="540000" cy="540000"/>
          </a:xfrm>
          <a:prstGeom prst="rect">
            <a:avLst/>
          </a:prstGeom>
        </p:spPr>
      </p:pic>
      <p:pic>
        <p:nvPicPr>
          <p:cNvPr id="85" name="그림 84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8422190" y="193747"/>
            <a:ext cx="537368" cy="537368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9000263" y="968909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 코드 </a:t>
            </a:r>
            <a:r>
              <a:rPr lang="en-US" altLang="ko-KR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: c5e008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00262" y="1708227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패스워드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994144" y="2351835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닉네임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013791" y="300440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멤버 내보내기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13791" y="369467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제작자 후원 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>
            <a:spLocks noChangeAspect="1"/>
          </p:cNvSpPr>
          <p:nvPr/>
        </p:nvSpPr>
        <p:spPr>
          <a:xfrm>
            <a:off x="4257305" y="1385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4256254" y="1385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>
          <a:xfrm>
            <a:off x="8367547" y="1385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래픽 6" descr="자물쇠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3791" y="1551099"/>
            <a:ext cx="540000" cy="540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>
            <a:off x="8473791" y="758138"/>
            <a:ext cx="3440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882130" y="282431"/>
            <a:ext cx="20263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3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etting</a:t>
            </a:r>
            <a:endParaRPr lang="ko-KR" altLang="en-US" sz="32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2" name="그래픽 11" descr="문이 열려 있음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73791" y="884619"/>
            <a:ext cx="540000" cy="540000"/>
          </a:xfrm>
          <a:prstGeom prst="rect">
            <a:avLst/>
          </a:prstGeom>
        </p:spPr>
      </p:pic>
      <p:pic>
        <p:nvPicPr>
          <p:cNvPr id="24" name="그래픽 23" descr="사용자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3791" y="2217579"/>
            <a:ext cx="540000" cy="540000"/>
          </a:xfrm>
          <a:prstGeom prst="rect">
            <a:avLst/>
          </a:prstGeom>
        </p:spPr>
      </p:pic>
      <p:pic>
        <p:nvPicPr>
          <p:cNvPr id="28" name="그래픽 27" descr="화폐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60263" y="3560422"/>
            <a:ext cx="540000" cy="540000"/>
          </a:xfrm>
          <a:prstGeom prst="rect">
            <a:avLst/>
          </a:prstGeom>
        </p:spPr>
      </p:pic>
      <p:pic>
        <p:nvPicPr>
          <p:cNvPr id="38" name="그래픽 37" descr="팔로우 취소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81395" y="2889000"/>
            <a:ext cx="540000" cy="540000"/>
          </a:xfrm>
          <a:prstGeom prst="rect">
            <a:avLst/>
          </a:prstGeom>
        </p:spPr>
      </p:pic>
      <p:pic>
        <p:nvPicPr>
          <p:cNvPr id="85" name="그림 84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422190" y="193747"/>
            <a:ext cx="537368" cy="537368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9000263" y="968909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스케줄 코드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: c5e008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00262" y="1708227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패스워드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994144" y="2351835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닉네임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013791" y="300440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멤버 내보내기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13791" y="369467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제작자 후원 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6" name="직사각형 65"/>
          <p:cNvSpPr>
            <a:spLocks noChangeAspect="1"/>
          </p:cNvSpPr>
          <p:nvPr/>
        </p:nvSpPr>
        <p:spPr>
          <a:xfrm>
            <a:off x="147063" y="13875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7" name="그래픽 66" descr="햄버거 메뉴 아이콘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50412" y="291408"/>
            <a:ext cx="360000" cy="360000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607798" y="209204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8" name="그래픽 77" descr="사용자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374472" y="265914"/>
            <a:ext cx="360000" cy="360000"/>
          </a:xfrm>
          <a:prstGeom prst="rect">
            <a:avLst/>
          </a:prstGeom>
        </p:spPr>
      </p:pic>
      <p:graphicFrame>
        <p:nvGraphicFramePr>
          <p:cNvPr id="79" name="표 9"/>
          <p:cNvGraphicFramePr>
            <a:graphicFrameLocks noGrp="1"/>
          </p:cNvGraphicFramePr>
          <p:nvPr/>
        </p:nvGraphicFramePr>
        <p:xfrm>
          <a:off x="153490" y="1046171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/>
                <a:gridCol w="526505"/>
                <a:gridCol w="526505"/>
                <a:gridCol w="526505"/>
                <a:gridCol w="526505"/>
                <a:gridCol w="526505"/>
                <a:gridCol w="526505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45964" y="4094839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4553" y="3974958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6150" y="3974461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4553" y="4214720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04143" y="3148040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40794" y="13875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496014" y="138756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1601145" y="534431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종료 단색으로 채워진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01145" y="6225750"/>
            <a:ext cx="360000" cy="360000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1577533" y="587115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98" name="그래픽 97" descr="왕관 단색으로 채워진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376274" y="540195"/>
            <a:ext cx="360000" cy="360000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>
          <a:xfrm>
            <a:off x="1577532" y="909238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573552" y="1264927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김동훈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573551" y="1649530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김시훈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02" name="그래픽 101" descr="단일 톱니바퀴 단색으로 채워진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364149" y="6236508"/>
            <a:ext cx="360000" cy="360000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1542533" y="147556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M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ember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585791" y="4308313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527179" y="3921438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나눔스퀘어라운드 Bold"/>
                <a:ea typeface="나눔스퀘어라운드 Bold"/>
              </a:rPr>
              <a:t>L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og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601145" y="4412992"/>
            <a:ext cx="2121087" cy="178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이세호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 [09.17 13:30]</a:t>
            </a:r>
            <a:b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등산 스케줄을 등록하셧습니다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.</a:t>
            </a:r>
            <a:endParaRPr lang="en-US" altLang="ko-KR" sz="1000">
              <a:solidFill>
                <a:schemeClr val="tx1"/>
              </a:solidFill>
              <a:latin typeface="나눔스퀘어_ac Bold"/>
              <a:ea typeface="나눔스퀘어_ac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27630" y="1487994"/>
            <a:ext cx="3045724" cy="1489905"/>
            <a:chOff x="408031" y="3000959"/>
            <a:chExt cx="3183460" cy="1242044"/>
          </a:xfrm>
        </p:grpSpPr>
        <p:grpSp>
          <p:nvGrpSpPr>
            <p:cNvPr id="108" name="그룹 107"/>
            <p:cNvGrpSpPr/>
            <p:nvPr/>
          </p:nvGrpSpPr>
          <p:grpSpPr>
            <a:xfrm rot="0">
              <a:off x="408031" y="3000959"/>
              <a:ext cx="3183460" cy="1242045"/>
              <a:chOff x="4505689" y="3462556"/>
              <a:chExt cx="3183460" cy="1242045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505689" y="3462556"/>
                <a:ext cx="3173506" cy="1242045"/>
              </a:xfrm>
              <a:prstGeom prst="roundRect">
                <a:avLst>
                  <a:gd name="adj" fmla="val 572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>
                    <a:solidFill>
                      <a:schemeClr val="tx1"/>
                    </a:solidFill>
                    <a:latin typeface="나눔스퀘어라운드 Bold"/>
                    <a:ea typeface="나눔스퀘어라운드 Bold"/>
                  </a:rPr>
                  <a:t>정말로 스케줄을 나가시겠습니까</a:t>
                </a:r>
                <a:r>
                  <a:rPr lang="en-US" altLang="ko-KR" sz="1600">
                    <a:solidFill>
                      <a:schemeClr val="tx1"/>
                    </a:solidFill>
                    <a:latin typeface="나눔스퀘어라운드 Bold"/>
                    <a:ea typeface="나눔스퀘어라운드 Bold"/>
                  </a:rPr>
                  <a:t>?</a:t>
                </a:r>
                <a:endParaRPr lang="en-US" altLang="ko-KR" sz="16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  <a:p>
                <a:pPr algn="ctr">
                  <a:defRPr/>
                </a:pPr>
                <a:endPara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  <a:p>
                <a:pPr algn="ctr">
                  <a:defRPr/>
                </a:pPr>
                <a:endPara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  <a:p>
                <a:pPr algn="ctr">
                  <a:defRPr/>
                </a:pPr>
                <a:endPara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118286" y="4310699"/>
                <a:ext cx="1570863" cy="3859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500">
                    <a:solidFill>
                      <a:srgbClr val="7a7cc4"/>
                    </a:solidFill>
                    <a:latin typeface="나눔스퀘어라운드 Bold"/>
                    <a:ea typeface="나눔스퀘어라운드 Bold"/>
                  </a:rPr>
                  <a:t>확인</a:t>
                </a:r>
                <a:endParaRPr lang="ko-KR" altLang="en-US" sz="1500">
                  <a:solidFill>
                    <a:srgbClr val="7a7cc4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408032" y="3849102"/>
              <a:ext cx="1602642" cy="3859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500">
                  <a:solidFill>
                    <a:srgbClr val="ff6600"/>
                  </a:solidFill>
                  <a:latin typeface="나눔스퀘어라운드 Bold"/>
                  <a:ea typeface="나눔스퀘어라운드 Bold"/>
                </a:rPr>
                <a:t>취소</a:t>
              </a:r>
              <a:endPara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427631" y="3363007"/>
            <a:ext cx="3036201" cy="1489905"/>
            <a:chOff x="427631" y="3363007"/>
            <a:chExt cx="3036201" cy="1489905"/>
          </a:xfrm>
        </p:grpSpPr>
        <p:sp>
          <p:nvSpPr>
            <p:cNvPr id="123" name="직사각형 122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72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다음 권한자를 선택주세요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pic>
          <p:nvPicPr>
            <p:cNvPr id="10" name="그래픽 9" descr="아래쪽 캐럿 단색으로 채워진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2944006" y="3921967"/>
              <a:ext cx="360000" cy="360000"/>
            </a:xfrm>
            <a:prstGeom prst="rect">
              <a:avLst/>
            </a:prstGeom>
          </p:spPr>
        </p:pic>
      </p:grpSp>
      <p:pic>
        <p:nvPicPr>
          <p:cNvPr id="127" name="그래픽 126" descr="자물쇠 단색으로 채워진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363549" y="1551099"/>
            <a:ext cx="540000" cy="540000"/>
          </a:xfrm>
          <a:prstGeom prst="rect">
            <a:avLst/>
          </a:prstGeom>
        </p:spPr>
      </p:pic>
      <p:cxnSp>
        <p:nvCxnSpPr>
          <p:cNvPr id="128" name="직선 연결선 127"/>
          <p:cNvCxnSpPr/>
          <p:nvPr/>
        </p:nvCxnSpPr>
        <p:spPr>
          <a:xfrm>
            <a:off x="4363549" y="758138"/>
            <a:ext cx="3440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4771888" y="282431"/>
            <a:ext cx="20263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3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etting</a:t>
            </a:r>
            <a:endParaRPr lang="ko-KR" altLang="en-US" sz="32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30" name="그래픽 129" descr="문이 열려 있음 단색으로 채워진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4363549" y="884619"/>
            <a:ext cx="540000" cy="540000"/>
          </a:xfrm>
          <a:prstGeom prst="rect">
            <a:avLst/>
          </a:prstGeom>
        </p:spPr>
      </p:pic>
      <p:pic>
        <p:nvPicPr>
          <p:cNvPr id="131" name="그래픽 130" descr="사용자 단색으로 채워진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363549" y="2217579"/>
            <a:ext cx="540000" cy="540000"/>
          </a:xfrm>
          <a:prstGeom prst="rect">
            <a:avLst/>
          </a:prstGeom>
        </p:spPr>
      </p:pic>
      <p:pic>
        <p:nvPicPr>
          <p:cNvPr id="132" name="그래픽 131" descr="화폐 단색으로 채워진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350021" y="3560422"/>
            <a:ext cx="540000" cy="540000"/>
          </a:xfrm>
          <a:prstGeom prst="rect">
            <a:avLst/>
          </a:prstGeom>
        </p:spPr>
      </p:pic>
      <p:pic>
        <p:nvPicPr>
          <p:cNvPr id="133" name="그래픽 132" descr="팔로우 취소 단색으로 채워진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4371153" y="2889000"/>
            <a:ext cx="540000" cy="540000"/>
          </a:xfrm>
          <a:prstGeom prst="rect">
            <a:avLst/>
          </a:prstGeom>
        </p:spPr>
      </p:pic>
      <p:pic>
        <p:nvPicPr>
          <p:cNvPr id="134" name="그림 133"/>
          <p:cNvPicPr/>
          <p:nvPr/>
        </p:nvPicPr>
        <p:blipFill rotWithShape="1">
          <a:blip r:embed="rId19"/>
          <a:stretch>
            <a:fillRect/>
          </a:stretch>
        </p:blipFill>
        <p:spPr>
          <a:xfrm>
            <a:off x="4311948" y="193747"/>
            <a:ext cx="537368" cy="537368"/>
          </a:xfrm>
          <a:prstGeom prst="rect">
            <a:avLst/>
          </a:prstGeom>
        </p:spPr>
      </p:pic>
      <p:sp>
        <p:nvSpPr>
          <p:cNvPr id="135" name="직사각형 134"/>
          <p:cNvSpPr/>
          <p:nvPr/>
        </p:nvSpPr>
        <p:spPr>
          <a:xfrm>
            <a:off x="4890021" y="968909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 코드 </a:t>
            </a:r>
            <a:r>
              <a:rPr lang="en-US" altLang="ko-KR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: c5e008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890020" y="1708227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패스워드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883902" y="2351835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닉네임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3549" y="300440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멤버 내보내기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03549" y="369467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제작자 후원 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154" name="그룹 153"/>
          <p:cNvGrpSpPr/>
          <p:nvPr/>
        </p:nvGrpSpPr>
        <p:grpSpPr>
          <a:xfrm rot="0">
            <a:off x="4577899" y="1261990"/>
            <a:ext cx="3036201" cy="1489905"/>
            <a:chOff x="427631" y="3363007"/>
            <a:chExt cx="3036201" cy="1489905"/>
          </a:xfrm>
        </p:grpSpPr>
        <p:sp>
          <p:nvSpPr>
            <p:cNvPr id="160" name="직사각형 159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625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패스워드 설정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qwe123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rot="0">
            <a:off x="4583764" y="3909648"/>
            <a:ext cx="3036201" cy="1489905"/>
            <a:chOff x="427631" y="3363007"/>
            <a:chExt cx="3036201" cy="1489905"/>
          </a:xfrm>
        </p:grpSpPr>
        <p:sp>
          <p:nvSpPr>
            <p:cNvPr id="168" name="직사각형 167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72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닉네임 설정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8367547" y="15529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71" name="그룹 170"/>
          <p:cNvGrpSpPr/>
          <p:nvPr/>
        </p:nvGrpSpPr>
        <p:grpSpPr>
          <a:xfrm rot="0">
            <a:off x="8686174" y="2530180"/>
            <a:ext cx="3036201" cy="1489905"/>
            <a:chOff x="427631" y="3363007"/>
            <a:chExt cx="3036201" cy="1489905"/>
          </a:xfrm>
        </p:grpSpPr>
        <p:sp>
          <p:nvSpPr>
            <p:cNvPr id="177" name="직사각형 176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72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내보내실 멤버를 선택주세요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pic>
          <p:nvPicPr>
            <p:cNvPr id="174" name="그래픽 173" descr="아래쪽 캐럿 단색으로 채워진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2944006" y="3921967"/>
              <a:ext cx="360000" cy="360000"/>
            </a:xfrm>
            <a:prstGeom prst="rect">
              <a:avLst/>
            </a:prstGeom>
          </p:spPr>
        </p:pic>
      </p:grpSp>
      <p:sp>
        <p:nvSpPr>
          <p:cNvPr id="179" name="직사각형 111"/>
          <p:cNvSpPr/>
          <p:nvPr/>
        </p:nvSpPr>
        <p:spPr>
          <a:xfrm>
            <a:off x="1970456" y="438181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0" name="직사각형 113"/>
          <p:cNvSpPr/>
          <p:nvPr/>
        </p:nvSpPr>
        <p:spPr>
          <a:xfrm>
            <a:off x="427630" y="438181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8" name="직사각형 113"/>
          <p:cNvSpPr/>
          <p:nvPr/>
        </p:nvSpPr>
        <p:spPr>
          <a:xfrm>
            <a:off x="4572223" y="493426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9" name="직사각형 111"/>
          <p:cNvSpPr/>
          <p:nvPr/>
        </p:nvSpPr>
        <p:spPr>
          <a:xfrm>
            <a:off x="6115048" y="493426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2" name="직사각형 111"/>
          <p:cNvSpPr/>
          <p:nvPr/>
        </p:nvSpPr>
        <p:spPr>
          <a:xfrm>
            <a:off x="1970456" y="2505391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3" name="직사각형 113"/>
          <p:cNvSpPr/>
          <p:nvPr/>
        </p:nvSpPr>
        <p:spPr>
          <a:xfrm>
            <a:off x="427630" y="2505391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4" name="직사각형 111"/>
          <p:cNvSpPr/>
          <p:nvPr/>
        </p:nvSpPr>
        <p:spPr>
          <a:xfrm>
            <a:off x="6115048" y="2276790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5" name="직사각형 113"/>
          <p:cNvSpPr/>
          <p:nvPr/>
        </p:nvSpPr>
        <p:spPr>
          <a:xfrm>
            <a:off x="4572223" y="2276790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6" name="직사각형 111"/>
          <p:cNvSpPr/>
          <p:nvPr/>
        </p:nvSpPr>
        <p:spPr>
          <a:xfrm>
            <a:off x="10228630" y="356266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7" name="직사각형 113"/>
          <p:cNvSpPr/>
          <p:nvPr/>
        </p:nvSpPr>
        <p:spPr>
          <a:xfrm>
            <a:off x="8685804" y="356266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6309" y="436931"/>
            <a:ext cx="11447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시연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20" y="454570"/>
            <a:ext cx="31117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디자인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8803" y="1887166"/>
            <a:ext cx="267413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스퀘어라운드 Bold"/>
                <a:ea typeface="나눔스퀘어라운드 Bold"/>
              </a:rPr>
              <a:t>Font : </a:t>
            </a:r>
            <a:r>
              <a:rPr lang="ko-KR" altLang="en-US">
                <a:latin typeface="나눔스퀘어라운드 Bold"/>
                <a:ea typeface="나눔스퀘어라운드 Bold"/>
              </a:rPr>
              <a:t>나눔 스퀘어 라운드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색상 </a:t>
            </a:r>
            <a:r>
              <a:rPr lang="en-US" altLang="ko-KR">
                <a:latin typeface="나눔스퀘어라운드 Bold"/>
                <a:ea typeface="나눔스퀘어라운드 Bold"/>
              </a:rPr>
              <a:t>: 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5958" y="2441164"/>
            <a:ext cx="369332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28281" y="2441164"/>
            <a:ext cx="369332" cy="369332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dfe6f7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0925" y="2441164"/>
            <a:ext cx="36933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04923" y="2441164"/>
            <a:ext cx="369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9603" y="2441164"/>
            <a:ext cx="369332" cy="369332"/>
          </a:xfrm>
          <a:prstGeom prst="rect">
            <a:avLst/>
          </a:prstGeom>
          <a:solidFill>
            <a:srgbClr val="7a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20" y="454570"/>
            <a:ext cx="31640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나눔스퀘어라운드 Bold"/>
                <a:ea typeface="나눔스퀘어라운드 Bold"/>
              </a:rPr>
              <a:t>FLOW</a:t>
            </a:r>
            <a:r>
              <a:rPr lang="ko-KR" altLang="en-US" sz="4000">
                <a:latin typeface="나눔스퀘어라운드 Bold"/>
                <a:ea typeface="나눔스퀘어라운드 Bold"/>
              </a:rPr>
              <a:t> 구성도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019" y="1364316"/>
            <a:ext cx="11001375" cy="52768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50"/>
          <a:stretch>
            <a:fillRect/>
          </a:stretch>
        </p:blipFill>
        <p:spPr>
          <a:xfrm>
            <a:off x="5251781" y="1074928"/>
            <a:ext cx="6486592" cy="5783072"/>
          </a:xfr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3627" y="535980"/>
            <a:ext cx="4688064" cy="57867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목차</a:t>
            </a:r>
            <a:br>
              <a:rPr lang="en-US" altLang="ko-KR">
                <a:latin typeface="나눔스퀘어라운드 Bold"/>
                <a:ea typeface="나눔스퀘어라운드 Bold"/>
              </a:rPr>
            </a:br>
            <a:r>
              <a:rPr lang="en-US" altLang="ko-KR" sz="2500">
                <a:latin typeface="나눔바른고딕"/>
                <a:ea typeface="나눔바른고딕"/>
              </a:rPr>
              <a:t>1.</a:t>
            </a:r>
            <a:r>
              <a:rPr lang="ko-KR" altLang="en-US" sz="2500">
                <a:latin typeface="나눔바른고딕"/>
                <a:ea typeface="나눔바른고딕"/>
              </a:rPr>
              <a:t>프로젝트 개요</a:t>
            </a:r>
            <a:br>
              <a:rPr lang="ko-KR" altLang="en-US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2.</a:t>
            </a:r>
            <a:r>
              <a:rPr lang="ko-KR" altLang="en-US" sz="2500">
                <a:latin typeface="나눔바른고딕"/>
                <a:ea typeface="나눔바른고딕"/>
              </a:rPr>
              <a:t>시스템 주요 기능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3.</a:t>
            </a:r>
            <a:r>
              <a:rPr lang="ko-KR" altLang="en-US" sz="2500">
                <a:latin typeface="나눔바른고딕"/>
                <a:ea typeface="나눔바른고딕"/>
              </a:rPr>
              <a:t>시스템 요구분석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4.</a:t>
            </a:r>
            <a:r>
              <a:rPr lang="ko-KR" altLang="en-US" sz="2500">
                <a:latin typeface="나눔바른고딕"/>
                <a:ea typeface="나눔바른고딕"/>
              </a:rPr>
              <a:t>개발 환경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5.</a:t>
            </a:r>
            <a:r>
              <a:rPr lang="ko-KR" altLang="en-US" sz="2500">
                <a:latin typeface="나눔바른고딕"/>
                <a:ea typeface="나눔바른고딕"/>
              </a:rPr>
              <a:t>역할 분담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6.</a:t>
            </a:r>
            <a:r>
              <a:rPr lang="ko-KR" altLang="en-US" sz="2500">
                <a:latin typeface="나눔바른고딕"/>
                <a:ea typeface="나눔바른고딕"/>
              </a:rPr>
              <a:t>개발 일정</a:t>
            </a:r>
            <a:br>
              <a:rPr lang="ko-KR" altLang="en-US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7.</a:t>
            </a:r>
            <a:r>
              <a:rPr lang="ko-KR" altLang="en-US" sz="2500">
                <a:latin typeface="나눔바른고딕"/>
                <a:ea typeface="나눔바른고딕"/>
              </a:rPr>
              <a:t>시스템 주요 기능</a:t>
            </a:r>
            <a:r>
              <a:rPr lang="en-US" altLang="ko-KR" sz="2500">
                <a:latin typeface="나눔바른고딕"/>
                <a:ea typeface="나눔바른고딕"/>
              </a:rPr>
              <a:t>(Preview)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8.</a:t>
            </a:r>
            <a:r>
              <a:rPr lang="ko-KR" altLang="en-US" sz="2500">
                <a:latin typeface="나눔바른고딕"/>
                <a:ea typeface="나눔바른고딕"/>
              </a:rPr>
              <a:t>시연</a:t>
            </a:r>
            <a:endParaRPr lang="ko-KR" altLang="en-US" sz="250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5570" y="454570"/>
            <a:ext cx="241154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나눔스퀘어라운드 Bold"/>
                <a:ea typeface="나눔스퀘어라운드 Bold"/>
              </a:rPr>
              <a:t>DB</a:t>
            </a:r>
            <a:r>
              <a:rPr lang="ko-KR" altLang="en-US" sz="4000">
                <a:latin typeface="나눔스퀘어라운드 Bold"/>
                <a:ea typeface="나눔스퀘어라운드 Bold"/>
              </a:rPr>
              <a:t> 구성도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057" y="1649589"/>
            <a:ext cx="10941885" cy="4345869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19" y="454570"/>
            <a:ext cx="311639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프로젝트 개요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9"/>
          <p:cNvSpPr txBox="1"/>
          <p:nvPr/>
        </p:nvSpPr>
        <p:spPr>
          <a:xfrm>
            <a:off x="775519" y="1667285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스퀘어라운드 Bold"/>
                <a:ea typeface="나눔스퀘어라운드 Bold"/>
              </a:rPr>
              <a:t>C</a:t>
            </a: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SS</a:t>
            </a:r>
            <a:r>
              <a:rPr lang="ko-KR" altLang="en-US" sz="3200">
                <a:latin typeface="나눔스퀘어라운드 Bold"/>
                <a:ea typeface="나눔스퀘어라운드 Bold"/>
              </a:rPr>
              <a:t> 란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?</a:t>
            </a:r>
            <a:r>
              <a:rPr lang="ko-KR" altLang="en-US" sz="3200">
                <a:latin typeface="나눔스퀘어라운드 Bold"/>
                <a:ea typeface="나눔스퀘어라운드 Bold"/>
              </a:rPr>
              <a:t> 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 </a:t>
            </a:r>
            <a:endParaRPr lang="en-US" altLang="ko-KR" sz="3200">
              <a:latin typeface="나눔스퀘어라운드 Bold"/>
              <a:ea typeface="나눔스퀘어라운드 Bold"/>
            </a:endParaRPr>
          </a:p>
        </p:txBody>
      </p:sp>
      <p:sp>
        <p:nvSpPr>
          <p:cNvPr id="2054" name="TextBox 9"/>
          <p:cNvSpPr txBox="1"/>
          <p:nvPr/>
        </p:nvSpPr>
        <p:spPr>
          <a:xfrm>
            <a:off x="773883" y="2224353"/>
            <a:ext cx="10030681" cy="69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ommunication,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</a:t>
            </a: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ssociate, </a:t>
            </a: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chedule, </a:t>
            </a: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ervice(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공동관리스케줄서비스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)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의 약자로서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그룹원들간의 일정을 열람 및 조율할 수 있는 스케줄 어플리케이션입니다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.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19" y="454570"/>
            <a:ext cx="311639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프로젝트 개요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9"/>
          <p:cNvSpPr txBox="1"/>
          <p:nvPr/>
        </p:nvSpPr>
        <p:spPr>
          <a:xfrm>
            <a:off x="775519" y="1667285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라운드 Bold"/>
                <a:ea typeface="나눔스퀘어라운드 Bold"/>
              </a:rPr>
              <a:t>개발 동기</a:t>
            </a:r>
            <a:endParaRPr lang="ko-KR" altLang="en-US" sz="3200">
              <a:latin typeface="나눔스퀘어라운드 Bold"/>
              <a:ea typeface="나눔스퀘어라운드 Bold"/>
            </a:endParaRPr>
          </a:p>
        </p:txBody>
      </p:sp>
      <p:sp>
        <p:nvSpPr>
          <p:cNvPr id="2054" name="TextBox 9"/>
          <p:cNvSpPr txBox="1"/>
          <p:nvPr/>
        </p:nvSpPr>
        <p:spPr>
          <a:xfrm>
            <a:off x="773883" y="2224353"/>
            <a:ext cx="10030681" cy="130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나눔스퀘어라운드 Bold"/>
                <a:ea typeface="나눔스퀘어라운드 Bold"/>
              </a:rPr>
              <a:t>2020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년 이후 시작된 코로나 사태로 인하여 언택트 시대가 찾아왔으며 그에 따른 비대면 서비스 수요가 늘어나고 있습니다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.</a:t>
            </a:r>
            <a:br>
              <a:rPr lang="ko-KR" altLang="en-US" sz="2000">
                <a:latin typeface="나눔스퀘어라운드 Bold"/>
                <a:ea typeface="나눔스퀘어라운드 Bold"/>
              </a:rPr>
            </a:br>
            <a:r>
              <a:rPr lang="ko-KR" altLang="en-US" sz="2000">
                <a:latin typeface="나눔스퀘어라운드 Bold"/>
                <a:ea typeface="나눔스퀘어라운드 Bold"/>
              </a:rPr>
              <a:t>그에 따라 편리하게 그룹원들의 일정을 확인할 수 있는 서비스가 있으면 좋을 것 같다고 생각하여 개발을 시작하게 되었습니다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.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  <p:sp>
        <p:nvSpPr>
          <p:cNvPr id="2058" name="TextBox 9"/>
          <p:cNvSpPr txBox="1"/>
          <p:nvPr/>
        </p:nvSpPr>
        <p:spPr>
          <a:xfrm>
            <a:off x="830889" y="4086739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라운드 Bold"/>
                <a:ea typeface="나눔스퀘어라운드 Bold"/>
              </a:rPr>
              <a:t>개발 목표</a:t>
            </a:r>
            <a:endParaRPr lang="ko-KR" altLang="en-US" sz="3200">
              <a:latin typeface="나눔스퀘어라운드 Bold"/>
              <a:ea typeface="나눔스퀘어라운드 Bold"/>
            </a:endParaRPr>
          </a:p>
        </p:txBody>
      </p:sp>
      <p:sp>
        <p:nvSpPr>
          <p:cNvPr id="2059" name="TextBox 9"/>
          <p:cNvSpPr txBox="1"/>
          <p:nvPr/>
        </p:nvSpPr>
        <p:spPr>
          <a:xfrm>
            <a:off x="829253" y="4643808"/>
            <a:ext cx="10030681" cy="69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기본에 충실한 완성도 높은 어플리케이션</a:t>
            </a:r>
            <a:br>
              <a:rPr lang="ko-KR" altLang="en-US" sz="2000">
                <a:latin typeface="나눔스퀘어라운드 Bold"/>
                <a:ea typeface="나눔스퀘어라운드 Bold"/>
              </a:rPr>
            </a:br>
            <a:r>
              <a:rPr lang="ko-KR" altLang="en-US" sz="2000">
                <a:latin typeface="나눔스퀘어라운드 Bold"/>
                <a:ea typeface="나눔스퀘어라운드 Bold"/>
              </a:rPr>
              <a:t>안드로이드 마켓 출시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953" y="454570"/>
            <a:ext cx="35831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주요기능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9"/>
          <p:cNvSpPr txBox="1"/>
          <p:nvPr/>
        </p:nvSpPr>
        <p:spPr>
          <a:xfrm>
            <a:off x="773883" y="1695186"/>
            <a:ext cx="10030681" cy="1612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ㆍ회원가입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ㆍ아이디 및 비밀번호 찾기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ㆍ일정 작성 및 수정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ㆍ스케줄 생성 및 참여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ㆍ그룹 생성 및 관리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803" y="454570"/>
            <a:ext cx="370694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요구 분석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"/>
          <p:cNvGrpSpPr/>
          <p:nvPr/>
        </p:nvGrpSpPr>
        <p:grpSpPr>
          <a:xfrm rot="0">
            <a:off x="823912" y="1428750"/>
            <a:ext cx="10010775" cy="2276475"/>
            <a:chOff x="823912" y="1428750"/>
            <a:chExt cx="10010775" cy="2276475"/>
          </a:xfrm>
        </p:grpSpPr>
        <p:sp>
          <p:nvSpPr>
            <p:cNvPr id="30" name="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ㆍ회원 가입 및 로그인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ㆍ아이디 및 비밀번호 찾기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ㆍ캘린더 일정 생성 및 수정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ㆍ그룹 생성 및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모바일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47" name=""/>
          <p:cNvGrpSpPr/>
          <p:nvPr/>
        </p:nvGrpSpPr>
        <p:grpSpPr>
          <a:xfrm rot="0">
            <a:off x="823912" y="4143374"/>
            <a:ext cx="10010775" cy="2276475"/>
            <a:chOff x="823912" y="1428750"/>
            <a:chExt cx="10010775" cy="2276475"/>
          </a:xfrm>
        </p:grpSpPr>
        <p:sp>
          <p:nvSpPr>
            <p:cNvPr id="48" name="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ㆍ회원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ㆍ그룹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ㆍ일정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웹 서버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788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개발 환경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823912" y="5105400"/>
            <a:ext cx="10010776" cy="1552575"/>
            <a:chOff x="876300" y="4229100"/>
            <a:chExt cx="10010776" cy="1552575"/>
          </a:xfrm>
        </p:grpSpPr>
        <p:sp>
          <p:nvSpPr>
            <p:cNvPr id="16" name="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언어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 rot="0">
            <a:off x="823912" y="3267075"/>
            <a:ext cx="10010776" cy="1552575"/>
            <a:chOff x="876300" y="4229100"/>
            <a:chExt cx="10010776" cy="1552575"/>
          </a:xfrm>
        </p:grpSpPr>
        <p:sp>
          <p:nvSpPr>
            <p:cNvPr id="27" name="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개발환경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28" name=""/>
          <p:cNvGrpSpPr/>
          <p:nvPr/>
        </p:nvGrpSpPr>
        <p:grpSpPr>
          <a:xfrm rot="0">
            <a:off x="823912" y="1428750"/>
            <a:ext cx="10010776" cy="1552575"/>
            <a:chOff x="876300" y="4229100"/>
            <a:chExt cx="10010776" cy="1552575"/>
          </a:xfrm>
        </p:grpSpPr>
        <p:sp>
          <p:nvSpPr>
            <p:cNvPr id="30" name="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운영체제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0261" y="2081212"/>
            <a:ext cx="3507584" cy="648081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5455" y="2033587"/>
            <a:ext cx="4254070" cy="648081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66925" y="3938396"/>
            <a:ext cx="2057400" cy="648081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15217" y="3957446"/>
            <a:ext cx="1080134" cy="64808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53859" y="5729098"/>
            <a:ext cx="1198133" cy="648081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786245" y="3764755"/>
            <a:ext cx="900112" cy="900112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477250" y="3967162"/>
            <a:ext cx="2095500" cy="542925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162174" y="5410201"/>
            <a:ext cx="1260157" cy="1260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9247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역할 분담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"/>
          <p:cNvGraphicFramePr/>
          <p:nvPr/>
        </p:nvGraphicFramePr>
        <p:xfrm>
          <a:off x="494121" y="1371600"/>
          <a:ext cx="11390330" cy="5175315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9247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개발 일정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"/>
          <p:cNvGraphicFramePr/>
          <p:nvPr/>
        </p:nvGraphicFramePr>
        <p:xfrm>
          <a:off x="494121" y="1371600"/>
          <a:ext cx="10552130" cy="5175315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5" name=""/>
          <p:cNvSpPr/>
          <p:nvPr/>
        </p:nvSpPr>
        <p:spPr>
          <a:xfrm>
            <a:off x="1552575" y="1714500"/>
            <a:ext cx="1225296" cy="432054"/>
          </a:xfrm>
          <a:prstGeom prst="rect">
            <a:avLst/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6" name=""/>
          <p:cNvSpPr/>
          <p:nvPr/>
        </p:nvSpPr>
        <p:spPr>
          <a:xfrm>
            <a:off x="2152650" y="2650331"/>
            <a:ext cx="1255147" cy="432054"/>
          </a:xfrm>
          <a:prstGeom prst="rect">
            <a:avLst/>
          </a:prstGeom>
          <a:solidFill>
            <a:srgbClr val="52719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7" name=""/>
          <p:cNvSpPr/>
          <p:nvPr/>
        </p:nvSpPr>
        <p:spPr>
          <a:xfrm>
            <a:off x="2790825" y="3586162"/>
            <a:ext cx="1846307" cy="432054"/>
          </a:xfrm>
          <a:prstGeom prst="rect">
            <a:avLst/>
          </a:prstGeom>
          <a:solidFill>
            <a:srgbClr val="c49dd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" name=""/>
          <p:cNvSpPr/>
          <p:nvPr/>
        </p:nvSpPr>
        <p:spPr>
          <a:xfrm>
            <a:off x="4019550" y="4521994"/>
            <a:ext cx="5608681" cy="432054"/>
          </a:xfrm>
          <a:prstGeom prst="rect">
            <a:avLst/>
          </a:prstGeom>
          <a:solidFill>
            <a:schemeClr val="accent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" name=""/>
          <p:cNvSpPr/>
          <p:nvPr/>
        </p:nvSpPr>
        <p:spPr>
          <a:xfrm>
            <a:off x="5276851" y="5457825"/>
            <a:ext cx="5568086" cy="432054"/>
          </a:xfrm>
          <a:prstGeom prst="rect">
            <a:avLst/>
          </a:prstGeom>
          <a:solidFill>
            <a:srgbClr val="a0b4e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2" name="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adridVTI">
  <a:themeElements>
    <a:clrScheme name="AnalogousFromRegularSeedLeftStep">
      <a:dk1>
        <a:srgbClr val="000000"/>
      </a:dk1>
      <a:lt1>
        <a:srgbClr val="ffffff"/>
      </a:lt1>
      <a:dk2>
        <a:srgbClr val="2c1c31"/>
      </a:dk2>
      <a:lt2>
        <a:srgbClr val="f0f3f1"/>
      </a:lt2>
      <a:accent1>
        <a:srgbClr val="e729be"/>
      </a:accent1>
      <a:accent2>
        <a:srgbClr val="af17d5"/>
      </a:accent2>
      <a:accent3>
        <a:srgbClr val="7229e7"/>
      </a:accent3>
      <a:accent4>
        <a:srgbClr val="3137da"/>
      </a:accent4>
      <a:accent5>
        <a:srgbClr val="297fe7"/>
      </a:accent5>
      <a:accent6>
        <a:srgbClr val="17bcd5"/>
      </a:accent6>
      <a:hlink>
        <a:srgbClr val="349e4b"/>
      </a:hlink>
      <a:folHlink>
        <a:srgbClr val="7f7f7f"/>
      </a:folHlink>
    </a:clrScheme>
    <a:fontScheme name="Madri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a7cc4"/>
        </a:solidFill>
        <a:ln w="15875">
          <a:noFill/>
        </a:ln>
        <a:effectLst/>
      </a:spPr>
      <a:bodyPr anchor="ctr"/>
      <a:lstStyle>
        <a:defPPr algn="ctr">
          <a:defRPr lang="ko-KR" altLang="en-US">
            <a:solidFill>
              <a:schemeClr val="lt1"/>
            </a:solidFill>
            <a:latin typeface="나눔스퀘어라운드 Bold"/>
            <a:ea typeface="나눔스퀘어라운드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786</ep:Words>
  <ep:PresentationFormat>와이드스크린</ep:PresentationFormat>
  <ep:Paragraphs>164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MadridVTI</vt:lpstr>
      <vt:lpstr>CASS</vt:lpstr>
      <vt:lpstr>목차 1.프로젝트 개요 2.시스템 주요 기능 3.시스템 요구분석 4.개발 환경 5.역할 분담 6.개발 일정 7.시스템 주요 기능(Preview) 8.시연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2021-09-04T11:15:01.000</dcterms:created>
  <dc:creator>김동훈</dc:creator>
  <cp:lastModifiedBy>김동훈</cp:lastModifiedBy>
  <dcterms:modified xsi:type="dcterms:W3CDTF">2021-10-26T10:34:25.632</dcterms:modified>
  <cp:revision>86</cp:revision>
  <dc:title>CASS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