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2891" autoAdjust="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E3CB02A-9575-4380-AAEA-120AF030EFFD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BF1B77F-0E17-4FFB-B89C-9303E50FE9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CC5BC9-3294-4D2C-A20E-2B92991BF6B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3A2F0-4826-4CA7-A893-B26576413221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4F214-1548-4B46-8A31-4C6DABC1BF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1320D-7BD6-4FA8-A842-5B8E4C72653D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F45-7CA7-4F56-A2BC-04ED34C6A3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6D105-2516-4A2F-9686-A5247A038310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C7BE6-4166-4CD1-B1FA-80E74A099D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Образец заголовка</a:t>
            </a:r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CA126-A621-4E63-82C0-5748BC735CAA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E1129-2CD6-4738-9D67-A793563D0F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3D30-3443-4857-A96A-80394DFD3576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0C10-3173-4C78-9273-FA223E8C51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89364-C3DA-449F-9650-1DBD88382B97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7C72B-7874-48FB-A757-A687275F8D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FAED-6B81-48A2-A334-B964FDBA0562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F0F5B-272D-433F-92D9-B50A35C2E1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E2E36-699F-40E5-97B0-6822BF23856F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7F334-7824-4CB4-BEEE-EEF3B86ED7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2D50B-A388-4F1B-8AF3-DD71CAB84536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06763-BCBC-48DA-8D88-3A61BFED38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F8E0-E6EF-4D6D-9E84-B67695B47098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E9A3-3B7C-48A2-9636-9DB30A27FE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54B9A-1CCA-4F46-847B-C12ACDD412EE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D31AA-0675-44B7-8425-0F400817CF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9E92E-2EEB-43E4-86BC-BBF7AFD922C8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97D5-E4EB-4AFE-8028-E2F26EE1F0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EF5FBE-EF62-47FB-8B0E-D7C45FE5EE13}" type="datetimeFigureOut">
              <a:rPr lang="ru-RU"/>
              <a:pPr>
                <a:defRPr/>
              </a:pPr>
              <a:t>28.06.2009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6A6F81-233D-42F2-9326-FFF9CAB1D2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Реализация алгоритма Хаффмана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smtClean="0">
                <a:solidFill>
                  <a:schemeClr val="tx1"/>
                </a:solidFill>
              </a:rPr>
              <a:t>Отчёт о курсовой работе</a:t>
            </a:r>
          </a:p>
          <a:p>
            <a:r>
              <a:rPr lang="ru-RU" sz="3000" smtClean="0">
                <a:solidFill>
                  <a:schemeClr val="tx1"/>
                </a:solidFill>
              </a:rPr>
              <a:t>Цыпан Ксении</a:t>
            </a:r>
            <a:endParaRPr lang="en-US" sz="3000" smtClean="0">
              <a:solidFill>
                <a:schemeClr val="tx1"/>
              </a:solidFill>
            </a:endParaRPr>
          </a:p>
          <a:p>
            <a:r>
              <a:rPr lang="en-US" sz="3000" smtClean="0">
                <a:solidFill>
                  <a:schemeClr val="tx1"/>
                </a:solidFill>
              </a:rPr>
              <a:t>261 </a:t>
            </a:r>
            <a:r>
              <a:rPr lang="ru-RU" sz="3000" smtClean="0">
                <a:solidFill>
                  <a:schemeClr val="tx1"/>
                </a:solidFill>
              </a:rPr>
              <a:t>группа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Степень сжатия</a:t>
            </a:r>
            <a:endParaRPr lang="en-US" dirty="0" smtClean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ph type="chart" idx="1"/>
          </p:nvPr>
        </p:nvGraphicFramePr>
        <p:xfrm>
          <a:off x="519113" y="2786059"/>
          <a:ext cx="7562850" cy="3986216"/>
        </p:xfrm>
        <a:graphic>
          <a:graphicData uri="http://schemas.openxmlformats.org/presentationml/2006/ole">
            <p:oleObj spid="_x0000_s28677" name="Диаграмма" r:id="rId3" imgW="4257717" imgH="2848051" progId="MSGraph.Chart.8">
              <p:embed followColorScheme="full"/>
            </p:oleObj>
          </a:graphicData>
        </a:graphic>
      </p:graphicFrame>
      <p:sp>
        <p:nvSpPr>
          <p:cNvPr id="4" name="Подзаголовок 4"/>
          <p:cNvSpPr txBox="1">
            <a:spLocks/>
          </p:cNvSpPr>
          <p:nvPr/>
        </p:nvSpPr>
        <p:spPr bwMode="auto">
          <a:xfrm>
            <a:off x="1142976" y="1500174"/>
            <a:ext cx="64008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Сжатие тестовых файлов </a:t>
            </a:r>
            <a:r>
              <a:rPr lang="ru-RU" sz="2800" noProof="0" dirty="0" smtClean="0">
                <a:latin typeface="+mn-lt"/>
              </a:rPr>
              <a:t>алгоритмом Хаффмана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2643182"/>
            <a:ext cx="135729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% </a:t>
            </a:r>
            <a:r>
              <a:rPr lang="ru-RU" sz="1400" dirty="0" smtClean="0">
                <a:solidFill>
                  <a:schemeClr val="tx1"/>
                </a:solidFill>
              </a:rPr>
              <a:t>сжатия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29586" y="6143644"/>
            <a:ext cx="5000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Mb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ctrTitle"/>
          </p:nvPr>
        </p:nvSpPr>
        <p:spPr>
          <a:xfrm>
            <a:off x="571500" y="285750"/>
            <a:ext cx="7772400" cy="1470025"/>
          </a:xfrm>
        </p:spPr>
        <p:txBody>
          <a:bodyPr/>
          <a:lstStyle/>
          <a:p>
            <a:r>
              <a:rPr lang="ru-RU" smtClean="0"/>
              <a:t>Содержание</a:t>
            </a:r>
          </a:p>
        </p:txBody>
      </p:sp>
      <p:sp>
        <p:nvSpPr>
          <p:cNvPr id="1536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50" y="2357438"/>
            <a:ext cx="8643938" cy="3929062"/>
          </a:xfrm>
        </p:spPr>
        <p:txBody>
          <a:bodyPr/>
          <a:lstStyle/>
          <a:p>
            <a:pPr algn="l">
              <a:buFont typeface="Arial" charset="0"/>
              <a:buChar char="•"/>
            </a:pPr>
            <a:r>
              <a:rPr lang="ru-RU" sz="3600" smtClean="0">
                <a:solidFill>
                  <a:schemeClr val="tx1"/>
                </a:solidFill>
              </a:rPr>
              <a:t>Описание алгоритма сжатия по Хаффману</a:t>
            </a:r>
          </a:p>
          <a:p>
            <a:pPr algn="l"/>
            <a:endParaRPr lang="ru-RU" sz="3600" smtClean="0">
              <a:solidFill>
                <a:schemeClr val="tx1"/>
              </a:solidFill>
            </a:endParaRPr>
          </a:p>
          <a:p>
            <a:pPr algn="l">
              <a:buFont typeface="Arial" charset="0"/>
              <a:buChar char="•"/>
            </a:pPr>
            <a:r>
              <a:rPr lang="ru-RU" sz="3600" smtClean="0">
                <a:solidFill>
                  <a:schemeClr val="tx1"/>
                </a:solidFill>
              </a:rPr>
              <a:t>Степень сжатия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1470025"/>
          </a:xfrm>
        </p:spPr>
        <p:txBody>
          <a:bodyPr/>
          <a:lstStyle/>
          <a:p>
            <a:r>
              <a:rPr lang="ru-RU" smtClean="0"/>
              <a:t>Описание алгоритма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500" y="1785938"/>
            <a:ext cx="8143875" cy="1571625"/>
          </a:xfrm>
        </p:spPr>
        <p:txBody>
          <a:bodyPr rtlCol="0">
            <a:normAutofit/>
          </a:bodyPr>
          <a:lstStyle/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Выписываем в ряд все символы алфавита в порядке возрастания или убывания вероятности их появления в тексте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428625" y="3500438"/>
            <a:ext cx="8143875" cy="250031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3"/>
          <p:cNvSpPr>
            <a:spLocks noGrp="1"/>
          </p:cNvSpPr>
          <p:nvPr>
            <p:ph type="ctrTitle"/>
          </p:nvPr>
        </p:nvSpPr>
        <p:spPr>
          <a:xfrm>
            <a:off x="571500" y="428625"/>
            <a:ext cx="7772400" cy="1470025"/>
          </a:xfrm>
        </p:spPr>
        <p:txBody>
          <a:bodyPr/>
          <a:lstStyle/>
          <a:p>
            <a:r>
              <a:rPr lang="ru-RU" smtClean="0"/>
              <a:t>Описание алгоритма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00063" y="2571750"/>
            <a:ext cx="8143875" cy="40719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dirty="0">
                <a:latin typeface="+mn-lt"/>
              </a:rPr>
              <a:t>Пример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400" dirty="0">
                <a:latin typeface="+mn-lt"/>
              </a:rPr>
              <a:t>Кодируем строку : </a:t>
            </a:r>
            <a:r>
              <a:rPr lang="en-US" sz="2400" dirty="0">
                <a:latin typeface="+mn-lt"/>
              </a:rPr>
              <a:t>CEBACEBFCEBCEBDFCEBCEBCEBCEBCEFABDCEBCEBCEBCEBDCEBCEBCEBCEDCECECECEDCFCACFACFACFA</a:t>
            </a:r>
            <a:endParaRPr lang="ru-RU" sz="2400" dirty="0">
              <a:latin typeface="+mn-lt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2400" dirty="0">
              <a:latin typeface="+mn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2400" dirty="0">
              <a:latin typeface="+mn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143125" y="4572000"/>
          <a:ext cx="5072098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500066"/>
                <a:gridCol w="500066"/>
                <a:gridCol w="500066"/>
                <a:gridCol w="500066"/>
                <a:gridCol w="500066"/>
                <a:gridCol w="500066"/>
              </a:tblGrid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Число вхождений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ctrTitle"/>
          </p:nvPr>
        </p:nvSpPr>
        <p:spPr>
          <a:xfrm>
            <a:off x="642938" y="500063"/>
            <a:ext cx="7772400" cy="1470025"/>
          </a:xfrm>
        </p:spPr>
        <p:txBody>
          <a:bodyPr/>
          <a:lstStyle/>
          <a:p>
            <a:r>
              <a:rPr lang="ru-RU" smtClean="0"/>
              <a:t>Описание алгоритма</a:t>
            </a:r>
          </a:p>
        </p:txBody>
      </p:sp>
      <p:sp>
        <p:nvSpPr>
          <p:cNvPr id="1945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75" y="1857375"/>
            <a:ext cx="7715250" cy="4500563"/>
          </a:xfrm>
        </p:spPr>
        <p:txBody>
          <a:bodyPr/>
          <a:lstStyle/>
          <a:p>
            <a:pPr marL="514350" indent="-514350" algn="l"/>
            <a:r>
              <a:rPr lang="ru-RU" smtClean="0">
                <a:solidFill>
                  <a:schemeClr val="tx1"/>
                </a:solidFill>
              </a:rPr>
              <a:t>2.   Последовательно объединяем два символа с наименьшими вероятностями появления в новый составной символ; </a:t>
            </a:r>
          </a:p>
          <a:p>
            <a:pPr marL="514350" indent="-514350" algn="l"/>
            <a:r>
              <a:rPr lang="ru-RU" smtClean="0">
                <a:solidFill>
                  <a:schemeClr val="tx1"/>
                </a:solidFill>
              </a:rPr>
              <a:t>3.   Вероятность появления нового символа  равна сумме вероятностей составляющих его символов;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28813"/>
            <a:ext cx="8643938" cy="46434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85875" y="2357438"/>
            <a:ext cx="571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</a:t>
            </a:r>
            <a:endParaRPr lang="ru-RU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71750" y="2357438"/>
            <a:ext cx="571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86188" y="2357438"/>
            <a:ext cx="571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72063" y="2357438"/>
            <a:ext cx="571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72375" y="2357438"/>
            <a:ext cx="571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86500" y="2357438"/>
            <a:ext cx="571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43250" y="3286125"/>
            <a:ext cx="571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143375" y="4286250"/>
            <a:ext cx="571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14563" y="5072063"/>
            <a:ext cx="571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65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29438" y="4286250"/>
            <a:ext cx="571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00500" y="6000750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6" name="Прямая соединительная линия 15"/>
          <p:cNvCxnSpPr>
            <a:stCxn id="5" idx="2"/>
          </p:cNvCxnSpPr>
          <p:nvPr/>
        </p:nvCxnSpPr>
        <p:spPr>
          <a:xfrm rot="5400000">
            <a:off x="2534444" y="3250407"/>
            <a:ext cx="6445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6" idx="2"/>
          </p:cNvCxnSpPr>
          <p:nvPr/>
        </p:nvCxnSpPr>
        <p:spPr>
          <a:xfrm rot="5400000">
            <a:off x="3784600" y="3214688"/>
            <a:ext cx="5730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0" idx="3"/>
          </p:cNvCxnSpPr>
          <p:nvPr/>
        </p:nvCxnSpPr>
        <p:spPr>
          <a:xfrm>
            <a:off x="3714750" y="3571875"/>
            <a:ext cx="357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0" idx="1"/>
          </p:cNvCxnSpPr>
          <p:nvPr/>
        </p:nvCxnSpPr>
        <p:spPr>
          <a:xfrm rot="10800000">
            <a:off x="2857500" y="3571875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 flipH="1" flipV="1">
            <a:off x="4035425" y="3536950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0" idx="2"/>
          </p:cNvCxnSpPr>
          <p:nvPr/>
        </p:nvCxnSpPr>
        <p:spPr>
          <a:xfrm rot="5400000">
            <a:off x="3071019" y="4215607"/>
            <a:ext cx="714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1" idx="1"/>
          </p:cNvCxnSpPr>
          <p:nvPr/>
        </p:nvCxnSpPr>
        <p:spPr>
          <a:xfrm rot="10800000">
            <a:off x="3429000" y="4572000"/>
            <a:ext cx="714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4572794" y="3785394"/>
            <a:ext cx="1571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11" idx="3"/>
          </p:cNvCxnSpPr>
          <p:nvPr/>
        </p:nvCxnSpPr>
        <p:spPr>
          <a:xfrm>
            <a:off x="4714875" y="4572000"/>
            <a:ext cx="6429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7" idx="2"/>
          </p:cNvCxnSpPr>
          <p:nvPr/>
        </p:nvCxnSpPr>
        <p:spPr>
          <a:xfrm rot="5400000">
            <a:off x="5287169" y="2999582"/>
            <a:ext cx="142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4" idx="2"/>
          </p:cNvCxnSpPr>
          <p:nvPr/>
        </p:nvCxnSpPr>
        <p:spPr>
          <a:xfrm rot="5400000">
            <a:off x="391319" y="4107657"/>
            <a:ext cx="23590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1" idx="2"/>
          </p:cNvCxnSpPr>
          <p:nvPr/>
        </p:nvCxnSpPr>
        <p:spPr>
          <a:xfrm rot="5400000">
            <a:off x="4214019" y="5072857"/>
            <a:ext cx="428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2" idx="3"/>
          </p:cNvCxnSpPr>
          <p:nvPr/>
        </p:nvCxnSpPr>
        <p:spPr>
          <a:xfrm>
            <a:off x="2786063" y="5357813"/>
            <a:ext cx="16430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2" idx="1"/>
          </p:cNvCxnSpPr>
          <p:nvPr/>
        </p:nvCxnSpPr>
        <p:spPr>
          <a:xfrm rot="10800000">
            <a:off x="1571625" y="5357813"/>
            <a:ext cx="6429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1535113" y="5322888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4392613" y="5322888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9" idx="2"/>
          </p:cNvCxnSpPr>
          <p:nvPr/>
        </p:nvCxnSpPr>
        <p:spPr>
          <a:xfrm rot="5400000">
            <a:off x="5750719" y="3750469"/>
            <a:ext cx="16446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8" idx="2"/>
          </p:cNvCxnSpPr>
          <p:nvPr/>
        </p:nvCxnSpPr>
        <p:spPr>
          <a:xfrm rot="5400000">
            <a:off x="7036594" y="3750469"/>
            <a:ext cx="16446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3" idx="1"/>
          </p:cNvCxnSpPr>
          <p:nvPr/>
        </p:nvCxnSpPr>
        <p:spPr>
          <a:xfrm rot="10800000">
            <a:off x="6572250" y="4572000"/>
            <a:ext cx="357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3" idx="3"/>
          </p:cNvCxnSpPr>
          <p:nvPr/>
        </p:nvCxnSpPr>
        <p:spPr>
          <a:xfrm>
            <a:off x="7500938" y="4572000"/>
            <a:ext cx="357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12" idx="2"/>
          </p:cNvCxnSpPr>
          <p:nvPr/>
        </p:nvCxnSpPr>
        <p:spPr>
          <a:xfrm rot="5400000">
            <a:off x="2178050" y="5965825"/>
            <a:ext cx="6429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13" idx="2"/>
          </p:cNvCxnSpPr>
          <p:nvPr/>
        </p:nvCxnSpPr>
        <p:spPr>
          <a:xfrm rot="5400000">
            <a:off x="6537326" y="5537200"/>
            <a:ext cx="13573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14" idx="1"/>
          </p:cNvCxnSpPr>
          <p:nvPr/>
        </p:nvCxnSpPr>
        <p:spPr>
          <a:xfrm rot="10800000">
            <a:off x="2500313" y="6286500"/>
            <a:ext cx="1500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14" idx="3"/>
          </p:cNvCxnSpPr>
          <p:nvPr/>
        </p:nvCxnSpPr>
        <p:spPr>
          <a:xfrm>
            <a:off x="5429250" y="6286500"/>
            <a:ext cx="17859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5400000" flipH="1" flipV="1">
            <a:off x="7144544" y="6215857"/>
            <a:ext cx="142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8" name="Заголовок 39"/>
          <p:cNvSpPr>
            <a:spLocks noGrp="1"/>
          </p:cNvSpPr>
          <p:nvPr>
            <p:ph type="ctrTitle"/>
          </p:nvPr>
        </p:nvSpPr>
        <p:spPr>
          <a:xfrm>
            <a:off x="714375" y="357188"/>
            <a:ext cx="7772400" cy="1470025"/>
          </a:xfrm>
        </p:spPr>
        <p:txBody>
          <a:bodyPr/>
          <a:lstStyle/>
          <a:p>
            <a:r>
              <a:rPr lang="ru-RU" smtClean="0"/>
              <a:t>Описание алгоритма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3"/>
          <p:cNvSpPr>
            <a:spLocks noGrp="1"/>
          </p:cNvSpPr>
          <p:nvPr>
            <p:ph type="ctrTitle"/>
          </p:nvPr>
        </p:nvSpPr>
        <p:spPr>
          <a:xfrm>
            <a:off x="642938" y="500063"/>
            <a:ext cx="7772400" cy="1470025"/>
          </a:xfrm>
        </p:spPr>
        <p:txBody>
          <a:bodyPr/>
          <a:lstStyle/>
          <a:p>
            <a:r>
              <a:rPr lang="ru-RU" smtClean="0"/>
              <a:t>Описание алгоритма</a:t>
            </a:r>
          </a:p>
        </p:txBody>
      </p:sp>
      <p:sp>
        <p:nvSpPr>
          <p:cNvPr id="2150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71500" y="2428875"/>
            <a:ext cx="8072438" cy="4000500"/>
          </a:xfrm>
        </p:spPr>
        <p:txBody>
          <a:bodyPr/>
          <a:lstStyle/>
          <a:p>
            <a:pPr marL="514350" indent="-514350" algn="l"/>
            <a:r>
              <a:rPr lang="ru-RU" smtClean="0">
                <a:solidFill>
                  <a:schemeClr val="tx1"/>
                </a:solidFill>
              </a:rPr>
              <a:t>4.   Прослеживаем путь к каждому листу дерева помечая направление к каждому узлу (например, направо - 1, налево - 0)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714375" y="857250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ru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2530" name="Заголовок 6"/>
          <p:cNvSpPr>
            <a:spLocks noGrp="1"/>
          </p:cNvSpPr>
          <p:nvPr>
            <p:ph type="ctrTitle"/>
          </p:nvPr>
        </p:nvSpPr>
        <p:spPr>
          <a:xfrm>
            <a:off x="714375" y="428625"/>
            <a:ext cx="7772400" cy="1470025"/>
          </a:xfrm>
        </p:spPr>
        <p:txBody>
          <a:bodyPr/>
          <a:lstStyle/>
          <a:p>
            <a:r>
              <a:rPr lang="ru-RU" smtClean="0"/>
              <a:t>Описание алгоритма</a:t>
            </a:r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28813"/>
            <a:ext cx="8643938" cy="46434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pic>
        <p:nvPicPr>
          <p:cNvPr id="22532" name="Объект 1"/>
          <p:cNvPicPr>
            <a:picLocks noChangeArrowheads="1"/>
          </p:cNvPicPr>
          <p:nvPr/>
        </p:nvPicPr>
        <p:blipFill>
          <a:blip r:embed="rId2"/>
          <a:srcRect t="-1140" r="-31" b="-221"/>
          <a:stretch>
            <a:fillRect/>
          </a:stretch>
        </p:blipFill>
        <p:spPr bwMode="auto">
          <a:xfrm>
            <a:off x="1214438" y="1928813"/>
            <a:ext cx="71437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285875" y="1571625"/>
            <a:ext cx="571500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00313" y="1571625"/>
            <a:ext cx="714375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0100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714750" y="1571625"/>
            <a:ext cx="928688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0101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214938" y="1571625"/>
            <a:ext cx="571500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011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429375" y="1571625"/>
            <a:ext cx="571500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786688" y="1571625"/>
            <a:ext cx="571500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214688" y="2571750"/>
            <a:ext cx="571500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010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072313" y="3571875"/>
            <a:ext cx="571500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214813" y="3571875"/>
            <a:ext cx="571500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214563" y="4357688"/>
            <a:ext cx="571500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Степень сжатия</a:t>
            </a:r>
            <a:endParaRPr lang="en-US" dirty="0" smtClean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ph type="chart" idx="1"/>
          </p:nvPr>
        </p:nvGraphicFramePr>
        <p:xfrm>
          <a:off x="1214414" y="2643182"/>
          <a:ext cx="6357982" cy="3950656"/>
        </p:xfrm>
        <a:graphic>
          <a:graphicData uri="http://schemas.openxmlformats.org/presentationml/2006/ole">
            <p:oleObj spid="_x0000_s26629" name="Диаграмма" r:id="rId3" imgW="6181615" imgH="3066965" progId="MSGraph.Chart.8">
              <p:embed followColorScheme="full"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7572396" y="6215082"/>
            <a:ext cx="5000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5786" y="2500306"/>
            <a:ext cx="135729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% </a:t>
            </a:r>
            <a:r>
              <a:rPr lang="ru-RU" sz="1400" dirty="0" smtClean="0">
                <a:solidFill>
                  <a:schemeClr val="tx1"/>
                </a:solidFill>
              </a:rPr>
              <a:t>сжатия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 bwMode="auto">
          <a:xfrm>
            <a:off x="1142976" y="1500174"/>
            <a:ext cx="64008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Сжатие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изображений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алгоритмом Хаффмана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167</Words>
  <Application>Microsoft Office PowerPoint</Application>
  <PresentationFormat>Экран (4:3)</PresentationFormat>
  <Paragraphs>71</Paragraphs>
  <Slides>10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Диаграмма</vt:lpstr>
      <vt:lpstr>Реализация алгоритма Хаффмана</vt:lpstr>
      <vt:lpstr>Содержание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Степень сжатия</vt:lpstr>
      <vt:lpstr>Степень сжатия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алгоритма Хаффмана</dc:title>
  <dc:creator>85004</dc:creator>
  <cp:lastModifiedBy>85004</cp:lastModifiedBy>
  <cp:revision>8</cp:revision>
  <dcterms:created xsi:type="dcterms:W3CDTF">2009-06-25T20:59:53Z</dcterms:created>
  <dcterms:modified xsi:type="dcterms:W3CDTF">2009-06-28T07:14:13Z</dcterms:modified>
</cp:coreProperties>
</file>