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0" r:id="rId3"/>
    <p:sldId id="258" r:id="rId4"/>
    <p:sldId id="257" r:id="rId5"/>
    <p:sldId id="259" r:id="rId6"/>
    <p:sldId id="268" r:id="rId7"/>
    <p:sldId id="262" r:id="rId8"/>
    <p:sldId id="266" r:id="rId9"/>
    <p:sldId id="263" r:id="rId10"/>
    <p:sldId id="265" r:id="rId11"/>
    <p:sldId id="261" r:id="rId12"/>
    <p:sldId id="269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89CC9E-B92D-4711-BC2F-B28FAEDE7D8E}" type="datetimeFigureOut">
              <a:rPr lang="ru-RU" smtClean="0"/>
              <a:t>23.09.2008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32156-208F-4D88-B552-E98A358FB12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89CC9E-B92D-4711-BC2F-B28FAEDE7D8E}" type="datetimeFigureOut">
              <a:rPr lang="ru-RU" smtClean="0"/>
              <a:t>23.09.2008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32156-208F-4D88-B552-E98A358FB1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89CC9E-B92D-4711-BC2F-B28FAEDE7D8E}" type="datetimeFigureOut">
              <a:rPr lang="ru-RU" smtClean="0"/>
              <a:t>23.09.2008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32156-208F-4D88-B552-E98A358FB1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89CC9E-B92D-4711-BC2F-B28FAEDE7D8E}" type="datetimeFigureOut">
              <a:rPr lang="ru-RU" smtClean="0"/>
              <a:t>23.09.2008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32156-208F-4D88-B552-E98A358FB1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89CC9E-B92D-4711-BC2F-B28FAEDE7D8E}" type="datetimeFigureOut">
              <a:rPr lang="ru-RU" smtClean="0"/>
              <a:t>23.09.2008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32156-208F-4D88-B552-E98A358FB12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89CC9E-B92D-4711-BC2F-B28FAEDE7D8E}" type="datetimeFigureOut">
              <a:rPr lang="ru-RU" smtClean="0"/>
              <a:t>23.09.2008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32156-208F-4D88-B552-E98A358FB1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89CC9E-B92D-4711-BC2F-B28FAEDE7D8E}" type="datetimeFigureOut">
              <a:rPr lang="ru-RU" smtClean="0"/>
              <a:t>23.09.2008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32156-208F-4D88-B552-E98A358FB1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89CC9E-B92D-4711-BC2F-B28FAEDE7D8E}" type="datetimeFigureOut">
              <a:rPr lang="ru-RU" smtClean="0"/>
              <a:t>23.09.2008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32156-208F-4D88-B552-E98A358FB1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89CC9E-B92D-4711-BC2F-B28FAEDE7D8E}" type="datetimeFigureOut">
              <a:rPr lang="ru-RU" smtClean="0"/>
              <a:t>23.09.2008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32156-208F-4D88-B552-E98A358FB12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89CC9E-B92D-4711-BC2F-B28FAEDE7D8E}" type="datetimeFigureOut">
              <a:rPr lang="ru-RU" smtClean="0"/>
              <a:t>23.09.2008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32156-208F-4D88-B552-E98A358FB1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89CC9E-B92D-4711-BC2F-B28FAEDE7D8E}" type="datetimeFigureOut">
              <a:rPr lang="ru-RU" smtClean="0"/>
              <a:t>23.09.2008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32156-208F-4D88-B552-E98A358FB12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989CC9E-B92D-4711-BC2F-B28FAEDE7D8E}" type="datetimeFigureOut">
              <a:rPr lang="ru-RU" smtClean="0"/>
              <a:t>23.09.2008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9732156-208F-4D88-B552-E98A358FB126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29454" y="1357298"/>
            <a:ext cx="1857388" cy="793118"/>
          </a:xfrm>
        </p:spPr>
        <p:txBody>
          <a:bodyPr>
            <a:normAutofit fontScale="92500"/>
          </a:bodyPr>
          <a:lstStyle/>
          <a:p>
            <a:r>
              <a:rPr lang="en-US" sz="4800" b="1" i="1" dirty="0" smtClean="0">
                <a:solidFill>
                  <a:srgbClr val="002060"/>
                </a:solidFill>
              </a:rPr>
              <a:t>Tables</a:t>
            </a:r>
            <a:endParaRPr lang="ru-RU" sz="4800" b="1" i="1" dirty="0">
              <a:solidFill>
                <a:srgbClr val="00206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357166"/>
            <a:ext cx="2314587" cy="106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929198"/>
            <a:ext cx="6638925" cy="158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14290"/>
            <a:ext cx="6715172" cy="412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4643446"/>
            <a:ext cx="3328989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368407">
            <a:off x="7604314" y="2473847"/>
            <a:ext cx="114300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435608" y="0"/>
            <a:ext cx="7498080" cy="27463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8106" y="1714488"/>
            <a:ext cx="4096731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669927">
            <a:off x="1562114" y="1570087"/>
            <a:ext cx="2701966" cy="29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4214818"/>
            <a:ext cx="4929222" cy="1792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Содержимое 12"/>
          <p:cNvSpPr>
            <a:spLocks noGrp="1"/>
          </p:cNvSpPr>
          <p:nvPr>
            <p:ph idx="1"/>
          </p:nvPr>
        </p:nvSpPr>
        <p:spPr>
          <a:xfrm>
            <a:off x="1435608" y="6000768"/>
            <a:ext cx="5851036" cy="247632"/>
          </a:xfrm>
        </p:spPr>
        <p:txBody>
          <a:bodyPr>
            <a:normAutofit fontScale="32500" lnSpcReduction="20000"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7498080" cy="1143000"/>
          </a:xfrm>
        </p:spPr>
        <p:txBody>
          <a:bodyPr>
            <a:normAutofit/>
          </a:bodyPr>
          <a:lstStyle/>
          <a:p>
            <a:r>
              <a:rPr lang="ru-RU" sz="3900" b="1" dirty="0" smtClean="0">
                <a:solidFill>
                  <a:srgbClr val="002060"/>
                </a:solidFill>
              </a:rPr>
              <a:t>Литература</a:t>
            </a:r>
            <a:endParaRPr lang="ru-RU" sz="3900" b="1" dirty="0">
              <a:solidFill>
                <a:srgbClr val="00206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статья</a:t>
            </a:r>
            <a:r>
              <a:rPr lang="en-US" sz="2000" dirty="0" smtClean="0"/>
              <a:t> </a:t>
            </a:r>
            <a:r>
              <a:rPr lang="ru-RU" sz="2000" dirty="0" smtClean="0"/>
              <a:t>«</a:t>
            </a:r>
            <a:r>
              <a:rPr lang="en-US" sz="2000" dirty="0" smtClean="0"/>
              <a:t>Publication </a:t>
            </a:r>
            <a:r>
              <a:rPr lang="en-US" sz="2000" dirty="0" smtClean="0"/>
              <a:t>quality tables in </a:t>
            </a:r>
            <a:r>
              <a:rPr lang="en-US" sz="2000" dirty="0" smtClean="0"/>
              <a:t>LATEX</a:t>
            </a:r>
            <a:r>
              <a:rPr lang="ru-RU" sz="2000" dirty="0" smtClean="0"/>
              <a:t>»</a:t>
            </a:r>
            <a:r>
              <a:rPr lang="en-US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smtClean="0"/>
              <a:t>booktabs.pdf)</a:t>
            </a:r>
          </a:p>
          <a:p>
            <a:r>
              <a:rPr lang="ru-RU" sz="2000" dirty="0" smtClean="0"/>
              <a:t>И. Котельников, П. </a:t>
            </a:r>
            <a:r>
              <a:rPr lang="ru-RU" sz="2000" dirty="0" err="1" smtClean="0"/>
              <a:t>Чеботаев</a:t>
            </a:r>
            <a:r>
              <a:rPr lang="ru-RU" sz="2000" dirty="0" smtClean="0"/>
              <a:t>  </a:t>
            </a:r>
            <a:r>
              <a:rPr lang="ru-RU" sz="2000" dirty="0" smtClean="0"/>
              <a:t>«               »</a:t>
            </a:r>
          </a:p>
          <a:p>
            <a:r>
              <a:rPr lang="ru-RU" sz="2000" dirty="0" smtClean="0"/>
              <a:t>1</a:t>
            </a:r>
          </a:p>
          <a:p>
            <a:pPr>
              <a:buNone/>
            </a:pPr>
            <a:r>
              <a:rPr lang="ru-RU" sz="2000" dirty="0" smtClean="0"/>
              <a:t>…</a:t>
            </a:r>
            <a:endParaRPr lang="ru-RU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928802"/>
            <a:ext cx="70723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285992"/>
            <a:ext cx="405767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7498080" cy="1143000"/>
          </a:xfrm>
        </p:spPr>
        <p:txBody>
          <a:bodyPr>
            <a:normAutofit/>
          </a:bodyPr>
          <a:lstStyle/>
          <a:p>
            <a:r>
              <a:rPr lang="ru-RU" sz="3900" b="1" dirty="0" smtClean="0">
                <a:solidFill>
                  <a:srgbClr val="002060"/>
                </a:solidFill>
                <a:latin typeface="+mn-lt"/>
                <a:cs typeface="AngsanaUPC" pitchFamily="18" charset="-34"/>
              </a:rPr>
              <a:t>Конец</a:t>
            </a:r>
            <a:endParaRPr lang="ru-RU" sz="3900" b="1" dirty="0">
              <a:solidFill>
                <a:srgbClr val="002060"/>
              </a:solidFill>
              <a:latin typeface="+mn-lt"/>
              <a:cs typeface="AngsanaUPC" pitchFamily="18" charset="-34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-142900"/>
            <a:ext cx="7498080" cy="1143000"/>
          </a:xfrm>
        </p:spPr>
        <p:txBody>
          <a:bodyPr>
            <a:normAutofit/>
          </a:bodyPr>
          <a:lstStyle/>
          <a:p>
            <a:r>
              <a:rPr lang="ru-RU" sz="3900" b="1" dirty="0" smtClean="0">
                <a:solidFill>
                  <a:srgbClr val="002060"/>
                </a:solidFill>
              </a:rPr>
              <a:t>Введение</a:t>
            </a:r>
            <a:endParaRPr lang="ru-RU" sz="3900" b="1" dirty="0">
              <a:solidFill>
                <a:srgbClr val="00206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2071678"/>
            <a:ext cx="7498080" cy="146207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\</a:t>
            </a:r>
            <a:r>
              <a:rPr lang="ru-RU" dirty="0" err="1" smtClean="0"/>
              <a:t>documentclass</a:t>
            </a:r>
            <a:r>
              <a:rPr lang="ru-RU" dirty="0" smtClean="0"/>
              <a:t>{</a:t>
            </a:r>
            <a:r>
              <a:rPr lang="ru-RU" dirty="0" err="1" smtClean="0"/>
              <a:t>report</a:t>
            </a:r>
            <a:r>
              <a:rPr lang="ru-RU" dirty="0" smtClean="0"/>
              <a:t>} %выбираем класс печатного документ, необязательный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	    %</a:t>
            </a:r>
            <a:r>
              <a:rPr lang="ru-RU" dirty="0" smtClean="0"/>
              <a:t>аргумент [опции] - стиль </a:t>
            </a:r>
            <a:r>
              <a:rPr lang="ru-RU" dirty="0" smtClean="0"/>
              <a:t>печатного </a:t>
            </a:r>
            <a:r>
              <a:rPr lang="ru-RU" dirty="0" smtClean="0"/>
              <a:t>документа</a:t>
            </a:r>
          </a:p>
          <a:p>
            <a:pPr>
              <a:buNone/>
            </a:pPr>
            <a:r>
              <a:rPr lang="ru-RU" dirty="0" smtClean="0"/>
              <a:t>\</a:t>
            </a:r>
            <a:r>
              <a:rPr lang="ru-RU" dirty="0" err="1" smtClean="0"/>
              <a:t>usepackage</a:t>
            </a:r>
            <a:r>
              <a:rPr lang="ru-RU" dirty="0" smtClean="0"/>
              <a:t>{</a:t>
            </a:r>
            <a:r>
              <a:rPr lang="ru-RU" dirty="0" err="1" smtClean="0"/>
              <a:t>russian</a:t>
            </a:r>
            <a:r>
              <a:rPr lang="ru-RU" dirty="0" smtClean="0"/>
              <a:t>} </a:t>
            </a:r>
            <a:r>
              <a:rPr lang="ru-RU" dirty="0" smtClean="0"/>
              <a:t>     %</a:t>
            </a:r>
            <a:r>
              <a:rPr lang="ru-RU" dirty="0" smtClean="0"/>
              <a:t>подключаем пакет поддержки русского языка</a:t>
            </a:r>
          </a:p>
          <a:p>
            <a:pPr>
              <a:buNone/>
            </a:pPr>
            <a:r>
              <a:rPr lang="ru-RU" dirty="0" smtClean="0"/>
              <a:t>\</a:t>
            </a:r>
            <a:r>
              <a:rPr lang="ru-RU" dirty="0" err="1" smtClean="0"/>
              <a:t>begin</a:t>
            </a:r>
            <a:r>
              <a:rPr lang="ru-RU" dirty="0" smtClean="0"/>
              <a:t>{</a:t>
            </a:r>
            <a:r>
              <a:rPr lang="ru-RU" dirty="0" err="1" smtClean="0"/>
              <a:t>document</a:t>
            </a:r>
            <a:r>
              <a:rPr lang="ru-RU" dirty="0" smtClean="0"/>
              <a:t>} </a:t>
            </a:r>
            <a:r>
              <a:rPr lang="ru-RU" dirty="0" smtClean="0"/>
              <a:t>           %</a:t>
            </a:r>
            <a:r>
              <a:rPr lang="ru-RU" dirty="0" smtClean="0"/>
              <a:t>конец преамбулы, начало текста</a:t>
            </a:r>
          </a:p>
          <a:p>
            <a:pPr>
              <a:buNone/>
            </a:pPr>
            <a:r>
              <a:rPr lang="ru-RU" dirty="0" smtClean="0"/>
              <a:t>\</a:t>
            </a:r>
            <a:r>
              <a:rPr lang="ru-RU" dirty="0" err="1" smtClean="0"/>
              <a:t>end</a:t>
            </a:r>
            <a:r>
              <a:rPr lang="ru-RU" dirty="0" smtClean="0"/>
              <a:t>{</a:t>
            </a:r>
            <a:r>
              <a:rPr lang="ru-RU" dirty="0" err="1" smtClean="0"/>
              <a:t>document</a:t>
            </a:r>
            <a:r>
              <a:rPr lang="ru-RU" dirty="0" smtClean="0"/>
              <a:t>}} </a:t>
            </a:r>
            <a:r>
              <a:rPr lang="ru-RU" dirty="0" smtClean="0"/>
              <a:t>             %</a:t>
            </a:r>
            <a:r>
              <a:rPr lang="ru-RU" dirty="0" smtClean="0"/>
              <a:t>конец текста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1000100" y="928670"/>
            <a:ext cx="7498080" cy="14620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Дональд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Кнут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1997,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ru-RU" sz="2000" baseline="0" dirty="0" smtClean="0">
                <a:solidFill>
                  <a:srgbClr val="C00000"/>
                </a:solidFill>
              </a:rPr>
              <a:t>Лесли</a:t>
            </a:r>
            <a:r>
              <a:rPr lang="ru-RU" sz="2000" dirty="0" smtClean="0">
                <a:solidFill>
                  <a:srgbClr val="C00000"/>
                </a:solidFill>
              </a:rPr>
              <a:t> Лампорт</a:t>
            </a:r>
            <a:r>
              <a:rPr lang="ru-RU" sz="2000" dirty="0" smtClean="0"/>
              <a:t>, 80-е</a:t>
            </a:r>
            <a:r>
              <a:rPr lang="ru-RU" sz="3200" dirty="0" smtClean="0"/>
              <a:t>,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500174"/>
            <a:ext cx="77596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000108"/>
            <a:ext cx="500066" cy="2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498080" cy="71430"/>
          </a:xfrm>
        </p:spPr>
        <p:txBody>
          <a:bodyPr>
            <a:noAutofit/>
          </a:bodyPr>
          <a:lstStyle/>
          <a:p>
            <a:r>
              <a:rPr lang="ru-RU" sz="3900" b="1" dirty="0" smtClean="0">
                <a:solidFill>
                  <a:srgbClr val="002060"/>
                </a:solidFill>
                <a:latin typeface="+mn-lt"/>
              </a:rPr>
              <a:t>Структура таблицы</a:t>
            </a:r>
            <a:endParaRPr lang="ru-RU" sz="39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5019676"/>
            <a:ext cx="8143900" cy="1838324"/>
          </a:xfrm>
        </p:spPr>
        <p:txBody>
          <a:bodyPr>
            <a:normAutofit/>
          </a:bodyPr>
          <a:lstStyle/>
          <a:p>
            <a:r>
              <a:rPr lang="ru-RU" sz="1800" dirty="0"/>
              <a:t>Честно говоря, описание таблиц с помощью LATEX-разметки может показать </a:t>
            </a:r>
            <a:r>
              <a:rPr lang="ru-RU" sz="1800" dirty="0" smtClean="0"/>
              <a:t>не очень удобным. Действительно </a:t>
            </a:r>
            <a:r>
              <a:rPr lang="ru-RU" sz="1800" dirty="0"/>
              <a:t>когда в </a:t>
            </a:r>
            <a:r>
              <a:rPr lang="ru-RU" sz="1800" dirty="0" err="1"/>
              <a:t>перемешку</a:t>
            </a:r>
            <a:r>
              <a:rPr lang="ru-RU" sz="1800" dirty="0"/>
              <a:t> идут данные и </a:t>
            </a:r>
            <a:r>
              <a:rPr lang="ru-RU" sz="1800" dirty="0" smtClean="0"/>
              <a:t>управляющие структуры </a:t>
            </a:r>
            <a:r>
              <a:rPr lang="ru-RU" sz="1800" dirty="0"/>
              <a:t>результат может выглядеть не очень красиво. Спасает только то, </a:t>
            </a:r>
            <a:r>
              <a:rPr lang="ru-RU" sz="1800" dirty="0" smtClean="0"/>
              <a:t>что большие </a:t>
            </a:r>
            <a:r>
              <a:rPr lang="ru-RU" sz="1800" dirty="0"/>
              <a:t>таблицы с однородной структурой можно создавать с помощью </a:t>
            </a:r>
            <a:r>
              <a:rPr lang="ru-RU" sz="1800" dirty="0" err="1" smtClean="0"/>
              <a:t>скрипта</a:t>
            </a:r>
            <a:r>
              <a:rPr lang="ru-RU" sz="1800" dirty="0" smtClean="0"/>
              <a:t>, а </a:t>
            </a:r>
            <a:r>
              <a:rPr lang="ru-RU" sz="1800" dirty="0"/>
              <a:t>маленькие таблицы не являются особой проблемой.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5072074"/>
            <a:ext cx="714380" cy="31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357562"/>
            <a:ext cx="5387045" cy="1503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1000100" y="1285860"/>
            <a:ext cx="8143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ru-RU" dirty="0" smtClean="0"/>
              <a:t>    Содержимое </a:t>
            </a:r>
            <a:r>
              <a:rPr lang="ru-RU" dirty="0"/>
              <a:t>таблицы организуется в колонки (графы) и горизонтальные </a:t>
            </a:r>
            <a:r>
              <a:rPr lang="ru-RU" dirty="0" smtClean="0"/>
              <a:t>строки </a:t>
            </a:r>
            <a:r>
              <a:rPr lang="ru-RU" dirty="0"/>
              <a:t>таким образом, что каждый элемент является составной частью и строки, </a:t>
            </a:r>
            <a:r>
              <a:rPr lang="ru-RU" dirty="0" smtClean="0"/>
              <a:t>и колонки</a:t>
            </a:r>
            <a:r>
              <a:rPr lang="ru-RU" dirty="0"/>
              <a:t>. Таблица состоит из следующих основных элементов: нумерационного </a:t>
            </a:r>
            <a:r>
              <a:rPr lang="ru-RU" dirty="0" smtClean="0"/>
              <a:t>и тематического </a:t>
            </a:r>
            <a:r>
              <a:rPr lang="ru-RU" dirty="0"/>
              <a:t>заголовков (номер таблицы и её название) , головки1 (</a:t>
            </a:r>
            <a:r>
              <a:rPr lang="ru-RU" dirty="0" smtClean="0"/>
              <a:t>заголовочная часть </a:t>
            </a:r>
            <a:r>
              <a:rPr lang="ru-RU" dirty="0"/>
              <a:t>таблицы), хвоста (вся остальная часть таблицы без головки), боковика (</a:t>
            </a:r>
            <a:r>
              <a:rPr lang="ru-RU" dirty="0" smtClean="0"/>
              <a:t>первая </a:t>
            </a:r>
            <a:r>
              <a:rPr lang="ru-RU" dirty="0"/>
              <a:t>слева графа таблицы) и </a:t>
            </a:r>
            <a:r>
              <a:rPr lang="ru-RU" dirty="0" err="1"/>
              <a:t>прографки</a:t>
            </a:r>
            <a:r>
              <a:rPr lang="ru-RU" dirty="0"/>
              <a:t> (хвостовая часть таблицы без боковика).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7143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Gill Sans MT" pitchFamily="34" charset="0"/>
              </a:rPr>
              <a:t>Tabbing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7224" y="928670"/>
            <a:ext cx="8286776" cy="857256"/>
          </a:xfrm>
        </p:spPr>
        <p:txBody>
          <a:bodyPr>
            <a:normAutofit fontScale="47500" lnSpcReduction="20000"/>
          </a:bodyPr>
          <a:lstStyle/>
          <a:p>
            <a:r>
              <a:rPr lang="ru-RU" sz="4500" dirty="0" smtClean="0"/>
              <a:t>Если </a:t>
            </a:r>
            <a:r>
              <a:rPr lang="ru-RU" sz="4500" dirty="0"/>
              <a:t>точно известны ширина столбцов и таблица относительно простая, то </a:t>
            </a:r>
            <a:r>
              <a:rPr lang="ru-RU" sz="4500" dirty="0" smtClean="0"/>
              <a:t>можно воспользоваться </a:t>
            </a:r>
            <a:r>
              <a:rPr lang="ru-RU" sz="4500" dirty="0"/>
              <a:t>окружением </a:t>
            </a:r>
            <a:r>
              <a:rPr lang="en-US" sz="4500" dirty="0">
                <a:solidFill>
                  <a:schemeClr val="accent3">
                    <a:lumMod val="75000"/>
                  </a:schemeClr>
                </a:solidFill>
              </a:rPr>
              <a:t>tabbing</a:t>
            </a:r>
            <a:r>
              <a:rPr lang="en-US" sz="4500" dirty="0" smtClean="0"/>
              <a:t>.</a:t>
            </a:r>
            <a:endParaRPr lang="ru-RU" sz="4500" dirty="0"/>
          </a:p>
          <a:p>
            <a:pPr>
              <a:buNone/>
            </a:pPr>
            <a:endParaRPr lang="en-US" sz="45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71538" y="3714752"/>
            <a:ext cx="78581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Первая строчка устанавливает положение табуляторов с помощью команды \=. Команда \</a:t>
            </a:r>
            <a:r>
              <a:rPr lang="ru-RU" dirty="0" err="1" smtClean="0"/>
              <a:t>kill</a:t>
            </a:r>
            <a:r>
              <a:rPr lang="ru-RU" dirty="0" smtClean="0"/>
              <a:t> , завершающая управляющую строку, даёт понять текстовому процессору, что её не надо печатать. Далее идёт обычный текст, где переход к следующей табуляции осуществляется с помощью команды \&gt;, а перевод строки завершается комбинацией \\.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714488"/>
            <a:ext cx="357190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7" y="1643050"/>
            <a:ext cx="4143403" cy="1714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3900" b="1" dirty="0" smtClean="0">
                <a:solidFill>
                  <a:srgbClr val="002060"/>
                </a:solidFill>
              </a:rPr>
              <a:t>Tabular </a:t>
            </a:r>
            <a:r>
              <a:rPr lang="ru-RU" sz="3900" b="1" dirty="0" smtClean="0">
                <a:solidFill>
                  <a:srgbClr val="002060"/>
                </a:solidFill>
              </a:rPr>
              <a:t>и </a:t>
            </a:r>
            <a:r>
              <a:rPr lang="en-US" sz="3900" b="1" dirty="0" smtClean="0">
                <a:solidFill>
                  <a:srgbClr val="002060"/>
                </a:solidFill>
              </a:rPr>
              <a:t>array</a:t>
            </a:r>
            <a:endParaRPr lang="ru-RU" sz="3900" b="1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357298"/>
            <a:ext cx="778087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1000100" y="1000108"/>
            <a:ext cx="8143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  <a:buFont typeface="Arial" pitchFamily="34" charset="0"/>
              <a:buChar char="•"/>
            </a:pPr>
            <a:r>
              <a:rPr lang="ru-RU" dirty="0" smtClean="0"/>
              <a:t>  </a:t>
            </a:r>
            <a:r>
              <a:rPr lang="en-US" dirty="0" smtClean="0"/>
              <a:t>A</a:t>
            </a:r>
            <a:r>
              <a:rPr lang="ru-RU" dirty="0" err="1" smtClean="0"/>
              <a:t>rray</a:t>
            </a:r>
            <a:r>
              <a:rPr lang="ru-RU" dirty="0" smtClean="0"/>
              <a:t> </a:t>
            </a:r>
            <a:r>
              <a:rPr lang="ru-RU" dirty="0"/>
              <a:t>р</a:t>
            </a:r>
            <a:r>
              <a:rPr lang="ru-RU" dirty="0" smtClean="0"/>
              <a:t>аботает </a:t>
            </a:r>
            <a:r>
              <a:rPr lang="ru-RU" dirty="0"/>
              <a:t>в математической моде </a:t>
            </a:r>
            <a:r>
              <a:rPr lang="ru-RU" dirty="0" smtClean="0"/>
              <a:t>(создание матриц</a:t>
            </a:r>
            <a:r>
              <a:rPr lang="ru-RU" dirty="0"/>
              <a:t>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71538" y="3357562"/>
            <a:ext cx="8072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Данные делятся на ячейки с помощью символа </a:t>
            </a:r>
            <a:r>
              <a:rPr lang="ru-RU" dirty="0" smtClean="0"/>
              <a:t>«логическое» и &amp;. </a:t>
            </a:r>
            <a:r>
              <a:rPr lang="ru-RU" dirty="0"/>
              <a:t>Переход на</a:t>
            </a:r>
          </a:p>
          <a:p>
            <a:r>
              <a:rPr lang="ru-RU" dirty="0"/>
              <a:t>следующую строк контролируется стандартной командой переноса строки </a:t>
            </a:r>
            <a:r>
              <a:rPr lang="ru-RU" dirty="0" smtClean="0"/>
              <a:t>\\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7" y="4429132"/>
            <a:ext cx="802431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357166"/>
            <a:ext cx="7862150" cy="269558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</a:t>
            </a:r>
            <a:r>
              <a:rPr lang="ru-RU" dirty="0" smtClean="0"/>
              <a:t> -  </a:t>
            </a:r>
            <a:r>
              <a:rPr lang="ru-RU" dirty="0" smtClean="0"/>
              <a:t>выравнивание по верхней строке, то есть верхняя строка таблице будет </a:t>
            </a:r>
            <a:r>
              <a:rPr lang="ru-RU" dirty="0" smtClean="0"/>
              <a:t>расположена </a:t>
            </a:r>
            <a:r>
              <a:rPr lang="ru-RU" dirty="0" smtClean="0"/>
              <a:t>на одном уровне со строкой где эта таблица размещена,</a:t>
            </a:r>
          </a:p>
          <a:p>
            <a:r>
              <a:rPr lang="en-US" dirty="0" smtClean="0"/>
              <a:t>c - </a:t>
            </a:r>
            <a:r>
              <a:rPr lang="ru-RU" dirty="0" smtClean="0"/>
              <a:t>выравнивание </a:t>
            </a:r>
            <a:r>
              <a:rPr lang="ru-RU" dirty="0" smtClean="0"/>
              <a:t>по центру,</a:t>
            </a:r>
          </a:p>
          <a:p>
            <a:r>
              <a:rPr lang="en-US" dirty="0" smtClean="0"/>
              <a:t>b</a:t>
            </a:r>
            <a:r>
              <a:rPr lang="en-US" dirty="0" smtClean="0"/>
              <a:t> - </a:t>
            </a:r>
            <a:r>
              <a:rPr lang="ru-RU" dirty="0" smtClean="0"/>
              <a:t> </a:t>
            </a:r>
            <a:r>
              <a:rPr lang="ru-RU" dirty="0" smtClean="0"/>
              <a:t>выравнивание по нижней строке.</a:t>
            </a:r>
          </a:p>
          <a:p>
            <a:r>
              <a:rPr lang="ru-RU" dirty="0" err="1" smtClean="0"/>
              <a:t>l</a:t>
            </a:r>
            <a:r>
              <a:rPr lang="ru-RU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left</a:t>
            </a:r>
            <a:r>
              <a:rPr lang="ru-RU" dirty="0" smtClean="0"/>
              <a:t>)</a:t>
            </a:r>
            <a:r>
              <a:rPr lang="en-US" dirty="0" smtClean="0"/>
              <a:t> - </a:t>
            </a:r>
            <a:r>
              <a:rPr lang="ru-RU" dirty="0" smtClean="0"/>
              <a:t> </a:t>
            </a:r>
            <a:r>
              <a:rPr lang="ru-RU" dirty="0" smtClean="0"/>
              <a:t>выравнивание по левому краю,</a:t>
            </a:r>
          </a:p>
          <a:p>
            <a:r>
              <a:rPr lang="ru-RU" dirty="0" err="1" smtClean="0"/>
              <a:t>c</a:t>
            </a:r>
            <a:r>
              <a:rPr lang="ru-RU" dirty="0" smtClean="0"/>
              <a:t> (</a:t>
            </a:r>
            <a:r>
              <a:rPr lang="ru-RU" dirty="0" err="1" smtClean="0"/>
              <a:t>center</a:t>
            </a:r>
            <a:r>
              <a:rPr lang="ru-RU" dirty="0" smtClean="0"/>
              <a:t>)</a:t>
            </a:r>
            <a:r>
              <a:rPr lang="en-US" dirty="0" smtClean="0"/>
              <a:t> - </a:t>
            </a:r>
            <a:r>
              <a:rPr lang="ru-RU" dirty="0" smtClean="0"/>
              <a:t> </a:t>
            </a:r>
            <a:r>
              <a:rPr lang="ru-RU" dirty="0" smtClean="0"/>
              <a:t>выравнивание по центру,</a:t>
            </a:r>
          </a:p>
          <a:p>
            <a:r>
              <a:rPr lang="ru-RU" dirty="0" err="1" smtClean="0"/>
              <a:t>r</a:t>
            </a:r>
            <a:r>
              <a:rPr lang="ru-RU" dirty="0" smtClean="0"/>
              <a:t> (</a:t>
            </a:r>
            <a:r>
              <a:rPr lang="ru-RU" dirty="0" err="1" smtClean="0"/>
              <a:t>right</a:t>
            </a:r>
            <a:r>
              <a:rPr lang="ru-RU" dirty="0" smtClean="0"/>
              <a:t>)</a:t>
            </a:r>
            <a:r>
              <a:rPr lang="en-US" dirty="0" smtClean="0"/>
              <a:t> - </a:t>
            </a:r>
            <a:r>
              <a:rPr lang="ru-RU" dirty="0" smtClean="0"/>
              <a:t>выравнивание </a:t>
            </a:r>
            <a:r>
              <a:rPr lang="ru-RU" dirty="0" smtClean="0"/>
              <a:t>по правому краю,</a:t>
            </a:r>
          </a:p>
          <a:p>
            <a:r>
              <a:rPr lang="ru-RU" dirty="0" err="1" smtClean="0"/>
              <a:t>p</a:t>
            </a:r>
            <a:r>
              <a:rPr lang="ru-RU" dirty="0" smtClean="0"/>
              <a:t>{.ширина.} </a:t>
            </a:r>
            <a:r>
              <a:rPr lang="en-US" dirty="0" smtClean="0"/>
              <a:t> - </a:t>
            </a:r>
            <a:r>
              <a:rPr lang="ru-RU" dirty="0" smtClean="0"/>
              <a:t>задание </a:t>
            </a:r>
            <a:r>
              <a:rPr lang="ru-RU" dirty="0" smtClean="0"/>
              <a:t>колонки определённой ширины. 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357562"/>
            <a:ext cx="807246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 flipV="1">
            <a:off x="1435608" y="1402081"/>
            <a:ext cx="7498080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00100" y="5657671"/>
            <a:ext cx="7929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  <a:buFont typeface="Arial" pitchFamily="34" charset="0"/>
              <a:buChar char="•"/>
            </a:pPr>
            <a:r>
              <a:rPr lang="ru-RU" dirty="0" smtClean="0"/>
              <a:t>  Окружение </a:t>
            </a:r>
            <a:r>
              <a:rPr lang="ru-RU" dirty="0" err="1"/>
              <a:t>tabular</a:t>
            </a:r>
            <a:r>
              <a:rPr lang="ru-RU" dirty="0"/>
              <a:t> и его производные </a:t>
            </a:r>
            <a:r>
              <a:rPr lang="ru-RU" dirty="0" smtClean="0"/>
              <a:t>не </a:t>
            </a:r>
            <a:r>
              <a:rPr lang="ru-RU" dirty="0"/>
              <a:t>могут занимать больше одной страницы. Для вёрстки на несколько </a:t>
            </a:r>
            <a:r>
              <a:rPr lang="ru-RU" dirty="0" smtClean="0"/>
              <a:t>страниц </a:t>
            </a:r>
            <a:r>
              <a:rPr lang="ru-RU" dirty="0"/>
              <a:t>обычно используют одно из двух окружений: </a:t>
            </a:r>
            <a:r>
              <a:rPr lang="ru-RU" sz="181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supertabular</a:t>
            </a:r>
            <a:r>
              <a:rPr lang="ru-RU" dirty="0"/>
              <a:t> и </a:t>
            </a:r>
            <a:r>
              <a:rPr lang="ru-RU" sz="181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longtable</a:t>
            </a:r>
            <a:r>
              <a:rPr lang="ru-RU" dirty="0"/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214686"/>
            <a:ext cx="784029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1142944" y="357166"/>
            <a:ext cx="80010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Разделительные линии между столбцами задаются с помощью вертикальной </a:t>
            </a:r>
            <a:r>
              <a:rPr lang="ru-RU" dirty="0" smtClean="0"/>
              <a:t>черты </a:t>
            </a:r>
            <a:r>
              <a:rPr lang="ru-RU" dirty="0"/>
              <a:t>| . Две вертикальные линии </a:t>
            </a:r>
            <a:r>
              <a:rPr lang="ru-RU" dirty="0" err="1"/>
              <a:t>||формируют</a:t>
            </a:r>
            <a:r>
              <a:rPr lang="ru-RU" dirty="0"/>
              <a:t> двойной </a:t>
            </a:r>
            <a:r>
              <a:rPr lang="ru-RU" dirty="0" err="1"/>
              <a:t>разграничитель</a:t>
            </a:r>
            <a:r>
              <a:rPr lang="ru-RU" dirty="0"/>
              <a:t>. </a:t>
            </a:r>
            <a:r>
              <a:rPr lang="ru-RU" dirty="0" smtClean="0"/>
              <a:t>Горизонтальные </a:t>
            </a:r>
            <a:r>
              <a:rPr lang="ru-RU" dirty="0"/>
              <a:t>линии создаются с помощью команды \</a:t>
            </a:r>
            <a:r>
              <a:rPr lang="ru-RU" dirty="0" err="1"/>
              <a:t>hline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Инструкция </a:t>
            </a:r>
            <a:r>
              <a:rPr lang="ru-RU" dirty="0"/>
              <a:t>@{} </a:t>
            </a:r>
            <a:r>
              <a:rPr lang="ru-RU" dirty="0" smtClean="0"/>
              <a:t>- </a:t>
            </a:r>
            <a:r>
              <a:rPr lang="ru-RU" dirty="0"/>
              <a:t>вставить между столбцами любой символ указанный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качестве </a:t>
            </a:r>
            <a:r>
              <a:rPr lang="ru-RU" dirty="0"/>
              <a:t>обязательного аргумента. При этом подавляются </a:t>
            </a:r>
            <a:r>
              <a:rPr lang="ru-RU" dirty="0" err="1"/>
              <a:t>околостолбцовые</a:t>
            </a:r>
            <a:r>
              <a:rPr lang="ru-RU" dirty="0"/>
              <a:t> </a:t>
            </a:r>
            <a:r>
              <a:rPr lang="ru-RU" dirty="0" smtClean="0"/>
              <a:t>промежутки</a:t>
            </a:r>
            <a:r>
              <a:rPr lang="ru-RU" dirty="0"/>
              <a:t>, добавляемые </a:t>
            </a:r>
            <a:r>
              <a:rPr lang="ru-RU" dirty="0" smtClean="0"/>
              <a:t>по </a:t>
            </a:r>
            <a:r>
              <a:rPr lang="ru-RU" dirty="0"/>
              <a:t>умолчанию автоматически. </a:t>
            </a:r>
            <a:r>
              <a:rPr lang="ru-RU" dirty="0" smtClean="0"/>
              <a:t>Если </a:t>
            </a:r>
            <a:r>
              <a:rPr lang="ru-RU" dirty="0"/>
              <a:t>один столбец представляет из себя какую-то измеренную </a:t>
            </a:r>
            <a:r>
              <a:rPr lang="ru-RU" dirty="0" smtClean="0"/>
              <a:t>величину</a:t>
            </a:r>
            <a:r>
              <a:rPr lang="ru-RU" dirty="0"/>
              <a:t>, 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второй </a:t>
            </a:r>
            <a:r>
              <a:rPr lang="ru-RU" dirty="0"/>
              <a:t>её </a:t>
            </a:r>
            <a:r>
              <a:rPr lang="ru-RU" dirty="0" smtClean="0"/>
              <a:t>ошибку в </a:t>
            </a:r>
            <a:r>
              <a:rPr lang="ru-RU" dirty="0"/>
              <a:t>этом случае вместо разделительной черты между ними лучше</a:t>
            </a:r>
          </a:p>
          <a:p>
            <a:r>
              <a:rPr lang="ru-RU" dirty="0"/>
              <a:t>вставить знак ±.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857232"/>
            <a:ext cx="782148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1714480" y="285728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colortbl</a:t>
            </a:r>
            <a:r>
              <a:rPr lang="ru-RU" dirty="0" smtClean="0"/>
              <a:t> </a:t>
            </a:r>
            <a:r>
              <a:rPr lang="ru-RU" dirty="0"/>
              <a:t>-</a:t>
            </a:r>
            <a:r>
              <a:rPr lang="ru-RU" dirty="0" smtClean="0"/>
              <a:t> </a:t>
            </a:r>
            <a:r>
              <a:rPr lang="ru-RU" dirty="0"/>
              <a:t>раскрашивание таблицы в разные цвета.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2977" y="4929198"/>
            <a:ext cx="800102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20" y="2928934"/>
            <a:ext cx="785818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 rot="714268">
            <a:off x="4786314" y="4714884"/>
            <a:ext cx="1032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multirow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 flipV="1">
            <a:off x="1435608" y="1402081"/>
            <a:ext cx="7498080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571480"/>
            <a:ext cx="778674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4071934" y="571480"/>
            <a:ext cx="171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tabularx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 rot="20767003">
            <a:off x="1428728" y="5929330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dcolumn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 rot="20506103">
            <a:off x="4328991" y="6013743"/>
            <a:ext cx="598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rcco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 rot="20565113">
            <a:off x="7034627" y="5988187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warpcol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857628"/>
            <a:ext cx="7643834" cy="183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186</TotalTime>
  <Words>477</Words>
  <Application>Microsoft Office PowerPoint</Application>
  <PresentationFormat>Экран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Солнцестояние</vt:lpstr>
      <vt:lpstr>Слайд 1</vt:lpstr>
      <vt:lpstr>Введение</vt:lpstr>
      <vt:lpstr>Структура таблицы</vt:lpstr>
      <vt:lpstr>Tabbing </vt:lpstr>
      <vt:lpstr>Tabular и array</vt:lpstr>
      <vt:lpstr>Слайд 6</vt:lpstr>
      <vt:lpstr>Слайд 7</vt:lpstr>
      <vt:lpstr>Слайд 8</vt:lpstr>
      <vt:lpstr>Слайд 9</vt:lpstr>
      <vt:lpstr>Слайд 10</vt:lpstr>
      <vt:lpstr>Слайд 11</vt:lpstr>
      <vt:lpstr>Литература</vt:lpstr>
      <vt:lpstr>Конец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Swallow</dc:creator>
  <cp:lastModifiedBy>Swallow</cp:lastModifiedBy>
  <cp:revision>19</cp:revision>
  <dcterms:created xsi:type="dcterms:W3CDTF">2008-09-22T20:42:43Z</dcterms:created>
  <dcterms:modified xsi:type="dcterms:W3CDTF">2008-09-22T23:48:47Z</dcterms:modified>
</cp:coreProperties>
</file>