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2" r:id="rId1"/>
    <p:sldMasterId id="2147483734" r:id="rId2"/>
    <p:sldMasterId id="2147483747" r:id="rId3"/>
    <p:sldMasterId id="2147483760" r:id="rId4"/>
  </p:sldMasterIdLst>
  <p:notesMasterIdLst>
    <p:notesMasterId r:id="rId56"/>
  </p:notesMasterIdLst>
  <p:sldIdLst>
    <p:sldId id="277" r:id="rId5"/>
    <p:sldId id="257" r:id="rId6"/>
    <p:sldId id="284" r:id="rId7"/>
    <p:sldId id="285" r:id="rId8"/>
    <p:sldId id="286" r:id="rId9"/>
    <p:sldId id="327" r:id="rId10"/>
    <p:sldId id="288" r:id="rId11"/>
    <p:sldId id="299" r:id="rId12"/>
    <p:sldId id="290" r:id="rId13"/>
    <p:sldId id="289" r:id="rId14"/>
    <p:sldId id="328" r:id="rId15"/>
    <p:sldId id="291" r:id="rId16"/>
    <p:sldId id="300" r:id="rId17"/>
    <p:sldId id="301" r:id="rId18"/>
    <p:sldId id="292" r:id="rId19"/>
    <p:sldId id="293" r:id="rId20"/>
    <p:sldId id="330" r:id="rId21"/>
    <p:sldId id="260" r:id="rId22"/>
    <p:sldId id="261" r:id="rId23"/>
    <p:sldId id="303" r:id="rId24"/>
    <p:sldId id="262" r:id="rId25"/>
    <p:sldId id="308" r:id="rId26"/>
    <p:sldId id="312" r:id="rId27"/>
    <p:sldId id="318" r:id="rId28"/>
    <p:sldId id="324" r:id="rId29"/>
    <p:sldId id="304" r:id="rId30"/>
    <p:sldId id="325" r:id="rId31"/>
    <p:sldId id="302" r:id="rId32"/>
    <p:sldId id="268" r:id="rId33"/>
    <p:sldId id="266" r:id="rId34"/>
    <p:sldId id="267" r:id="rId35"/>
    <p:sldId id="265" r:id="rId36"/>
    <p:sldId id="269" r:id="rId37"/>
    <p:sldId id="337" r:id="rId38"/>
    <p:sldId id="326" r:id="rId39"/>
    <p:sldId id="270" r:id="rId40"/>
    <p:sldId id="294" r:id="rId41"/>
    <p:sldId id="271" r:id="rId42"/>
    <p:sldId id="298" r:id="rId43"/>
    <p:sldId id="295" r:id="rId44"/>
    <p:sldId id="296" r:id="rId45"/>
    <p:sldId id="311" r:id="rId46"/>
    <p:sldId id="283" r:id="rId47"/>
    <p:sldId id="323" r:id="rId48"/>
    <p:sldId id="331" r:id="rId49"/>
    <p:sldId id="332" r:id="rId50"/>
    <p:sldId id="333" r:id="rId51"/>
    <p:sldId id="334" r:id="rId52"/>
    <p:sldId id="335" r:id="rId53"/>
    <p:sldId id="336" r:id="rId54"/>
    <p:sldId id="276" r:id="rId55"/>
  </p:sldIdLst>
  <p:sldSz cx="12192000" cy="6858000"/>
  <p:notesSz cx="6858000" cy="91440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F8F8"/>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950" autoAdjust="0"/>
  </p:normalViewPr>
  <p:slideViewPr>
    <p:cSldViewPr>
      <p:cViewPr>
        <p:scale>
          <a:sx n="70" d="100"/>
          <a:sy n="70" d="100"/>
        </p:scale>
        <p:origin x="182" y="134"/>
      </p:cViewPr>
      <p:guideLst>
        <p:guide orient="horz" pos="2160"/>
        <p:guide pos="384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100" d="100"/>
        <a:sy n="100" d="100"/>
      </p:scale>
      <p:origin x="0" y="-2706"/>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8EC343-EC91-455F-AA01-13FD4BDAA51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AR"/>
        </a:p>
      </dgm:t>
    </dgm:pt>
    <dgm:pt modelId="{5D7A3029-2355-459C-8A69-FDE939D42C66}">
      <dgm:prSet phldrT="[Texto]"/>
      <dgm:spPr/>
      <dgm:t>
        <a:bodyPr/>
        <a:lstStyle/>
        <a:p>
          <a:r>
            <a:rPr lang="es-AR" dirty="0"/>
            <a:t>Tipos</a:t>
          </a:r>
        </a:p>
      </dgm:t>
    </dgm:pt>
    <dgm:pt modelId="{19A8CFAF-2121-4CE9-AEA6-24286ECF896C}" type="parTrans" cxnId="{7495998E-13EC-414F-BB02-FA86CCD440F9}">
      <dgm:prSet/>
      <dgm:spPr/>
      <dgm:t>
        <a:bodyPr/>
        <a:lstStyle/>
        <a:p>
          <a:endParaRPr lang="es-AR"/>
        </a:p>
      </dgm:t>
    </dgm:pt>
    <dgm:pt modelId="{59F1042F-772C-42F7-923E-8B188444D36F}" type="sibTrans" cxnId="{7495998E-13EC-414F-BB02-FA86CCD440F9}">
      <dgm:prSet/>
      <dgm:spPr/>
      <dgm:t>
        <a:bodyPr/>
        <a:lstStyle/>
        <a:p>
          <a:endParaRPr lang="es-AR"/>
        </a:p>
      </dgm:t>
    </dgm:pt>
    <dgm:pt modelId="{BB7E23F4-D96F-4689-82E9-25434CD3AC90}">
      <dgm:prSet phldrT="[Texto]"/>
      <dgm:spPr/>
      <dgm:t>
        <a:bodyPr/>
        <a:lstStyle/>
        <a:p>
          <a:r>
            <a:rPr lang="es-AR" dirty="0"/>
            <a:t>entre funciones y clases</a:t>
          </a:r>
        </a:p>
      </dgm:t>
    </dgm:pt>
    <dgm:pt modelId="{86A14A0A-00EF-4F28-9310-E22085E12C66}" type="parTrans" cxnId="{14D5912E-FC95-49CB-B3FE-0DBB7DAE3C1D}">
      <dgm:prSet/>
      <dgm:spPr/>
      <dgm:t>
        <a:bodyPr/>
        <a:lstStyle/>
        <a:p>
          <a:endParaRPr lang="es-AR"/>
        </a:p>
      </dgm:t>
    </dgm:pt>
    <dgm:pt modelId="{8ACC53D5-7793-4508-93AA-D0015CEE7AFA}" type="sibTrans" cxnId="{14D5912E-FC95-49CB-B3FE-0DBB7DAE3C1D}">
      <dgm:prSet/>
      <dgm:spPr/>
      <dgm:t>
        <a:bodyPr/>
        <a:lstStyle/>
        <a:p>
          <a:endParaRPr lang="es-AR"/>
        </a:p>
      </dgm:t>
    </dgm:pt>
    <dgm:pt modelId="{CD8B7D97-A9BD-4176-8EF4-98A28093EB18}">
      <dgm:prSet phldrT="[Texto]"/>
      <dgm:spPr/>
      <dgm:t>
        <a:bodyPr/>
        <a:lstStyle/>
        <a:p>
          <a:r>
            <a:rPr lang="es-AR" dirty="0">
              <a:solidFill>
                <a:schemeClr val="bg1">
                  <a:lumMod val="85000"/>
                </a:schemeClr>
              </a:solidFill>
            </a:rPr>
            <a:t>Entre clases</a:t>
          </a:r>
        </a:p>
      </dgm:t>
    </dgm:pt>
    <dgm:pt modelId="{E6310A4D-A1D9-41F3-9C64-0564DF51F8C7}" type="parTrans" cxnId="{512825C4-0383-4CA1-B27F-A7DC73EA9404}">
      <dgm:prSet/>
      <dgm:spPr/>
      <dgm:t>
        <a:bodyPr/>
        <a:lstStyle/>
        <a:p>
          <a:endParaRPr lang="es-AR"/>
        </a:p>
      </dgm:t>
    </dgm:pt>
    <dgm:pt modelId="{95B8A94E-D463-4C7B-A35B-7EBC35550458}" type="sibTrans" cxnId="{512825C4-0383-4CA1-B27F-A7DC73EA9404}">
      <dgm:prSet/>
      <dgm:spPr/>
      <dgm:t>
        <a:bodyPr/>
        <a:lstStyle/>
        <a:p>
          <a:endParaRPr lang="es-AR"/>
        </a:p>
      </dgm:t>
    </dgm:pt>
    <dgm:pt modelId="{23B0AAAD-210F-4C4B-A778-EE7F4D1E3661}" type="pres">
      <dgm:prSet presAssocID="{4E8EC343-EC91-455F-AA01-13FD4BDAA516}" presName="hierChild1" presStyleCnt="0">
        <dgm:presLayoutVars>
          <dgm:chPref val="1"/>
          <dgm:dir/>
          <dgm:animOne val="branch"/>
          <dgm:animLvl val="lvl"/>
          <dgm:resizeHandles/>
        </dgm:presLayoutVars>
      </dgm:prSet>
      <dgm:spPr/>
    </dgm:pt>
    <dgm:pt modelId="{49A49673-18E3-4E28-A04F-17FC4922ACAC}" type="pres">
      <dgm:prSet presAssocID="{5D7A3029-2355-459C-8A69-FDE939D42C66}" presName="hierRoot1" presStyleCnt="0"/>
      <dgm:spPr/>
    </dgm:pt>
    <dgm:pt modelId="{CB28371B-A2FD-4DE1-9C64-1C0D52B9DC98}" type="pres">
      <dgm:prSet presAssocID="{5D7A3029-2355-459C-8A69-FDE939D42C66}" presName="composite" presStyleCnt="0"/>
      <dgm:spPr/>
    </dgm:pt>
    <dgm:pt modelId="{1FC5E1B5-219A-41BD-A882-3CA6D58511B5}" type="pres">
      <dgm:prSet presAssocID="{5D7A3029-2355-459C-8A69-FDE939D42C66}" presName="background" presStyleLbl="node0" presStyleIdx="0" presStyleCnt="1"/>
      <dgm:spPr/>
    </dgm:pt>
    <dgm:pt modelId="{BDBC72D9-2BDA-4DE5-91EA-FA72AC563994}" type="pres">
      <dgm:prSet presAssocID="{5D7A3029-2355-459C-8A69-FDE939D42C66}" presName="text" presStyleLbl="fgAcc0" presStyleIdx="0" presStyleCnt="1">
        <dgm:presLayoutVars>
          <dgm:chPref val="3"/>
        </dgm:presLayoutVars>
      </dgm:prSet>
      <dgm:spPr/>
    </dgm:pt>
    <dgm:pt modelId="{CBC56B1E-C7BB-4E0D-A888-E26D530D45BA}" type="pres">
      <dgm:prSet presAssocID="{5D7A3029-2355-459C-8A69-FDE939D42C66}" presName="hierChild2" presStyleCnt="0"/>
      <dgm:spPr/>
    </dgm:pt>
    <dgm:pt modelId="{C4A2921E-4D54-4032-B5C1-C8C08C5857F3}" type="pres">
      <dgm:prSet presAssocID="{86A14A0A-00EF-4F28-9310-E22085E12C66}" presName="Name10" presStyleLbl="parChTrans1D2" presStyleIdx="0" presStyleCnt="2"/>
      <dgm:spPr/>
    </dgm:pt>
    <dgm:pt modelId="{9427506A-3532-4388-B244-F93E22279E49}" type="pres">
      <dgm:prSet presAssocID="{BB7E23F4-D96F-4689-82E9-25434CD3AC90}" presName="hierRoot2" presStyleCnt="0"/>
      <dgm:spPr/>
    </dgm:pt>
    <dgm:pt modelId="{E85B89EF-F543-476F-82AC-E89E1E9AB751}" type="pres">
      <dgm:prSet presAssocID="{BB7E23F4-D96F-4689-82E9-25434CD3AC90}" presName="composite2" presStyleCnt="0"/>
      <dgm:spPr/>
    </dgm:pt>
    <dgm:pt modelId="{B721416E-1F7A-40FB-8B1F-89850D1BE476}" type="pres">
      <dgm:prSet presAssocID="{BB7E23F4-D96F-4689-82E9-25434CD3AC90}" presName="background2" presStyleLbl="node2" presStyleIdx="0" presStyleCnt="2"/>
      <dgm:spPr/>
    </dgm:pt>
    <dgm:pt modelId="{B79EAF1F-61B5-4CBB-A388-059227C4427E}" type="pres">
      <dgm:prSet presAssocID="{BB7E23F4-D96F-4689-82E9-25434CD3AC90}" presName="text2" presStyleLbl="fgAcc2" presStyleIdx="0" presStyleCnt="2">
        <dgm:presLayoutVars>
          <dgm:chPref val="3"/>
        </dgm:presLayoutVars>
      </dgm:prSet>
      <dgm:spPr/>
    </dgm:pt>
    <dgm:pt modelId="{DE5B7D42-1FDC-4D92-8C96-D9777885BEDB}" type="pres">
      <dgm:prSet presAssocID="{BB7E23F4-D96F-4689-82E9-25434CD3AC90}" presName="hierChild3" presStyleCnt="0"/>
      <dgm:spPr/>
    </dgm:pt>
    <dgm:pt modelId="{072F148E-5F2A-4DE3-A208-D4FAB5692242}" type="pres">
      <dgm:prSet presAssocID="{E6310A4D-A1D9-41F3-9C64-0564DF51F8C7}" presName="Name10" presStyleLbl="parChTrans1D2" presStyleIdx="1" presStyleCnt="2"/>
      <dgm:spPr/>
    </dgm:pt>
    <dgm:pt modelId="{2C6441C0-21B5-4735-A94A-376D168DFBB1}" type="pres">
      <dgm:prSet presAssocID="{CD8B7D97-A9BD-4176-8EF4-98A28093EB18}" presName="hierRoot2" presStyleCnt="0"/>
      <dgm:spPr/>
    </dgm:pt>
    <dgm:pt modelId="{DD713DC2-5419-4A86-A7C5-0DF279CB9DA6}" type="pres">
      <dgm:prSet presAssocID="{CD8B7D97-A9BD-4176-8EF4-98A28093EB18}" presName="composite2" presStyleCnt="0"/>
      <dgm:spPr/>
    </dgm:pt>
    <dgm:pt modelId="{4534C821-40F5-4851-B116-A226048470E3}" type="pres">
      <dgm:prSet presAssocID="{CD8B7D97-A9BD-4176-8EF4-98A28093EB18}" presName="background2" presStyleLbl="node2" presStyleIdx="1" presStyleCnt="2">
        <dgm:style>
          <a:lnRef idx="1">
            <a:schemeClr val="accent5"/>
          </a:lnRef>
          <a:fillRef idx="2">
            <a:schemeClr val="accent5"/>
          </a:fillRef>
          <a:effectRef idx="1">
            <a:schemeClr val="accent5"/>
          </a:effectRef>
          <a:fontRef idx="minor">
            <a:schemeClr val="dk1"/>
          </a:fontRef>
        </dgm:style>
      </dgm:prSet>
      <dgm:spPr/>
    </dgm:pt>
    <dgm:pt modelId="{BC57EDFC-4206-43DB-8027-8262187DF872}" type="pres">
      <dgm:prSet presAssocID="{CD8B7D97-A9BD-4176-8EF4-98A28093EB18}" presName="text2" presStyleLbl="fgAcc2" presStyleIdx="1" presStyleCnt="2">
        <dgm:presLayoutVars>
          <dgm:chPref val="3"/>
        </dgm:presLayoutVars>
      </dgm:prSet>
      <dgm:spPr/>
    </dgm:pt>
    <dgm:pt modelId="{29A2E604-A162-42BD-98FD-5F618BB936B6}" type="pres">
      <dgm:prSet presAssocID="{CD8B7D97-A9BD-4176-8EF4-98A28093EB18}" presName="hierChild3" presStyleCnt="0"/>
      <dgm:spPr/>
    </dgm:pt>
  </dgm:ptLst>
  <dgm:cxnLst>
    <dgm:cxn modelId="{2DFE260A-E9DE-4A48-9CD7-E6902EFA797A}" type="presOf" srcId="{86A14A0A-00EF-4F28-9310-E22085E12C66}" destId="{C4A2921E-4D54-4032-B5C1-C8C08C5857F3}" srcOrd="0" destOrd="0" presId="urn:microsoft.com/office/officeart/2005/8/layout/hierarchy1"/>
    <dgm:cxn modelId="{14D5912E-FC95-49CB-B3FE-0DBB7DAE3C1D}" srcId="{5D7A3029-2355-459C-8A69-FDE939D42C66}" destId="{BB7E23F4-D96F-4689-82E9-25434CD3AC90}" srcOrd="0" destOrd="0" parTransId="{86A14A0A-00EF-4F28-9310-E22085E12C66}" sibTransId="{8ACC53D5-7793-4508-93AA-D0015CEE7AFA}"/>
    <dgm:cxn modelId="{6DE5E264-7649-43A2-8A8C-6A0B97B107BA}" type="presOf" srcId="{CD8B7D97-A9BD-4176-8EF4-98A28093EB18}" destId="{BC57EDFC-4206-43DB-8027-8262187DF872}" srcOrd="0" destOrd="0" presId="urn:microsoft.com/office/officeart/2005/8/layout/hierarchy1"/>
    <dgm:cxn modelId="{883D4D68-7031-44EE-8521-A2B73DE079DC}" type="presOf" srcId="{4E8EC343-EC91-455F-AA01-13FD4BDAA516}" destId="{23B0AAAD-210F-4C4B-A778-EE7F4D1E3661}" srcOrd="0" destOrd="0" presId="urn:microsoft.com/office/officeart/2005/8/layout/hierarchy1"/>
    <dgm:cxn modelId="{94BD4B87-3347-47B5-ACAC-660C31477116}" type="presOf" srcId="{5D7A3029-2355-459C-8A69-FDE939D42C66}" destId="{BDBC72D9-2BDA-4DE5-91EA-FA72AC563994}" srcOrd="0" destOrd="0" presId="urn:microsoft.com/office/officeart/2005/8/layout/hierarchy1"/>
    <dgm:cxn modelId="{7495998E-13EC-414F-BB02-FA86CCD440F9}" srcId="{4E8EC343-EC91-455F-AA01-13FD4BDAA516}" destId="{5D7A3029-2355-459C-8A69-FDE939D42C66}" srcOrd="0" destOrd="0" parTransId="{19A8CFAF-2121-4CE9-AEA6-24286ECF896C}" sibTransId="{59F1042F-772C-42F7-923E-8B188444D36F}"/>
    <dgm:cxn modelId="{756EEEB8-ABD9-44ED-9FE7-4BD6A9AEFABE}" type="presOf" srcId="{BB7E23F4-D96F-4689-82E9-25434CD3AC90}" destId="{B79EAF1F-61B5-4CBB-A388-059227C4427E}" srcOrd="0" destOrd="0" presId="urn:microsoft.com/office/officeart/2005/8/layout/hierarchy1"/>
    <dgm:cxn modelId="{512825C4-0383-4CA1-B27F-A7DC73EA9404}" srcId="{5D7A3029-2355-459C-8A69-FDE939D42C66}" destId="{CD8B7D97-A9BD-4176-8EF4-98A28093EB18}" srcOrd="1" destOrd="0" parTransId="{E6310A4D-A1D9-41F3-9C64-0564DF51F8C7}" sibTransId="{95B8A94E-D463-4C7B-A35B-7EBC35550458}"/>
    <dgm:cxn modelId="{67110FCC-0D45-4267-99A0-AFE4E0DCE994}" type="presOf" srcId="{E6310A4D-A1D9-41F3-9C64-0564DF51F8C7}" destId="{072F148E-5F2A-4DE3-A208-D4FAB5692242}" srcOrd="0" destOrd="0" presId="urn:microsoft.com/office/officeart/2005/8/layout/hierarchy1"/>
    <dgm:cxn modelId="{157D98FC-901B-417F-9E35-51F1350DDCB9}" type="presParOf" srcId="{23B0AAAD-210F-4C4B-A778-EE7F4D1E3661}" destId="{49A49673-18E3-4E28-A04F-17FC4922ACAC}" srcOrd="0" destOrd="0" presId="urn:microsoft.com/office/officeart/2005/8/layout/hierarchy1"/>
    <dgm:cxn modelId="{9A263ACE-F522-4128-BB0B-3CB74C3C6F0E}" type="presParOf" srcId="{49A49673-18E3-4E28-A04F-17FC4922ACAC}" destId="{CB28371B-A2FD-4DE1-9C64-1C0D52B9DC98}" srcOrd="0" destOrd="0" presId="urn:microsoft.com/office/officeart/2005/8/layout/hierarchy1"/>
    <dgm:cxn modelId="{356815C4-C765-405B-ABD3-3B7666F34099}" type="presParOf" srcId="{CB28371B-A2FD-4DE1-9C64-1C0D52B9DC98}" destId="{1FC5E1B5-219A-41BD-A882-3CA6D58511B5}" srcOrd="0" destOrd="0" presId="urn:microsoft.com/office/officeart/2005/8/layout/hierarchy1"/>
    <dgm:cxn modelId="{B95849D5-F3D9-4D36-8212-427F2D5FBF48}" type="presParOf" srcId="{CB28371B-A2FD-4DE1-9C64-1C0D52B9DC98}" destId="{BDBC72D9-2BDA-4DE5-91EA-FA72AC563994}" srcOrd="1" destOrd="0" presId="urn:microsoft.com/office/officeart/2005/8/layout/hierarchy1"/>
    <dgm:cxn modelId="{9B2E51D5-C5D2-4021-AE17-2138911A9D04}" type="presParOf" srcId="{49A49673-18E3-4E28-A04F-17FC4922ACAC}" destId="{CBC56B1E-C7BB-4E0D-A888-E26D530D45BA}" srcOrd="1" destOrd="0" presId="urn:microsoft.com/office/officeart/2005/8/layout/hierarchy1"/>
    <dgm:cxn modelId="{40B461BC-F6FE-478E-9D80-73A5247819E5}" type="presParOf" srcId="{CBC56B1E-C7BB-4E0D-A888-E26D530D45BA}" destId="{C4A2921E-4D54-4032-B5C1-C8C08C5857F3}" srcOrd="0" destOrd="0" presId="urn:microsoft.com/office/officeart/2005/8/layout/hierarchy1"/>
    <dgm:cxn modelId="{D0DB2A5E-BBA2-45D7-BFA0-5378EC4896BE}" type="presParOf" srcId="{CBC56B1E-C7BB-4E0D-A888-E26D530D45BA}" destId="{9427506A-3532-4388-B244-F93E22279E49}" srcOrd="1" destOrd="0" presId="urn:microsoft.com/office/officeart/2005/8/layout/hierarchy1"/>
    <dgm:cxn modelId="{0370A7F6-57E6-4CA4-B611-05B22DE0D966}" type="presParOf" srcId="{9427506A-3532-4388-B244-F93E22279E49}" destId="{E85B89EF-F543-476F-82AC-E89E1E9AB751}" srcOrd="0" destOrd="0" presId="urn:microsoft.com/office/officeart/2005/8/layout/hierarchy1"/>
    <dgm:cxn modelId="{B4182807-C933-4E21-BED1-33AD8D42571A}" type="presParOf" srcId="{E85B89EF-F543-476F-82AC-E89E1E9AB751}" destId="{B721416E-1F7A-40FB-8B1F-89850D1BE476}" srcOrd="0" destOrd="0" presId="urn:microsoft.com/office/officeart/2005/8/layout/hierarchy1"/>
    <dgm:cxn modelId="{4D6D71C4-5CF8-482E-9159-28090BE9F25E}" type="presParOf" srcId="{E85B89EF-F543-476F-82AC-E89E1E9AB751}" destId="{B79EAF1F-61B5-4CBB-A388-059227C4427E}" srcOrd="1" destOrd="0" presId="urn:microsoft.com/office/officeart/2005/8/layout/hierarchy1"/>
    <dgm:cxn modelId="{ACC6B7F7-6B31-40B9-810F-7B4CDE4AC9AC}" type="presParOf" srcId="{9427506A-3532-4388-B244-F93E22279E49}" destId="{DE5B7D42-1FDC-4D92-8C96-D9777885BEDB}" srcOrd="1" destOrd="0" presId="urn:microsoft.com/office/officeart/2005/8/layout/hierarchy1"/>
    <dgm:cxn modelId="{D471BFD6-61C9-401A-A6B6-DECC232A6907}" type="presParOf" srcId="{CBC56B1E-C7BB-4E0D-A888-E26D530D45BA}" destId="{072F148E-5F2A-4DE3-A208-D4FAB5692242}" srcOrd="2" destOrd="0" presId="urn:microsoft.com/office/officeart/2005/8/layout/hierarchy1"/>
    <dgm:cxn modelId="{F40653BD-CAB9-4BA3-936E-1C2C195B3BFE}" type="presParOf" srcId="{CBC56B1E-C7BB-4E0D-A888-E26D530D45BA}" destId="{2C6441C0-21B5-4735-A94A-376D168DFBB1}" srcOrd="3" destOrd="0" presId="urn:microsoft.com/office/officeart/2005/8/layout/hierarchy1"/>
    <dgm:cxn modelId="{BD905F00-C7C7-421D-9D4E-561AA61CD800}" type="presParOf" srcId="{2C6441C0-21B5-4735-A94A-376D168DFBB1}" destId="{DD713DC2-5419-4A86-A7C5-0DF279CB9DA6}" srcOrd="0" destOrd="0" presId="urn:microsoft.com/office/officeart/2005/8/layout/hierarchy1"/>
    <dgm:cxn modelId="{A0C2081E-0541-497E-9932-F718F88A482F}" type="presParOf" srcId="{DD713DC2-5419-4A86-A7C5-0DF279CB9DA6}" destId="{4534C821-40F5-4851-B116-A226048470E3}" srcOrd="0" destOrd="0" presId="urn:microsoft.com/office/officeart/2005/8/layout/hierarchy1"/>
    <dgm:cxn modelId="{CB85F93A-702B-4CEA-8796-85EE7292FB72}" type="presParOf" srcId="{DD713DC2-5419-4A86-A7C5-0DF279CB9DA6}" destId="{BC57EDFC-4206-43DB-8027-8262187DF872}" srcOrd="1" destOrd="0" presId="urn:microsoft.com/office/officeart/2005/8/layout/hierarchy1"/>
    <dgm:cxn modelId="{8A313537-FE83-43B1-9389-21A4E3CB791A}" type="presParOf" srcId="{2C6441C0-21B5-4735-A94A-376D168DFBB1}" destId="{29A2E604-A162-42BD-98FD-5F618BB936B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F148E-5F2A-4DE3-A208-D4FAB5692242}">
      <dsp:nvSpPr>
        <dsp:cNvPr id="0" name=""/>
        <dsp:cNvSpPr/>
      </dsp:nvSpPr>
      <dsp:spPr>
        <a:xfrm>
          <a:off x="4077126" y="1549167"/>
          <a:ext cx="1488761" cy="708515"/>
        </a:xfrm>
        <a:custGeom>
          <a:avLst/>
          <a:gdLst/>
          <a:ahLst/>
          <a:cxnLst/>
          <a:rect l="0" t="0" r="0" b="0"/>
          <a:pathLst>
            <a:path>
              <a:moveTo>
                <a:pt x="0" y="0"/>
              </a:moveTo>
              <a:lnTo>
                <a:pt x="0" y="482832"/>
              </a:lnTo>
              <a:lnTo>
                <a:pt x="1488761" y="482832"/>
              </a:lnTo>
              <a:lnTo>
                <a:pt x="1488761" y="7085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2921E-4D54-4032-B5C1-C8C08C5857F3}">
      <dsp:nvSpPr>
        <dsp:cNvPr id="0" name=""/>
        <dsp:cNvSpPr/>
      </dsp:nvSpPr>
      <dsp:spPr>
        <a:xfrm>
          <a:off x="2588364" y="1549167"/>
          <a:ext cx="1488761" cy="708515"/>
        </a:xfrm>
        <a:custGeom>
          <a:avLst/>
          <a:gdLst/>
          <a:ahLst/>
          <a:cxnLst/>
          <a:rect l="0" t="0" r="0" b="0"/>
          <a:pathLst>
            <a:path>
              <a:moveTo>
                <a:pt x="1488761" y="0"/>
              </a:moveTo>
              <a:lnTo>
                <a:pt x="1488761" y="482832"/>
              </a:lnTo>
              <a:lnTo>
                <a:pt x="0" y="482832"/>
              </a:lnTo>
              <a:lnTo>
                <a:pt x="0" y="7085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C5E1B5-219A-41BD-A882-3CA6D58511B5}">
      <dsp:nvSpPr>
        <dsp:cNvPr id="0" name=""/>
        <dsp:cNvSpPr/>
      </dsp:nvSpPr>
      <dsp:spPr>
        <a:xfrm>
          <a:off x="2859048" y="2208"/>
          <a:ext cx="2436155" cy="15469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C72D9-2BDA-4DE5-91EA-FA72AC563994}">
      <dsp:nvSpPr>
        <dsp:cNvPr id="0" name=""/>
        <dsp:cNvSpPr/>
      </dsp:nvSpPr>
      <dsp:spPr>
        <a:xfrm>
          <a:off x="3129732" y="259358"/>
          <a:ext cx="2436155" cy="15469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AR" sz="3100" kern="1200" dirty="0"/>
            <a:t>Tipos</a:t>
          </a:r>
        </a:p>
      </dsp:txBody>
      <dsp:txXfrm>
        <a:off x="3175041" y="304667"/>
        <a:ext cx="2345537" cy="1456340"/>
      </dsp:txXfrm>
    </dsp:sp>
    <dsp:sp modelId="{B721416E-1F7A-40FB-8B1F-89850D1BE476}">
      <dsp:nvSpPr>
        <dsp:cNvPr id="0" name=""/>
        <dsp:cNvSpPr/>
      </dsp:nvSpPr>
      <dsp:spPr>
        <a:xfrm>
          <a:off x="1370286" y="2257682"/>
          <a:ext cx="2436155" cy="15469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EAF1F-61B5-4CBB-A388-059227C4427E}">
      <dsp:nvSpPr>
        <dsp:cNvPr id="0" name=""/>
        <dsp:cNvSpPr/>
      </dsp:nvSpPr>
      <dsp:spPr>
        <a:xfrm>
          <a:off x="1640970" y="2514832"/>
          <a:ext cx="2436155" cy="15469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AR" sz="3100" kern="1200" dirty="0"/>
            <a:t>entre funciones y clases</a:t>
          </a:r>
        </a:p>
      </dsp:txBody>
      <dsp:txXfrm>
        <a:off x="1686279" y="2560141"/>
        <a:ext cx="2345537" cy="1456340"/>
      </dsp:txXfrm>
    </dsp:sp>
    <dsp:sp modelId="{4534C821-40F5-4851-B116-A226048470E3}">
      <dsp:nvSpPr>
        <dsp:cNvPr id="0" name=""/>
        <dsp:cNvSpPr/>
      </dsp:nvSpPr>
      <dsp:spPr>
        <a:xfrm>
          <a:off x="4347809" y="2257682"/>
          <a:ext cx="2436155" cy="1546958"/>
        </a:xfrm>
        <a:prstGeom prst="roundRect">
          <a:avLst>
            <a:gd name="adj" fmla="val 10000"/>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sp>
    <dsp:sp modelId="{BC57EDFC-4206-43DB-8027-8262187DF872}">
      <dsp:nvSpPr>
        <dsp:cNvPr id="0" name=""/>
        <dsp:cNvSpPr/>
      </dsp:nvSpPr>
      <dsp:spPr>
        <a:xfrm>
          <a:off x="4618493" y="2514832"/>
          <a:ext cx="2436155" cy="15469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AR" sz="3100" kern="1200" dirty="0">
              <a:solidFill>
                <a:schemeClr val="bg1">
                  <a:lumMod val="85000"/>
                </a:schemeClr>
              </a:solidFill>
            </a:rPr>
            <a:t>Entre clases</a:t>
          </a:r>
        </a:p>
      </dsp:txBody>
      <dsp:txXfrm>
        <a:off x="4663802" y="2560141"/>
        <a:ext cx="2345537" cy="14563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099"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0"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1"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2"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3" name="AutoShape 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4" name="AutoShape 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5" name="AutoShape 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6" name="AutoShape 1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7" name="AutoShape 1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8" name="AutoShape 1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09" name="AutoShape 1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0" name="AutoShape 1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1" name="AutoShape 1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2" name="AutoShape 1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3" name="AutoShape 1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4" name="AutoShape 1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5" name="AutoShape 1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6" name="AutoShape 2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7" name="AutoShape 2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8" name="AutoShape 2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19" name="AutoShape 2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0" name="AutoShape 2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1" name="AutoShape 2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2" name="AutoShape 2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3" name="AutoShape 2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4" name="AutoShape 2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5" name="AutoShape 2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6" name="AutoShape 3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7" name="AutoShape 3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8" name="AutoShape 3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29" name="AutoShape 3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0" name="AutoShape 3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1" name="AutoShape 3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2" name="AutoShape 3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3" name="AutoShape 3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4" name="AutoShape 3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5" name="AutoShape 3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6" name="AutoShape 4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7" name="AutoShape 4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8" name="AutoShape 4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39" name="AutoShape 4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0" name="AutoShape 4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1" name="AutoShape 4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2" name="AutoShape 4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3" name="AutoShape 4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4" name="AutoShape 4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5" name="AutoShape 4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6" name="AutoShape 5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7" name="AutoShape 5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8" name="AutoShape 5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49" name="AutoShape 5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0" name="AutoShape 5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1" name="AutoShape 5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2" name="AutoShape 5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3" name="AutoShape 5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4" name="AutoShape 5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5" name="AutoShape 5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6" name="AutoShape 6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7" name="AutoShape 6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8" name="AutoShape 6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59" name="AutoShape 6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60" name="AutoShape 6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61" name="Rectangle 65"/>
          <p:cNvSpPr>
            <a:spLocks noGrp="1" noChangeArrowheads="1"/>
          </p:cNvSpPr>
          <p:nvPr>
            <p:ph type="hdr"/>
          </p:nvPr>
        </p:nvSpPr>
        <p:spPr bwMode="auto">
          <a:xfrm>
            <a:off x="0" y="0"/>
            <a:ext cx="2870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449263" algn="l"/>
                <a:tab pos="898525" algn="l"/>
                <a:tab pos="1347788" algn="l"/>
                <a:tab pos="1797050" algn="l"/>
                <a:tab pos="2246313" algn="l"/>
                <a:tab pos="2695575" algn="l"/>
              </a:tabLst>
              <a:defRPr sz="1200" b="1">
                <a:solidFill>
                  <a:srgbClr val="FFFFFF"/>
                </a:solidFill>
                <a:latin typeface="Tahoma" panose="020B0604030504040204" pitchFamily="34" charset="0"/>
                <a:cs typeface="Segoe UI" panose="020B0502040204020203" pitchFamily="34" charset="0"/>
              </a:defRPr>
            </a:lvl1pPr>
          </a:lstStyle>
          <a:p>
            <a:r>
              <a:rPr lang="es-AR" altLang="es-AR"/>
              <a:t>Info2 - Intro C++</a:t>
            </a:r>
          </a:p>
        </p:txBody>
      </p:sp>
      <p:sp>
        <p:nvSpPr>
          <p:cNvPr id="4162" name="Rectangle 66"/>
          <p:cNvSpPr>
            <a:spLocks noGrp="1" noChangeArrowheads="1"/>
          </p:cNvSpPr>
          <p:nvPr>
            <p:ph type="dt"/>
          </p:nvPr>
        </p:nvSpPr>
        <p:spPr bwMode="auto">
          <a:xfrm>
            <a:off x="3886200" y="0"/>
            <a:ext cx="2870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449263" algn="l"/>
                <a:tab pos="898525" algn="l"/>
                <a:tab pos="1347788" algn="l"/>
                <a:tab pos="1797050" algn="l"/>
                <a:tab pos="2246313" algn="l"/>
                <a:tab pos="2695575" algn="l"/>
              </a:tabLst>
              <a:defRPr sz="1200" b="1">
                <a:solidFill>
                  <a:srgbClr val="FFFFFF"/>
                </a:solidFill>
                <a:latin typeface="Tahoma" panose="020B0604030504040204" pitchFamily="34" charset="0"/>
                <a:cs typeface="Segoe UI" panose="020B0502040204020203" pitchFamily="34" charset="0"/>
              </a:defRPr>
            </a:lvl1pPr>
          </a:lstStyle>
          <a:p>
            <a:endParaRPr lang="es-AR" altLang="es-AR"/>
          </a:p>
        </p:txBody>
      </p:sp>
      <p:sp>
        <p:nvSpPr>
          <p:cNvPr id="4163" name="Rectangle 67"/>
          <p:cNvSpPr>
            <a:spLocks noGrp="1" noRot="1" noChangeAspect="1" noChangeArrowheads="1"/>
          </p:cNvSpPr>
          <p:nvPr>
            <p:ph type="sldImg"/>
          </p:nvPr>
        </p:nvSpPr>
        <p:spPr bwMode="auto">
          <a:xfrm>
            <a:off x="420688" y="685800"/>
            <a:ext cx="5915025" cy="332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64" name="Rectangle 68"/>
          <p:cNvSpPr>
            <a:spLocks noGrp="1" noChangeArrowheads="1"/>
          </p:cNvSpPr>
          <p:nvPr>
            <p:ph type="body"/>
          </p:nvPr>
        </p:nvSpPr>
        <p:spPr bwMode="auto">
          <a:xfrm>
            <a:off x="914400" y="4343400"/>
            <a:ext cx="4927600" cy="401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AR" altLang="es-AR"/>
          </a:p>
        </p:txBody>
      </p:sp>
      <p:sp>
        <p:nvSpPr>
          <p:cNvPr id="4165" name="Rectangle 69"/>
          <p:cNvSpPr>
            <a:spLocks noGrp="1" noChangeArrowheads="1"/>
          </p:cNvSpPr>
          <p:nvPr>
            <p:ph type="ftr"/>
          </p:nvPr>
        </p:nvSpPr>
        <p:spPr bwMode="auto">
          <a:xfrm>
            <a:off x="0" y="8686800"/>
            <a:ext cx="2870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449263" algn="l"/>
                <a:tab pos="898525" algn="l"/>
                <a:tab pos="1347788" algn="l"/>
                <a:tab pos="1797050" algn="l"/>
                <a:tab pos="2246313" algn="l"/>
                <a:tab pos="2695575" algn="l"/>
              </a:tabLst>
              <a:defRPr sz="1200" b="1">
                <a:solidFill>
                  <a:srgbClr val="FFFFFF"/>
                </a:solidFill>
                <a:latin typeface="Tahoma" panose="020B0604030504040204" pitchFamily="34" charset="0"/>
                <a:cs typeface="Segoe UI" panose="020B0502040204020203" pitchFamily="34" charset="0"/>
              </a:defRPr>
            </a:lvl1pPr>
          </a:lstStyle>
          <a:p>
            <a:r>
              <a:rPr lang="es-AR" altLang="es-AR"/>
              <a:t>Ing. Marcelo Giura                                                 Informática II - UTN - FRBA</a:t>
            </a:r>
          </a:p>
        </p:txBody>
      </p:sp>
      <p:sp>
        <p:nvSpPr>
          <p:cNvPr id="4166" name="Rectangle 70"/>
          <p:cNvSpPr>
            <a:spLocks noGrp="1" noChangeArrowheads="1"/>
          </p:cNvSpPr>
          <p:nvPr>
            <p:ph type="sldNum"/>
          </p:nvPr>
        </p:nvSpPr>
        <p:spPr bwMode="auto">
          <a:xfrm>
            <a:off x="3886200" y="8686800"/>
            <a:ext cx="2870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FontTx/>
              <a:buNone/>
              <a:tabLst>
                <a:tab pos="449263" algn="l"/>
                <a:tab pos="898525" algn="l"/>
                <a:tab pos="1347788" algn="l"/>
                <a:tab pos="1797050" algn="l"/>
                <a:tab pos="2246313" algn="l"/>
                <a:tab pos="2695575" algn="l"/>
              </a:tabLst>
              <a:defRPr sz="1200" b="1">
                <a:solidFill>
                  <a:srgbClr val="FFFFFF"/>
                </a:solidFill>
                <a:latin typeface="Tahoma" panose="020B0604030504040204" pitchFamily="34" charset="0"/>
                <a:cs typeface="Segoe UI" panose="020B0502040204020203" pitchFamily="34" charset="0"/>
              </a:defRPr>
            </a:lvl1pPr>
          </a:lstStyle>
          <a:p>
            <a:fld id="{7A8993F6-DF6E-4BD9-8B09-CCFD3A20E8DA}" type="slidenum">
              <a:rPr lang="es-AR" altLang="es-AR"/>
              <a:pPr/>
              <a:t>‹Nº›</a:t>
            </a:fld>
            <a:endParaRPr lang="es-AR" altLang="es-AR"/>
          </a:p>
        </p:txBody>
      </p:sp>
    </p:spTree>
    <p:extLst>
      <p:ext uri="{BB962C8B-B14F-4D97-AF65-F5344CB8AC3E}">
        <p14:creationId xmlns:p14="http://schemas.microsoft.com/office/powerpoint/2010/main" val="3981299118"/>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pPr marL="0" marR="0" lvl="0" indent="0" algn="l"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kumimoji="0" lang="es-AR" altLang="es-AR" sz="1200" b="1" i="0" u="none" strike="noStrike" kern="1200" cap="none" spc="0" normalizeH="0" baseline="0" noProof="0">
                <a:ln>
                  <a:noFill/>
                </a:ln>
                <a:solidFill>
                  <a:srgbClr val="FFFFFF"/>
                </a:solidFill>
                <a:effectLst/>
                <a:uLnTx/>
                <a:uFillTx/>
                <a:latin typeface="Tahoma" panose="020B0604030504040204" pitchFamily="34" charset="0"/>
                <a:ea typeface="微软雅黑" panose="020B0503020204020204" pitchFamily="34" charset="-122"/>
                <a:cs typeface="Segoe UI" panose="020B0502040204020203" pitchFamily="34" charset="0"/>
              </a:rPr>
              <a:t>Info2 - Intro C++</a:t>
            </a:r>
          </a:p>
        </p:txBody>
      </p:sp>
      <p:sp>
        <p:nvSpPr>
          <p:cNvPr id="6" name="Rectangle 69"/>
          <p:cNvSpPr>
            <a:spLocks noGrp="1" noChangeArrowheads="1"/>
          </p:cNvSpPr>
          <p:nvPr>
            <p:ph type="ftr"/>
          </p:nvPr>
        </p:nvSpPr>
        <p:spPr>
          <a:ln/>
        </p:spPr>
        <p:txBody>
          <a:bodyPr/>
          <a:lstStyle/>
          <a:p>
            <a:pPr marL="0" marR="0" lvl="0" indent="0" algn="l"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kumimoji="0" lang="es-AR" altLang="es-AR" sz="1200" b="1" i="0" u="none" strike="noStrike" kern="1200" cap="none" spc="0" normalizeH="0" baseline="0" noProof="0">
                <a:ln>
                  <a:noFill/>
                </a:ln>
                <a:solidFill>
                  <a:srgbClr val="FFFFFF"/>
                </a:solidFill>
                <a:effectLst/>
                <a:uLnTx/>
                <a:uFillTx/>
                <a:latin typeface="Tahoma" panose="020B0604030504040204" pitchFamily="34" charset="0"/>
                <a:ea typeface="微软雅黑" panose="020B0503020204020204" pitchFamily="34" charset="-122"/>
                <a:cs typeface="Segoe UI" panose="020B0502040204020203" pitchFamily="34" charset="0"/>
              </a:rPr>
              <a:t>Ing. Marcelo Giura                                                 Informática II - UTN - FRBA</a:t>
            </a:r>
          </a:p>
        </p:txBody>
      </p:sp>
      <p:sp>
        <p:nvSpPr>
          <p:cNvPr id="7" name="Rectangle 70"/>
          <p:cNvSpPr>
            <a:spLocks noGrp="1" noChangeArrowheads="1"/>
          </p:cNvSpPr>
          <p:nvPr>
            <p:ph type="sldNum"/>
          </p:nvPr>
        </p:nvSpPr>
        <p:spPr>
          <a:ln/>
        </p:spPr>
        <p:txBody>
          <a:bodyPr/>
          <a:lstStyle/>
          <a:p>
            <a:pPr marL="0" marR="0" lvl="0" indent="0" algn="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fld id="{8835F3EF-73AB-4E5F-8AFD-1E528C4DCB0B}" type="slidenum">
              <a:rPr kumimoji="0" lang="es-AR" altLang="es-AR" sz="1200" b="1" i="0" u="none" strike="noStrike" kern="1200" cap="none" spc="0" normalizeH="0" baseline="0" noProof="0">
                <a:ln>
                  <a:noFill/>
                </a:ln>
                <a:solidFill>
                  <a:srgbClr val="FFFFFF"/>
                </a:solidFill>
                <a:effectLst/>
                <a:uLnTx/>
                <a:uFillTx/>
                <a:latin typeface="Tahoma" panose="020B0604030504040204" pitchFamily="34" charset="0"/>
                <a:ea typeface="微软雅黑" panose="020B0503020204020204" pitchFamily="34" charset="-122"/>
                <a:cs typeface="Segoe UI" panose="020B0502040204020203" pitchFamily="34" charset="0"/>
              </a:rPr>
              <a:pPr marL="0" marR="0" lvl="0" indent="0" algn="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t>1</a:t>
            </a:fld>
            <a:endParaRPr kumimoji="0" lang="es-AR" altLang="es-AR" sz="1200" b="1" i="0" u="none" strike="noStrike" kern="1200" cap="none" spc="0" normalizeH="0" baseline="0" noProof="0">
              <a:ln>
                <a:noFill/>
              </a:ln>
              <a:solidFill>
                <a:srgbClr val="FFFFFF"/>
              </a:solidFill>
              <a:effectLst/>
              <a:uLnTx/>
              <a:uFillTx/>
              <a:latin typeface="Tahoma" panose="020B0604030504040204" pitchFamily="34" charset="0"/>
              <a:ea typeface="微软雅黑" panose="020B0503020204020204" pitchFamily="34" charset="-122"/>
              <a:cs typeface="Segoe UI" panose="020B0502040204020203" pitchFamily="34" charset="0"/>
            </a:endParaRPr>
          </a:p>
        </p:txBody>
      </p:sp>
      <p:sp>
        <p:nvSpPr>
          <p:cNvPr id="3379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s-AR" sz="2400" b="0" i="0" u="none" strike="noStrike" kern="1200" cap="none" spc="0" normalizeH="0" baseline="0" noProof="0">
              <a:ln>
                <a:noFill/>
              </a:ln>
              <a:solidFill>
                <a:srgbClr val="FFFFFF"/>
              </a:solidFill>
              <a:effectLst/>
              <a:uLnTx/>
              <a:uFillTx/>
              <a:latin typeface="Times New Roman" panose="02020603050405020304" pitchFamily="18" charset="0"/>
              <a:ea typeface="微软雅黑" panose="020B0503020204020204" pitchFamily="34" charset="-122"/>
              <a:cs typeface="+mn-cs"/>
            </a:endParaRPr>
          </a:p>
        </p:txBody>
      </p:sp>
    </p:spTree>
    <p:extLst>
      <p:ext uri="{BB962C8B-B14F-4D97-AF65-F5344CB8AC3E}">
        <p14:creationId xmlns:p14="http://schemas.microsoft.com/office/powerpoint/2010/main" val="1723390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4E714861-51E7-4238-AAB2-4F3D85F72A3F}" type="slidenum">
              <a:rPr lang="es-AR" altLang="es-AR"/>
              <a:pPr/>
              <a:t>10</a:t>
            </a:fld>
            <a:endParaRPr lang="es-AR" altLang="es-AR"/>
          </a:p>
        </p:txBody>
      </p:sp>
      <p:sp>
        <p:nvSpPr>
          <p:cNvPr id="4608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429955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4E714861-51E7-4238-AAB2-4F3D85F72A3F}" type="slidenum">
              <a:rPr lang="es-AR" altLang="es-AR"/>
              <a:pPr/>
              <a:t>11</a:t>
            </a:fld>
            <a:endParaRPr lang="es-AR" altLang="es-AR"/>
          </a:p>
        </p:txBody>
      </p:sp>
      <p:sp>
        <p:nvSpPr>
          <p:cNvPr id="4608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4052610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A2098BE4-046C-4D55-AAE9-98CF75F6E409}" type="slidenum">
              <a:rPr lang="es-AR" altLang="es-AR"/>
              <a:pPr/>
              <a:t>12</a:t>
            </a:fld>
            <a:endParaRPr lang="es-AR" altLang="es-AR"/>
          </a:p>
        </p:txBody>
      </p:sp>
      <p:sp>
        <p:nvSpPr>
          <p:cNvPr id="4096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376206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A2098BE4-046C-4D55-AAE9-98CF75F6E409}" type="slidenum">
              <a:rPr lang="es-AR" altLang="es-AR"/>
              <a:pPr/>
              <a:t>13</a:t>
            </a:fld>
            <a:endParaRPr lang="es-AR" altLang="es-AR"/>
          </a:p>
        </p:txBody>
      </p:sp>
      <p:sp>
        <p:nvSpPr>
          <p:cNvPr id="4096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4209781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A2098BE4-046C-4D55-AAE9-98CF75F6E409}" type="slidenum">
              <a:rPr lang="es-AR" altLang="es-AR"/>
              <a:pPr/>
              <a:t>14</a:t>
            </a:fld>
            <a:endParaRPr lang="es-AR" altLang="es-AR"/>
          </a:p>
        </p:txBody>
      </p:sp>
      <p:sp>
        <p:nvSpPr>
          <p:cNvPr id="4096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279492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932B3151-81D5-48B7-9158-1F660B45D613}" type="slidenum">
              <a:rPr lang="es-AR" altLang="es-AR"/>
              <a:pPr/>
              <a:t>15</a:t>
            </a:fld>
            <a:endParaRPr lang="es-AR" altLang="es-AR"/>
          </a:p>
        </p:txBody>
      </p:sp>
      <p:sp>
        <p:nvSpPr>
          <p:cNvPr id="48129"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eaLnBrk="0" hangingPunct="0">
              <a:spcBef>
                <a:spcPts val="450"/>
              </a:spcBef>
              <a:buClrTx/>
              <a:buFontTx/>
              <a:buNone/>
            </a:pPr>
            <a:r>
              <a:rPr lang="es-AR" altLang="es-AR" sz="2000">
                <a:ea typeface="WenQuanYi Micro Hei" charset="0"/>
                <a:cs typeface="WenQuanYi Micro Hei" charset="0"/>
              </a:rPr>
              <a:t>Modificar  de varias formas los constructores de la clase y observar los resultados</a:t>
            </a:r>
          </a:p>
        </p:txBody>
      </p:sp>
    </p:spTree>
    <p:extLst>
      <p:ext uri="{BB962C8B-B14F-4D97-AF65-F5344CB8AC3E}">
        <p14:creationId xmlns:p14="http://schemas.microsoft.com/office/powerpoint/2010/main" val="4018295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BA4218D3-ECC0-4361-865D-BDC0143B4B8D}" type="slidenum">
              <a:rPr lang="es-AR" altLang="es-AR"/>
              <a:pPr/>
              <a:t>16</a:t>
            </a:fld>
            <a:endParaRPr lang="es-AR" altLang="es-AR"/>
          </a:p>
        </p:txBody>
      </p:sp>
      <p:sp>
        <p:nvSpPr>
          <p:cNvPr id="4915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047015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33999682-021C-4FA7-BDF2-3990E34E8ACB}" type="slidenum">
              <a:rPr lang="es-AR" altLang="es-AR"/>
              <a:pPr/>
              <a:t>17</a:t>
            </a:fld>
            <a:endParaRPr lang="es-AR" altLang="es-AR"/>
          </a:p>
        </p:txBody>
      </p:sp>
      <p:sp>
        <p:nvSpPr>
          <p:cNvPr id="6144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11751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FBD2A796-C3B5-41AC-AE78-C8ECF2467B38}" type="slidenum">
              <a:rPr lang="es-AR" altLang="es-AR"/>
              <a:pPr/>
              <a:t>18</a:t>
            </a:fld>
            <a:endParaRPr lang="es-AR" altLang="es-AR"/>
          </a:p>
        </p:txBody>
      </p:sp>
      <p:sp>
        <p:nvSpPr>
          <p:cNvPr id="37889"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503161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B482967F-7852-417F-BF25-4B1597944604}" type="slidenum">
              <a:rPr lang="es-AR" altLang="es-AR"/>
              <a:pPr/>
              <a:t>19</a:t>
            </a:fld>
            <a:endParaRPr lang="es-AR" altLang="es-AR"/>
          </a:p>
        </p:txBody>
      </p:sp>
      <p:sp>
        <p:nvSpPr>
          <p:cNvPr id="3891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242682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F452C9E5-A507-4C90-AAD6-88B5A8CB55B8}" type="slidenum">
              <a:rPr lang="es-AR" altLang="es-AR"/>
              <a:pPr/>
              <a:t>2</a:t>
            </a:fld>
            <a:endParaRPr lang="es-AR" altLang="es-AR"/>
          </a:p>
        </p:txBody>
      </p:sp>
      <p:sp>
        <p:nvSpPr>
          <p:cNvPr id="34817"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 name="Marcador de notas 1">
            <a:extLst>
              <a:ext uri="{FF2B5EF4-FFF2-40B4-BE49-F238E27FC236}">
                <a16:creationId xmlns:a16="http://schemas.microsoft.com/office/drawing/2014/main" id="{DA91DFEA-5FDE-4854-9D9C-9AC7163A8D54}"/>
              </a:ext>
            </a:extLst>
          </p:cNvPr>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089820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B482967F-7852-417F-BF25-4B1597944604}" type="slidenum">
              <a:rPr lang="es-AR" altLang="es-AR"/>
              <a:pPr/>
              <a:t>20</a:t>
            </a:fld>
            <a:endParaRPr lang="es-AR" altLang="es-AR"/>
          </a:p>
        </p:txBody>
      </p:sp>
      <p:sp>
        <p:nvSpPr>
          <p:cNvPr id="3891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427665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6C6820EB-F71A-4252-A931-EC732CB90AD6}" type="slidenum">
              <a:rPr lang="es-AR" altLang="es-AR"/>
              <a:pPr/>
              <a:t>21</a:t>
            </a:fld>
            <a:endParaRPr lang="es-AR" altLang="es-AR"/>
          </a:p>
        </p:txBody>
      </p:sp>
      <p:sp>
        <p:nvSpPr>
          <p:cNvPr id="39937"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1135578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B482967F-7852-417F-BF25-4B1597944604}" type="slidenum">
              <a:rPr lang="es-AR" altLang="es-AR"/>
              <a:pPr/>
              <a:t>22</a:t>
            </a:fld>
            <a:endParaRPr lang="es-AR" altLang="es-AR"/>
          </a:p>
        </p:txBody>
      </p:sp>
      <p:sp>
        <p:nvSpPr>
          <p:cNvPr id="3891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1488786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B482967F-7852-417F-BF25-4B1597944604}" type="slidenum">
              <a:rPr lang="es-AR" altLang="es-AR"/>
              <a:pPr/>
              <a:t>23</a:t>
            </a:fld>
            <a:endParaRPr lang="es-AR" altLang="es-AR"/>
          </a:p>
        </p:txBody>
      </p:sp>
      <p:sp>
        <p:nvSpPr>
          <p:cNvPr id="3891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1117777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B482967F-7852-417F-BF25-4B1597944604}" type="slidenum">
              <a:rPr lang="es-AR" altLang="es-AR"/>
              <a:pPr/>
              <a:t>24</a:t>
            </a:fld>
            <a:endParaRPr lang="es-AR" altLang="es-AR"/>
          </a:p>
        </p:txBody>
      </p:sp>
      <p:sp>
        <p:nvSpPr>
          <p:cNvPr id="3891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 name="Marcador de notas 1">
            <a:extLst>
              <a:ext uri="{FF2B5EF4-FFF2-40B4-BE49-F238E27FC236}">
                <a16:creationId xmlns:a16="http://schemas.microsoft.com/office/drawing/2014/main" id="{AAB84669-05B5-4121-939B-52DB76459E7E}"/>
              </a:ext>
            </a:extLst>
          </p:cNvPr>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818243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B482967F-7852-417F-BF25-4B1597944604}" type="slidenum">
              <a:rPr lang="es-AR" altLang="es-AR"/>
              <a:pPr/>
              <a:t>25</a:t>
            </a:fld>
            <a:endParaRPr lang="es-AR" altLang="es-AR"/>
          </a:p>
        </p:txBody>
      </p:sp>
      <p:sp>
        <p:nvSpPr>
          <p:cNvPr id="3891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463013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B482967F-7852-417F-BF25-4B1597944604}" type="slidenum">
              <a:rPr lang="es-AR" altLang="es-AR"/>
              <a:pPr/>
              <a:t>26</a:t>
            </a:fld>
            <a:endParaRPr lang="es-AR" altLang="es-AR"/>
          </a:p>
        </p:txBody>
      </p:sp>
      <p:sp>
        <p:nvSpPr>
          <p:cNvPr id="3891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92234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C794FFC6-0FB7-4552-8CF1-914E3FA1B453}" type="slidenum">
              <a:rPr lang="es-AR" altLang="es-AR"/>
              <a:pPr/>
              <a:t>27</a:t>
            </a:fld>
            <a:endParaRPr lang="es-AR" altLang="es-AR"/>
          </a:p>
        </p:txBody>
      </p:sp>
      <p:sp>
        <p:nvSpPr>
          <p:cNvPr id="41985"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2558809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E4929276-41C6-4B71-9CBB-D79D92DBA571}" type="slidenum">
              <a:rPr lang="es-AR" altLang="es-AR"/>
              <a:pPr/>
              <a:t>28</a:t>
            </a:fld>
            <a:endParaRPr lang="es-AR" altLang="es-AR"/>
          </a:p>
        </p:txBody>
      </p:sp>
      <p:sp>
        <p:nvSpPr>
          <p:cNvPr id="45057"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511909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5C741FBD-A2DB-4644-A063-D6E00F55E779}" type="slidenum">
              <a:rPr lang="es-AR" altLang="es-AR"/>
              <a:pPr/>
              <a:t>29</a:t>
            </a:fld>
            <a:endParaRPr lang="es-AR" altLang="es-AR"/>
          </a:p>
        </p:txBody>
      </p:sp>
      <p:sp>
        <p:nvSpPr>
          <p:cNvPr id="4608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55213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34"/>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78436EBC-4E45-469A-B02C-3F1CF843154C}" type="slidenum">
              <a:rPr lang="es-AR" altLang="es-AR" sz="1200">
                <a:solidFill>
                  <a:srgbClr val="FFFFFF"/>
                </a:solidFill>
                <a:latin typeface="Tahoma" panose="020B0604030504040204" pitchFamily="34" charset="0"/>
                <a:cs typeface="Segoe UI" panose="020B0502040204020203" pitchFamily="34" charset="0"/>
              </a:rPr>
              <a:pPr>
                <a:buClrTx/>
                <a:buFontTx/>
                <a:buNone/>
              </a:pPr>
              <a:t>3</a:t>
            </a:fld>
            <a:endParaRPr lang="es-AR" altLang="es-AR" sz="1200">
              <a:solidFill>
                <a:srgbClr val="FFFFFF"/>
              </a:solidFill>
              <a:latin typeface="Tahoma" panose="020B0604030504040204" pitchFamily="34" charset="0"/>
              <a:cs typeface="Segoe UI" panose="020B0502040204020203" pitchFamily="34" charset="0"/>
            </a:endParaRPr>
          </a:p>
        </p:txBody>
      </p:sp>
      <p:sp>
        <p:nvSpPr>
          <p:cNvPr id="8195" name="Rectangle 1"/>
          <p:cNvSpPr txBox="1">
            <a:spLocks noGrp="1" noRot="1" noChangeAspect="1" noChangeArrowheads="1" noTextEdit="1"/>
          </p:cNvSpPr>
          <p:nvPr>
            <p:ph type="sldImg"/>
          </p:nvPr>
        </p:nvSpPr>
        <p:spPr>
          <a:xfrm>
            <a:off x="457200" y="720725"/>
            <a:ext cx="6400800" cy="36004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974725" y="4560888"/>
            <a:ext cx="5340350" cy="429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AR" altLang="es-AR">
              <a:solidFill>
                <a:srgbClr val="FFFFFF"/>
              </a:solidFill>
            </a:endParaRPr>
          </a:p>
        </p:txBody>
      </p:sp>
    </p:spTree>
    <p:extLst>
      <p:ext uri="{BB962C8B-B14F-4D97-AF65-F5344CB8AC3E}">
        <p14:creationId xmlns:p14="http://schemas.microsoft.com/office/powerpoint/2010/main" val="3793081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DDBF2C77-0455-4CC6-A2B1-98BB48CCD636}" type="slidenum">
              <a:rPr lang="es-AR" altLang="es-AR"/>
              <a:pPr/>
              <a:t>30</a:t>
            </a:fld>
            <a:endParaRPr lang="es-AR" altLang="es-AR"/>
          </a:p>
        </p:txBody>
      </p:sp>
      <p:sp>
        <p:nvSpPr>
          <p:cNvPr id="4403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119919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E4929276-41C6-4B71-9CBB-D79D92DBA571}" type="slidenum">
              <a:rPr lang="es-AR" altLang="es-AR"/>
              <a:pPr/>
              <a:t>31</a:t>
            </a:fld>
            <a:endParaRPr lang="es-AR" altLang="es-AR"/>
          </a:p>
        </p:txBody>
      </p:sp>
      <p:sp>
        <p:nvSpPr>
          <p:cNvPr id="45057"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2237526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24B97817-D5D3-4157-96E7-3FEFC829AF85}" type="slidenum">
              <a:rPr lang="es-AR" altLang="es-AR"/>
              <a:pPr/>
              <a:t>32</a:t>
            </a:fld>
            <a:endParaRPr lang="es-AR" altLang="es-AR"/>
          </a:p>
        </p:txBody>
      </p:sp>
      <p:sp>
        <p:nvSpPr>
          <p:cNvPr id="43009"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681810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428DFF8E-3162-4C03-ADC7-3C64D3C6718C}" type="slidenum">
              <a:rPr lang="es-AR" altLang="es-AR"/>
              <a:pPr/>
              <a:t>33</a:t>
            </a:fld>
            <a:endParaRPr lang="es-AR" altLang="es-AR"/>
          </a:p>
        </p:txBody>
      </p:sp>
      <p:sp>
        <p:nvSpPr>
          <p:cNvPr id="47105"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1133321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3">
            <a:extLst>
              <a:ext uri="{FF2B5EF4-FFF2-40B4-BE49-F238E27FC236}">
                <a16:creationId xmlns:a16="http://schemas.microsoft.com/office/drawing/2014/main" id="{DFAFF64E-6FD9-4D0B-A94D-1E1306CB788D}"/>
              </a:ext>
            </a:extLst>
          </p:cNvPr>
          <p:cNvSpPr>
            <a:spLocks noGrp="1" noChangeArrowheads="1"/>
          </p:cNvSpPr>
          <p:nvPr>
            <p:ph type="sldNum"/>
          </p:nvPr>
        </p:nvSpPr>
        <p:spPr>
          <a:ln/>
        </p:spPr>
        <p:txBody>
          <a:bodyPr/>
          <a:lstStyle/>
          <a:p>
            <a:pPr marL="0" marR="0" lvl="0" indent="0" algn="r" defTabSz="449263" rtl="0" eaLnBrk="1" fontAlgn="base" latinLnBrk="0" hangingPunct="0">
              <a:lnSpc>
                <a:spcPct val="93000"/>
              </a:lnSpc>
              <a:spcBef>
                <a:spcPct val="0"/>
              </a:spcBef>
              <a:spcAft>
                <a:spcPct val="0"/>
              </a:spcAft>
              <a:buClrTx/>
              <a:buSzPct val="100000"/>
              <a:buFontTx/>
              <a:buNone/>
              <a:tabLst>
                <a:tab pos="449263" algn="l"/>
                <a:tab pos="898525" algn="l"/>
                <a:tab pos="1347788" algn="l"/>
                <a:tab pos="1797050" algn="l"/>
                <a:tab pos="2246313" algn="l"/>
                <a:tab pos="2695575" algn="l"/>
                <a:tab pos="3144838" algn="l"/>
              </a:tabLst>
              <a:defRPr/>
            </a:pPr>
            <a:fld id="{92E5477D-E1FD-48BA-96CA-9F81991904FA}" type="slidenum">
              <a:rPr kumimoji="0" lang="es-AR" altLang="es-ES"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Segoe UI" panose="020B0502040204020203" pitchFamily="34" charset="0"/>
              </a:rPr>
              <a:pPr marL="0" marR="0" lvl="0" indent="0" algn="r" defTabSz="449263" rtl="0" eaLnBrk="1" fontAlgn="base" latinLnBrk="0" hangingPunct="0">
                <a:lnSpc>
                  <a:spcPct val="93000"/>
                </a:lnSpc>
                <a:spcBef>
                  <a:spcPct val="0"/>
                </a:spcBef>
                <a:spcAft>
                  <a:spcPct val="0"/>
                </a:spcAft>
                <a:buClrTx/>
                <a:buSzPct val="100000"/>
                <a:buFontTx/>
                <a:buNone/>
                <a:tabLst>
                  <a:tab pos="449263" algn="l"/>
                  <a:tab pos="898525" algn="l"/>
                  <a:tab pos="1347788" algn="l"/>
                  <a:tab pos="1797050" algn="l"/>
                  <a:tab pos="2246313" algn="l"/>
                  <a:tab pos="2695575" algn="l"/>
                  <a:tab pos="3144838" algn="l"/>
                </a:tabLst>
                <a:defRPr/>
              </a:pPr>
              <a:t>34</a:t>
            </a:fld>
            <a:endParaRPr kumimoji="0" lang="es-AR" altLang="es-ES"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Segoe UI" panose="020B0502040204020203" pitchFamily="34" charset="0"/>
            </a:endParaRPr>
          </a:p>
        </p:txBody>
      </p:sp>
      <p:sp>
        <p:nvSpPr>
          <p:cNvPr id="31745" name="AutoShape 1">
            <a:extLst>
              <a:ext uri="{FF2B5EF4-FFF2-40B4-BE49-F238E27FC236}">
                <a16:creationId xmlns:a16="http://schemas.microsoft.com/office/drawing/2014/main" id="{5100C125-3551-4331-93FE-AE3C7047C042}"/>
              </a:ext>
            </a:extLst>
          </p:cNvPr>
          <p:cNvSpPr>
            <a:spLocks noChangeArrowheads="1"/>
          </p:cNvSpPr>
          <p:nvPr/>
        </p:nvSpPr>
        <p:spPr bwMode="auto">
          <a:xfrm>
            <a:off x="0" y="0"/>
            <a:ext cx="3124200" cy="433388"/>
          </a:xfrm>
          <a:custGeom>
            <a:avLst/>
            <a:gdLst>
              <a:gd name="G0" fmla="+- 4340 0 0"/>
              <a:gd name="G1" fmla="*/ 1 1205 2"/>
              <a:gd name="G2" fmla="+- 1205 0 0"/>
              <a:gd name="G3" fmla="+- 8680 0 0"/>
            </a:gdLst>
            <a:ahLst/>
            <a:cxnLst>
              <a:cxn ang="0">
                <a:pos x="r" y="vc"/>
              </a:cxn>
              <a:cxn ang="5400000">
                <a:pos x="hc" y="b"/>
              </a:cxn>
              <a:cxn ang="10800000">
                <a:pos x="l" y="vc"/>
              </a:cxn>
              <a:cxn ang="16200000">
                <a:pos x="hc" y="t"/>
              </a:cxn>
            </a:cxnLst>
            <a:rect l="0" t="0" r="0" b="0"/>
            <a:pathLst>
              <a:path>
                <a:moveTo>
                  <a:pt x="0" y="0"/>
                </a:moveTo>
                <a:lnTo>
                  <a:pt x="8680" y="0"/>
                </a:lnTo>
                <a:lnTo>
                  <a:pt x="8680" y="1205"/>
                </a:lnTo>
                <a:lnTo>
                  <a:pt x="0" y="1205"/>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9pPr>
          </a:lstStyle>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ES" sz="1200" b="1" i="0" u="none" strike="noStrike" kern="1200" cap="none" spc="0" normalizeH="0" baseline="0" noProof="0">
                <a:ln>
                  <a:noFill/>
                </a:ln>
                <a:solidFill>
                  <a:srgbClr val="FFFFFF"/>
                </a:solidFill>
                <a:effectLst/>
                <a:uLnTx/>
                <a:uFillTx/>
                <a:latin typeface="Tahoma" panose="020B0604030504040204" pitchFamily="34" charset="0"/>
                <a:ea typeface="微软雅黑" panose="020B0503020204020204" pitchFamily="34" charset="-122"/>
                <a:cs typeface="+mn-cs"/>
              </a:rPr>
              <a:t>Info2 - Intro C++</a:t>
            </a:r>
          </a:p>
        </p:txBody>
      </p:sp>
      <p:sp>
        <p:nvSpPr>
          <p:cNvPr id="31746" name="AutoShape 2">
            <a:extLst>
              <a:ext uri="{FF2B5EF4-FFF2-40B4-BE49-F238E27FC236}">
                <a16:creationId xmlns:a16="http://schemas.microsoft.com/office/drawing/2014/main" id="{43748764-C8AA-49C4-B1A6-D371894F7795}"/>
              </a:ext>
            </a:extLst>
          </p:cNvPr>
          <p:cNvSpPr>
            <a:spLocks noChangeArrowheads="1"/>
          </p:cNvSpPr>
          <p:nvPr/>
        </p:nvSpPr>
        <p:spPr bwMode="auto">
          <a:xfrm>
            <a:off x="0" y="9120188"/>
            <a:ext cx="3124200" cy="433387"/>
          </a:xfrm>
          <a:custGeom>
            <a:avLst/>
            <a:gdLst>
              <a:gd name="G0" fmla="+- 4340 0 0"/>
              <a:gd name="G1" fmla="*/ 1 1205 2"/>
              <a:gd name="G2" fmla="+- 1205 0 0"/>
              <a:gd name="G3" fmla="+- 8680 0 0"/>
            </a:gdLst>
            <a:ahLst/>
            <a:cxnLst>
              <a:cxn ang="0">
                <a:pos x="r" y="vc"/>
              </a:cxn>
              <a:cxn ang="5400000">
                <a:pos x="hc" y="b"/>
              </a:cxn>
              <a:cxn ang="10800000">
                <a:pos x="l" y="vc"/>
              </a:cxn>
              <a:cxn ang="16200000">
                <a:pos x="hc" y="t"/>
              </a:cxn>
            </a:cxnLst>
            <a:rect l="0" t="0" r="0" b="0"/>
            <a:pathLst>
              <a:path>
                <a:moveTo>
                  <a:pt x="0" y="0"/>
                </a:moveTo>
                <a:lnTo>
                  <a:pt x="8680" y="0"/>
                </a:lnTo>
                <a:lnTo>
                  <a:pt x="8680" y="1205"/>
                </a:lnTo>
                <a:lnTo>
                  <a:pt x="0" y="1205"/>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9pPr>
          </a:lstStyle>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ES" sz="1200" b="1" i="0" u="none" strike="noStrike" kern="1200" cap="none" spc="0" normalizeH="0" baseline="0" noProof="0">
                <a:ln>
                  <a:noFill/>
                </a:ln>
                <a:solidFill>
                  <a:srgbClr val="FFFFFF"/>
                </a:solidFill>
                <a:effectLst/>
                <a:uLnTx/>
                <a:uFillTx/>
                <a:latin typeface="Tahoma" panose="020B0604030504040204" pitchFamily="34" charset="0"/>
                <a:ea typeface="微软雅黑" panose="020B0503020204020204" pitchFamily="34" charset="-122"/>
                <a:cs typeface="+mn-cs"/>
              </a:rPr>
              <a:t>Ing. Marcelo Giura                                                 Informática II - UTN - FRBA</a:t>
            </a:r>
          </a:p>
        </p:txBody>
      </p:sp>
      <p:sp>
        <p:nvSpPr>
          <p:cNvPr id="31747" name="AutoShape 3">
            <a:extLst>
              <a:ext uri="{FF2B5EF4-FFF2-40B4-BE49-F238E27FC236}">
                <a16:creationId xmlns:a16="http://schemas.microsoft.com/office/drawing/2014/main" id="{94DEDCCF-FC14-44B2-9C8E-07B4E34289E4}"/>
              </a:ext>
            </a:extLst>
          </p:cNvPr>
          <p:cNvSpPr>
            <a:spLocks noChangeArrowheads="1"/>
          </p:cNvSpPr>
          <p:nvPr/>
        </p:nvSpPr>
        <p:spPr bwMode="auto">
          <a:xfrm>
            <a:off x="4144963" y="9120188"/>
            <a:ext cx="3124200" cy="433387"/>
          </a:xfrm>
          <a:custGeom>
            <a:avLst/>
            <a:gdLst>
              <a:gd name="G0" fmla="+- 4340 0 0"/>
              <a:gd name="G1" fmla="*/ 1 1205 2"/>
              <a:gd name="G2" fmla="+- 1205 0 0"/>
              <a:gd name="G3" fmla="+- 8680 0 0"/>
            </a:gdLst>
            <a:ahLst/>
            <a:cxnLst>
              <a:cxn ang="0">
                <a:pos x="r" y="vc"/>
              </a:cxn>
              <a:cxn ang="5400000">
                <a:pos x="hc" y="b"/>
              </a:cxn>
              <a:cxn ang="10800000">
                <a:pos x="l" y="vc"/>
              </a:cxn>
              <a:cxn ang="16200000">
                <a:pos x="hc" y="t"/>
              </a:cxn>
            </a:cxnLst>
            <a:rect l="0" t="0" r="0" b="0"/>
            <a:pathLst>
              <a:path>
                <a:moveTo>
                  <a:pt x="0" y="0"/>
                </a:moveTo>
                <a:lnTo>
                  <a:pt x="8680" y="0"/>
                </a:lnTo>
                <a:lnTo>
                  <a:pt x="8680" y="1205"/>
                </a:lnTo>
                <a:lnTo>
                  <a:pt x="0" y="1205"/>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9pPr>
          </a:lstStyle>
          <a:p>
            <a:pPr marL="0" marR="0" lvl="0" indent="0" algn="r"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1A16803D-14E8-4D9E-AF2F-46A941712B92}" type="slidenum">
              <a:rPr kumimoji="0" lang="es-AR" altLang="es-ES" sz="1200" b="1" i="0" u="none" strike="noStrike" kern="1200" cap="none" spc="0" normalizeH="0" baseline="0" noProof="0">
                <a:ln>
                  <a:noFill/>
                </a:ln>
                <a:solidFill>
                  <a:srgbClr val="FFFFFF"/>
                </a:solidFill>
                <a:effectLst/>
                <a:uLnTx/>
                <a:uFillTx/>
                <a:latin typeface="Tahoma" panose="020B0604030504040204" pitchFamily="34" charset="0"/>
                <a:ea typeface="微软雅黑" panose="020B0503020204020204" pitchFamily="34" charset="-122"/>
                <a:cs typeface="+mn-cs"/>
              </a:rPr>
              <a:pPr marL="0" marR="0" lvl="0" indent="0" algn="r"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34</a:t>
            </a:fld>
            <a:endParaRPr kumimoji="0" lang="es-AR" altLang="es-ES" sz="1200" b="1" i="0" u="none" strike="noStrike" kern="1200" cap="none" spc="0" normalizeH="0" baseline="0" noProof="0">
              <a:ln>
                <a:noFill/>
              </a:ln>
              <a:solidFill>
                <a:srgbClr val="FFFFFF"/>
              </a:solidFill>
              <a:effectLst/>
              <a:uLnTx/>
              <a:uFillTx/>
              <a:latin typeface="Tahoma" panose="020B0604030504040204" pitchFamily="34" charset="0"/>
              <a:ea typeface="微软雅黑" panose="020B0503020204020204" pitchFamily="34" charset="-122"/>
              <a:cs typeface="+mn-cs"/>
            </a:endParaRPr>
          </a:p>
        </p:txBody>
      </p:sp>
      <p:sp>
        <p:nvSpPr>
          <p:cNvPr id="31748" name="AutoShape 4">
            <a:extLst>
              <a:ext uri="{FF2B5EF4-FFF2-40B4-BE49-F238E27FC236}">
                <a16:creationId xmlns:a16="http://schemas.microsoft.com/office/drawing/2014/main" id="{6CDFDAFF-3D1B-4810-BB8A-559C88CAA052}"/>
              </a:ext>
            </a:extLst>
          </p:cNvPr>
          <p:cNvSpPr>
            <a:spLocks noChangeArrowheads="1"/>
          </p:cNvSpPr>
          <p:nvPr/>
        </p:nvSpPr>
        <p:spPr bwMode="auto">
          <a:xfrm>
            <a:off x="914400" y="4343400"/>
            <a:ext cx="5000625" cy="4086225"/>
          </a:xfrm>
          <a:custGeom>
            <a:avLst/>
            <a:gdLst>
              <a:gd name="G0" fmla="+- 6946 0 0"/>
              <a:gd name="G1" fmla="+- 5676 0 0"/>
              <a:gd name="G2" fmla="+- 11352 0 0"/>
              <a:gd name="G3" fmla="+- 13892 0 0"/>
            </a:gdLst>
            <a:ahLst/>
            <a:cxnLst>
              <a:cxn ang="0">
                <a:pos x="r" y="vc"/>
              </a:cxn>
              <a:cxn ang="5400000">
                <a:pos x="hc" y="b"/>
              </a:cxn>
              <a:cxn ang="10800000">
                <a:pos x="l" y="vc"/>
              </a:cxn>
              <a:cxn ang="16200000">
                <a:pos x="hc" y="t"/>
              </a:cxn>
            </a:cxnLst>
            <a:rect l="0" t="0" r="0" b="0"/>
            <a:pathLst>
              <a:path>
                <a:moveTo>
                  <a:pt x="0" y="0"/>
                </a:moveTo>
                <a:lnTo>
                  <a:pt x="13892" y="0"/>
                </a:lnTo>
                <a:lnTo>
                  <a:pt x="13892" y="11352"/>
                </a:lnTo>
                <a:lnTo>
                  <a:pt x="0" y="1135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0" fontAlgn="base" latinLnBrk="0" hangingPunct="0">
              <a:lnSpc>
                <a:spcPct val="100000"/>
              </a:lnSpc>
              <a:spcBef>
                <a:spcPct val="0"/>
              </a:spcBef>
              <a:spcAft>
                <a:spcPct val="0"/>
              </a:spcAft>
              <a:buClrTx/>
              <a:buSzTx/>
              <a:buFontTx/>
              <a:buNone/>
              <a:tabLst/>
              <a:defRPr/>
            </a:pPr>
            <a:endParaRPr kumimoji="0" lang="es-AR" sz="1800" b="0" i="0" u="none" strike="noStrike" kern="1200" cap="none" spc="0" normalizeH="0" baseline="0" noProof="0">
              <a:ln>
                <a:noFill/>
              </a:ln>
              <a:solidFill>
                <a:srgbClr val="FFFFFF"/>
              </a:solidFill>
              <a:effectLst/>
              <a:uLnTx/>
              <a:uFillTx/>
              <a:latin typeface="Arial" panose="020B0604020202020204" pitchFamily="34" charset="0"/>
              <a:ea typeface="Microsoft YaHei" panose="020B0503020204020204" pitchFamily="34" charset="-122"/>
              <a:cs typeface="+mn-cs"/>
            </a:endParaRPr>
          </a:p>
        </p:txBody>
      </p:sp>
    </p:spTree>
    <p:extLst>
      <p:ext uri="{BB962C8B-B14F-4D97-AF65-F5344CB8AC3E}">
        <p14:creationId xmlns:p14="http://schemas.microsoft.com/office/powerpoint/2010/main" val="453354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428DFF8E-3162-4C03-ADC7-3C64D3C6718C}" type="slidenum">
              <a:rPr lang="es-AR" altLang="es-AR"/>
              <a:pPr/>
              <a:t>35</a:t>
            </a:fld>
            <a:endParaRPr lang="es-AR" altLang="es-AR"/>
          </a:p>
        </p:txBody>
      </p:sp>
      <p:sp>
        <p:nvSpPr>
          <p:cNvPr id="47105"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1453630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B98C84AB-CE44-4364-B467-726FBD87394F}" type="slidenum">
              <a:rPr lang="es-AR" altLang="es-AR"/>
              <a:pPr/>
              <a:t>36</a:t>
            </a:fld>
            <a:endParaRPr lang="es-AR" altLang="es-AR"/>
          </a:p>
        </p:txBody>
      </p:sp>
      <p:sp>
        <p:nvSpPr>
          <p:cNvPr id="48129"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1842914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53FF892B-3820-44D6-BF64-B968BD90DFDE}" type="slidenum">
              <a:rPr lang="es-AR" altLang="es-AR"/>
              <a:pPr/>
              <a:t>37</a:t>
            </a:fld>
            <a:endParaRPr lang="es-AR" altLang="es-AR"/>
          </a:p>
        </p:txBody>
      </p:sp>
      <p:sp>
        <p:nvSpPr>
          <p:cNvPr id="4915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84538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53FF892B-3820-44D6-BF64-B968BD90DFDE}" type="slidenum">
              <a:rPr lang="es-AR" altLang="es-AR"/>
              <a:pPr/>
              <a:t>38</a:t>
            </a:fld>
            <a:endParaRPr lang="es-AR" altLang="es-AR"/>
          </a:p>
        </p:txBody>
      </p:sp>
      <p:sp>
        <p:nvSpPr>
          <p:cNvPr id="4915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331459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53FF892B-3820-44D6-BF64-B968BD90DFDE}" type="slidenum">
              <a:rPr lang="es-AR" altLang="es-AR"/>
              <a:pPr/>
              <a:t>39</a:t>
            </a:fld>
            <a:endParaRPr lang="es-AR" altLang="es-AR"/>
          </a:p>
        </p:txBody>
      </p:sp>
      <p:sp>
        <p:nvSpPr>
          <p:cNvPr id="4915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422676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2713C4C5-C0BD-4B32-9252-CBE278559E53}" type="slidenum">
              <a:rPr lang="es-AR" altLang="es-AR"/>
              <a:pPr/>
              <a:t>4</a:t>
            </a:fld>
            <a:endParaRPr lang="es-AR" altLang="es-AR"/>
          </a:p>
        </p:txBody>
      </p:sp>
      <p:sp>
        <p:nvSpPr>
          <p:cNvPr id="41985"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6966897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AE27CB2A-DE01-4C9D-AA07-11034796C7E9}" type="slidenum">
              <a:rPr lang="es-AR" altLang="es-AR"/>
              <a:pPr/>
              <a:t>40</a:t>
            </a:fld>
            <a:endParaRPr lang="es-AR" altLang="es-AR"/>
          </a:p>
        </p:txBody>
      </p:sp>
      <p:sp>
        <p:nvSpPr>
          <p:cNvPr id="50177"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1998045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AE27CB2A-DE01-4C9D-AA07-11034796C7E9}" type="slidenum">
              <a:rPr lang="es-AR" altLang="es-AR"/>
              <a:pPr/>
              <a:t>41</a:t>
            </a:fld>
            <a:endParaRPr lang="es-AR" altLang="es-AR"/>
          </a:p>
        </p:txBody>
      </p:sp>
      <p:sp>
        <p:nvSpPr>
          <p:cNvPr id="50177"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769406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TextShape 1"/>
          <p:cNvSpPr txBox="1"/>
          <p:nvPr/>
        </p:nvSpPr>
        <p:spPr>
          <a:xfrm>
            <a:off x="0" y="8686800"/>
            <a:ext cx="2896920" cy="382320"/>
          </a:xfrm>
          <a:prstGeom prst="rect">
            <a:avLst/>
          </a:prstGeom>
          <a:noFill/>
          <a:ln>
            <a:noFill/>
          </a:ln>
        </p:spPr>
        <p:txBody>
          <a:bodyPr lIns="90000" tIns="46800" rIns="90000" bIns="46800" anchor="b"/>
          <a:lstStyle/>
          <a:p>
            <a:pPr>
              <a:lnSpc>
                <a:spcPct val="100000"/>
              </a:lnSpc>
            </a:pPr>
            <a:r>
              <a:rPr lang="es-AR" sz="1200" b="1" strike="noStrike" spc="-1">
                <a:solidFill>
                  <a:srgbClr val="FFFFFF"/>
                </a:solidFill>
                <a:uFill>
                  <a:solidFill>
                    <a:srgbClr val="FFFFFF"/>
                  </a:solidFill>
                </a:uFill>
                <a:latin typeface="Tahoma"/>
                <a:ea typeface="+mn-ea"/>
              </a:rPr>
              <a:t>Ing. Marcelo Giura                                                 Informática II - UTN - FRBA</a:t>
            </a:r>
            <a:endParaRPr lang="es-AR" sz="1400" b="0" strike="noStrike" spc="-1">
              <a:solidFill>
                <a:srgbClr val="000000"/>
              </a:solidFill>
              <a:uFill>
                <a:solidFill>
                  <a:srgbClr val="FFFFFF"/>
                </a:solidFill>
              </a:uFill>
              <a:latin typeface="Times New Roman"/>
            </a:endParaRPr>
          </a:p>
        </p:txBody>
      </p:sp>
      <p:sp>
        <p:nvSpPr>
          <p:cNvPr id="701" name="TextShape 2"/>
          <p:cNvSpPr txBox="1"/>
          <p:nvPr/>
        </p:nvSpPr>
        <p:spPr>
          <a:xfrm>
            <a:off x="3886200" y="8686800"/>
            <a:ext cx="2896920" cy="382320"/>
          </a:xfrm>
          <a:prstGeom prst="rect">
            <a:avLst/>
          </a:prstGeom>
          <a:noFill/>
          <a:ln>
            <a:noFill/>
          </a:ln>
        </p:spPr>
        <p:txBody>
          <a:bodyPr lIns="90000" tIns="46800" rIns="90000" bIns="46800" anchor="b"/>
          <a:lstStyle/>
          <a:p>
            <a:pPr algn="r">
              <a:lnSpc>
                <a:spcPct val="100000"/>
              </a:lnSpc>
            </a:pPr>
            <a:fld id="{D02F14C6-A844-4F0A-A4D2-A07AF6C60256}" type="slidenum">
              <a:rPr lang="es-AR" sz="1200" b="1" strike="noStrike" spc="-1">
                <a:solidFill>
                  <a:srgbClr val="FFFFFF"/>
                </a:solidFill>
                <a:uFill>
                  <a:solidFill>
                    <a:srgbClr val="FFFFFF"/>
                  </a:solidFill>
                </a:uFill>
                <a:latin typeface="Tahoma"/>
                <a:ea typeface="+mn-ea"/>
              </a:rPr>
              <a:t>42</a:t>
            </a:fld>
            <a:endParaRPr lang="es-AR" sz="1400" b="0" strike="noStrike" spc="-1">
              <a:solidFill>
                <a:srgbClr val="000000"/>
              </a:solidFill>
              <a:uFill>
                <a:solidFill>
                  <a:srgbClr val="FFFFFF"/>
                </a:solidFill>
              </a:uFill>
              <a:latin typeface="Times New Roman"/>
            </a:endParaRPr>
          </a:p>
        </p:txBody>
      </p:sp>
      <p:sp>
        <p:nvSpPr>
          <p:cNvPr id="702" name="CustomShape 3"/>
          <p:cNvSpPr/>
          <p:nvPr/>
        </p:nvSpPr>
        <p:spPr>
          <a:xfrm>
            <a:off x="539640" y="4343400"/>
            <a:ext cx="5940000" cy="4328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AR" sz="1600" b="0" strike="noStrike" spc="-1">
                <a:solidFill>
                  <a:srgbClr val="000000"/>
                </a:solidFill>
                <a:uFill>
                  <a:solidFill>
                    <a:srgbClr val="FFFFFF"/>
                  </a:solidFill>
                </a:uFill>
                <a:latin typeface="Times New Roman"/>
                <a:ea typeface="WenQuanYi Micro Hei"/>
              </a:rPr>
              <a:t>Complejo Complejo::operator* (const Complejo &amp;c) { //MULTIPLICA</a:t>
            </a: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    return Complejo(real_*c.real_-imag_*c.imag_,real_*c.imag_+c.real_*imag_); }</a:t>
            </a:r>
            <a:endParaRPr lang="es-AR" sz="1800" b="0" strike="noStrike" spc="-1">
              <a:solidFill>
                <a:srgbClr val="000000"/>
              </a:solidFill>
              <a:uFill>
                <a:solidFill>
                  <a:srgbClr val="FFFFFF"/>
                </a:solidFill>
              </a:uFill>
              <a:latin typeface="Arial"/>
            </a:endParaRPr>
          </a:p>
          <a:p>
            <a:pPr>
              <a:lnSpc>
                <a:spcPct val="100000"/>
              </a:lnSpc>
            </a:pP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Complejo Complejo::operator/ (const Complejo &amp;c) { //DIVISION</a:t>
            </a: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    double aux = c.real_*c.real_ + c.imag_*c.imag_;</a:t>
            </a: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    return Complejo((real_*c.real_ + imag_*c.imag_)/aux,</a:t>
            </a: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                    (-real_*c.imag_ + imag_*c.real_)/aux); }</a:t>
            </a:r>
            <a:endParaRPr lang="es-AR" sz="1800" b="0" strike="noStrike" spc="-1">
              <a:solidFill>
                <a:srgbClr val="000000"/>
              </a:solidFill>
              <a:uFill>
                <a:solidFill>
                  <a:srgbClr val="FFFFFF"/>
                </a:solidFill>
              </a:uFill>
              <a:latin typeface="Arial"/>
            </a:endParaRPr>
          </a:p>
          <a:p>
            <a:pPr>
              <a:lnSpc>
                <a:spcPct val="100000"/>
              </a:lnSpc>
            </a:pP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Complejo Complejo::conjugado() {   return Complejo(real_,-imag_);}</a:t>
            </a: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double Complejo::modulo() { return sqrt(real_*real_+imag_*imag_);}</a:t>
            </a: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double Complejo::angulo() {  return atan(imag_/real_); }</a:t>
            </a: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Complejo Complejo::inverso() {</a:t>
            </a: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    double aux = real_*real_ + imag_*imag_;</a:t>
            </a:r>
            <a:endParaRPr lang="es-AR" sz="1800" b="0" strike="noStrike" spc="-1">
              <a:solidFill>
                <a:srgbClr val="000000"/>
              </a:solidFill>
              <a:uFill>
                <a:solidFill>
                  <a:srgbClr val="FFFFFF"/>
                </a:solidFill>
              </a:uFill>
              <a:latin typeface="Arial"/>
            </a:endParaRPr>
          </a:p>
          <a:p>
            <a:pPr>
              <a:lnSpc>
                <a:spcPct val="100000"/>
              </a:lnSpc>
            </a:pPr>
            <a:r>
              <a:rPr lang="es-AR" sz="1600" b="0" strike="noStrike" spc="-1">
                <a:solidFill>
                  <a:srgbClr val="000000"/>
                </a:solidFill>
                <a:uFill>
                  <a:solidFill>
                    <a:srgbClr val="FFFFFF"/>
                  </a:solidFill>
                </a:uFill>
                <a:latin typeface="Times New Roman"/>
                <a:ea typeface="WenQuanYi Micro Hei"/>
              </a:rPr>
              <a:t>    return Complejo(real_/aux,-imag_/aux);}</a:t>
            </a:r>
            <a:endParaRPr lang="es-AR"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39261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33999682-021C-4FA7-BDF2-3990E34E8ACB}" type="slidenum">
              <a:rPr lang="es-AR" altLang="es-AR"/>
              <a:pPr/>
              <a:t>43</a:t>
            </a:fld>
            <a:endParaRPr lang="es-AR" altLang="es-AR"/>
          </a:p>
        </p:txBody>
      </p:sp>
      <p:sp>
        <p:nvSpPr>
          <p:cNvPr id="6144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499799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33999682-021C-4FA7-BDF2-3990E34E8ACB}" type="slidenum">
              <a:rPr lang="es-AR" altLang="es-AR"/>
              <a:pPr/>
              <a:t>44</a:t>
            </a:fld>
            <a:endParaRPr lang="es-AR" altLang="es-AR"/>
          </a:p>
        </p:txBody>
      </p:sp>
      <p:sp>
        <p:nvSpPr>
          <p:cNvPr id="6144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3344748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33999682-021C-4FA7-BDF2-3990E34E8ACB}" type="slidenum">
              <a:rPr lang="es-AR" altLang="es-AR"/>
              <a:pPr/>
              <a:t>45</a:t>
            </a:fld>
            <a:endParaRPr lang="es-AR" altLang="es-AR"/>
          </a:p>
        </p:txBody>
      </p:sp>
      <p:sp>
        <p:nvSpPr>
          <p:cNvPr id="6144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19950632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33999682-021C-4FA7-BDF2-3990E34E8ACB}" type="slidenum">
              <a:rPr lang="es-AR" altLang="es-AR"/>
              <a:pPr/>
              <a:t>46</a:t>
            </a:fld>
            <a:endParaRPr lang="es-AR" altLang="es-AR"/>
          </a:p>
        </p:txBody>
      </p:sp>
      <p:sp>
        <p:nvSpPr>
          <p:cNvPr id="6144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8322837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33999682-021C-4FA7-BDF2-3990E34E8ACB}" type="slidenum">
              <a:rPr lang="es-AR" altLang="es-AR"/>
              <a:pPr/>
              <a:t>47</a:t>
            </a:fld>
            <a:endParaRPr lang="es-AR" altLang="es-AR"/>
          </a:p>
        </p:txBody>
      </p:sp>
      <p:sp>
        <p:nvSpPr>
          <p:cNvPr id="6144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4130174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33999682-021C-4FA7-BDF2-3990E34E8ACB}" type="slidenum">
              <a:rPr lang="es-AR" altLang="es-AR"/>
              <a:pPr/>
              <a:t>48</a:t>
            </a:fld>
            <a:endParaRPr lang="es-AR" altLang="es-AR"/>
          </a:p>
        </p:txBody>
      </p:sp>
      <p:sp>
        <p:nvSpPr>
          <p:cNvPr id="6144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1198078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33999682-021C-4FA7-BDF2-3990E34E8ACB}" type="slidenum">
              <a:rPr lang="es-AR" altLang="es-AR"/>
              <a:pPr/>
              <a:t>49</a:t>
            </a:fld>
            <a:endParaRPr lang="es-AR" altLang="es-AR"/>
          </a:p>
        </p:txBody>
      </p:sp>
      <p:sp>
        <p:nvSpPr>
          <p:cNvPr id="6144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25970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5EAA13BE-371C-4574-8857-F7AA1D5A1F1B}" type="slidenum">
              <a:rPr lang="es-AR" altLang="es-AR"/>
              <a:pPr/>
              <a:t>5</a:t>
            </a:fld>
            <a:endParaRPr lang="es-AR" altLang="es-AR"/>
          </a:p>
        </p:txBody>
      </p:sp>
      <p:sp>
        <p:nvSpPr>
          <p:cNvPr id="43009"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27681058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5"/>
          <p:cNvSpPr>
            <a:spLocks noGrp="1" noChangeArrowheads="1"/>
          </p:cNvSpPr>
          <p:nvPr>
            <p:ph type="hdr"/>
          </p:nvPr>
        </p:nvSpPr>
        <p:spPr>
          <a:ln/>
        </p:spPr>
        <p:txBody>
          <a:bodyPr/>
          <a:lstStyle/>
          <a:p>
            <a:r>
              <a:rPr lang="es-AR" altLang="es-AR"/>
              <a:t>Info2 - Intro C++</a:t>
            </a:r>
          </a:p>
        </p:txBody>
      </p:sp>
      <p:sp>
        <p:nvSpPr>
          <p:cNvPr id="6" name="Rectangle 69"/>
          <p:cNvSpPr>
            <a:spLocks noGrp="1" noChangeArrowheads="1"/>
          </p:cNvSpPr>
          <p:nvPr>
            <p:ph type="ftr"/>
          </p:nvPr>
        </p:nvSpPr>
        <p:spPr>
          <a:ln/>
        </p:spPr>
        <p:txBody>
          <a:bodyPr/>
          <a:lstStyle/>
          <a:p>
            <a:r>
              <a:rPr lang="es-AR" altLang="es-AR"/>
              <a:t>Ing. Marcelo Giura                                                 Informática II - UTN - FRBA</a:t>
            </a:r>
          </a:p>
        </p:txBody>
      </p:sp>
      <p:sp>
        <p:nvSpPr>
          <p:cNvPr id="7" name="Rectangle 70"/>
          <p:cNvSpPr>
            <a:spLocks noGrp="1" noChangeArrowheads="1"/>
          </p:cNvSpPr>
          <p:nvPr>
            <p:ph type="sldNum"/>
          </p:nvPr>
        </p:nvSpPr>
        <p:spPr>
          <a:ln/>
        </p:spPr>
        <p:txBody>
          <a:bodyPr/>
          <a:lstStyle/>
          <a:p>
            <a:fld id="{33999682-021C-4FA7-BDF2-3990E34E8ACB}" type="slidenum">
              <a:rPr lang="es-AR" altLang="es-AR"/>
              <a:pPr/>
              <a:t>50</a:t>
            </a:fld>
            <a:endParaRPr lang="es-AR" altLang="es-AR"/>
          </a:p>
        </p:txBody>
      </p:sp>
      <p:sp>
        <p:nvSpPr>
          <p:cNvPr id="6144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8804234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a:extLst>
              <a:ext uri="{FF2B5EF4-FFF2-40B4-BE49-F238E27FC236}">
                <a16:creationId xmlns:a16="http://schemas.microsoft.com/office/drawing/2014/main" id="{94EF9AD3-2F3E-4F6C-80AC-ADCA811F5078}"/>
              </a:ext>
            </a:extLst>
          </p:cNvPr>
          <p:cNvSpPr>
            <a:spLocks noGrp="1" noChangeArrowheads="1"/>
          </p:cNvSpPr>
          <p:nvPr>
            <p:ph type="sldNum"/>
          </p:nvPr>
        </p:nvSpPr>
        <p:spPr>
          <a:ln/>
        </p:spPr>
        <p:txBody>
          <a:bodyPr/>
          <a:lstStyle/>
          <a:p>
            <a:fld id="{808305B9-71C7-4ED5-A98A-857508F6D641}" type="slidenum">
              <a:rPr lang="es-AR" altLang="es-ES"/>
              <a:pPr/>
              <a:t>51</a:t>
            </a:fld>
            <a:endParaRPr lang="es-AR" altLang="es-ES"/>
          </a:p>
        </p:txBody>
      </p:sp>
      <p:sp>
        <p:nvSpPr>
          <p:cNvPr id="50177" name="AutoShape 1">
            <a:extLst>
              <a:ext uri="{FF2B5EF4-FFF2-40B4-BE49-F238E27FC236}">
                <a16:creationId xmlns:a16="http://schemas.microsoft.com/office/drawing/2014/main" id="{389286A0-2CFE-4C91-96D0-C161C0D4D521}"/>
              </a:ext>
            </a:extLst>
          </p:cNvPr>
          <p:cNvSpPr>
            <a:spLocks noChangeArrowheads="1"/>
          </p:cNvSpPr>
          <p:nvPr/>
        </p:nvSpPr>
        <p:spPr bwMode="auto">
          <a:xfrm>
            <a:off x="4144963" y="9120188"/>
            <a:ext cx="3124200" cy="433387"/>
          </a:xfrm>
          <a:custGeom>
            <a:avLst/>
            <a:gdLst>
              <a:gd name="G0" fmla="+- 4340 0 0"/>
              <a:gd name="G1" fmla="*/ 1 1205 2"/>
              <a:gd name="G2" fmla="+- 1205 0 0"/>
              <a:gd name="G3" fmla="+- 8680 0 0"/>
            </a:gdLst>
            <a:ahLst/>
            <a:cxnLst>
              <a:cxn ang="0">
                <a:pos x="r" y="vc"/>
              </a:cxn>
              <a:cxn ang="5400000">
                <a:pos x="hc" y="b"/>
              </a:cxn>
              <a:cxn ang="10800000">
                <a:pos x="l" y="vc"/>
              </a:cxn>
              <a:cxn ang="16200000">
                <a:pos x="hc" y="t"/>
              </a:cxn>
            </a:cxnLst>
            <a:rect l="0" t="0" r="0" b="0"/>
            <a:pathLst>
              <a:path>
                <a:moveTo>
                  <a:pt x="0" y="0"/>
                </a:moveTo>
                <a:lnTo>
                  <a:pt x="8680" y="0"/>
                </a:lnTo>
                <a:lnTo>
                  <a:pt x="8680" y="1205"/>
                </a:lnTo>
                <a:lnTo>
                  <a:pt x="0" y="1205"/>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9pPr>
          </a:lstStyle>
          <a:p>
            <a:pPr>
              <a:lnSpc>
                <a:spcPct val="100000"/>
              </a:lnSpc>
              <a:buClrTx/>
              <a:buFontTx/>
              <a:buNone/>
            </a:pPr>
            <a:fld id="{A0CECCAF-83F5-4690-A051-84EF5733C4D6}" type="slidenum">
              <a:rPr lang="es-AR" altLang="es-ES" sz="1200" b="1">
                <a:solidFill>
                  <a:srgbClr val="FFFFFF"/>
                </a:solidFill>
                <a:latin typeface="Tahoma" panose="020B0604030504040204" pitchFamily="34" charset="0"/>
                <a:cs typeface="DejaVu Sans" charset="0"/>
              </a:rPr>
              <a:pPr>
                <a:lnSpc>
                  <a:spcPct val="100000"/>
                </a:lnSpc>
                <a:buClrTx/>
                <a:buFontTx/>
                <a:buNone/>
              </a:pPr>
              <a:t>51</a:t>
            </a:fld>
            <a:endParaRPr lang="es-AR" altLang="es-ES" sz="1200" b="1">
              <a:solidFill>
                <a:srgbClr val="FFFFFF"/>
              </a:solidFill>
              <a:latin typeface="Tahoma" panose="020B0604030504040204" pitchFamily="34" charset="0"/>
              <a:cs typeface="DejaVu Sans" charset="0"/>
            </a:endParaRPr>
          </a:p>
        </p:txBody>
      </p:sp>
      <p:sp>
        <p:nvSpPr>
          <p:cNvPr id="50178" name="AutoShape 2">
            <a:extLst>
              <a:ext uri="{FF2B5EF4-FFF2-40B4-BE49-F238E27FC236}">
                <a16:creationId xmlns:a16="http://schemas.microsoft.com/office/drawing/2014/main" id="{34339C4E-CFE3-4FA0-93D0-F79EAAC63CFE}"/>
              </a:ext>
            </a:extLst>
          </p:cNvPr>
          <p:cNvSpPr>
            <a:spLocks noChangeArrowheads="1"/>
          </p:cNvSpPr>
          <p:nvPr/>
        </p:nvSpPr>
        <p:spPr bwMode="auto">
          <a:xfrm>
            <a:off x="974725" y="4560888"/>
            <a:ext cx="5338763" cy="4295775"/>
          </a:xfrm>
          <a:custGeom>
            <a:avLst/>
            <a:gdLst>
              <a:gd name="G0" fmla="*/ 1 14831 2"/>
              <a:gd name="G1" fmla="+- 5967 0 0"/>
              <a:gd name="G2" fmla="+- 11934 0 0"/>
              <a:gd name="G3" fmla="+- 14831 0 0"/>
            </a:gdLst>
            <a:ahLst/>
            <a:cxnLst>
              <a:cxn ang="0">
                <a:pos x="r" y="vc"/>
              </a:cxn>
              <a:cxn ang="5400000">
                <a:pos x="hc" y="b"/>
              </a:cxn>
              <a:cxn ang="10800000">
                <a:pos x="l" y="vc"/>
              </a:cxn>
              <a:cxn ang="16200000">
                <a:pos x="hc" y="t"/>
              </a:cxn>
            </a:cxnLst>
            <a:rect l="0" t="0" r="0" b="0"/>
            <a:pathLst>
              <a:path>
                <a:moveTo>
                  <a:pt x="0" y="0"/>
                </a:moveTo>
                <a:lnTo>
                  <a:pt x="14831" y="0"/>
                </a:lnTo>
                <a:lnTo>
                  <a:pt x="14831" y="11934"/>
                </a:lnTo>
                <a:lnTo>
                  <a:pt x="0" y="11934"/>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B415CF23-2111-4A6D-AB07-74E46C80AC0A}" type="slidenum">
              <a:rPr lang="es-AR" altLang="es-AR"/>
              <a:pPr/>
              <a:t>6</a:t>
            </a:fld>
            <a:endParaRPr lang="es-AR" altLang="es-AR"/>
          </a:p>
        </p:txBody>
      </p:sp>
      <p:sp>
        <p:nvSpPr>
          <p:cNvPr id="44033"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 name="Marcador de notas 1">
            <a:extLst>
              <a:ext uri="{FF2B5EF4-FFF2-40B4-BE49-F238E27FC236}">
                <a16:creationId xmlns:a16="http://schemas.microsoft.com/office/drawing/2014/main" id="{122A7C52-86AE-44F4-A535-7C6208335C33}"/>
              </a:ext>
            </a:extLst>
          </p:cNvPr>
          <p:cNvSpPr>
            <a:spLocks noGrp="1"/>
          </p:cNvSpPr>
          <p:nvPr>
            <p:ph type="body" idx="1"/>
          </p:nvPr>
        </p:nvSpPr>
        <p:spPr/>
        <p:txBody>
          <a:bodyPr/>
          <a:lstStyle/>
          <a:p>
            <a:r>
              <a:rPr lang="es-AR" sz="1200" b="0" i="0" kern="1200" dirty="0">
                <a:solidFill>
                  <a:srgbClr val="000000"/>
                </a:solidFill>
                <a:effectLst/>
                <a:latin typeface="Times New Roman" panose="02020603050405020304" pitchFamily="18" charset="0"/>
                <a:ea typeface="+mn-ea"/>
                <a:cs typeface="+mn-cs"/>
              </a:rPr>
              <a:t>La utilización de referencias constantes en argumentos de funciones es especialmente importante porque una función puede recibir un objeto temporal. Éste podría haber sido creado como valor de retorno de otra función. Los objetos temporales son siempre constantes. </a:t>
            </a:r>
          </a:p>
        </p:txBody>
      </p:sp>
    </p:spTree>
    <p:extLst>
      <p:ext uri="{BB962C8B-B14F-4D97-AF65-F5344CB8AC3E}">
        <p14:creationId xmlns:p14="http://schemas.microsoft.com/office/powerpoint/2010/main" val="284397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BE188DBE-B0B1-4BBE-87B8-D56C9DCE0805}" type="slidenum">
              <a:rPr lang="es-AR" altLang="es-AR"/>
              <a:pPr/>
              <a:t>7</a:t>
            </a:fld>
            <a:endParaRPr lang="es-AR" altLang="es-AR"/>
          </a:p>
        </p:txBody>
      </p:sp>
      <p:sp>
        <p:nvSpPr>
          <p:cNvPr id="45057"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 name="Marcador de notas 1">
            <a:extLst>
              <a:ext uri="{FF2B5EF4-FFF2-40B4-BE49-F238E27FC236}">
                <a16:creationId xmlns:a16="http://schemas.microsoft.com/office/drawing/2014/main" id="{9717F37D-7B48-4BA6-B9F8-768D874AD6C3}"/>
              </a:ext>
            </a:extLst>
          </p:cNvPr>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953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4E714861-51E7-4238-AAB2-4F3D85F72A3F}" type="slidenum">
              <a:rPr lang="es-AR" altLang="es-AR"/>
              <a:pPr/>
              <a:t>8</a:t>
            </a:fld>
            <a:endParaRPr lang="es-AR" altLang="es-AR"/>
          </a:p>
        </p:txBody>
      </p:sp>
      <p:sp>
        <p:nvSpPr>
          <p:cNvPr id="46081"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 name="Marcador de notas 1">
            <a:extLst>
              <a:ext uri="{FF2B5EF4-FFF2-40B4-BE49-F238E27FC236}">
                <a16:creationId xmlns:a16="http://schemas.microsoft.com/office/drawing/2014/main" id="{6DC8F68C-4964-4AED-97F5-F80CC621CD0E}"/>
              </a:ext>
            </a:extLst>
          </p:cNvPr>
          <p:cNvSpPr>
            <a:spLocks noGrp="1"/>
          </p:cNvSpPr>
          <p:nvPr>
            <p:ph type="body" idx="1"/>
          </p:nvPr>
        </p:nvSpPr>
        <p:spPr/>
        <p:txBody>
          <a:bodyPr/>
          <a:lstStyle/>
          <a:p>
            <a:r>
              <a:rPr lang="es-AR" sz="1800" dirty="0"/>
              <a:t>CONSTANTE: Porque cuando trabajamos con referencias, el efecto de una operación sobre ella (La referencia. El parámetro formal), implica que se modifique el estado del parámetro real.</a:t>
            </a:r>
          </a:p>
          <a:p>
            <a:r>
              <a:rPr lang="es-AR" sz="1200" b="0" i="0" kern="1200" dirty="0">
                <a:solidFill>
                  <a:srgbClr val="000000"/>
                </a:solidFill>
                <a:effectLst/>
                <a:latin typeface="Times New Roman" panose="02020603050405020304" pitchFamily="18" charset="0"/>
                <a:ea typeface="+mn-ea"/>
                <a:cs typeface="+mn-cs"/>
              </a:rPr>
              <a:t>La utilización de referencias constantes en argumentos de funciones es especialmente importante porque una función puede recibir un objeto temporal. Éste podría haber sido creado como valor de retorno de otra función o explícitamente por el usuario de la función. Los objetos temporales son siempre constantes. Por eso, si no utiliza una referencia constante, el compilador se quejará. Como ejemplo muy simple:</a:t>
            </a:r>
          </a:p>
          <a:p>
            <a:endParaRPr lang="es-AR" sz="1200" b="0" i="0" kern="1200" dirty="0">
              <a:solidFill>
                <a:srgbClr val="000000"/>
              </a:solidFill>
              <a:effectLst/>
              <a:latin typeface="Times New Roman" panose="02020603050405020304" pitchFamily="18" charset="0"/>
              <a:ea typeface="+mn-ea"/>
              <a:cs typeface="+mn-cs"/>
            </a:endParaRPr>
          </a:p>
          <a:p>
            <a:r>
              <a:rPr lang="es-AR" sz="1200" b="0" i="0" kern="1200" dirty="0">
                <a:solidFill>
                  <a:srgbClr val="000000"/>
                </a:solidFill>
                <a:effectLst/>
                <a:latin typeface="Times New Roman" panose="02020603050405020304" pitchFamily="18" charset="0"/>
                <a:ea typeface="+mn-ea"/>
                <a:cs typeface="+mn-cs"/>
              </a:rPr>
              <a:t>void f(</a:t>
            </a:r>
            <a:r>
              <a:rPr lang="es-AR" sz="1200" b="0" i="0" kern="1200" dirty="0" err="1">
                <a:solidFill>
                  <a:srgbClr val="000000"/>
                </a:solidFill>
                <a:effectLst/>
                <a:latin typeface="Times New Roman" panose="02020603050405020304" pitchFamily="18" charset="0"/>
                <a:ea typeface="+mn-ea"/>
                <a:cs typeface="+mn-cs"/>
              </a:rPr>
              <a:t>int</a:t>
            </a:r>
            <a:r>
              <a:rPr lang="es-AR" sz="1200" b="0" i="0" kern="1200" dirty="0">
                <a:solidFill>
                  <a:srgbClr val="000000"/>
                </a:solidFill>
                <a:effectLst/>
                <a:latin typeface="Times New Roman" panose="02020603050405020304" pitchFamily="18" charset="0"/>
                <a:ea typeface="+mn-ea"/>
                <a:cs typeface="+mn-cs"/>
              </a:rPr>
              <a:t>&amp;) { } </a:t>
            </a:r>
          </a:p>
          <a:p>
            <a:r>
              <a:rPr lang="es-AR" sz="1200" b="0" i="0" kern="1200" dirty="0">
                <a:solidFill>
                  <a:srgbClr val="000000"/>
                </a:solidFill>
                <a:effectLst/>
                <a:latin typeface="Times New Roman" panose="02020603050405020304" pitchFamily="18" charset="0"/>
                <a:ea typeface="+mn-ea"/>
                <a:cs typeface="+mn-cs"/>
              </a:rPr>
              <a:t>void g(</a:t>
            </a:r>
            <a:r>
              <a:rPr lang="es-AR" sz="1200" b="0" i="0" kern="1200" dirty="0" err="1">
                <a:solidFill>
                  <a:srgbClr val="000000"/>
                </a:solidFill>
                <a:effectLst/>
                <a:latin typeface="Times New Roman" panose="02020603050405020304" pitchFamily="18" charset="0"/>
                <a:ea typeface="+mn-ea"/>
                <a:cs typeface="+mn-cs"/>
              </a:rPr>
              <a:t>const</a:t>
            </a:r>
            <a:r>
              <a:rPr lang="es-AR" sz="1200" b="0" i="0" kern="1200" dirty="0">
                <a:solidFill>
                  <a:srgbClr val="000000"/>
                </a:solidFill>
                <a:effectLst/>
                <a:latin typeface="Times New Roman" panose="02020603050405020304" pitchFamily="18" charset="0"/>
                <a:ea typeface="+mn-ea"/>
                <a:cs typeface="+mn-cs"/>
              </a:rPr>
              <a:t> </a:t>
            </a:r>
            <a:r>
              <a:rPr lang="es-AR" sz="1200" b="0" i="0" kern="1200" dirty="0" err="1">
                <a:solidFill>
                  <a:srgbClr val="000000"/>
                </a:solidFill>
                <a:effectLst/>
                <a:latin typeface="Times New Roman" panose="02020603050405020304" pitchFamily="18" charset="0"/>
                <a:ea typeface="+mn-ea"/>
                <a:cs typeface="+mn-cs"/>
              </a:rPr>
              <a:t>int</a:t>
            </a:r>
            <a:r>
              <a:rPr lang="es-AR" sz="1200" b="0" i="0" kern="1200" dirty="0">
                <a:solidFill>
                  <a:srgbClr val="000000"/>
                </a:solidFill>
                <a:effectLst/>
                <a:latin typeface="Times New Roman" panose="02020603050405020304" pitchFamily="18" charset="0"/>
                <a:ea typeface="+mn-ea"/>
                <a:cs typeface="+mn-cs"/>
              </a:rPr>
              <a:t>&amp;) { } </a:t>
            </a:r>
          </a:p>
          <a:p>
            <a:r>
              <a:rPr lang="es-AR" sz="1200" b="0" i="0" kern="1200" dirty="0" err="1">
                <a:solidFill>
                  <a:srgbClr val="000000"/>
                </a:solidFill>
                <a:effectLst/>
                <a:latin typeface="Times New Roman" panose="02020603050405020304" pitchFamily="18" charset="0"/>
                <a:ea typeface="+mn-ea"/>
                <a:cs typeface="+mn-cs"/>
              </a:rPr>
              <a:t>int</a:t>
            </a:r>
            <a:r>
              <a:rPr lang="es-AR" sz="1200" b="0" i="0" kern="1200" dirty="0">
                <a:solidFill>
                  <a:srgbClr val="000000"/>
                </a:solidFill>
                <a:effectLst/>
                <a:latin typeface="Times New Roman" panose="02020603050405020304" pitchFamily="18" charset="0"/>
                <a:ea typeface="+mn-ea"/>
                <a:cs typeface="+mn-cs"/>
              </a:rPr>
              <a:t> </a:t>
            </a:r>
            <a:r>
              <a:rPr lang="es-AR" sz="1200" b="0" i="0" kern="1200" dirty="0" err="1">
                <a:solidFill>
                  <a:srgbClr val="000000"/>
                </a:solidFill>
                <a:effectLst/>
                <a:latin typeface="Times New Roman" panose="02020603050405020304" pitchFamily="18" charset="0"/>
                <a:ea typeface="+mn-ea"/>
                <a:cs typeface="+mn-cs"/>
              </a:rPr>
              <a:t>main</a:t>
            </a:r>
            <a:r>
              <a:rPr lang="es-AR" sz="1200" b="0" i="0" kern="1200" dirty="0">
                <a:solidFill>
                  <a:srgbClr val="000000"/>
                </a:solidFill>
                <a:effectLst/>
                <a:latin typeface="Times New Roman" panose="02020603050405020304" pitchFamily="18" charset="0"/>
                <a:ea typeface="+mn-ea"/>
                <a:cs typeface="+mn-cs"/>
              </a:rPr>
              <a:t>() </a:t>
            </a:r>
          </a:p>
          <a:p>
            <a:r>
              <a:rPr lang="es-AR" sz="1200" b="0" i="0" kern="1200" dirty="0">
                <a:solidFill>
                  <a:srgbClr val="000000"/>
                </a:solidFill>
                <a:effectLst/>
                <a:latin typeface="Times New Roman" panose="02020603050405020304" pitchFamily="18" charset="0"/>
                <a:ea typeface="+mn-ea"/>
                <a:cs typeface="+mn-cs"/>
              </a:rPr>
              <a:t>{ </a:t>
            </a:r>
          </a:p>
          <a:p>
            <a:r>
              <a:rPr lang="es-AR" sz="1200" b="0" i="0" kern="1200" dirty="0">
                <a:solidFill>
                  <a:srgbClr val="000000"/>
                </a:solidFill>
                <a:effectLst/>
                <a:latin typeface="Times New Roman" panose="02020603050405020304" pitchFamily="18" charset="0"/>
                <a:ea typeface="+mn-ea"/>
                <a:cs typeface="+mn-cs"/>
              </a:rPr>
              <a:t>	</a:t>
            </a:r>
            <a:r>
              <a:rPr lang="es-AR" sz="1200" b="0" i="1" kern="1200" dirty="0">
                <a:solidFill>
                  <a:srgbClr val="000000"/>
                </a:solidFill>
                <a:effectLst/>
                <a:latin typeface="Times New Roman" panose="02020603050405020304" pitchFamily="18" charset="0"/>
                <a:ea typeface="+mn-ea"/>
                <a:cs typeface="+mn-cs"/>
              </a:rPr>
              <a:t>//! f(1); // Error</a:t>
            </a:r>
            <a:r>
              <a:rPr lang="es-AR" sz="1200" b="0" i="0" kern="1200" dirty="0">
                <a:solidFill>
                  <a:srgbClr val="000000"/>
                </a:solidFill>
                <a:effectLst/>
                <a:latin typeface="Times New Roman" panose="02020603050405020304" pitchFamily="18" charset="0"/>
                <a:ea typeface="+mn-ea"/>
                <a:cs typeface="+mn-cs"/>
              </a:rPr>
              <a:t> ¿podríamos modificar al 1?</a:t>
            </a:r>
          </a:p>
          <a:p>
            <a:r>
              <a:rPr lang="es-AR" sz="1200" b="0" i="0" kern="1200" dirty="0">
                <a:solidFill>
                  <a:srgbClr val="000000"/>
                </a:solidFill>
                <a:effectLst/>
                <a:latin typeface="Times New Roman" panose="02020603050405020304" pitchFamily="18" charset="0"/>
                <a:ea typeface="+mn-ea"/>
                <a:cs typeface="+mn-cs"/>
              </a:rPr>
              <a:t>	g(1); </a:t>
            </a:r>
          </a:p>
          <a:p>
            <a:r>
              <a:rPr lang="es-AR" sz="1200" b="0" i="0" kern="1200" dirty="0">
                <a:solidFill>
                  <a:srgbClr val="000000"/>
                </a:solidFill>
                <a:effectLst/>
                <a:latin typeface="Times New Roman" panose="02020603050405020304" pitchFamily="18" charset="0"/>
                <a:ea typeface="+mn-ea"/>
                <a:cs typeface="+mn-cs"/>
              </a:rPr>
              <a:t>}</a:t>
            </a:r>
            <a:endParaRPr lang="es-AR" sz="1800" dirty="0"/>
          </a:p>
          <a:p>
            <a:endParaRPr lang="es-AR" sz="1800" dirty="0"/>
          </a:p>
          <a:p>
            <a:r>
              <a:rPr lang="es-AR" sz="1800" dirty="0"/>
              <a:t>REFERENCIA: </a:t>
            </a:r>
            <a:r>
              <a:rPr lang="es-AR" sz="1200" b="0" i="0" kern="1200" dirty="0">
                <a:solidFill>
                  <a:srgbClr val="000000"/>
                </a:solidFill>
                <a:effectLst/>
                <a:latin typeface="Times New Roman" panose="02020603050405020304" pitchFamily="18" charset="0"/>
                <a:ea typeface="+mn-ea"/>
                <a:cs typeface="+mn-cs"/>
              </a:rPr>
              <a:t>el constructor de copia no debe recibir como parámetro una copia sino una referencia... si recibiese una copia entrarías en un bucle sin fin ya que para invocar al constructor copia tendrías que crear antes una copia del argumento... que obligaría a llamar al constructor copia y así indefinidamente.</a:t>
            </a:r>
            <a:endParaRPr lang="es-AR" sz="1800" dirty="0"/>
          </a:p>
        </p:txBody>
      </p:sp>
    </p:spTree>
    <p:extLst>
      <p:ext uri="{BB962C8B-B14F-4D97-AF65-F5344CB8AC3E}">
        <p14:creationId xmlns:p14="http://schemas.microsoft.com/office/powerpoint/2010/main" val="1591059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61"/>
          <p:cNvSpPr>
            <a:spLocks noGrp="1" noChangeArrowheads="1"/>
          </p:cNvSpPr>
          <p:nvPr>
            <p:ph type="hdr"/>
          </p:nvPr>
        </p:nvSpPr>
        <p:spPr>
          <a:ln/>
        </p:spPr>
        <p:txBody>
          <a:bodyPr/>
          <a:lstStyle/>
          <a:p>
            <a:r>
              <a:rPr lang="es-AR" altLang="es-AR"/>
              <a:t>Info2 - Intro C++</a:t>
            </a:r>
          </a:p>
        </p:txBody>
      </p:sp>
      <p:sp>
        <p:nvSpPr>
          <p:cNvPr id="6" name="Rectangle 65"/>
          <p:cNvSpPr>
            <a:spLocks noGrp="1" noChangeArrowheads="1"/>
          </p:cNvSpPr>
          <p:nvPr>
            <p:ph type="ftr"/>
          </p:nvPr>
        </p:nvSpPr>
        <p:spPr>
          <a:ln/>
        </p:spPr>
        <p:txBody>
          <a:bodyPr/>
          <a:lstStyle/>
          <a:p>
            <a:r>
              <a:rPr lang="es-AR" altLang="es-AR"/>
              <a:t>Ing. Marcelo Giura                                                 Informática II - UTN - FRBA</a:t>
            </a:r>
          </a:p>
        </p:txBody>
      </p:sp>
      <p:sp>
        <p:nvSpPr>
          <p:cNvPr id="7" name="Rectangle 66"/>
          <p:cNvSpPr>
            <a:spLocks noGrp="1" noChangeArrowheads="1"/>
          </p:cNvSpPr>
          <p:nvPr>
            <p:ph type="sldNum"/>
          </p:nvPr>
        </p:nvSpPr>
        <p:spPr>
          <a:ln/>
        </p:spPr>
        <p:txBody>
          <a:bodyPr/>
          <a:lstStyle/>
          <a:p>
            <a:fld id="{6E8ABAD8-15F4-4024-B989-8BDBA7E3C0F0}" type="slidenum">
              <a:rPr lang="es-AR" altLang="es-AR"/>
              <a:pPr/>
              <a:t>9</a:t>
            </a:fld>
            <a:endParaRPr lang="es-AR" altLang="es-AR"/>
          </a:p>
        </p:txBody>
      </p:sp>
      <p:sp>
        <p:nvSpPr>
          <p:cNvPr id="47105" name="Rectangle 1"/>
          <p:cNvSpPr txBox="1">
            <a:spLocks noGrp="1" noRot="1" noChangeAspect="1" noChangeArrowheads="1"/>
          </p:cNvSpPr>
          <p:nvPr>
            <p:ph type="sldImg"/>
          </p:nvPr>
        </p:nvSpPr>
        <p:spPr bwMode="auto">
          <a:xfrm>
            <a:off x="392113" y="685800"/>
            <a:ext cx="6046787" cy="34020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p:cNvSpPr txBox="1">
            <a:spLocks noChangeArrowheads="1"/>
          </p:cNvSpPr>
          <p:nvPr/>
        </p:nvSpPr>
        <p:spPr bwMode="auto">
          <a:xfrm>
            <a:off x="914400" y="4343400"/>
            <a:ext cx="5002213" cy="408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247205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729B4B16-73C5-4992-9733-D93D432A0A78}" type="slidenum">
              <a:rPr lang="es-ES" altLang="es-AR" smtClean="0"/>
              <a:pPr/>
              <a:t>‹Nº›</a:t>
            </a:fld>
            <a:endParaRPr lang="es-ES" altLang="es-AR"/>
          </a:p>
        </p:txBody>
      </p:sp>
    </p:spTree>
    <p:extLst>
      <p:ext uri="{BB962C8B-B14F-4D97-AF65-F5344CB8AC3E}">
        <p14:creationId xmlns:p14="http://schemas.microsoft.com/office/powerpoint/2010/main" val="317270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A9EAB9BE-C501-4A9C-BDD4-E2EB24B2CF28}" type="slidenum">
              <a:rPr lang="es-ES" altLang="es-AR" smtClean="0"/>
              <a:pPr/>
              <a:t>‹Nº›</a:t>
            </a:fld>
            <a:endParaRPr lang="es-ES" altLang="es-AR"/>
          </a:p>
        </p:txBody>
      </p:sp>
    </p:spTree>
    <p:extLst>
      <p:ext uri="{BB962C8B-B14F-4D97-AF65-F5344CB8AC3E}">
        <p14:creationId xmlns:p14="http://schemas.microsoft.com/office/powerpoint/2010/main" val="384567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85200" y="446089"/>
            <a:ext cx="2556933" cy="6116637"/>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914400" y="446089"/>
            <a:ext cx="7467600" cy="611663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6FA4E67D-4B7B-45BE-9830-33931BAEB097}" type="slidenum">
              <a:rPr lang="es-ES" altLang="es-AR" smtClean="0"/>
              <a:pPr/>
              <a:t>‹Nº›</a:t>
            </a:fld>
            <a:endParaRPr lang="es-ES" altLang="es-AR"/>
          </a:p>
        </p:txBody>
      </p:sp>
    </p:spTree>
    <p:extLst>
      <p:ext uri="{BB962C8B-B14F-4D97-AF65-F5344CB8AC3E}">
        <p14:creationId xmlns:p14="http://schemas.microsoft.com/office/powerpoint/2010/main" val="1908293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729B4B16-73C5-4992-9733-D93D432A0A78}" type="slidenum">
              <a:rPr lang="es-ES" altLang="es-AR"/>
              <a:pPr/>
              <a:t>‹Nº›</a:t>
            </a:fld>
            <a:endParaRPr lang="es-ES" altLang="es-AR"/>
          </a:p>
        </p:txBody>
      </p:sp>
    </p:spTree>
    <p:extLst>
      <p:ext uri="{BB962C8B-B14F-4D97-AF65-F5344CB8AC3E}">
        <p14:creationId xmlns:p14="http://schemas.microsoft.com/office/powerpoint/2010/main" val="3482616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CEBC1D7B-5D8F-4FE1-8D25-2FA24AD1E65D}" type="slidenum">
              <a:rPr lang="es-ES" altLang="es-AR"/>
              <a:pPr/>
              <a:t>‹Nº›</a:t>
            </a:fld>
            <a:endParaRPr lang="es-ES" altLang="es-AR"/>
          </a:p>
        </p:txBody>
      </p:sp>
    </p:spTree>
    <p:extLst>
      <p:ext uri="{BB962C8B-B14F-4D97-AF65-F5344CB8AC3E}">
        <p14:creationId xmlns:p14="http://schemas.microsoft.com/office/powerpoint/2010/main" val="4113279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7D5816EC-2894-44FA-B320-43F2ECE94E69}" type="slidenum">
              <a:rPr lang="es-ES" altLang="es-AR"/>
              <a:pPr/>
              <a:t>‹Nº›</a:t>
            </a:fld>
            <a:endParaRPr lang="es-ES" altLang="es-AR"/>
          </a:p>
        </p:txBody>
      </p:sp>
    </p:spTree>
    <p:extLst>
      <p:ext uri="{BB962C8B-B14F-4D97-AF65-F5344CB8AC3E}">
        <p14:creationId xmlns:p14="http://schemas.microsoft.com/office/powerpoint/2010/main" val="24524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1009651" y="1981201"/>
            <a:ext cx="5010149" cy="4581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223000" y="1981201"/>
            <a:ext cx="5012267" cy="4581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35F13650-AF03-4BAB-A0EF-4EF57D4791C1}" type="slidenum">
              <a:rPr lang="es-ES" altLang="es-AR"/>
              <a:pPr/>
              <a:t>‹Nº›</a:t>
            </a:fld>
            <a:endParaRPr lang="es-ES" altLang="es-AR"/>
          </a:p>
        </p:txBody>
      </p:sp>
    </p:spTree>
    <p:extLst>
      <p:ext uri="{BB962C8B-B14F-4D97-AF65-F5344CB8AC3E}">
        <p14:creationId xmlns:p14="http://schemas.microsoft.com/office/powerpoint/2010/main" val="81026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idx="10"/>
          </p:nvPr>
        </p:nvSpPr>
        <p:spPr/>
        <p:txBody>
          <a:bodyPr/>
          <a:lstStyle>
            <a:lvl1pPr>
              <a:defRPr/>
            </a:lvl1pPr>
          </a:lstStyle>
          <a:p>
            <a:r>
              <a:rPr lang="es-AR" altLang="es-AR"/>
              <a:t>@2018</a:t>
            </a:r>
          </a:p>
        </p:txBody>
      </p:sp>
      <p:sp>
        <p:nvSpPr>
          <p:cNvPr id="8" name="Marcador de pie de página 7"/>
          <p:cNvSpPr>
            <a:spLocks noGrp="1"/>
          </p:cNvSpPr>
          <p:nvPr>
            <p:ph type="ftr" idx="11"/>
          </p:nvPr>
        </p:nvSpPr>
        <p:spPr/>
        <p:txBody>
          <a:bodyPr/>
          <a:lstStyle>
            <a:lvl1pPr>
              <a:defRPr/>
            </a:lvl1pPr>
          </a:lstStyle>
          <a:p>
            <a:r>
              <a:rPr lang="es-ES" altLang="es-AR"/>
              <a:t>Ing. M. Giura / Info2</a:t>
            </a:r>
          </a:p>
        </p:txBody>
      </p:sp>
      <p:sp>
        <p:nvSpPr>
          <p:cNvPr id="9" name="Marcador de número de diapositiva 8"/>
          <p:cNvSpPr>
            <a:spLocks noGrp="1"/>
          </p:cNvSpPr>
          <p:nvPr>
            <p:ph type="sldNum" idx="12"/>
          </p:nvPr>
        </p:nvSpPr>
        <p:spPr/>
        <p:txBody>
          <a:bodyPr/>
          <a:lstStyle>
            <a:lvl1pPr>
              <a:defRPr/>
            </a:lvl1pPr>
          </a:lstStyle>
          <a:p>
            <a:fld id="{1995EDE1-3014-43A6-BBFF-42442970ED94}" type="slidenum">
              <a:rPr lang="es-ES" altLang="es-AR"/>
              <a:pPr/>
              <a:t>‹Nº›</a:t>
            </a:fld>
            <a:endParaRPr lang="es-ES" altLang="es-AR"/>
          </a:p>
        </p:txBody>
      </p:sp>
    </p:spTree>
    <p:extLst>
      <p:ext uri="{BB962C8B-B14F-4D97-AF65-F5344CB8AC3E}">
        <p14:creationId xmlns:p14="http://schemas.microsoft.com/office/powerpoint/2010/main" val="4248712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idx="10"/>
          </p:nvPr>
        </p:nvSpPr>
        <p:spPr/>
        <p:txBody>
          <a:bodyPr/>
          <a:lstStyle>
            <a:lvl1pPr>
              <a:defRPr/>
            </a:lvl1pPr>
          </a:lstStyle>
          <a:p>
            <a:r>
              <a:rPr lang="es-AR" altLang="es-AR"/>
              <a:t>@2018</a:t>
            </a:r>
          </a:p>
        </p:txBody>
      </p:sp>
      <p:sp>
        <p:nvSpPr>
          <p:cNvPr id="4" name="Marcador de pie de página 3"/>
          <p:cNvSpPr>
            <a:spLocks noGrp="1"/>
          </p:cNvSpPr>
          <p:nvPr>
            <p:ph type="ftr" idx="11"/>
          </p:nvPr>
        </p:nvSpPr>
        <p:spPr/>
        <p:txBody>
          <a:bodyPr/>
          <a:lstStyle>
            <a:lvl1pPr>
              <a:defRPr/>
            </a:lvl1pPr>
          </a:lstStyle>
          <a:p>
            <a:r>
              <a:rPr lang="es-ES" altLang="es-AR"/>
              <a:t>Ing. M. Giura / Info2</a:t>
            </a:r>
          </a:p>
        </p:txBody>
      </p:sp>
      <p:sp>
        <p:nvSpPr>
          <p:cNvPr id="5" name="Marcador de número de diapositiva 4"/>
          <p:cNvSpPr>
            <a:spLocks noGrp="1"/>
          </p:cNvSpPr>
          <p:nvPr>
            <p:ph type="sldNum" idx="12"/>
          </p:nvPr>
        </p:nvSpPr>
        <p:spPr/>
        <p:txBody>
          <a:bodyPr/>
          <a:lstStyle>
            <a:lvl1pPr>
              <a:defRPr/>
            </a:lvl1pPr>
          </a:lstStyle>
          <a:p>
            <a:fld id="{3919556B-12F8-446A-93F8-A7F9F67C4AAB}" type="slidenum">
              <a:rPr lang="es-ES" altLang="es-AR"/>
              <a:pPr/>
              <a:t>‹Nº›</a:t>
            </a:fld>
            <a:endParaRPr lang="es-ES" altLang="es-AR"/>
          </a:p>
        </p:txBody>
      </p:sp>
    </p:spTree>
    <p:extLst>
      <p:ext uri="{BB962C8B-B14F-4D97-AF65-F5344CB8AC3E}">
        <p14:creationId xmlns:p14="http://schemas.microsoft.com/office/powerpoint/2010/main" val="1016961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idx="10"/>
          </p:nvPr>
        </p:nvSpPr>
        <p:spPr/>
        <p:txBody>
          <a:bodyPr/>
          <a:lstStyle>
            <a:lvl1pPr>
              <a:defRPr/>
            </a:lvl1pPr>
          </a:lstStyle>
          <a:p>
            <a:r>
              <a:rPr lang="es-AR" altLang="es-AR"/>
              <a:t>@2018</a:t>
            </a:r>
          </a:p>
        </p:txBody>
      </p:sp>
      <p:sp>
        <p:nvSpPr>
          <p:cNvPr id="3" name="Marcador de pie de página 2"/>
          <p:cNvSpPr>
            <a:spLocks noGrp="1"/>
          </p:cNvSpPr>
          <p:nvPr>
            <p:ph type="ftr" idx="11"/>
          </p:nvPr>
        </p:nvSpPr>
        <p:spPr/>
        <p:txBody>
          <a:bodyPr/>
          <a:lstStyle>
            <a:lvl1pPr>
              <a:defRPr/>
            </a:lvl1pPr>
          </a:lstStyle>
          <a:p>
            <a:r>
              <a:rPr lang="es-ES" altLang="es-AR"/>
              <a:t>Ing. M. Giura / Info2</a:t>
            </a:r>
          </a:p>
        </p:txBody>
      </p:sp>
      <p:sp>
        <p:nvSpPr>
          <p:cNvPr id="4" name="Marcador de número de diapositiva 3"/>
          <p:cNvSpPr>
            <a:spLocks noGrp="1"/>
          </p:cNvSpPr>
          <p:nvPr>
            <p:ph type="sldNum" idx="12"/>
          </p:nvPr>
        </p:nvSpPr>
        <p:spPr/>
        <p:txBody>
          <a:bodyPr/>
          <a:lstStyle>
            <a:lvl1pPr>
              <a:defRPr/>
            </a:lvl1pPr>
          </a:lstStyle>
          <a:p>
            <a:fld id="{61C025C1-E141-4436-AA7D-1D63DC96B45E}" type="slidenum">
              <a:rPr lang="es-ES" altLang="es-AR"/>
              <a:pPr/>
              <a:t>‹Nº›</a:t>
            </a:fld>
            <a:endParaRPr lang="es-ES" altLang="es-AR"/>
          </a:p>
        </p:txBody>
      </p:sp>
    </p:spTree>
    <p:extLst>
      <p:ext uri="{BB962C8B-B14F-4D97-AF65-F5344CB8AC3E}">
        <p14:creationId xmlns:p14="http://schemas.microsoft.com/office/powerpoint/2010/main" val="2958808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0F7F73A7-443A-4B87-B5FF-1B117D1FFB86}" type="slidenum">
              <a:rPr lang="es-ES" altLang="es-AR"/>
              <a:pPr/>
              <a:t>‹Nº›</a:t>
            </a:fld>
            <a:endParaRPr lang="es-ES" altLang="es-AR"/>
          </a:p>
        </p:txBody>
      </p:sp>
    </p:spTree>
    <p:extLst>
      <p:ext uri="{BB962C8B-B14F-4D97-AF65-F5344CB8AC3E}">
        <p14:creationId xmlns:p14="http://schemas.microsoft.com/office/powerpoint/2010/main" val="146766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CEBC1D7B-5D8F-4FE1-8D25-2FA24AD1E65D}" type="slidenum">
              <a:rPr lang="es-ES" altLang="es-AR" smtClean="0"/>
              <a:pPr/>
              <a:t>‹Nº›</a:t>
            </a:fld>
            <a:endParaRPr lang="es-ES" altLang="es-AR"/>
          </a:p>
        </p:txBody>
      </p:sp>
    </p:spTree>
    <p:extLst>
      <p:ext uri="{BB962C8B-B14F-4D97-AF65-F5344CB8AC3E}">
        <p14:creationId xmlns:p14="http://schemas.microsoft.com/office/powerpoint/2010/main" val="376863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AR"/>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15366D7D-7D0B-4604-B3C7-46E1485197D4}" type="slidenum">
              <a:rPr lang="es-ES" altLang="es-AR"/>
              <a:pPr/>
              <a:t>‹Nº›</a:t>
            </a:fld>
            <a:endParaRPr lang="es-ES" altLang="es-AR"/>
          </a:p>
        </p:txBody>
      </p:sp>
    </p:spTree>
    <p:extLst>
      <p:ext uri="{BB962C8B-B14F-4D97-AF65-F5344CB8AC3E}">
        <p14:creationId xmlns:p14="http://schemas.microsoft.com/office/powerpoint/2010/main" val="360741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A9EAB9BE-C501-4A9C-BDD4-E2EB24B2CF28}" type="slidenum">
              <a:rPr lang="es-ES" altLang="es-AR"/>
              <a:pPr/>
              <a:t>‹Nº›</a:t>
            </a:fld>
            <a:endParaRPr lang="es-ES" altLang="es-AR"/>
          </a:p>
        </p:txBody>
      </p:sp>
    </p:spTree>
    <p:extLst>
      <p:ext uri="{BB962C8B-B14F-4D97-AF65-F5344CB8AC3E}">
        <p14:creationId xmlns:p14="http://schemas.microsoft.com/office/powerpoint/2010/main" val="3587532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80451" y="446089"/>
            <a:ext cx="2554816" cy="6116637"/>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1009651" y="446089"/>
            <a:ext cx="7467600" cy="611663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6FA4E67D-4B7B-45BE-9830-33931BAEB097}" type="slidenum">
              <a:rPr lang="es-ES" altLang="es-AR"/>
              <a:pPr/>
              <a:t>‹Nº›</a:t>
            </a:fld>
            <a:endParaRPr lang="es-ES" altLang="es-AR"/>
          </a:p>
        </p:txBody>
      </p:sp>
    </p:spTree>
    <p:extLst>
      <p:ext uri="{BB962C8B-B14F-4D97-AF65-F5344CB8AC3E}">
        <p14:creationId xmlns:p14="http://schemas.microsoft.com/office/powerpoint/2010/main" val="503080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ítulo y 2 objetos encima del texto">
    <p:spTree>
      <p:nvGrpSpPr>
        <p:cNvPr id="1" name=""/>
        <p:cNvGrpSpPr/>
        <p:nvPr/>
      </p:nvGrpSpPr>
      <p:grpSpPr>
        <a:xfrm>
          <a:off x="0" y="0"/>
          <a:ext cx="0" cy="0"/>
          <a:chOff x="0" y="0"/>
          <a:chExt cx="0" cy="0"/>
        </a:xfrm>
      </p:grpSpPr>
      <p:sp>
        <p:nvSpPr>
          <p:cNvPr id="2" name="Título 1"/>
          <p:cNvSpPr>
            <a:spLocks noGrp="1"/>
          </p:cNvSpPr>
          <p:nvPr>
            <p:ph type="title"/>
          </p:nvPr>
        </p:nvSpPr>
        <p:spPr>
          <a:xfrm>
            <a:off x="1056218" y="446088"/>
            <a:ext cx="10187516" cy="1420812"/>
          </a:xfrm>
        </p:spPr>
        <p:txBody>
          <a:bodyPr/>
          <a:lstStyle/>
          <a:p>
            <a:r>
              <a:rPr lang="es-ES"/>
              <a:t>Haga clic para modificar el estilo de título del patrón</a:t>
            </a:r>
            <a:endParaRPr lang="es-AR"/>
          </a:p>
        </p:txBody>
      </p:sp>
      <p:sp>
        <p:nvSpPr>
          <p:cNvPr id="3" name="Marcador de contenido 2"/>
          <p:cNvSpPr>
            <a:spLocks noGrp="1"/>
          </p:cNvSpPr>
          <p:nvPr>
            <p:ph sz="quarter" idx="1"/>
          </p:nvPr>
        </p:nvSpPr>
        <p:spPr>
          <a:xfrm>
            <a:off x="1009651" y="1981200"/>
            <a:ext cx="5014383" cy="22177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quarter" idx="2"/>
          </p:nvPr>
        </p:nvSpPr>
        <p:spPr>
          <a:xfrm>
            <a:off x="6227234" y="1981200"/>
            <a:ext cx="5016500" cy="22177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half" idx="3"/>
          </p:nvPr>
        </p:nvSpPr>
        <p:spPr>
          <a:xfrm>
            <a:off x="1009651" y="4351339"/>
            <a:ext cx="10234083" cy="22177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fecha 5"/>
          <p:cNvSpPr>
            <a:spLocks noGrp="1"/>
          </p:cNvSpPr>
          <p:nvPr>
            <p:ph type="dt" idx="10"/>
          </p:nvPr>
        </p:nvSpPr>
        <p:spPr>
          <a:xfrm>
            <a:off x="914401" y="6283326"/>
            <a:ext cx="2410884" cy="360363"/>
          </a:xfrm>
        </p:spPr>
        <p:txBody>
          <a:bodyPr/>
          <a:lstStyle>
            <a:lvl1pPr>
              <a:defRPr/>
            </a:lvl1pPr>
          </a:lstStyle>
          <a:p>
            <a:r>
              <a:rPr lang="es-AR" altLang="es-AR"/>
              <a:t>@2018</a:t>
            </a:r>
          </a:p>
        </p:txBody>
      </p:sp>
      <p:sp>
        <p:nvSpPr>
          <p:cNvPr id="7" name="Marcador de pie de página 6"/>
          <p:cNvSpPr>
            <a:spLocks noGrp="1"/>
          </p:cNvSpPr>
          <p:nvPr>
            <p:ph type="ftr" idx="11"/>
          </p:nvPr>
        </p:nvSpPr>
        <p:spPr>
          <a:xfrm>
            <a:off x="4165601" y="6283326"/>
            <a:ext cx="3731684" cy="360363"/>
          </a:xfrm>
        </p:spPr>
        <p:txBody>
          <a:bodyPr/>
          <a:lstStyle>
            <a:lvl1pPr>
              <a:defRPr/>
            </a:lvl1pPr>
          </a:lstStyle>
          <a:p>
            <a:r>
              <a:rPr lang="es-ES" altLang="es-AR"/>
              <a:t>Ing. M. Giura / Info2</a:t>
            </a:r>
          </a:p>
        </p:txBody>
      </p:sp>
      <p:sp>
        <p:nvSpPr>
          <p:cNvPr id="8" name="Marcador de número de diapositiva 7"/>
          <p:cNvSpPr>
            <a:spLocks noGrp="1"/>
          </p:cNvSpPr>
          <p:nvPr>
            <p:ph type="sldNum" idx="12"/>
          </p:nvPr>
        </p:nvSpPr>
        <p:spPr>
          <a:xfrm>
            <a:off x="8737601" y="6283326"/>
            <a:ext cx="2410884" cy="360363"/>
          </a:xfrm>
        </p:spPr>
        <p:txBody>
          <a:bodyPr/>
          <a:lstStyle>
            <a:lvl1pPr>
              <a:defRPr/>
            </a:lvl1pPr>
          </a:lstStyle>
          <a:p>
            <a:fld id="{0E939164-1C74-4165-AFEC-765C7B6D2FB8}" type="slidenum">
              <a:rPr lang="es-ES" altLang="es-AR"/>
              <a:pPr/>
              <a:t>‹Nº›</a:t>
            </a:fld>
            <a:endParaRPr lang="es-ES" altLang="es-AR"/>
          </a:p>
        </p:txBody>
      </p:sp>
    </p:spTree>
    <p:extLst>
      <p:ext uri="{BB962C8B-B14F-4D97-AF65-F5344CB8AC3E}">
        <p14:creationId xmlns:p14="http://schemas.microsoft.com/office/powerpoint/2010/main" val="1167475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729B4B16-73C5-4992-9733-D93D432A0A78}" type="slidenum">
              <a:rPr lang="es-ES" altLang="es-AR"/>
              <a:pPr/>
              <a:t>‹Nº›</a:t>
            </a:fld>
            <a:endParaRPr lang="es-ES" altLang="es-AR"/>
          </a:p>
        </p:txBody>
      </p:sp>
    </p:spTree>
    <p:extLst>
      <p:ext uri="{BB962C8B-B14F-4D97-AF65-F5344CB8AC3E}">
        <p14:creationId xmlns:p14="http://schemas.microsoft.com/office/powerpoint/2010/main" val="1833860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CEBC1D7B-5D8F-4FE1-8D25-2FA24AD1E65D}" type="slidenum">
              <a:rPr lang="es-ES" altLang="es-AR"/>
              <a:pPr/>
              <a:t>‹Nº›</a:t>
            </a:fld>
            <a:endParaRPr lang="es-ES" altLang="es-AR"/>
          </a:p>
        </p:txBody>
      </p:sp>
    </p:spTree>
    <p:extLst>
      <p:ext uri="{BB962C8B-B14F-4D97-AF65-F5344CB8AC3E}">
        <p14:creationId xmlns:p14="http://schemas.microsoft.com/office/powerpoint/2010/main" val="13038071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1"/>
            <a:ext cx="105156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s-ES"/>
              <a:t>Haga clic para modificar los estilos de texto del patrón</a:t>
            </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7D5816EC-2894-44FA-B320-43F2ECE94E69}" type="slidenum">
              <a:rPr lang="es-ES" altLang="es-AR"/>
              <a:pPr/>
              <a:t>‹Nº›</a:t>
            </a:fld>
            <a:endParaRPr lang="es-ES" altLang="es-AR"/>
          </a:p>
        </p:txBody>
      </p:sp>
    </p:spTree>
    <p:extLst>
      <p:ext uri="{BB962C8B-B14F-4D97-AF65-F5344CB8AC3E}">
        <p14:creationId xmlns:p14="http://schemas.microsoft.com/office/powerpoint/2010/main" val="4049907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1009652" y="1981203"/>
            <a:ext cx="5010149" cy="4581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223001" y="1981203"/>
            <a:ext cx="5012267" cy="4581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35F13650-AF03-4BAB-A0EF-4EF57D4791C1}" type="slidenum">
              <a:rPr lang="es-ES" altLang="es-AR"/>
              <a:pPr/>
              <a:t>‹Nº›</a:t>
            </a:fld>
            <a:endParaRPr lang="es-ES" altLang="es-AR"/>
          </a:p>
        </p:txBody>
      </p:sp>
    </p:spTree>
    <p:extLst>
      <p:ext uri="{BB962C8B-B14F-4D97-AF65-F5344CB8AC3E}">
        <p14:creationId xmlns:p14="http://schemas.microsoft.com/office/powerpoint/2010/main" val="357592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8"/>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p:cNvSpPr>
            <a:spLocks noGrp="1"/>
          </p:cNvSpPr>
          <p:nvPr>
            <p:ph sz="half" idx="2"/>
          </p:nvPr>
        </p:nvSpPr>
        <p:spPr>
          <a:xfrm>
            <a:off x="840319" y="2505075"/>
            <a:ext cx="51583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idx="10"/>
          </p:nvPr>
        </p:nvSpPr>
        <p:spPr/>
        <p:txBody>
          <a:bodyPr/>
          <a:lstStyle>
            <a:lvl1pPr>
              <a:defRPr/>
            </a:lvl1pPr>
          </a:lstStyle>
          <a:p>
            <a:r>
              <a:rPr lang="es-AR" altLang="es-AR"/>
              <a:t>@2018</a:t>
            </a:r>
          </a:p>
        </p:txBody>
      </p:sp>
      <p:sp>
        <p:nvSpPr>
          <p:cNvPr id="8" name="Marcador de pie de página 7"/>
          <p:cNvSpPr>
            <a:spLocks noGrp="1"/>
          </p:cNvSpPr>
          <p:nvPr>
            <p:ph type="ftr" idx="11"/>
          </p:nvPr>
        </p:nvSpPr>
        <p:spPr/>
        <p:txBody>
          <a:bodyPr/>
          <a:lstStyle>
            <a:lvl1pPr>
              <a:defRPr/>
            </a:lvl1pPr>
          </a:lstStyle>
          <a:p>
            <a:r>
              <a:rPr lang="es-ES" altLang="es-AR"/>
              <a:t>Ing. M. Giura / Info2</a:t>
            </a:r>
          </a:p>
        </p:txBody>
      </p:sp>
      <p:sp>
        <p:nvSpPr>
          <p:cNvPr id="9" name="Marcador de número de diapositiva 8"/>
          <p:cNvSpPr>
            <a:spLocks noGrp="1"/>
          </p:cNvSpPr>
          <p:nvPr>
            <p:ph type="sldNum" idx="12"/>
          </p:nvPr>
        </p:nvSpPr>
        <p:spPr/>
        <p:txBody>
          <a:bodyPr/>
          <a:lstStyle>
            <a:lvl1pPr>
              <a:defRPr/>
            </a:lvl1pPr>
          </a:lstStyle>
          <a:p>
            <a:fld id="{1995EDE1-3014-43A6-BBFF-42442970ED94}" type="slidenum">
              <a:rPr lang="es-ES" altLang="es-AR"/>
              <a:pPr/>
              <a:t>‹Nº›</a:t>
            </a:fld>
            <a:endParaRPr lang="es-ES" altLang="es-AR"/>
          </a:p>
        </p:txBody>
      </p:sp>
    </p:spTree>
    <p:extLst>
      <p:ext uri="{BB962C8B-B14F-4D97-AF65-F5344CB8AC3E}">
        <p14:creationId xmlns:p14="http://schemas.microsoft.com/office/powerpoint/2010/main" val="28324687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idx="10"/>
          </p:nvPr>
        </p:nvSpPr>
        <p:spPr/>
        <p:txBody>
          <a:bodyPr/>
          <a:lstStyle>
            <a:lvl1pPr>
              <a:defRPr/>
            </a:lvl1pPr>
          </a:lstStyle>
          <a:p>
            <a:r>
              <a:rPr lang="es-AR" altLang="es-AR"/>
              <a:t>@2018</a:t>
            </a:r>
          </a:p>
        </p:txBody>
      </p:sp>
      <p:sp>
        <p:nvSpPr>
          <p:cNvPr id="4" name="Marcador de pie de página 3"/>
          <p:cNvSpPr>
            <a:spLocks noGrp="1"/>
          </p:cNvSpPr>
          <p:nvPr>
            <p:ph type="ftr" idx="11"/>
          </p:nvPr>
        </p:nvSpPr>
        <p:spPr/>
        <p:txBody>
          <a:bodyPr/>
          <a:lstStyle>
            <a:lvl1pPr>
              <a:defRPr/>
            </a:lvl1pPr>
          </a:lstStyle>
          <a:p>
            <a:r>
              <a:rPr lang="es-ES" altLang="es-AR"/>
              <a:t>Ing. M. Giura / Info2</a:t>
            </a:r>
          </a:p>
        </p:txBody>
      </p:sp>
      <p:sp>
        <p:nvSpPr>
          <p:cNvPr id="5" name="Marcador de número de diapositiva 4"/>
          <p:cNvSpPr>
            <a:spLocks noGrp="1"/>
          </p:cNvSpPr>
          <p:nvPr>
            <p:ph type="sldNum" idx="12"/>
          </p:nvPr>
        </p:nvSpPr>
        <p:spPr/>
        <p:txBody>
          <a:bodyPr/>
          <a:lstStyle>
            <a:lvl1pPr>
              <a:defRPr/>
            </a:lvl1pPr>
          </a:lstStyle>
          <a:p>
            <a:fld id="{3919556B-12F8-446A-93F8-A7F9F67C4AAB}" type="slidenum">
              <a:rPr lang="es-ES" altLang="es-AR"/>
              <a:pPr/>
              <a:t>‹Nº›</a:t>
            </a:fld>
            <a:endParaRPr lang="es-ES" altLang="es-AR"/>
          </a:p>
        </p:txBody>
      </p:sp>
    </p:spTree>
    <p:extLst>
      <p:ext uri="{BB962C8B-B14F-4D97-AF65-F5344CB8AC3E}">
        <p14:creationId xmlns:p14="http://schemas.microsoft.com/office/powerpoint/2010/main" val="345111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7D5816EC-2894-44FA-B320-43F2ECE94E69}" type="slidenum">
              <a:rPr lang="es-ES" altLang="es-AR" smtClean="0"/>
              <a:pPr/>
              <a:t>‹Nº›</a:t>
            </a:fld>
            <a:endParaRPr lang="es-ES" altLang="es-AR"/>
          </a:p>
        </p:txBody>
      </p:sp>
    </p:spTree>
    <p:extLst>
      <p:ext uri="{BB962C8B-B14F-4D97-AF65-F5344CB8AC3E}">
        <p14:creationId xmlns:p14="http://schemas.microsoft.com/office/powerpoint/2010/main" val="1223071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idx="10"/>
          </p:nvPr>
        </p:nvSpPr>
        <p:spPr/>
        <p:txBody>
          <a:bodyPr/>
          <a:lstStyle>
            <a:lvl1pPr>
              <a:defRPr/>
            </a:lvl1pPr>
          </a:lstStyle>
          <a:p>
            <a:r>
              <a:rPr lang="es-AR" altLang="es-AR"/>
              <a:t>@2018</a:t>
            </a:r>
          </a:p>
        </p:txBody>
      </p:sp>
      <p:sp>
        <p:nvSpPr>
          <p:cNvPr id="3" name="Marcador de pie de página 2"/>
          <p:cNvSpPr>
            <a:spLocks noGrp="1"/>
          </p:cNvSpPr>
          <p:nvPr>
            <p:ph type="ftr" idx="11"/>
          </p:nvPr>
        </p:nvSpPr>
        <p:spPr/>
        <p:txBody>
          <a:bodyPr/>
          <a:lstStyle>
            <a:lvl1pPr>
              <a:defRPr/>
            </a:lvl1pPr>
          </a:lstStyle>
          <a:p>
            <a:r>
              <a:rPr lang="es-ES" altLang="es-AR"/>
              <a:t>Ing. M. Giura / Info2</a:t>
            </a:r>
          </a:p>
        </p:txBody>
      </p:sp>
      <p:sp>
        <p:nvSpPr>
          <p:cNvPr id="4" name="Marcador de número de diapositiva 3"/>
          <p:cNvSpPr>
            <a:spLocks noGrp="1"/>
          </p:cNvSpPr>
          <p:nvPr>
            <p:ph type="sldNum" idx="12"/>
          </p:nvPr>
        </p:nvSpPr>
        <p:spPr/>
        <p:txBody>
          <a:bodyPr/>
          <a:lstStyle>
            <a:lvl1pPr>
              <a:defRPr/>
            </a:lvl1pPr>
          </a:lstStyle>
          <a:p>
            <a:fld id="{61C025C1-E141-4436-AA7D-1D63DC96B45E}" type="slidenum">
              <a:rPr lang="es-ES" altLang="es-AR"/>
              <a:pPr/>
              <a:t>‹Nº›</a:t>
            </a:fld>
            <a:endParaRPr lang="es-ES" altLang="es-AR"/>
          </a:p>
        </p:txBody>
      </p:sp>
    </p:spTree>
    <p:extLst>
      <p:ext uri="{BB962C8B-B14F-4D97-AF65-F5344CB8AC3E}">
        <p14:creationId xmlns:p14="http://schemas.microsoft.com/office/powerpoint/2010/main" val="1760929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9" y="457200"/>
            <a:ext cx="3932767"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0F7F73A7-443A-4B87-B5FF-1B117D1FFB86}" type="slidenum">
              <a:rPr lang="es-ES" altLang="es-AR"/>
              <a:pPr/>
              <a:t>‹Nº›</a:t>
            </a:fld>
            <a:endParaRPr lang="es-ES" altLang="es-AR"/>
          </a:p>
        </p:txBody>
      </p:sp>
    </p:spTree>
    <p:extLst>
      <p:ext uri="{BB962C8B-B14F-4D97-AF65-F5344CB8AC3E}">
        <p14:creationId xmlns:p14="http://schemas.microsoft.com/office/powerpoint/2010/main" val="2841861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9" y="457200"/>
            <a:ext cx="3932767"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s-AR"/>
          </a:p>
        </p:txBody>
      </p:sp>
      <p:sp>
        <p:nvSpPr>
          <p:cNvPr id="4" name="Marcador de texto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15366D7D-7D0B-4604-B3C7-46E1485197D4}" type="slidenum">
              <a:rPr lang="es-ES" altLang="es-AR"/>
              <a:pPr/>
              <a:t>‹Nº›</a:t>
            </a:fld>
            <a:endParaRPr lang="es-ES" altLang="es-AR"/>
          </a:p>
        </p:txBody>
      </p:sp>
    </p:spTree>
    <p:extLst>
      <p:ext uri="{BB962C8B-B14F-4D97-AF65-F5344CB8AC3E}">
        <p14:creationId xmlns:p14="http://schemas.microsoft.com/office/powerpoint/2010/main" val="10870031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A9EAB9BE-C501-4A9C-BDD4-E2EB24B2CF28}" type="slidenum">
              <a:rPr lang="es-ES" altLang="es-AR"/>
              <a:pPr/>
              <a:t>‹Nº›</a:t>
            </a:fld>
            <a:endParaRPr lang="es-ES" altLang="es-AR"/>
          </a:p>
        </p:txBody>
      </p:sp>
    </p:spTree>
    <p:extLst>
      <p:ext uri="{BB962C8B-B14F-4D97-AF65-F5344CB8AC3E}">
        <p14:creationId xmlns:p14="http://schemas.microsoft.com/office/powerpoint/2010/main" val="26396650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80451" y="446091"/>
            <a:ext cx="2554816" cy="6116637"/>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1009651" y="446091"/>
            <a:ext cx="7467600" cy="611663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6FA4E67D-4B7B-45BE-9830-33931BAEB097}" type="slidenum">
              <a:rPr lang="es-ES" altLang="es-AR"/>
              <a:pPr/>
              <a:t>‹Nº›</a:t>
            </a:fld>
            <a:endParaRPr lang="es-ES" altLang="es-AR"/>
          </a:p>
        </p:txBody>
      </p:sp>
    </p:spTree>
    <p:extLst>
      <p:ext uri="{BB962C8B-B14F-4D97-AF65-F5344CB8AC3E}">
        <p14:creationId xmlns:p14="http://schemas.microsoft.com/office/powerpoint/2010/main" val="31881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ítulo y 2 objetos encima del texto">
    <p:spTree>
      <p:nvGrpSpPr>
        <p:cNvPr id="1" name=""/>
        <p:cNvGrpSpPr/>
        <p:nvPr/>
      </p:nvGrpSpPr>
      <p:grpSpPr>
        <a:xfrm>
          <a:off x="0" y="0"/>
          <a:ext cx="0" cy="0"/>
          <a:chOff x="0" y="0"/>
          <a:chExt cx="0" cy="0"/>
        </a:xfrm>
      </p:grpSpPr>
      <p:sp>
        <p:nvSpPr>
          <p:cNvPr id="2" name="Título 1"/>
          <p:cNvSpPr>
            <a:spLocks noGrp="1"/>
          </p:cNvSpPr>
          <p:nvPr>
            <p:ph type="title"/>
          </p:nvPr>
        </p:nvSpPr>
        <p:spPr>
          <a:xfrm>
            <a:off x="1056219" y="446088"/>
            <a:ext cx="10187516" cy="1420812"/>
          </a:xfrm>
        </p:spPr>
        <p:txBody>
          <a:bodyPr/>
          <a:lstStyle/>
          <a:p>
            <a:r>
              <a:rPr lang="es-ES"/>
              <a:t>Haga clic para modificar el estilo de título del patrón</a:t>
            </a:r>
            <a:endParaRPr lang="es-AR"/>
          </a:p>
        </p:txBody>
      </p:sp>
      <p:sp>
        <p:nvSpPr>
          <p:cNvPr id="3" name="Marcador de contenido 2"/>
          <p:cNvSpPr>
            <a:spLocks noGrp="1"/>
          </p:cNvSpPr>
          <p:nvPr>
            <p:ph sz="quarter" idx="1"/>
          </p:nvPr>
        </p:nvSpPr>
        <p:spPr>
          <a:xfrm>
            <a:off x="1009653" y="1981200"/>
            <a:ext cx="5014383" cy="22177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quarter" idx="2"/>
          </p:nvPr>
        </p:nvSpPr>
        <p:spPr>
          <a:xfrm>
            <a:off x="6227234" y="1981200"/>
            <a:ext cx="5016500" cy="22177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half" idx="3"/>
          </p:nvPr>
        </p:nvSpPr>
        <p:spPr>
          <a:xfrm>
            <a:off x="1009652" y="4351341"/>
            <a:ext cx="10234083" cy="22177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fecha 5"/>
          <p:cNvSpPr>
            <a:spLocks noGrp="1"/>
          </p:cNvSpPr>
          <p:nvPr>
            <p:ph type="dt" idx="10"/>
          </p:nvPr>
        </p:nvSpPr>
        <p:spPr>
          <a:xfrm>
            <a:off x="914402" y="6283328"/>
            <a:ext cx="2410884" cy="360363"/>
          </a:xfrm>
        </p:spPr>
        <p:txBody>
          <a:bodyPr/>
          <a:lstStyle>
            <a:lvl1pPr>
              <a:defRPr/>
            </a:lvl1pPr>
          </a:lstStyle>
          <a:p>
            <a:r>
              <a:rPr lang="es-AR" altLang="es-AR"/>
              <a:t>@2018</a:t>
            </a:r>
          </a:p>
        </p:txBody>
      </p:sp>
      <p:sp>
        <p:nvSpPr>
          <p:cNvPr id="7" name="Marcador de pie de página 6"/>
          <p:cNvSpPr>
            <a:spLocks noGrp="1"/>
          </p:cNvSpPr>
          <p:nvPr>
            <p:ph type="ftr" idx="11"/>
          </p:nvPr>
        </p:nvSpPr>
        <p:spPr>
          <a:xfrm>
            <a:off x="4165602" y="6283328"/>
            <a:ext cx="3731684" cy="360363"/>
          </a:xfrm>
        </p:spPr>
        <p:txBody>
          <a:bodyPr/>
          <a:lstStyle>
            <a:lvl1pPr>
              <a:defRPr/>
            </a:lvl1pPr>
          </a:lstStyle>
          <a:p>
            <a:r>
              <a:rPr lang="es-ES" altLang="es-AR"/>
              <a:t>Ing. M. Giura / Info2</a:t>
            </a:r>
          </a:p>
        </p:txBody>
      </p:sp>
      <p:sp>
        <p:nvSpPr>
          <p:cNvPr id="8" name="Marcador de número de diapositiva 7"/>
          <p:cNvSpPr>
            <a:spLocks noGrp="1"/>
          </p:cNvSpPr>
          <p:nvPr>
            <p:ph type="sldNum" idx="12"/>
          </p:nvPr>
        </p:nvSpPr>
        <p:spPr>
          <a:xfrm>
            <a:off x="8737602" y="6283328"/>
            <a:ext cx="2410884" cy="360363"/>
          </a:xfrm>
        </p:spPr>
        <p:txBody>
          <a:bodyPr/>
          <a:lstStyle>
            <a:lvl1pPr>
              <a:defRPr/>
            </a:lvl1pPr>
          </a:lstStyle>
          <a:p>
            <a:fld id="{0E939164-1C74-4165-AFEC-765C7B6D2FB8}" type="slidenum">
              <a:rPr lang="es-ES" altLang="es-AR"/>
              <a:pPr/>
              <a:t>‹Nº›</a:t>
            </a:fld>
            <a:endParaRPr lang="es-ES" altLang="es-AR"/>
          </a:p>
        </p:txBody>
      </p:sp>
    </p:spTree>
    <p:extLst>
      <p:ext uri="{BB962C8B-B14F-4D97-AF65-F5344CB8AC3E}">
        <p14:creationId xmlns:p14="http://schemas.microsoft.com/office/powerpoint/2010/main" val="10460750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4B40EF5E-5588-423E-AD82-A82AF8F2A9A2}" type="slidenum">
              <a:rPr lang="es-ES" altLang="es-AR"/>
              <a:pPr/>
              <a:t>‹Nº›</a:t>
            </a:fld>
            <a:endParaRPr lang="es-ES" altLang="es-AR"/>
          </a:p>
        </p:txBody>
      </p:sp>
    </p:spTree>
    <p:extLst>
      <p:ext uri="{BB962C8B-B14F-4D97-AF65-F5344CB8AC3E}">
        <p14:creationId xmlns:p14="http://schemas.microsoft.com/office/powerpoint/2010/main" val="35303992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3E5097A1-EBE8-49B6-8315-56989AE4CC2C}" type="slidenum">
              <a:rPr lang="es-ES" altLang="es-AR"/>
              <a:pPr/>
              <a:t>‹Nº›</a:t>
            </a:fld>
            <a:endParaRPr lang="es-ES" altLang="es-AR"/>
          </a:p>
        </p:txBody>
      </p:sp>
    </p:spTree>
    <p:extLst>
      <p:ext uri="{BB962C8B-B14F-4D97-AF65-F5344CB8AC3E}">
        <p14:creationId xmlns:p14="http://schemas.microsoft.com/office/powerpoint/2010/main" val="1513772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el estilo de texto del patrón</a:t>
            </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5F25BDFA-E000-4143-90E6-952E47EB5D9D}" type="slidenum">
              <a:rPr lang="es-ES" altLang="es-AR"/>
              <a:pPr/>
              <a:t>‹Nº›</a:t>
            </a:fld>
            <a:endParaRPr lang="es-ES" altLang="es-AR"/>
          </a:p>
        </p:txBody>
      </p:sp>
    </p:spTree>
    <p:extLst>
      <p:ext uri="{BB962C8B-B14F-4D97-AF65-F5344CB8AC3E}">
        <p14:creationId xmlns:p14="http://schemas.microsoft.com/office/powerpoint/2010/main" val="3240558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914400" y="1981201"/>
            <a:ext cx="5012267" cy="4581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29867" y="1981201"/>
            <a:ext cx="5012267" cy="4581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F8451F54-5ACF-4027-B671-988A500EA00E}" type="slidenum">
              <a:rPr lang="es-ES" altLang="es-AR"/>
              <a:pPr/>
              <a:t>‹Nº›</a:t>
            </a:fld>
            <a:endParaRPr lang="es-ES" altLang="es-AR"/>
          </a:p>
        </p:txBody>
      </p:sp>
    </p:spTree>
    <p:extLst>
      <p:ext uri="{BB962C8B-B14F-4D97-AF65-F5344CB8AC3E}">
        <p14:creationId xmlns:p14="http://schemas.microsoft.com/office/powerpoint/2010/main" val="174523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914400" y="1981201"/>
            <a:ext cx="5012267" cy="4581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29867" y="1981201"/>
            <a:ext cx="5012267" cy="4581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35F13650-AF03-4BAB-A0EF-4EF57D4791C1}" type="slidenum">
              <a:rPr lang="es-ES" altLang="es-AR" smtClean="0"/>
              <a:pPr/>
              <a:t>‹Nº›</a:t>
            </a:fld>
            <a:endParaRPr lang="es-ES" altLang="es-AR"/>
          </a:p>
        </p:txBody>
      </p:sp>
    </p:spTree>
    <p:extLst>
      <p:ext uri="{BB962C8B-B14F-4D97-AF65-F5344CB8AC3E}">
        <p14:creationId xmlns:p14="http://schemas.microsoft.com/office/powerpoint/2010/main" val="19149747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idx="10"/>
          </p:nvPr>
        </p:nvSpPr>
        <p:spPr/>
        <p:txBody>
          <a:bodyPr/>
          <a:lstStyle>
            <a:lvl1pPr>
              <a:defRPr/>
            </a:lvl1pPr>
          </a:lstStyle>
          <a:p>
            <a:r>
              <a:rPr lang="es-AR" altLang="es-AR"/>
              <a:t>@2018</a:t>
            </a:r>
          </a:p>
        </p:txBody>
      </p:sp>
      <p:sp>
        <p:nvSpPr>
          <p:cNvPr id="8" name="Marcador de pie de página 7"/>
          <p:cNvSpPr>
            <a:spLocks noGrp="1"/>
          </p:cNvSpPr>
          <p:nvPr>
            <p:ph type="ftr" idx="11"/>
          </p:nvPr>
        </p:nvSpPr>
        <p:spPr/>
        <p:txBody>
          <a:bodyPr/>
          <a:lstStyle>
            <a:lvl1pPr>
              <a:defRPr/>
            </a:lvl1pPr>
          </a:lstStyle>
          <a:p>
            <a:r>
              <a:rPr lang="es-ES" altLang="es-AR"/>
              <a:t>Ing. M. Giura / Info2</a:t>
            </a:r>
          </a:p>
        </p:txBody>
      </p:sp>
      <p:sp>
        <p:nvSpPr>
          <p:cNvPr id="9" name="Marcador de número de diapositiva 8"/>
          <p:cNvSpPr>
            <a:spLocks noGrp="1"/>
          </p:cNvSpPr>
          <p:nvPr>
            <p:ph type="sldNum" idx="12"/>
          </p:nvPr>
        </p:nvSpPr>
        <p:spPr/>
        <p:txBody>
          <a:bodyPr/>
          <a:lstStyle>
            <a:lvl1pPr>
              <a:defRPr/>
            </a:lvl1pPr>
          </a:lstStyle>
          <a:p>
            <a:fld id="{B8BFF6C2-265D-43EF-BE7B-4F70F7F60E89}" type="slidenum">
              <a:rPr lang="es-ES" altLang="es-AR"/>
              <a:pPr/>
              <a:t>‹Nº›</a:t>
            </a:fld>
            <a:endParaRPr lang="es-ES" altLang="es-AR"/>
          </a:p>
        </p:txBody>
      </p:sp>
    </p:spTree>
    <p:extLst>
      <p:ext uri="{BB962C8B-B14F-4D97-AF65-F5344CB8AC3E}">
        <p14:creationId xmlns:p14="http://schemas.microsoft.com/office/powerpoint/2010/main" val="12095120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idx="10"/>
          </p:nvPr>
        </p:nvSpPr>
        <p:spPr/>
        <p:txBody>
          <a:bodyPr/>
          <a:lstStyle>
            <a:lvl1pPr>
              <a:defRPr/>
            </a:lvl1pPr>
          </a:lstStyle>
          <a:p>
            <a:r>
              <a:rPr lang="es-AR" altLang="es-AR"/>
              <a:t>@2018</a:t>
            </a:r>
          </a:p>
        </p:txBody>
      </p:sp>
      <p:sp>
        <p:nvSpPr>
          <p:cNvPr id="4" name="Marcador de pie de página 3"/>
          <p:cNvSpPr>
            <a:spLocks noGrp="1"/>
          </p:cNvSpPr>
          <p:nvPr>
            <p:ph type="ftr" idx="11"/>
          </p:nvPr>
        </p:nvSpPr>
        <p:spPr/>
        <p:txBody>
          <a:bodyPr/>
          <a:lstStyle>
            <a:lvl1pPr>
              <a:defRPr/>
            </a:lvl1pPr>
          </a:lstStyle>
          <a:p>
            <a:r>
              <a:rPr lang="es-ES" altLang="es-AR"/>
              <a:t>Ing. M. Giura / Info2</a:t>
            </a:r>
          </a:p>
        </p:txBody>
      </p:sp>
      <p:sp>
        <p:nvSpPr>
          <p:cNvPr id="5" name="Marcador de número de diapositiva 4"/>
          <p:cNvSpPr>
            <a:spLocks noGrp="1"/>
          </p:cNvSpPr>
          <p:nvPr>
            <p:ph type="sldNum" idx="12"/>
          </p:nvPr>
        </p:nvSpPr>
        <p:spPr/>
        <p:txBody>
          <a:bodyPr/>
          <a:lstStyle>
            <a:lvl1pPr>
              <a:defRPr/>
            </a:lvl1pPr>
          </a:lstStyle>
          <a:p>
            <a:fld id="{3BC60A64-2EE2-4E9D-B4F1-5D1B3B0A6D01}" type="slidenum">
              <a:rPr lang="es-ES" altLang="es-AR"/>
              <a:pPr/>
              <a:t>‹Nº›</a:t>
            </a:fld>
            <a:endParaRPr lang="es-ES" altLang="es-AR"/>
          </a:p>
        </p:txBody>
      </p:sp>
    </p:spTree>
    <p:extLst>
      <p:ext uri="{BB962C8B-B14F-4D97-AF65-F5344CB8AC3E}">
        <p14:creationId xmlns:p14="http://schemas.microsoft.com/office/powerpoint/2010/main" val="35647557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idx="10"/>
          </p:nvPr>
        </p:nvSpPr>
        <p:spPr/>
        <p:txBody>
          <a:bodyPr/>
          <a:lstStyle>
            <a:lvl1pPr>
              <a:defRPr/>
            </a:lvl1pPr>
          </a:lstStyle>
          <a:p>
            <a:r>
              <a:rPr lang="es-AR" altLang="es-AR"/>
              <a:t>@2018</a:t>
            </a:r>
          </a:p>
        </p:txBody>
      </p:sp>
      <p:sp>
        <p:nvSpPr>
          <p:cNvPr id="3" name="Marcador de pie de página 2"/>
          <p:cNvSpPr>
            <a:spLocks noGrp="1"/>
          </p:cNvSpPr>
          <p:nvPr>
            <p:ph type="ftr" idx="11"/>
          </p:nvPr>
        </p:nvSpPr>
        <p:spPr/>
        <p:txBody>
          <a:bodyPr/>
          <a:lstStyle>
            <a:lvl1pPr>
              <a:defRPr/>
            </a:lvl1pPr>
          </a:lstStyle>
          <a:p>
            <a:r>
              <a:rPr lang="es-ES" altLang="es-AR"/>
              <a:t>Ing. M. Giura / Info2</a:t>
            </a:r>
          </a:p>
        </p:txBody>
      </p:sp>
      <p:sp>
        <p:nvSpPr>
          <p:cNvPr id="4" name="Marcador de número de diapositiva 3"/>
          <p:cNvSpPr>
            <a:spLocks noGrp="1"/>
          </p:cNvSpPr>
          <p:nvPr>
            <p:ph type="sldNum" idx="12"/>
          </p:nvPr>
        </p:nvSpPr>
        <p:spPr/>
        <p:txBody>
          <a:bodyPr/>
          <a:lstStyle>
            <a:lvl1pPr>
              <a:defRPr/>
            </a:lvl1pPr>
          </a:lstStyle>
          <a:p>
            <a:fld id="{598292E1-D5FE-4847-A954-452C38255E30}" type="slidenum">
              <a:rPr lang="es-ES" altLang="es-AR"/>
              <a:pPr/>
              <a:t>‹Nº›</a:t>
            </a:fld>
            <a:endParaRPr lang="es-ES" altLang="es-AR"/>
          </a:p>
        </p:txBody>
      </p:sp>
    </p:spTree>
    <p:extLst>
      <p:ext uri="{BB962C8B-B14F-4D97-AF65-F5344CB8AC3E}">
        <p14:creationId xmlns:p14="http://schemas.microsoft.com/office/powerpoint/2010/main" val="606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79B4031F-28E7-4368-A921-AFD126113FEF}" type="slidenum">
              <a:rPr lang="es-ES" altLang="es-AR"/>
              <a:pPr/>
              <a:t>‹Nº›</a:t>
            </a:fld>
            <a:endParaRPr lang="es-ES" altLang="es-AR"/>
          </a:p>
        </p:txBody>
      </p:sp>
    </p:spTree>
    <p:extLst>
      <p:ext uri="{BB962C8B-B14F-4D97-AF65-F5344CB8AC3E}">
        <p14:creationId xmlns:p14="http://schemas.microsoft.com/office/powerpoint/2010/main" val="9432851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324DBAE5-825F-4A28-958F-5090CF00D759}" type="slidenum">
              <a:rPr lang="es-ES" altLang="es-AR"/>
              <a:pPr/>
              <a:t>‹Nº›</a:t>
            </a:fld>
            <a:endParaRPr lang="es-ES" altLang="es-AR"/>
          </a:p>
        </p:txBody>
      </p:sp>
    </p:spTree>
    <p:extLst>
      <p:ext uri="{BB962C8B-B14F-4D97-AF65-F5344CB8AC3E}">
        <p14:creationId xmlns:p14="http://schemas.microsoft.com/office/powerpoint/2010/main" val="18848383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F0CA8ED3-1D23-4C25-9458-F1E70C8E98DA}" type="slidenum">
              <a:rPr lang="es-ES" altLang="es-AR"/>
              <a:pPr/>
              <a:t>‹Nº›</a:t>
            </a:fld>
            <a:endParaRPr lang="es-ES" altLang="es-AR"/>
          </a:p>
        </p:txBody>
      </p:sp>
    </p:spTree>
    <p:extLst>
      <p:ext uri="{BB962C8B-B14F-4D97-AF65-F5344CB8AC3E}">
        <p14:creationId xmlns:p14="http://schemas.microsoft.com/office/powerpoint/2010/main" val="2767242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85200" y="446089"/>
            <a:ext cx="2556933" cy="6116637"/>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914400" y="446089"/>
            <a:ext cx="7467600" cy="61166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idx="10"/>
          </p:nvPr>
        </p:nvSpPr>
        <p:spPr/>
        <p:txBody>
          <a:bodyPr/>
          <a:lstStyle>
            <a:lvl1pPr>
              <a:defRPr/>
            </a:lvl1pPr>
          </a:lstStyle>
          <a:p>
            <a:r>
              <a:rPr lang="es-AR" altLang="es-AR"/>
              <a:t>@2018</a:t>
            </a:r>
          </a:p>
        </p:txBody>
      </p:sp>
      <p:sp>
        <p:nvSpPr>
          <p:cNvPr id="5" name="Marcador de pie de página 4"/>
          <p:cNvSpPr>
            <a:spLocks noGrp="1"/>
          </p:cNvSpPr>
          <p:nvPr>
            <p:ph type="ftr" idx="11"/>
          </p:nvPr>
        </p:nvSpPr>
        <p:spPr/>
        <p:txBody>
          <a:bodyPr/>
          <a:lstStyle>
            <a:lvl1pPr>
              <a:defRPr/>
            </a:lvl1pPr>
          </a:lstStyle>
          <a:p>
            <a:r>
              <a:rPr lang="es-ES" altLang="es-AR"/>
              <a:t>Ing. M. Giura / Info2</a:t>
            </a:r>
          </a:p>
        </p:txBody>
      </p:sp>
      <p:sp>
        <p:nvSpPr>
          <p:cNvPr id="6" name="Marcador de número de diapositiva 5"/>
          <p:cNvSpPr>
            <a:spLocks noGrp="1"/>
          </p:cNvSpPr>
          <p:nvPr>
            <p:ph type="sldNum" idx="12"/>
          </p:nvPr>
        </p:nvSpPr>
        <p:spPr/>
        <p:txBody>
          <a:bodyPr/>
          <a:lstStyle>
            <a:lvl1pPr>
              <a:defRPr/>
            </a:lvl1pPr>
          </a:lstStyle>
          <a:p>
            <a:fld id="{E975DE03-821F-4030-BEFB-24FE9AAC9DDE}" type="slidenum">
              <a:rPr lang="es-ES" altLang="es-AR"/>
              <a:pPr/>
              <a:t>‹Nº›</a:t>
            </a:fld>
            <a:endParaRPr lang="es-ES" altLang="es-AR"/>
          </a:p>
        </p:txBody>
      </p:sp>
    </p:spTree>
    <p:extLst>
      <p:ext uri="{BB962C8B-B14F-4D97-AF65-F5344CB8AC3E}">
        <p14:creationId xmlns:p14="http://schemas.microsoft.com/office/powerpoint/2010/main" val="81462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idx="10"/>
          </p:nvPr>
        </p:nvSpPr>
        <p:spPr/>
        <p:txBody>
          <a:bodyPr/>
          <a:lstStyle>
            <a:lvl1pPr>
              <a:defRPr/>
            </a:lvl1pPr>
          </a:lstStyle>
          <a:p>
            <a:r>
              <a:rPr lang="es-AR" altLang="es-AR"/>
              <a:t>@2018</a:t>
            </a:r>
          </a:p>
        </p:txBody>
      </p:sp>
      <p:sp>
        <p:nvSpPr>
          <p:cNvPr id="8" name="Marcador de pie de página 7"/>
          <p:cNvSpPr>
            <a:spLocks noGrp="1"/>
          </p:cNvSpPr>
          <p:nvPr>
            <p:ph type="ftr" idx="11"/>
          </p:nvPr>
        </p:nvSpPr>
        <p:spPr/>
        <p:txBody>
          <a:bodyPr/>
          <a:lstStyle>
            <a:lvl1pPr>
              <a:defRPr/>
            </a:lvl1pPr>
          </a:lstStyle>
          <a:p>
            <a:r>
              <a:rPr lang="es-ES" altLang="es-AR"/>
              <a:t>Ing. M. Giura / Info2</a:t>
            </a:r>
          </a:p>
        </p:txBody>
      </p:sp>
      <p:sp>
        <p:nvSpPr>
          <p:cNvPr id="9" name="Marcador de número de diapositiva 8"/>
          <p:cNvSpPr>
            <a:spLocks noGrp="1"/>
          </p:cNvSpPr>
          <p:nvPr>
            <p:ph type="sldNum" idx="12"/>
          </p:nvPr>
        </p:nvSpPr>
        <p:spPr/>
        <p:txBody>
          <a:bodyPr/>
          <a:lstStyle>
            <a:lvl1pPr>
              <a:defRPr/>
            </a:lvl1pPr>
          </a:lstStyle>
          <a:p>
            <a:fld id="{1995EDE1-3014-43A6-BBFF-42442970ED94}" type="slidenum">
              <a:rPr lang="es-ES" altLang="es-AR" smtClean="0"/>
              <a:pPr/>
              <a:t>‹Nº›</a:t>
            </a:fld>
            <a:endParaRPr lang="es-ES" altLang="es-AR"/>
          </a:p>
        </p:txBody>
      </p:sp>
    </p:spTree>
    <p:extLst>
      <p:ext uri="{BB962C8B-B14F-4D97-AF65-F5344CB8AC3E}">
        <p14:creationId xmlns:p14="http://schemas.microsoft.com/office/powerpoint/2010/main" val="37215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idx="10"/>
          </p:nvPr>
        </p:nvSpPr>
        <p:spPr/>
        <p:txBody>
          <a:bodyPr/>
          <a:lstStyle>
            <a:lvl1pPr>
              <a:defRPr/>
            </a:lvl1pPr>
          </a:lstStyle>
          <a:p>
            <a:r>
              <a:rPr lang="es-AR" altLang="es-AR"/>
              <a:t>@2018</a:t>
            </a:r>
          </a:p>
        </p:txBody>
      </p:sp>
      <p:sp>
        <p:nvSpPr>
          <p:cNvPr id="4" name="Marcador de pie de página 3"/>
          <p:cNvSpPr>
            <a:spLocks noGrp="1"/>
          </p:cNvSpPr>
          <p:nvPr>
            <p:ph type="ftr" idx="11"/>
          </p:nvPr>
        </p:nvSpPr>
        <p:spPr/>
        <p:txBody>
          <a:bodyPr/>
          <a:lstStyle>
            <a:lvl1pPr>
              <a:defRPr/>
            </a:lvl1pPr>
          </a:lstStyle>
          <a:p>
            <a:r>
              <a:rPr lang="es-ES" altLang="es-AR"/>
              <a:t>Ing. M. Giura / Info2</a:t>
            </a:r>
          </a:p>
        </p:txBody>
      </p:sp>
      <p:sp>
        <p:nvSpPr>
          <p:cNvPr id="5" name="Marcador de número de diapositiva 4"/>
          <p:cNvSpPr>
            <a:spLocks noGrp="1"/>
          </p:cNvSpPr>
          <p:nvPr>
            <p:ph type="sldNum" idx="12"/>
          </p:nvPr>
        </p:nvSpPr>
        <p:spPr/>
        <p:txBody>
          <a:bodyPr/>
          <a:lstStyle>
            <a:lvl1pPr>
              <a:defRPr/>
            </a:lvl1pPr>
          </a:lstStyle>
          <a:p>
            <a:fld id="{3919556B-12F8-446A-93F8-A7F9F67C4AAB}" type="slidenum">
              <a:rPr lang="es-ES" altLang="es-AR" smtClean="0"/>
              <a:pPr/>
              <a:t>‹Nº›</a:t>
            </a:fld>
            <a:endParaRPr lang="es-ES" altLang="es-AR"/>
          </a:p>
        </p:txBody>
      </p:sp>
    </p:spTree>
    <p:extLst>
      <p:ext uri="{BB962C8B-B14F-4D97-AF65-F5344CB8AC3E}">
        <p14:creationId xmlns:p14="http://schemas.microsoft.com/office/powerpoint/2010/main" val="49033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idx="10"/>
          </p:nvPr>
        </p:nvSpPr>
        <p:spPr/>
        <p:txBody>
          <a:bodyPr/>
          <a:lstStyle>
            <a:lvl1pPr>
              <a:defRPr/>
            </a:lvl1pPr>
          </a:lstStyle>
          <a:p>
            <a:r>
              <a:rPr lang="es-AR" altLang="es-AR"/>
              <a:t>@2018</a:t>
            </a:r>
          </a:p>
        </p:txBody>
      </p:sp>
      <p:sp>
        <p:nvSpPr>
          <p:cNvPr id="3" name="Marcador de pie de página 2"/>
          <p:cNvSpPr>
            <a:spLocks noGrp="1"/>
          </p:cNvSpPr>
          <p:nvPr>
            <p:ph type="ftr" idx="11"/>
          </p:nvPr>
        </p:nvSpPr>
        <p:spPr/>
        <p:txBody>
          <a:bodyPr/>
          <a:lstStyle>
            <a:lvl1pPr>
              <a:defRPr/>
            </a:lvl1pPr>
          </a:lstStyle>
          <a:p>
            <a:r>
              <a:rPr lang="es-ES" altLang="es-AR"/>
              <a:t>Ing. M. Giura / Info2</a:t>
            </a:r>
          </a:p>
        </p:txBody>
      </p:sp>
      <p:sp>
        <p:nvSpPr>
          <p:cNvPr id="4" name="Marcador de número de diapositiva 3"/>
          <p:cNvSpPr>
            <a:spLocks noGrp="1"/>
          </p:cNvSpPr>
          <p:nvPr>
            <p:ph type="sldNum" idx="12"/>
          </p:nvPr>
        </p:nvSpPr>
        <p:spPr/>
        <p:txBody>
          <a:bodyPr/>
          <a:lstStyle>
            <a:lvl1pPr>
              <a:defRPr/>
            </a:lvl1pPr>
          </a:lstStyle>
          <a:p>
            <a:fld id="{61C025C1-E141-4436-AA7D-1D63DC96B45E}" type="slidenum">
              <a:rPr lang="es-ES" altLang="es-AR" smtClean="0"/>
              <a:pPr/>
              <a:t>‹Nº›</a:t>
            </a:fld>
            <a:endParaRPr lang="es-ES" altLang="es-AR"/>
          </a:p>
        </p:txBody>
      </p:sp>
    </p:spTree>
    <p:extLst>
      <p:ext uri="{BB962C8B-B14F-4D97-AF65-F5344CB8AC3E}">
        <p14:creationId xmlns:p14="http://schemas.microsoft.com/office/powerpoint/2010/main" val="296349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0F7F73A7-443A-4B87-B5FF-1B117D1FFB86}" type="slidenum">
              <a:rPr lang="es-ES" altLang="es-AR" smtClean="0"/>
              <a:pPr/>
              <a:t>‹Nº›</a:t>
            </a:fld>
            <a:endParaRPr lang="es-ES" altLang="es-AR"/>
          </a:p>
        </p:txBody>
      </p:sp>
    </p:spTree>
    <p:extLst>
      <p:ext uri="{BB962C8B-B14F-4D97-AF65-F5344CB8AC3E}">
        <p14:creationId xmlns:p14="http://schemas.microsoft.com/office/powerpoint/2010/main" val="153461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AR"/>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idx="10"/>
          </p:nvPr>
        </p:nvSpPr>
        <p:spPr/>
        <p:txBody>
          <a:bodyPr/>
          <a:lstStyle>
            <a:lvl1pPr>
              <a:defRPr/>
            </a:lvl1pPr>
          </a:lstStyle>
          <a:p>
            <a:r>
              <a:rPr lang="es-AR" altLang="es-AR"/>
              <a:t>@2018</a:t>
            </a:r>
          </a:p>
        </p:txBody>
      </p:sp>
      <p:sp>
        <p:nvSpPr>
          <p:cNvPr id="6" name="Marcador de pie de página 5"/>
          <p:cNvSpPr>
            <a:spLocks noGrp="1"/>
          </p:cNvSpPr>
          <p:nvPr>
            <p:ph type="ftr" idx="11"/>
          </p:nvPr>
        </p:nvSpPr>
        <p:spPr/>
        <p:txBody>
          <a:bodyPr/>
          <a:lstStyle>
            <a:lvl1pPr>
              <a:defRPr/>
            </a:lvl1pPr>
          </a:lstStyle>
          <a:p>
            <a:r>
              <a:rPr lang="es-ES" altLang="es-AR"/>
              <a:t>Ing. M. Giura / Info2</a:t>
            </a:r>
          </a:p>
        </p:txBody>
      </p:sp>
      <p:sp>
        <p:nvSpPr>
          <p:cNvPr id="7" name="Marcador de número de diapositiva 6"/>
          <p:cNvSpPr>
            <a:spLocks noGrp="1"/>
          </p:cNvSpPr>
          <p:nvPr>
            <p:ph type="sldNum" idx="12"/>
          </p:nvPr>
        </p:nvSpPr>
        <p:spPr/>
        <p:txBody>
          <a:bodyPr/>
          <a:lstStyle>
            <a:lvl1pPr>
              <a:defRPr/>
            </a:lvl1pPr>
          </a:lstStyle>
          <a:p>
            <a:fld id="{15366D7D-7D0B-4604-B3C7-46E1485197D4}" type="slidenum">
              <a:rPr lang="es-ES" altLang="es-AR" smtClean="0"/>
              <a:pPr/>
              <a:t>‹Nº›</a:t>
            </a:fld>
            <a:endParaRPr lang="es-ES" altLang="es-AR"/>
          </a:p>
        </p:txBody>
      </p:sp>
    </p:spTree>
    <p:extLst>
      <p:ext uri="{BB962C8B-B14F-4D97-AF65-F5344CB8AC3E}">
        <p14:creationId xmlns:p14="http://schemas.microsoft.com/office/powerpoint/2010/main" val="409706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1" y="1"/>
            <a:ext cx="12060767" cy="6759575"/>
            <a:chOff x="0" y="0"/>
            <a:chExt cx="5698" cy="4258"/>
          </a:xfrm>
        </p:grpSpPr>
        <p:grpSp>
          <p:nvGrpSpPr>
            <p:cNvPr id="1026" name="Group 2"/>
            <p:cNvGrpSpPr>
              <a:grpSpLocks/>
            </p:cNvGrpSpPr>
            <p:nvPr/>
          </p:nvGrpSpPr>
          <p:grpSpPr bwMode="auto">
            <a:xfrm>
              <a:off x="0" y="0"/>
              <a:ext cx="5698" cy="4258"/>
              <a:chOff x="0" y="0"/>
              <a:chExt cx="5698" cy="4258"/>
            </a:xfrm>
          </p:grpSpPr>
          <p:sp>
            <p:nvSpPr>
              <p:cNvPr id="1027" name="Line 3"/>
              <p:cNvSpPr>
                <a:spLocks noChangeShapeType="1"/>
              </p:cNvSpPr>
              <p:nvPr/>
            </p:nvSpPr>
            <p:spPr bwMode="auto">
              <a:xfrm>
                <a:off x="288"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28" name="Line 4"/>
              <p:cNvSpPr>
                <a:spLocks noChangeShapeType="1"/>
              </p:cNvSpPr>
              <p:nvPr/>
            </p:nvSpPr>
            <p:spPr bwMode="auto">
              <a:xfrm>
                <a:off x="576"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29" name="Line 5"/>
              <p:cNvSpPr>
                <a:spLocks noChangeShapeType="1"/>
              </p:cNvSpPr>
              <p:nvPr/>
            </p:nvSpPr>
            <p:spPr bwMode="auto">
              <a:xfrm>
                <a:off x="864"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0" name="Line 6"/>
              <p:cNvSpPr>
                <a:spLocks noChangeShapeType="1"/>
              </p:cNvSpPr>
              <p:nvPr/>
            </p:nvSpPr>
            <p:spPr bwMode="auto">
              <a:xfrm>
                <a:off x="1152"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1" name="Line 7"/>
              <p:cNvSpPr>
                <a:spLocks noChangeShapeType="1"/>
              </p:cNvSpPr>
              <p:nvPr/>
            </p:nvSpPr>
            <p:spPr bwMode="auto">
              <a:xfrm>
                <a:off x="1440"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2" name="Line 8"/>
              <p:cNvSpPr>
                <a:spLocks noChangeShapeType="1"/>
              </p:cNvSpPr>
              <p:nvPr/>
            </p:nvSpPr>
            <p:spPr bwMode="auto">
              <a:xfrm>
                <a:off x="1728"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3" name="Line 9"/>
              <p:cNvSpPr>
                <a:spLocks noChangeShapeType="1"/>
              </p:cNvSpPr>
              <p:nvPr/>
            </p:nvSpPr>
            <p:spPr bwMode="auto">
              <a:xfrm>
                <a:off x="2016"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4" name="Line 10"/>
              <p:cNvSpPr>
                <a:spLocks noChangeShapeType="1"/>
              </p:cNvSpPr>
              <p:nvPr/>
            </p:nvSpPr>
            <p:spPr bwMode="auto">
              <a:xfrm>
                <a:off x="2304"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5" name="Line 11"/>
              <p:cNvSpPr>
                <a:spLocks noChangeShapeType="1"/>
              </p:cNvSpPr>
              <p:nvPr/>
            </p:nvSpPr>
            <p:spPr bwMode="auto">
              <a:xfrm>
                <a:off x="2592"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6" name="Line 12"/>
              <p:cNvSpPr>
                <a:spLocks noChangeShapeType="1"/>
              </p:cNvSpPr>
              <p:nvPr/>
            </p:nvSpPr>
            <p:spPr bwMode="auto">
              <a:xfrm>
                <a:off x="2880"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7" name="Line 13"/>
              <p:cNvSpPr>
                <a:spLocks noChangeShapeType="1"/>
              </p:cNvSpPr>
              <p:nvPr/>
            </p:nvSpPr>
            <p:spPr bwMode="auto">
              <a:xfrm>
                <a:off x="3168"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8" name="Line 14"/>
              <p:cNvSpPr>
                <a:spLocks noChangeShapeType="1"/>
              </p:cNvSpPr>
              <p:nvPr/>
            </p:nvSpPr>
            <p:spPr bwMode="auto">
              <a:xfrm>
                <a:off x="3456"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9" name="Line 15"/>
              <p:cNvSpPr>
                <a:spLocks noChangeShapeType="1"/>
              </p:cNvSpPr>
              <p:nvPr/>
            </p:nvSpPr>
            <p:spPr bwMode="auto">
              <a:xfrm>
                <a:off x="3744"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0" name="Line 16"/>
              <p:cNvSpPr>
                <a:spLocks noChangeShapeType="1"/>
              </p:cNvSpPr>
              <p:nvPr/>
            </p:nvSpPr>
            <p:spPr bwMode="auto">
              <a:xfrm>
                <a:off x="4032"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1" name="Line 17"/>
              <p:cNvSpPr>
                <a:spLocks noChangeShapeType="1"/>
              </p:cNvSpPr>
              <p:nvPr/>
            </p:nvSpPr>
            <p:spPr bwMode="auto">
              <a:xfrm>
                <a:off x="4320"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2" name="Line 18"/>
              <p:cNvSpPr>
                <a:spLocks noChangeShapeType="1"/>
              </p:cNvSpPr>
              <p:nvPr/>
            </p:nvSpPr>
            <p:spPr bwMode="auto">
              <a:xfrm>
                <a:off x="4608"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3" name="Line 19"/>
              <p:cNvSpPr>
                <a:spLocks noChangeShapeType="1"/>
              </p:cNvSpPr>
              <p:nvPr/>
            </p:nvSpPr>
            <p:spPr bwMode="auto">
              <a:xfrm>
                <a:off x="4896"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4" name="Line 20"/>
              <p:cNvSpPr>
                <a:spLocks noChangeShapeType="1"/>
              </p:cNvSpPr>
              <p:nvPr/>
            </p:nvSpPr>
            <p:spPr bwMode="auto">
              <a:xfrm>
                <a:off x="5184"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5" name="Line 21"/>
              <p:cNvSpPr>
                <a:spLocks noChangeShapeType="1"/>
              </p:cNvSpPr>
              <p:nvPr/>
            </p:nvSpPr>
            <p:spPr bwMode="auto">
              <a:xfrm>
                <a:off x="5472"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grpSp>
            <p:nvGrpSpPr>
              <p:cNvPr id="1046" name="Group 22"/>
              <p:cNvGrpSpPr>
                <a:grpSpLocks/>
              </p:cNvGrpSpPr>
              <p:nvPr/>
            </p:nvGrpSpPr>
            <p:grpSpPr bwMode="auto">
              <a:xfrm>
                <a:off x="0" y="336"/>
                <a:ext cx="5698" cy="3683"/>
                <a:chOff x="0" y="336"/>
                <a:chExt cx="5698" cy="3683"/>
              </a:xfrm>
            </p:grpSpPr>
            <p:sp>
              <p:nvSpPr>
                <p:cNvPr id="1047" name="Line 23"/>
                <p:cNvSpPr>
                  <a:spLocks noChangeShapeType="1"/>
                </p:cNvSpPr>
                <p:nvPr/>
              </p:nvSpPr>
              <p:spPr bwMode="auto">
                <a:xfrm>
                  <a:off x="0" y="336"/>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8" name="Line 24"/>
                <p:cNvSpPr>
                  <a:spLocks noChangeShapeType="1"/>
                </p:cNvSpPr>
                <p:nvPr/>
              </p:nvSpPr>
              <p:spPr bwMode="auto">
                <a:xfrm>
                  <a:off x="0" y="624"/>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9" name="Line 25"/>
                <p:cNvSpPr>
                  <a:spLocks noChangeShapeType="1"/>
                </p:cNvSpPr>
                <p:nvPr/>
              </p:nvSpPr>
              <p:spPr bwMode="auto">
                <a:xfrm>
                  <a:off x="0" y="912"/>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0" name="Line 26"/>
                <p:cNvSpPr>
                  <a:spLocks noChangeShapeType="1"/>
                </p:cNvSpPr>
                <p:nvPr/>
              </p:nvSpPr>
              <p:spPr bwMode="auto">
                <a:xfrm>
                  <a:off x="0" y="1200"/>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1" name="Line 27"/>
                <p:cNvSpPr>
                  <a:spLocks noChangeShapeType="1"/>
                </p:cNvSpPr>
                <p:nvPr/>
              </p:nvSpPr>
              <p:spPr bwMode="auto">
                <a:xfrm>
                  <a:off x="0" y="1488"/>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2" name="Line 28"/>
                <p:cNvSpPr>
                  <a:spLocks noChangeShapeType="1"/>
                </p:cNvSpPr>
                <p:nvPr/>
              </p:nvSpPr>
              <p:spPr bwMode="auto">
                <a:xfrm>
                  <a:off x="0" y="1776"/>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3" name="Line 29"/>
                <p:cNvSpPr>
                  <a:spLocks noChangeShapeType="1"/>
                </p:cNvSpPr>
                <p:nvPr/>
              </p:nvSpPr>
              <p:spPr bwMode="auto">
                <a:xfrm>
                  <a:off x="0" y="2028"/>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4" name="Line 30"/>
                <p:cNvSpPr>
                  <a:spLocks noChangeShapeType="1"/>
                </p:cNvSpPr>
                <p:nvPr/>
              </p:nvSpPr>
              <p:spPr bwMode="auto">
                <a:xfrm>
                  <a:off x="0" y="2292"/>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5" name="Line 31"/>
                <p:cNvSpPr>
                  <a:spLocks noChangeShapeType="1"/>
                </p:cNvSpPr>
                <p:nvPr/>
              </p:nvSpPr>
              <p:spPr bwMode="auto">
                <a:xfrm>
                  <a:off x="0" y="2580"/>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6" name="Line 32"/>
                <p:cNvSpPr>
                  <a:spLocks noChangeShapeType="1"/>
                </p:cNvSpPr>
                <p:nvPr/>
              </p:nvSpPr>
              <p:spPr bwMode="auto">
                <a:xfrm>
                  <a:off x="0" y="2868"/>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7" name="Line 33"/>
                <p:cNvSpPr>
                  <a:spLocks noChangeShapeType="1"/>
                </p:cNvSpPr>
                <p:nvPr/>
              </p:nvSpPr>
              <p:spPr bwMode="auto">
                <a:xfrm>
                  <a:off x="0" y="3156"/>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8" name="Line 34"/>
                <p:cNvSpPr>
                  <a:spLocks noChangeShapeType="1"/>
                </p:cNvSpPr>
                <p:nvPr/>
              </p:nvSpPr>
              <p:spPr bwMode="auto">
                <a:xfrm>
                  <a:off x="0" y="3444"/>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9" name="Line 35"/>
                <p:cNvSpPr>
                  <a:spLocks noChangeShapeType="1"/>
                </p:cNvSpPr>
                <p:nvPr/>
              </p:nvSpPr>
              <p:spPr bwMode="auto">
                <a:xfrm>
                  <a:off x="0" y="3732"/>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60" name="Line 36"/>
                <p:cNvSpPr>
                  <a:spLocks noChangeShapeType="1"/>
                </p:cNvSpPr>
                <p:nvPr/>
              </p:nvSpPr>
              <p:spPr bwMode="auto">
                <a:xfrm>
                  <a:off x="0" y="4020"/>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grpSp>
        </p:grpSp>
        <p:grpSp>
          <p:nvGrpSpPr>
            <p:cNvPr id="1061" name="Group 37"/>
            <p:cNvGrpSpPr>
              <a:grpSpLocks/>
            </p:cNvGrpSpPr>
            <p:nvPr/>
          </p:nvGrpSpPr>
          <p:grpSpPr bwMode="auto">
            <a:xfrm>
              <a:off x="386" y="3938"/>
              <a:ext cx="4930" cy="319"/>
              <a:chOff x="386" y="3938"/>
              <a:chExt cx="4930" cy="319"/>
            </a:xfrm>
          </p:grpSpPr>
          <p:sp>
            <p:nvSpPr>
              <p:cNvPr id="1062" name="Freeform 38"/>
              <p:cNvSpPr>
                <a:spLocks noChangeArrowheads="1"/>
              </p:cNvSpPr>
              <p:nvPr/>
            </p:nvSpPr>
            <p:spPr bwMode="auto">
              <a:xfrm rot="16200000" flipV="1">
                <a:off x="4582" y="3485"/>
                <a:ext cx="282" cy="1188"/>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3" name="Rectangle 39"/>
              <p:cNvSpPr>
                <a:spLocks noChangeArrowheads="1"/>
              </p:cNvSpPr>
              <p:nvPr/>
            </p:nvSpPr>
            <p:spPr bwMode="auto">
              <a:xfrm rot="16200000" flipV="1">
                <a:off x="4717" y="3666"/>
                <a:ext cx="0" cy="1186"/>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4" name="Freeform 40"/>
              <p:cNvSpPr>
                <a:spLocks noChangeArrowheads="1"/>
              </p:cNvSpPr>
              <p:nvPr/>
            </p:nvSpPr>
            <p:spPr bwMode="auto">
              <a:xfrm rot="16200000" flipV="1">
                <a:off x="845" y="3485"/>
                <a:ext cx="282" cy="1188"/>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5" name="Rectangle 41"/>
              <p:cNvSpPr>
                <a:spLocks noChangeArrowheads="1"/>
              </p:cNvSpPr>
              <p:nvPr/>
            </p:nvSpPr>
            <p:spPr bwMode="auto">
              <a:xfrm rot="16200000" flipV="1">
                <a:off x="980" y="3666"/>
                <a:ext cx="0" cy="1186"/>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6" name="Freeform 42"/>
              <p:cNvSpPr>
                <a:spLocks noChangeArrowheads="1"/>
              </p:cNvSpPr>
              <p:nvPr/>
            </p:nvSpPr>
            <p:spPr bwMode="auto">
              <a:xfrm rot="16200000" flipV="1">
                <a:off x="2717" y="3201"/>
                <a:ext cx="282" cy="1755"/>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7" name="Rectangle 43"/>
              <p:cNvSpPr>
                <a:spLocks noChangeArrowheads="1"/>
              </p:cNvSpPr>
              <p:nvPr/>
            </p:nvSpPr>
            <p:spPr bwMode="auto">
              <a:xfrm rot="16200000" flipV="1">
                <a:off x="2847" y="3383"/>
                <a:ext cx="0" cy="1752"/>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grpSp>
      </p:grpSp>
      <p:grpSp>
        <p:nvGrpSpPr>
          <p:cNvPr id="1068" name="Group 44"/>
          <p:cNvGrpSpPr>
            <a:grpSpLocks/>
          </p:cNvGrpSpPr>
          <p:nvPr/>
        </p:nvGrpSpPr>
        <p:grpSpPr bwMode="auto">
          <a:xfrm>
            <a:off x="1" y="1"/>
            <a:ext cx="12060767" cy="138113"/>
            <a:chOff x="0" y="0"/>
            <a:chExt cx="5698" cy="87"/>
          </a:xfrm>
        </p:grpSpPr>
        <p:pic>
          <p:nvPicPr>
            <p:cNvPr id="1069" name="Picture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5698" cy="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70" name="Rectangle 46"/>
            <p:cNvSpPr>
              <a:spLocks noChangeArrowheads="1"/>
            </p:cNvSpPr>
            <p:nvPr/>
          </p:nvSpPr>
          <p:spPr bwMode="auto">
            <a:xfrm>
              <a:off x="0" y="61"/>
              <a:ext cx="5698" cy="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71" name="Rectangle 47"/>
            <p:cNvSpPr>
              <a:spLocks noChangeArrowheads="1"/>
            </p:cNvSpPr>
            <p:nvPr/>
          </p:nvSpPr>
          <p:spPr bwMode="auto">
            <a:xfrm>
              <a:off x="0" y="88"/>
              <a:ext cx="5698" cy="0"/>
            </a:xfrm>
            <a:prstGeom prst="rect">
              <a:avLst/>
            </a:pr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grpSp>
      <p:sp>
        <p:nvSpPr>
          <p:cNvPr id="1072" name="Rectangle 48"/>
          <p:cNvSpPr>
            <a:spLocks noGrp="1" noChangeArrowheads="1"/>
          </p:cNvSpPr>
          <p:nvPr>
            <p:ph type="title"/>
          </p:nvPr>
        </p:nvSpPr>
        <p:spPr bwMode="auto">
          <a:xfrm>
            <a:off x="914400" y="446088"/>
            <a:ext cx="10227733" cy="141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s-AR"/>
              <a:t>Pulse para editar el formato del texto de título</a:t>
            </a:r>
          </a:p>
        </p:txBody>
      </p:sp>
      <p:sp>
        <p:nvSpPr>
          <p:cNvPr id="1073" name="Rectangle 49"/>
          <p:cNvSpPr>
            <a:spLocks noGrp="1" noChangeArrowheads="1"/>
          </p:cNvSpPr>
          <p:nvPr>
            <p:ph type="body" idx="1"/>
          </p:nvPr>
        </p:nvSpPr>
        <p:spPr bwMode="auto">
          <a:xfrm>
            <a:off x="914400" y="1981201"/>
            <a:ext cx="10227733" cy="458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s-AR"/>
              <a:t>Pulse para editar el formato de esquema del texto</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p:txBody>
      </p:sp>
      <p:sp>
        <p:nvSpPr>
          <p:cNvPr id="1074" name="Rectangle 50"/>
          <p:cNvSpPr>
            <a:spLocks noGrp="1" noChangeArrowheads="1"/>
          </p:cNvSpPr>
          <p:nvPr>
            <p:ph type="dt"/>
          </p:nvPr>
        </p:nvSpPr>
        <p:spPr bwMode="auto">
          <a:xfrm>
            <a:off x="914400" y="6199189"/>
            <a:ext cx="240453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r>
              <a:rPr lang="es-AR" altLang="es-AR"/>
              <a:t>@2018</a:t>
            </a:r>
          </a:p>
        </p:txBody>
      </p:sp>
      <p:sp>
        <p:nvSpPr>
          <p:cNvPr id="1075" name="Rectangle 51"/>
          <p:cNvSpPr>
            <a:spLocks noGrp="1" noChangeArrowheads="1"/>
          </p:cNvSpPr>
          <p:nvPr>
            <p:ph type="ftr"/>
          </p:nvPr>
        </p:nvSpPr>
        <p:spPr bwMode="auto">
          <a:xfrm>
            <a:off x="4165600" y="6199189"/>
            <a:ext cx="372533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r>
              <a:rPr lang="es-ES" altLang="es-AR"/>
              <a:t>Ing. M. Giura / Info2</a:t>
            </a:r>
          </a:p>
        </p:txBody>
      </p:sp>
      <p:sp>
        <p:nvSpPr>
          <p:cNvPr id="1076" name="Rectangle 52"/>
          <p:cNvSpPr>
            <a:spLocks noGrp="1" noChangeArrowheads="1"/>
          </p:cNvSpPr>
          <p:nvPr>
            <p:ph type="sldNum"/>
          </p:nvPr>
        </p:nvSpPr>
        <p:spPr bwMode="auto">
          <a:xfrm>
            <a:off x="8737600" y="6199189"/>
            <a:ext cx="240453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fld id="{7EE56C48-93D5-43DB-A4BC-F8CC803E599B}" type="slidenum">
              <a:rPr lang="es-ES" altLang="es-AR" smtClean="0"/>
              <a:pPr/>
              <a:t>‹Nº›</a:t>
            </a:fld>
            <a:endParaRPr lang="es-ES" altLang="es-AR"/>
          </a:p>
        </p:txBody>
      </p:sp>
    </p:spTree>
    <p:extLst>
      <p:ext uri="{BB962C8B-B14F-4D97-AF65-F5344CB8AC3E}">
        <p14:creationId xmlns:p14="http://schemas.microsoft.com/office/powerpoint/2010/main" val="64877208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p:txStyles>
    <p:titleStyle>
      <a:lvl1pPr algn="ctr" defTabSz="449263" rtl="0" eaLnBrk="1" fontAlgn="base" hangingPunct="1">
        <a:spcBef>
          <a:spcPct val="0"/>
        </a:spcBef>
        <a:spcAft>
          <a:spcPct val="0"/>
        </a:spcAft>
        <a:buClr>
          <a:srgbClr val="000000"/>
        </a:buClr>
        <a:buSzPct val="100000"/>
        <a:buFont typeface="Times New Roman" panose="02020603050405020304" pitchFamily="18" charset="0"/>
        <a:defRPr sz="4400" kern="1200">
          <a:solidFill>
            <a:srgbClr val="FFC545"/>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2pPr>
      <a:lvl3pPr marL="11430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3pPr>
      <a:lvl4pPr marL="16002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4pPr>
      <a:lvl5pPr marL="20574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5pPr>
      <a:lvl6pPr marL="25146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6pPr>
      <a:lvl7pPr marL="29718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7pPr>
      <a:lvl8pPr marL="34290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8pPr>
      <a:lvl9pPr marL="38862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9pPr>
    </p:titleStyle>
    <p:bodyStyle>
      <a:lvl1pPr marL="342900" indent="-342900" algn="l" defTabSz="449263" rtl="0" eaLnBrk="1" fontAlgn="base" hangingPunct="1">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4">
            <a:extLst>
              <a:ext uri="{28A0092B-C50C-407E-A947-70E740481C1C}">
                <a14:useLocalDpi xmlns:a14="http://schemas.microsoft.com/office/drawing/2010/main" val="0"/>
              </a:ext>
            </a:extLst>
          </a:blip>
          <a:srcRect l="9959" t="10046" r="9959" b="5016"/>
          <a:stretch>
            <a:fillRect/>
          </a:stretch>
        </p:blipFill>
        <p:spPr bwMode="auto">
          <a:xfrm>
            <a:off x="25401" y="241300"/>
            <a:ext cx="1655233" cy="1017588"/>
          </a:xfrm>
          <a:prstGeom prst="rect">
            <a:avLst/>
          </a:prstGeom>
          <a:noFill/>
          <a:ln>
            <a:noFill/>
          </a:ln>
          <a:effectLst/>
          <a:extLst>
            <a:ext uri="{909E8E84-426E-40DD-AFC4-6F175D3DCCD1}">
              <a14:hiddenFill xmlns:a14="http://schemas.microsoft.com/office/drawing/2010/main">
                <a:blipFill dpi="0" rotWithShape="0">
                  <a:blip/>
                  <a:srcRect l="9959" t="10046" r="9959" b="5016"/>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050" name="Group 2"/>
          <p:cNvGrpSpPr>
            <a:grpSpLocks/>
          </p:cNvGrpSpPr>
          <p:nvPr/>
        </p:nvGrpSpPr>
        <p:grpSpPr bwMode="auto">
          <a:xfrm>
            <a:off x="0" y="-15875"/>
            <a:ext cx="12058651" cy="6757988"/>
            <a:chOff x="0" y="-10"/>
            <a:chExt cx="5697" cy="4257"/>
          </a:xfrm>
        </p:grpSpPr>
        <p:grpSp>
          <p:nvGrpSpPr>
            <p:cNvPr id="2051" name="Group 3"/>
            <p:cNvGrpSpPr>
              <a:grpSpLocks/>
            </p:cNvGrpSpPr>
            <p:nvPr/>
          </p:nvGrpSpPr>
          <p:grpSpPr bwMode="auto">
            <a:xfrm>
              <a:off x="0" y="-10"/>
              <a:ext cx="5697" cy="4257"/>
              <a:chOff x="0" y="-10"/>
              <a:chExt cx="5697" cy="4257"/>
            </a:xfrm>
          </p:grpSpPr>
          <p:sp>
            <p:nvSpPr>
              <p:cNvPr id="2052" name="Line 4"/>
              <p:cNvSpPr>
                <a:spLocks noChangeShapeType="1"/>
              </p:cNvSpPr>
              <p:nvPr/>
            </p:nvSpPr>
            <p:spPr bwMode="auto">
              <a:xfrm>
                <a:off x="288"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3" name="Line 5"/>
              <p:cNvSpPr>
                <a:spLocks noChangeShapeType="1"/>
              </p:cNvSpPr>
              <p:nvPr/>
            </p:nvSpPr>
            <p:spPr bwMode="auto">
              <a:xfrm>
                <a:off x="576"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4" name="Line 6"/>
              <p:cNvSpPr>
                <a:spLocks noChangeShapeType="1"/>
              </p:cNvSpPr>
              <p:nvPr/>
            </p:nvSpPr>
            <p:spPr bwMode="auto">
              <a:xfrm>
                <a:off x="864"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5" name="Line 7"/>
              <p:cNvSpPr>
                <a:spLocks noChangeShapeType="1"/>
              </p:cNvSpPr>
              <p:nvPr/>
            </p:nvSpPr>
            <p:spPr bwMode="auto">
              <a:xfrm>
                <a:off x="1152"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6" name="Line 8"/>
              <p:cNvSpPr>
                <a:spLocks noChangeShapeType="1"/>
              </p:cNvSpPr>
              <p:nvPr/>
            </p:nvSpPr>
            <p:spPr bwMode="auto">
              <a:xfrm>
                <a:off x="1440"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7" name="Line 9"/>
              <p:cNvSpPr>
                <a:spLocks noChangeShapeType="1"/>
              </p:cNvSpPr>
              <p:nvPr/>
            </p:nvSpPr>
            <p:spPr bwMode="auto">
              <a:xfrm>
                <a:off x="1728"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8" name="Line 10"/>
              <p:cNvSpPr>
                <a:spLocks noChangeShapeType="1"/>
              </p:cNvSpPr>
              <p:nvPr/>
            </p:nvSpPr>
            <p:spPr bwMode="auto">
              <a:xfrm>
                <a:off x="2016"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9" name="Line 11"/>
              <p:cNvSpPr>
                <a:spLocks noChangeShapeType="1"/>
              </p:cNvSpPr>
              <p:nvPr/>
            </p:nvSpPr>
            <p:spPr bwMode="auto">
              <a:xfrm>
                <a:off x="2304"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0" name="Line 12"/>
              <p:cNvSpPr>
                <a:spLocks noChangeShapeType="1"/>
              </p:cNvSpPr>
              <p:nvPr/>
            </p:nvSpPr>
            <p:spPr bwMode="auto">
              <a:xfrm>
                <a:off x="2592"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1" name="Line 13"/>
              <p:cNvSpPr>
                <a:spLocks noChangeShapeType="1"/>
              </p:cNvSpPr>
              <p:nvPr/>
            </p:nvSpPr>
            <p:spPr bwMode="auto">
              <a:xfrm>
                <a:off x="2880"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2" name="Line 14"/>
              <p:cNvSpPr>
                <a:spLocks noChangeShapeType="1"/>
              </p:cNvSpPr>
              <p:nvPr/>
            </p:nvSpPr>
            <p:spPr bwMode="auto">
              <a:xfrm>
                <a:off x="3168"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3" name="Line 15"/>
              <p:cNvSpPr>
                <a:spLocks noChangeShapeType="1"/>
              </p:cNvSpPr>
              <p:nvPr/>
            </p:nvSpPr>
            <p:spPr bwMode="auto">
              <a:xfrm>
                <a:off x="3456"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4" name="Line 16"/>
              <p:cNvSpPr>
                <a:spLocks noChangeShapeType="1"/>
              </p:cNvSpPr>
              <p:nvPr/>
            </p:nvSpPr>
            <p:spPr bwMode="auto">
              <a:xfrm>
                <a:off x="3744"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5" name="Line 17"/>
              <p:cNvSpPr>
                <a:spLocks noChangeShapeType="1"/>
              </p:cNvSpPr>
              <p:nvPr/>
            </p:nvSpPr>
            <p:spPr bwMode="auto">
              <a:xfrm>
                <a:off x="4032"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6" name="Line 18"/>
              <p:cNvSpPr>
                <a:spLocks noChangeShapeType="1"/>
              </p:cNvSpPr>
              <p:nvPr/>
            </p:nvSpPr>
            <p:spPr bwMode="auto">
              <a:xfrm>
                <a:off x="4320"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7" name="Line 19"/>
              <p:cNvSpPr>
                <a:spLocks noChangeShapeType="1"/>
              </p:cNvSpPr>
              <p:nvPr/>
            </p:nvSpPr>
            <p:spPr bwMode="auto">
              <a:xfrm>
                <a:off x="4608"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8" name="Line 20"/>
              <p:cNvSpPr>
                <a:spLocks noChangeShapeType="1"/>
              </p:cNvSpPr>
              <p:nvPr/>
            </p:nvSpPr>
            <p:spPr bwMode="auto">
              <a:xfrm>
                <a:off x="4896"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9" name="Line 21"/>
              <p:cNvSpPr>
                <a:spLocks noChangeShapeType="1"/>
              </p:cNvSpPr>
              <p:nvPr/>
            </p:nvSpPr>
            <p:spPr bwMode="auto">
              <a:xfrm>
                <a:off x="5184"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0" name="Line 22"/>
              <p:cNvSpPr>
                <a:spLocks noChangeShapeType="1"/>
              </p:cNvSpPr>
              <p:nvPr/>
            </p:nvSpPr>
            <p:spPr bwMode="auto">
              <a:xfrm>
                <a:off x="5472"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grpSp>
            <p:nvGrpSpPr>
              <p:cNvPr id="2071" name="Group 23"/>
              <p:cNvGrpSpPr>
                <a:grpSpLocks/>
              </p:cNvGrpSpPr>
              <p:nvPr/>
            </p:nvGrpSpPr>
            <p:grpSpPr bwMode="auto">
              <a:xfrm>
                <a:off x="0" y="326"/>
                <a:ext cx="5697" cy="3682"/>
                <a:chOff x="0" y="326"/>
                <a:chExt cx="5697" cy="3682"/>
              </a:xfrm>
            </p:grpSpPr>
            <p:sp>
              <p:nvSpPr>
                <p:cNvPr id="2072" name="Line 24"/>
                <p:cNvSpPr>
                  <a:spLocks noChangeShapeType="1"/>
                </p:cNvSpPr>
                <p:nvPr/>
              </p:nvSpPr>
              <p:spPr bwMode="auto">
                <a:xfrm>
                  <a:off x="0" y="326"/>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3" name="Line 25"/>
                <p:cNvSpPr>
                  <a:spLocks noChangeShapeType="1"/>
                </p:cNvSpPr>
                <p:nvPr/>
              </p:nvSpPr>
              <p:spPr bwMode="auto">
                <a:xfrm>
                  <a:off x="0" y="614"/>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4" name="Line 26"/>
                <p:cNvSpPr>
                  <a:spLocks noChangeShapeType="1"/>
                </p:cNvSpPr>
                <p:nvPr/>
              </p:nvSpPr>
              <p:spPr bwMode="auto">
                <a:xfrm>
                  <a:off x="0" y="902"/>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5" name="Line 27"/>
                <p:cNvSpPr>
                  <a:spLocks noChangeShapeType="1"/>
                </p:cNvSpPr>
                <p:nvPr/>
              </p:nvSpPr>
              <p:spPr bwMode="auto">
                <a:xfrm>
                  <a:off x="0" y="1190"/>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6" name="Line 28"/>
                <p:cNvSpPr>
                  <a:spLocks noChangeShapeType="1"/>
                </p:cNvSpPr>
                <p:nvPr/>
              </p:nvSpPr>
              <p:spPr bwMode="auto">
                <a:xfrm>
                  <a:off x="0" y="1478"/>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7" name="Line 29"/>
                <p:cNvSpPr>
                  <a:spLocks noChangeShapeType="1"/>
                </p:cNvSpPr>
                <p:nvPr/>
              </p:nvSpPr>
              <p:spPr bwMode="auto">
                <a:xfrm>
                  <a:off x="0" y="1766"/>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8" name="Line 30"/>
                <p:cNvSpPr>
                  <a:spLocks noChangeShapeType="1"/>
                </p:cNvSpPr>
                <p:nvPr/>
              </p:nvSpPr>
              <p:spPr bwMode="auto">
                <a:xfrm>
                  <a:off x="0" y="2020"/>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9" name="Line 31"/>
                <p:cNvSpPr>
                  <a:spLocks noChangeShapeType="1"/>
                </p:cNvSpPr>
                <p:nvPr/>
              </p:nvSpPr>
              <p:spPr bwMode="auto">
                <a:xfrm>
                  <a:off x="0" y="2281"/>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0" name="Line 32"/>
                <p:cNvSpPr>
                  <a:spLocks noChangeShapeType="1"/>
                </p:cNvSpPr>
                <p:nvPr/>
              </p:nvSpPr>
              <p:spPr bwMode="auto">
                <a:xfrm>
                  <a:off x="0" y="2569"/>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1" name="Line 33"/>
                <p:cNvSpPr>
                  <a:spLocks noChangeShapeType="1"/>
                </p:cNvSpPr>
                <p:nvPr/>
              </p:nvSpPr>
              <p:spPr bwMode="auto">
                <a:xfrm>
                  <a:off x="0" y="2857"/>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2" name="Line 34"/>
                <p:cNvSpPr>
                  <a:spLocks noChangeShapeType="1"/>
                </p:cNvSpPr>
                <p:nvPr/>
              </p:nvSpPr>
              <p:spPr bwMode="auto">
                <a:xfrm>
                  <a:off x="0" y="3145"/>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3" name="Line 35"/>
                <p:cNvSpPr>
                  <a:spLocks noChangeShapeType="1"/>
                </p:cNvSpPr>
                <p:nvPr/>
              </p:nvSpPr>
              <p:spPr bwMode="auto">
                <a:xfrm>
                  <a:off x="0" y="3433"/>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4" name="Line 36"/>
                <p:cNvSpPr>
                  <a:spLocks noChangeShapeType="1"/>
                </p:cNvSpPr>
                <p:nvPr/>
              </p:nvSpPr>
              <p:spPr bwMode="auto">
                <a:xfrm>
                  <a:off x="0" y="3721"/>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5" name="Line 37"/>
                <p:cNvSpPr>
                  <a:spLocks noChangeShapeType="1"/>
                </p:cNvSpPr>
                <p:nvPr/>
              </p:nvSpPr>
              <p:spPr bwMode="auto">
                <a:xfrm>
                  <a:off x="0" y="4009"/>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grpSp>
        </p:grpSp>
        <p:grpSp>
          <p:nvGrpSpPr>
            <p:cNvPr id="2086" name="Group 38"/>
            <p:cNvGrpSpPr>
              <a:grpSpLocks/>
            </p:cNvGrpSpPr>
            <p:nvPr/>
          </p:nvGrpSpPr>
          <p:grpSpPr bwMode="auto">
            <a:xfrm>
              <a:off x="386" y="3927"/>
              <a:ext cx="4929" cy="317"/>
              <a:chOff x="386" y="3927"/>
              <a:chExt cx="4929" cy="317"/>
            </a:xfrm>
          </p:grpSpPr>
          <p:sp>
            <p:nvSpPr>
              <p:cNvPr id="2087" name="Freeform 39"/>
              <p:cNvSpPr>
                <a:spLocks noChangeArrowheads="1"/>
              </p:cNvSpPr>
              <p:nvPr/>
            </p:nvSpPr>
            <p:spPr bwMode="auto">
              <a:xfrm rot="16200000" flipV="1">
                <a:off x="4576" y="3480"/>
                <a:ext cx="291" cy="1187"/>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88" name="Rectangle 40"/>
              <p:cNvSpPr>
                <a:spLocks noChangeArrowheads="1"/>
              </p:cNvSpPr>
              <p:nvPr/>
            </p:nvSpPr>
            <p:spPr bwMode="auto">
              <a:xfrm rot="16200000" flipV="1">
                <a:off x="4716" y="3652"/>
                <a:ext cx="0" cy="1185"/>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89" name="Freeform 41"/>
              <p:cNvSpPr>
                <a:spLocks noChangeArrowheads="1"/>
              </p:cNvSpPr>
              <p:nvPr/>
            </p:nvSpPr>
            <p:spPr bwMode="auto">
              <a:xfrm rot="16200000" flipV="1">
                <a:off x="839" y="3480"/>
                <a:ext cx="291" cy="1187"/>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90" name="Rectangle 42"/>
              <p:cNvSpPr>
                <a:spLocks noChangeArrowheads="1"/>
              </p:cNvSpPr>
              <p:nvPr/>
            </p:nvSpPr>
            <p:spPr bwMode="auto">
              <a:xfrm rot="16200000" flipV="1">
                <a:off x="979" y="3652"/>
                <a:ext cx="0" cy="1185"/>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91" name="Freeform 43"/>
              <p:cNvSpPr>
                <a:spLocks noChangeArrowheads="1"/>
              </p:cNvSpPr>
              <p:nvPr/>
            </p:nvSpPr>
            <p:spPr bwMode="auto">
              <a:xfrm rot="16200000" flipV="1">
                <a:off x="2711" y="3197"/>
                <a:ext cx="291" cy="1754"/>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92" name="Rectangle 44"/>
              <p:cNvSpPr>
                <a:spLocks noChangeArrowheads="1"/>
              </p:cNvSpPr>
              <p:nvPr/>
            </p:nvSpPr>
            <p:spPr bwMode="auto">
              <a:xfrm rot="16200000" flipV="1">
                <a:off x="2846" y="3369"/>
                <a:ext cx="0" cy="1751"/>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grpSp>
      </p:grpSp>
      <p:grpSp>
        <p:nvGrpSpPr>
          <p:cNvPr id="2093" name="Group 45"/>
          <p:cNvGrpSpPr>
            <a:grpSpLocks/>
          </p:cNvGrpSpPr>
          <p:nvPr/>
        </p:nvGrpSpPr>
        <p:grpSpPr bwMode="auto">
          <a:xfrm>
            <a:off x="0" y="1"/>
            <a:ext cx="12058651" cy="136525"/>
            <a:chOff x="0" y="0"/>
            <a:chExt cx="5697" cy="86"/>
          </a:xfrm>
        </p:grpSpPr>
        <p:pic>
          <p:nvPicPr>
            <p:cNvPr id="2094" name="Picture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5697" cy="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95" name="Rectangle 47"/>
            <p:cNvSpPr>
              <a:spLocks noChangeArrowheads="1"/>
            </p:cNvSpPr>
            <p:nvPr/>
          </p:nvSpPr>
          <p:spPr bwMode="auto">
            <a:xfrm>
              <a:off x="0" y="60"/>
              <a:ext cx="5697" cy="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96" name="Rectangle 48"/>
            <p:cNvSpPr>
              <a:spLocks noChangeArrowheads="1"/>
            </p:cNvSpPr>
            <p:nvPr/>
          </p:nvSpPr>
          <p:spPr bwMode="auto">
            <a:xfrm>
              <a:off x="0" y="87"/>
              <a:ext cx="5697" cy="0"/>
            </a:xfrm>
            <a:prstGeom prst="rect">
              <a:avLst/>
            </a:pr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grpSp>
      <p:sp>
        <p:nvSpPr>
          <p:cNvPr id="2097" name="Rectangle 49"/>
          <p:cNvSpPr>
            <a:spLocks noGrp="1" noChangeArrowheads="1"/>
          </p:cNvSpPr>
          <p:nvPr>
            <p:ph type="title"/>
          </p:nvPr>
        </p:nvSpPr>
        <p:spPr bwMode="auto">
          <a:xfrm>
            <a:off x="1056218" y="446088"/>
            <a:ext cx="10179049" cy="141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s-AR"/>
              <a:t>Pulse para editar el formato del texto de título</a:t>
            </a:r>
          </a:p>
        </p:txBody>
      </p:sp>
      <p:sp>
        <p:nvSpPr>
          <p:cNvPr id="2098" name="Rectangle 50"/>
          <p:cNvSpPr>
            <a:spLocks noGrp="1" noChangeArrowheads="1"/>
          </p:cNvSpPr>
          <p:nvPr>
            <p:ph type="body" idx="1"/>
          </p:nvPr>
        </p:nvSpPr>
        <p:spPr bwMode="auto">
          <a:xfrm>
            <a:off x="1009651" y="1981201"/>
            <a:ext cx="10225616" cy="458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s-AR"/>
              <a:t>Pulse para editar el formato de esquema del texto</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p:txBody>
      </p:sp>
      <p:sp>
        <p:nvSpPr>
          <p:cNvPr id="2099" name="Rectangle 51"/>
          <p:cNvSpPr>
            <a:spLocks noGrp="1" noChangeArrowheads="1"/>
          </p:cNvSpPr>
          <p:nvPr>
            <p:ph type="dt"/>
          </p:nvPr>
        </p:nvSpPr>
        <p:spPr bwMode="auto">
          <a:xfrm>
            <a:off x="914401" y="6283326"/>
            <a:ext cx="240241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449263" algn="l"/>
                <a:tab pos="898525" algn="l"/>
                <a:tab pos="1347788" algn="l"/>
                <a:tab pos="1797050" algn="l"/>
              </a:tabLst>
              <a:defRPr sz="1400">
                <a:solidFill>
                  <a:srgbClr val="99CCCC"/>
                </a:solidFill>
                <a:latin typeface="+mn-lt"/>
                <a:ea typeface="DejaVu Sans Condensed" charset="0"/>
                <a:cs typeface="DejaVu Sans Condensed" charset="0"/>
              </a:defRPr>
            </a:lvl1pPr>
          </a:lstStyle>
          <a:p>
            <a:r>
              <a:rPr lang="es-AR" altLang="es-AR"/>
              <a:t>@2018</a:t>
            </a:r>
          </a:p>
        </p:txBody>
      </p:sp>
      <p:sp>
        <p:nvSpPr>
          <p:cNvPr id="2100" name="Rectangle 52"/>
          <p:cNvSpPr>
            <a:spLocks noGrp="1" noChangeArrowheads="1"/>
          </p:cNvSpPr>
          <p:nvPr>
            <p:ph type="ftr"/>
          </p:nvPr>
        </p:nvSpPr>
        <p:spPr bwMode="auto">
          <a:xfrm>
            <a:off x="4165601" y="6283326"/>
            <a:ext cx="372321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a:buClrTx/>
              <a:buFontTx/>
              <a:buNone/>
              <a:tabLst>
                <a:tab pos="449263" algn="l"/>
                <a:tab pos="898525" algn="l"/>
                <a:tab pos="1347788" algn="l"/>
                <a:tab pos="1797050" algn="l"/>
                <a:tab pos="2246313" algn="l"/>
                <a:tab pos="2695575" algn="l"/>
              </a:tabLst>
              <a:defRPr sz="1400">
                <a:solidFill>
                  <a:srgbClr val="99CCCC"/>
                </a:solidFill>
                <a:latin typeface="+mn-lt"/>
                <a:ea typeface="DejaVu Sans Condensed" charset="0"/>
                <a:cs typeface="DejaVu Sans Condensed" charset="0"/>
              </a:defRPr>
            </a:lvl1pPr>
          </a:lstStyle>
          <a:p>
            <a:r>
              <a:rPr lang="es-ES" altLang="es-AR"/>
              <a:t>Ing. M. Giura / Info2</a:t>
            </a:r>
          </a:p>
        </p:txBody>
      </p:sp>
      <p:sp>
        <p:nvSpPr>
          <p:cNvPr id="2101" name="Rectangle 53"/>
          <p:cNvSpPr>
            <a:spLocks noGrp="1" noChangeArrowheads="1"/>
          </p:cNvSpPr>
          <p:nvPr>
            <p:ph type="sldNum"/>
          </p:nvPr>
        </p:nvSpPr>
        <p:spPr bwMode="auto">
          <a:xfrm>
            <a:off x="8737601" y="6283326"/>
            <a:ext cx="240241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FontTx/>
              <a:buNone/>
              <a:tabLst>
                <a:tab pos="449263" algn="l"/>
                <a:tab pos="898525" algn="l"/>
                <a:tab pos="1347788" algn="l"/>
                <a:tab pos="1797050" algn="l"/>
              </a:tabLst>
              <a:defRPr sz="1400">
                <a:solidFill>
                  <a:srgbClr val="99CCCC"/>
                </a:solidFill>
                <a:latin typeface="+mn-lt"/>
                <a:ea typeface="DejaVu Sans Condensed" charset="0"/>
                <a:cs typeface="DejaVu Sans Condensed" charset="0"/>
              </a:defRPr>
            </a:lvl1pPr>
          </a:lstStyle>
          <a:p>
            <a:fld id="{DFAB7B54-CE1A-496C-B9CA-B548E695F3CF}" type="slidenum">
              <a:rPr lang="es-ES" altLang="es-AR"/>
              <a:pPr/>
              <a:t>‹Nº›</a:t>
            </a:fld>
            <a:endParaRPr lang="es-ES" altLang="es-AR"/>
          </a:p>
        </p:txBody>
      </p:sp>
    </p:spTree>
    <p:extLst>
      <p:ext uri="{BB962C8B-B14F-4D97-AF65-F5344CB8AC3E}">
        <p14:creationId xmlns:p14="http://schemas.microsoft.com/office/powerpoint/2010/main" val="204915585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hf hdr="0"/>
  <p:txStyles>
    <p:titleStyle>
      <a:lvl1pPr algn="ctr" defTabSz="449263" rtl="0" eaLnBrk="1" fontAlgn="base" hangingPunct="1">
        <a:spcBef>
          <a:spcPct val="0"/>
        </a:spcBef>
        <a:spcAft>
          <a:spcPct val="0"/>
        </a:spcAft>
        <a:buClr>
          <a:srgbClr val="000000"/>
        </a:buClr>
        <a:buSzPct val="100000"/>
        <a:buFont typeface="Times New Roman" panose="02020603050405020304" pitchFamily="18" charset="0"/>
        <a:defRPr sz="4400" kern="1200">
          <a:solidFill>
            <a:srgbClr val="FFC545"/>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2pPr>
      <a:lvl3pPr marL="11430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3pPr>
      <a:lvl4pPr marL="16002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4pPr>
      <a:lvl5pPr marL="20574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5pPr>
      <a:lvl6pPr marL="25146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6pPr>
      <a:lvl7pPr marL="29718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7pPr>
      <a:lvl8pPr marL="34290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8pPr>
      <a:lvl9pPr marL="3886200" indent="-228600" algn="ctr" defTabSz="449263" rtl="0" eaLnBrk="1" fontAlgn="base" hangingPunct="1">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9pPr>
    </p:titleStyle>
    <p:bodyStyle>
      <a:lvl1pPr marL="342900" indent="-342900" algn="l" defTabSz="449263" rtl="0" eaLnBrk="1" fontAlgn="base" hangingPunct="1">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4">
            <a:extLst>
              <a:ext uri="{28A0092B-C50C-407E-A947-70E740481C1C}">
                <a14:useLocalDpi xmlns:a14="http://schemas.microsoft.com/office/drawing/2010/main" val="0"/>
              </a:ext>
            </a:extLst>
          </a:blip>
          <a:srcRect l="9959" t="10046" r="9959" b="5016"/>
          <a:stretch>
            <a:fillRect/>
          </a:stretch>
        </p:blipFill>
        <p:spPr bwMode="auto">
          <a:xfrm>
            <a:off x="25402" y="241300"/>
            <a:ext cx="1655233" cy="1017588"/>
          </a:xfrm>
          <a:prstGeom prst="rect">
            <a:avLst/>
          </a:prstGeom>
          <a:noFill/>
          <a:ln>
            <a:noFill/>
          </a:ln>
          <a:effectLst/>
          <a:extLst>
            <a:ext uri="{909E8E84-426E-40DD-AFC4-6F175D3DCCD1}">
              <a14:hiddenFill xmlns:a14="http://schemas.microsoft.com/office/drawing/2010/main">
                <a:blipFill dpi="0" rotWithShape="0">
                  <a:blip/>
                  <a:srcRect l="9959" t="10046" r="9959" b="5016"/>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050" name="Group 2"/>
          <p:cNvGrpSpPr>
            <a:grpSpLocks/>
          </p:cNvGrpSpPr>
          <p:nvPr/>
        </p:nvGrpSpPr>
        <p:grpSpPr bwMode="auto">
          <a:xfrm>
            <a:off x="1" y="-15875"/>
            <a:ext cx="12058651" cy="6757988"/>
            <a:chOff x="0" y="-10"/>
            <a:chExt cx="5697" cy="4257"/>
          </a:xfrm>
        </p:grpSpPr>
        <p:grpSp>
          <p:nvGrpSpPr>
            <p:cNvPr id="2051" name="Group 3"/>
            <p:cNvGrpSpPr>
              <a:grpSpLocks/>
            </p:cNvGrpSpPr>
            <p:nvPr/>
          </p:nvGrpSpPr>
          <p:grpSpPr bwMode="auto">
            <a:xfrm>
              <a:off x="0" y="-10"/>
              <a:ext cx="5697" cy="4257"/>
              <a:chOff x="0" y="-10"/>
              <a:chExt cx="5697" cy="4257"/>
            </a:xfrm>
          </p:grpSpPr>
          <p:sp>
            <p:nvSpPr>
              <p:cNvPr id="2052" name="Line 4"/>
              <p:cNvSpPr>
                <a:spLocks noChangeShapeType="1"/>
              </p:cNvSpPr>
              <p:nvPr/>
            </p:nvSpPr>
            <p:spPr bwMode="auto">
              <a:xfrm>
                <a:off x="288"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3" name="Line 5"/>
              <p:cNvSpPr>
                <a:spLocks noChangeShapeType="1"/>
              </p:cNvSpPr>
              <p:nvPr/>
            </p:nvSpPr>
            <p:spPr bwMode="auto">
              <a:xfrm>
                <a:off x="576"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4" name="Line 6"/>
              <p:cNvSpPr>
                <a:spLocks noChangeShapeType="1"/>
              </p:cNvSpPr>
              <p:nvPr/>
            </p:nvSpPr>
            <p:spPr bwMode="auto">
              <a:xfrm>
                <a:off x="864"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5" name="Line 7"/>
              <p:cNvSpPr>
                <a:spLocks noChangeShapeType="1"/>
              </p:cNvSpPr>
              <p:nvPr/>
            </p:nvSpPr>
            <p:spPr bwMode="auto">
              <a:xfrm>
                <a:off x="1152"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6" name="Line 8"/>
              <p:cNvSpPr>
                <a:spLocks noChangeShapeType="1"/>
              </p:cNvSpPr>
              <p:nvPr/>
            </p:nvSpPr>
            <p:spPr bwMode="auto">
              <a:xfrm>
                <a:off x="1440"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7" name="Line 9"/>
              <p:cNvSpPr>
                <a:spLocks noChangeShapeType="1"/>
              </p:cNvSpPr>
              <p:nvPr/>
            </p:nvSpPr>
            <p:spPr bwMode="auto">
              <a:xfrm>
                <a:off x="1728"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8" name="Line 10"/>
              <p:cNvSpPr>
                <a:spLocks noChangeShapeType="1"/>
              </p:cNvSpPr>
              <p:nvPr/>
            </p:nvSpPr>
            <p:spPr bwMode="auto">
              <a:xfrm>
                <a:off x="2016"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59" name="Line 11"/>
              <p:cNvSpPr>
                <a:spLocks noChangeShapeType="1"/>
              </p:cNvSpPr>
              <p:nvPr/>
            </p:nvSpPr>
            <p:spPr bwMode="auto">
              <a:xfrm>
                <a:off x="2304"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0" name="Line 12"/>
              <p:cNvSpPr>
                <a:spLocks noChangeShapeType="1"/>
              </p:cNvSpPr>
              <p:nvPr/>
            </p:nvSpPr>
            <p:spPr bwMode="auto">
              <a:xfrm>
                <a:off x="2592"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1" name="Line 13"/>
              <p:cNvSpPr>
                <a:spLocks noChangeShapeType="1"/>
              </p:cNvSpPr>
              <p:nvPr/>
            </p:nvSpPr>
            <p:spPr bwMode="auto">
              <a:xfrm>
                <a:off x="2880"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2" name="Line 14"/>
              <p:cNvSpPr>
                <a:spLocks noChangeShapeType="1"/>
              </p:cNvSpPr>
              <p:nvPr/>
            </p:nvSpPr>
            <p:spPr bwMode="auto">
              <a:xfrm>
                <a:off x="3168"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3" name="Line 15"/>
              <p:cNvSpPr>
                <a:spLocks noChangeShapeType="1"/>
              </p:cNvSpPr>
              <p:nvPr/>
            </p:nvSpPr>
            <p:spPr bwMode="auto">
              <a:xfrm>
                <a:off x="3456"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4" name="Line 16"/>
              <p:cNvSpPr>
                <a:spLocks noChangeShapeType="1"/>
              </p:cNvSpPr>
              <p:nvPr/>
            </p:nvSpPr>
            <p:spPr bwMode="auto">
              <a:xfrm>
                <a:off x="3744"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5" name="Line 17"/>
              <p:cNvSpPr>
                <a:spLocks noChangeShapeType="1"/>
              </p:cNvSpPr>
              <p:nvPr/>
            </p:nvSpPr>
            <p:spPr bwMode="auto">
              <a:xfrm>
                <a:off x="4032"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6" name="Line 18"/>
              <p:cNvSpPr>
                <a:spLocks noChangeShapeType="1"/>
              </p:cNvSpPr>
              <p:nvPr/>
            </p:nvSpPr>
            <p:spPr bwMode="auto">
              <a:xfrm>
                <a:off x="4320"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7" name="Line 19"/>
              <p:cNvSpPr>
                <a:spLocks noChangeShapeType="1"/>
              </p:cNvSpPr>
              <p:nvPr/>
            </p:nvSpPr>
            <p:spPr bwMode="auto">
              <a:xfrm>
                <a:off x="4608"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8" name="Line 20"/>
              <p:cNvSpPr>
                <a:spLocks noChangeShapeType="1"/>
              </p:cNvSpPr>
              <p:nvPr/>
            </p:nvSpPr>
            <p:spPr bwMode="auto">
              <a:xfrm>
                <a:off x="4896"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69" name="Line 21"/>
              <p:cNvSpPr>
                <a:spLocks noChangeShapeType="1"/>
              </p:cNvSpPr>
              <p:nvPr/>
            </p:nvSpPr>
            <p:spPr bwMode="auto">
              <a:xfrm>
                <a:off x="5184"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0" name="Line 22"/>
              <p:cNvSpPr>
                <a:spLocks noChangeShapeType="1"/>
              </p:cNvSpPr>
              <p:nvPr/>
            </p:nvSpPr>
            <p:spPr bwMode="auto">
              <a:xfrm>
                <a:off x="5472" y="-10"/>
                <a:ext cx="0" cy="4257"/>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grpSp>
            <p:nvGrpSpPr>
              <p:cNvPr id="2071" name="Group 23"/>
              <p:cNvGrpSpPr>
                <a:grpSpLocks/>
              </p:cNvGrpSpPr>
              <p:nvPr/>
            </p:nvGrpSpPr>
            <p:grpSpPr bwMode="auto">
              <a:xfrm>
                <a:off x="0" y="326"/>
                <a:ext cx="5697" cy="3682"/>
                <a:chOff x="0" y="326"/>
                <a:chExt cx="5697" cy="3682"/>
              </a:xfrm>
            </p:grpSpPr>
            <p:sp>
              <p:nvSpPr>
                <p:cNvPr id="2072" name="Line 24"/>
                <p:cNvSpPr>
                  <a:spLocks noChangeShapeType="1"/>
                </p:cNvSpPr>
                <p:nvPr/>
              </p:nvSpPr>
              <p:spPr bwMode="auto">
                <a:xfrm>
                  <a:off x="0" y="326"/>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3" name="Line 25"/>
                <p:cNvSpPr>
                  <a:spLocks noChangeShapeType="1"/>
                </p:cNvSpPr>
                <p:nvPr/>
              </p:nvSpPr>
              <p:spPr bwMode="auto">
                <a:xfrm>
                  <a:off x="0" y="614"/>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4" name="Line 26"/>
                <p:cNvSpPr>
                  <a:spLocks noChangeShapeType="1"/>
                </p:cNvSpPr>
                <p:nvPr/>
              </p:nvSpPr>
              <p:spPr bwMode="auto">
                <a:xfrm>
                  <a:off x="0" y="902"/>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5" name="Line 27"/>
                <p:cNvSpPr>
                  <a:spLocks noChangeShapeType="1"/>
                </p:cNvSpPr>
                <p:nvPr/>
              </p:nvSpPr>
              <p:spPr bwMode="auto">
                <a:xfrm>
                  <a:off x="0" y="1190"/>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6" name="Line 28"/>
                <p:cNvSpPr>
                  <a:spLocks noChangeShapeType="1"/>
                </p:cNvSpPr>
                <p:nvPr/>
              </p:nvSpPr>
              <p:spPr bwMode="auto">
                <a:xfrm>
                  <a:off x="0" y="1478"/>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7" name="Line 29"/>
                <p:cNvSpPr>
                  <a:spLocks noChangeShapeType="1"/>
                </p:cNvSpPr>
                <p:nvPr/>
              </p:nvSpPr>
              <p:spPr bwMode="auto">
                <a:xfrm>
                  <a:off x="0" y="1766"/>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8" name="Line 30"/>
                <p:cNvSpPr>
                  <a:spLocks noChangeShapeType="1"/>
                </p:cNvSpPr>
                <p:nvPr/>
              </p:nvSpPr>
              <p:spPr bwMode="auto">
                <a:xfrm>
                  <a:off x="0" y="2020"/>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79" name="Line 31"/>
                <p:cNvSpPr>
                  <a:spLocks noChangeShapeType="1"/>
                </p:cNvSpPr>
                <p:nvPr/>
              </p:nvSpPr>
              <p:spPr bwMode="auto">
                <a:xfrm>
                  <a:off x="0" y="2281"/>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0" name="Line 32"/>
                <p:cNvSpPr>
                  <a:spLocks noChangeShapeType="1"/>
                </p:cNvSpPr>
                <p:nvPr/>
              </p:nvSpPr>
              <p:spPr bwMode="auto">
                <a:xfrm>
                  <a:off x="0" y="2569"/>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1" name="Line 33"/>
                <p:cNvSpPr>
                  <a:spLocks noChangeShapeType="1"/>
                </p:cNvSpPr>
                <p:nvPr/>
              </p:nvSpPr>
              <p:spPr bwMode="auto">
                <a:xfrm>
                  <a:off x="0" y="2857"/>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2" name="Line 34"/>
                <p:cNvSpPr>
                  <a:spLocks noChangeShapeType="1"/>
                </p:cNvSpPr>
                <p:nvPr/>
              </p:nvSpPr>
              <p:spPr bwMode="auto">
                <a:xfrm>
                  <a:off x="0" y="3145"/>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3" name="Line 35"/>
                <p:cNvSpPr>
                  <a:spLocks noChangeShapeType="1"/>
                </p:cNvSpPr>
                <p:nvPr/>
              </p:nvSpPr>
              <p:spPr bwMode="auto">
                <a:xfrm>
                  <a:off x="0" y="3433"/>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4" name="Line 36"/>
                <p:cNvSpPr>
                  <a:spLocks noChangeShapeType="1"/>
                </p:cNvSpPr>
                <p:nvPr/>
              </p:nvSpPr>
              <p:spPr bwMode="auto">
                <a:xfrm>
                  <a:off x="0" y="3721"/>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2085" name="Line 37"/>
                <p:cNvSpPr>
                  <a:spLocks noChangeShapeType="1"/>
                </p:cNvSpPr>
                <p:nvPr/>
              </p:nvSpPr>
              <p:spPr bwMode="auto">
                <a:xfrm>
                  <a:off x="0" y="4009"/>
                  <a:ext cx="5697"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grpSp>
        </p:grpSp>
        <p:grpSp>
          <p:nvGrpSpPr>
            <p:cNvPr id="2086" name="Group 38"/>
            <p:cNvGrpSpPr>
              <a:grpSpLocks/>
            </p:cNvGrpSpPr>
            <p:nvPr/>
          </p:nvGrpSpPr>
          <p:grpSpPr bwMode="auto">
            <a:xfrm>
              <a:off x="386" y="3927"/>
              <a:ext cx="4929" cy="317"/>
              <a:chOff x="386" y="3927"/>
              <a:chExt cx="4929" cy="317"/>
            </a:xfrm>
          </p:grpSpPr>
          <p:sp>
            <p:nvSpPr>
              <p:cNvPr id="2087" name="Freeform 39"/>
              <p:cNvSpPr>
                <a:spLocks noChangeArrowheads="1"/>
              </p:cNvSpPr>
              <p:nvPr/>
            </p:nvSpPr>
            <p:spPr bwMode="auto">
              <a:xfrm rot="16200000" flipV="1">
                <a:off x="4576" y="3480"/>
                <a:ext cx="291" cy="1187"/>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88" name="Rectangle 40"/>
              <p:cNvSpPr>
                <a:spLocks noChangeArrowheads="1"/>
              </p:cNvSpPr>
              <p:nvPr/>
            </p:nvSpPr>
            <p:spPr bwMode="auto">
              <a:xfrm rot="16200000" flipV="1">
                <a:off x="4716" y="3652"/>
                <a:ext cx="0" cy="1185"/>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89" name="Freeform 41"/>
              <p:cNvSpPr>
                <a:spLocks noChangeArrowheads="1"/>
              </p:cNvSpPr>
              <p:nvPr/>
            </p:nvSpPr>
            <p:spPr bwMode="auto">
              <a:xfrm rot="16200000" flipV="1">
                <a:off x="839" y="3480"/>
                <a:ext cx="291" cy="1187"/>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90" name="Rectangle 42"/>
              <p:cNvSpPr>
                <a:spLocks noChangeArrowheads="1"/>
              </p:cNvSpPr>
              <p:nvPr/>
            </p:nvSpPr>
            <p:spPr bwMode="auto">
              <a:xfrm rot="16200000" flipV="1">
                <a:off x="979" y="3652"/>
                <a:ext cx="0" cy="1185"/>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91" name="Freeform 43"/>
              <p:cNvSpPr>
                <a:spLocks noChangeArrowheads="1"/>
              </p:cNvSpPr>
              <p:nvPr/>
            </p:nvSpPr>
            <p:spPr bwMode="auto">
              <a:xfrm rot="16200000" flipV="1">
                <a:off x="2711" y="3197"/>
                <a:ext cx="291" cy="1754"/>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92" name="Rectangle 44"/>
              <p:cNvSpPr>
                <a:spLocks noChangeArrowheads="1"/>
              </p:cNvSpPr>
              <p:nvPr/>
            </p:nvSpPr>
            <p:spPr bwMode="auto">
              <a:xfrm rot="16200000" flipV="1">
                <a:off x="2846" y="3369"/>
                <a:ext cx="0" cy="1751"/>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grpSp>
      </p:grpSp>
      <p:grpSp>
        <p:nvGrpSpPr>
          <p:cNvPr id="2093" name="Group 45"/>
          <p:cNvGrpSpPr>
            <a:grpSpLocks/>
          </p:cNvGrpSpPr>
          <p:nvPr/>
        </p:nvGrpSpPr>
        <p:grpSpPr bwMode="auto">
          <a:xfrm>
            <a:off x="1" y="3"/>
            <a:ext cx="12058651" cy="136525"/>
            <a:chOff x="0" y="0"/>
            <a:chExt cx="5697" cy="86"/>
          </a:xfrm>
        </p:grpSpPr>
        <p:pic>
          <p:nvPicPr>
            <p:cNvPr id="2094" name="Picture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5697" cy="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95" name="Rectangle 47"/>
            <p:cNvSpPr>
              <a:spLocks noChangeArrowheads="1"/>
            </p:cNvSpPr>
            <p:nvPr/>
          </p:nvSpPr>
          <p:spPr bwMode="auto">
            <a:xfrm>
              <a:off x="0" y="60"/>
              <a:ext cx="5697" cy="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96" name="Rectangle 48"/>
            <p:cNvSpPr>
              <a:spLocks noChangeArrowheads="1"/>
            </p:cNvSpPr>
            <p:nvPr/>
          </p:nvSpPr>
          <p:spPr bwMode="auto">
            <a:xfrm>
              <a:off x="0" y="87"/>
              <a:ext cx="5697" cy="0"/>
            </a:xfrm>
            <a:prstGeom prst="rect">
              <a:avLst/>
            </a:pr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grpSp>
      <p:sp>
        <p:nvSpPr>
          <p:cNvPr id="2097" name="Rectangle 49"/>
          <p:cNvSpPr>
            <a:spLocks noGrp="1" noChangeArrowheads="1"/>
          </p:cNvSpPr>
          <p:nvPr>
            <p:ph type="title"/>
          </p:nvPr>
        </p:nvSpPr>
        <p:spPr bwMode="auto">
          <a:xfrm>
            <a:off x="1056220" y="446088"/>
            <a:ext cx="10179049" cy="141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s-AR"/>
              <a:t>Pulse para editar el formato del texto de título</a:t>
            </a:r>
          </a:p>
        </p:txBody>
      </p:sp>
      <p:sp>
        <p:nvSpPr>
          <p:cNvPr id="2098" name="Rectangle 50"/>
          <p:cNvSpPr>
            <a:spLocks noGrp="1" noChangeArrowheads="1"/>
          </p:cNvSpPr>
          <p:nvPr>
            <p:ph type="body" idx="1"/>
          </p:nvPr>
        </p:nvSpPr>
        <p:spPr bwMode="auto">
          <a:xfrm>
            <a:off x="1009651" y="1981203"/>
            <a:ext cx="10225616" cy="458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s-AR"/>
              <a:t>Pulse para editar el formato de esquema del texto</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p:txBody>
      </p:sp>
      <p:sp>
        <p:nvSpPr>
          <p:cNvPr id="2099" name="Rectangle 51"/>
          <p:cNvSpPr>
            <a:spLocks noGrp="1" noChangeArrowheads="1"/>
          </p:cNvSpPr>
          <p:nvPr>
            <p:ph type="dt"/>
          </p:nvPr>
        </p:nvSpPr>
        <p:spPr bwMode="auto">
          <a:xfrm>
            <a:off x="914402" y="6283328"/>
            <a:ext cx="240241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336947" algn="l"/>
                <a:tab pos="673894" algn="l"/>
                <a:tab pos="1010841" algn="l"/>
                <a:tab pos="1347788" algn="l"/>
              </a:tabLst>
              <a:defRPr sz="1050">
                <a:solidFill>
                  <a:srgbClr val="99CCCC"/>
                </a:solidFill>
                <a:latin typeface="+mn-lt"/>
                <a:ea typeface="DejaVu Sans Condensed" charset="0"/>
                <a:cs typeface="DejaVu Sans Condensed" charset="0"/>
              </a:defRPr>
            </a:lvl1pPr>
          </a:lstStyle>
          <a:p>
            <a:r>
              <a:rPr lang="es-AR" altLang="es-AR"/>
              <a:t>@2018</a:t>
            </a:r>
          </a:p>
        </p:txBody>
      </p:sp>
      <p:sp>
        <p:nvSpPr>
          <p:cNvPr id="2100" name="Rectangle 52"/>
          <p:cNvSpPr>
            <a:spLocks noGrp="1" noChangeArrowheads="1"/>
          </p:cNvSpPr>
          <p:nvPr>
            <p:ph type="ftr"/>
          </p:nvPr>
        </p:nvSpPr>
        <p:spPr bwMode="auto">
          <a:xfrm>
            <a:off x="4165602" y="6283328"/>
            <a:ext cx="372321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a:buClrTx/>
              <a:buFontTx/>
              <a:buNone/>
              <a:tabLst>
                <a:tab pos="336947" algn="l"/>
                <a:tab pos="673894" algn="l"/>
                <a:tab pos="1010841" algn="l"/>
                <a:tab pos="1347788" algn="l"/>
                <a:tab pos="1684735" algn="l"/>
                <a:tab pos="2021681" algn="l"/>
              </a:tabLst>
              <a:defRPr sz="1050">
                <a:solidFill>
                  <a:srgbClr val="99CCCC"/>
                </a:solidFill>
                <a:latin typeface="+mn-lt"/>
                <a:ea typeface="DejaVu Sans Condensed" charset="0"/>
                <a:cs typeface="DejaVu Sans Condensed" charset="0"/>
              </a:defRPr>
            </a:lvl1pPr>
          </a:lstStyle>
          <a:p>
            <a:r>
              <a:rPr lang="es-ES" altLang="es-AR"/>
              <a:t>Ing. M. Giura / Info2</a:t>
            </a:r>
          </a:p>
        </p:txBody>
      </p:sp>
      <p:sp>
        <p:nvSpPr>
          <p:cNvPr id="2101" name="Rectangle 53"/>
          <p:cNvSpPr>
            <a:spLocks noGrp="1" noChangeArrowheads="1"/>
          </p:cNvSpPr>
          <p:nvPr>
            <p:ph type="sldNum"/>
          </p:nvPr>
        </p:nvSpPr>
        <p:spPr bwMode="auto">
          <a:xfrm>
            <a:off x="8737602" y="6283328"/>
            <a:ext cx="240241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FontTx/>
              <a:buNone/>
              <a:tabLst>
                <a:tab pos="336947" algn="l"/>
                <a:tab pos="673894" algn="l"/>
                <a:tab pos="1010841" algn="l"/>
                <a:tab pos="1347788" algn="l"/>
              </a:tabLst>
              <a:defRPr sz="1050">
                <a:solidFill>
                  <a:srgbClr val="99CCCC"/>
                </a:solidFill>
                <a:latin typeface="+mn-lt"/>
                <a:ea typeface="DejaVu Sans Condensed" charset="0"/>
                <a:cs typeface="DejaVu Sans Condensed" charset="0"/>
              </a:defRPr>
            </a:lvl1pPr>
          </a:lstStyle>
          <a:p>
            <a:fld id="{DFAB7B54-CE1A-496C-B9CA-B548E695F3CF}" type="slidenum">
              <a:rPr lang="es-ES" altLang="es-AR"/>
              <a:pPr/>
              <a:t>‹Nº›</a:t>
            </a:fld>
            <a:endParaRPr lang="es-ES" altLang="es-AR"/>
          </a:p>
        </p:txBody>
      </p:sp>
    </p:spTree>
    <p:extLst>
      <p:ext uri="{BB962C8B-B14F-4D97-AF65-F5344CB8AC3E}">
        <p14:creationId xmlns:p14="http://schemas.microsoft.com/office/powerpoint/2010/main" val="405596282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hf hdr="0"/>
  <p:txStyles>
    <p:titleStyle>
      <a:lvl1pPr algn="ctr" defTabSz="336947" rtl="0" eaLnBrk="1" fontAlgn="base" hangingPunct="1">
        <a:spcBef>
          <a:spcPct val="0"/>
        </a:spcBef>
        <a:spcAft>
          <a:spcPct val="0"/>
        </a:spcAft>
        <a:buClr>
          <a:srgbClr val="000000"/>
        </a:buClr>
        <a:buSzPct val="100000"/>
        <a:buFont typeface="Times New Roman" panose="02020603050405020304" pitchFamily="18" charset="0"/>
        <a:defRPr sz="3300" kern="1200">
          <a:solidFill>
            <a:srgbClr val="FFC545"/>
          </a:solidFill>
          <a:latin typeface="+mj-lt"/>
          <a:ea typeface="+mj-ea"/>
          <a:cs typeface="+mj-cs"/>
        </a:defRPr>
      </a:lvl1pPr>
      <a:lvl2pPr marL="557213" indent="-214313" algn="ctr" defTabSz="336947" rtl="0" eaLnBrk="1" fontAlgn="base" hangingPunct="1">
        <a:spcBef>
          <a:spcPct val="0"/>
        </a:spcBef>
        <a:spcAft>
          <a:spcPct val="0"/>
        </a:spcAft>
        <a:buClr>
          <a:srgbClr val="000000"/>
        </a:buClr>
        <a:buSzPct val="100000"/>
        <a:buFont typeface="Times New Roman" panose="02020603050405020304" pitchFamily="18" charset="0"/>
        <a:defRPr sz="3300">
          <a:solidFill>
            <a:srgbClr val="FFC545"/>
          </a:solidFill>
          <a:latin typeface="Impact" panose="020B0806030902050204" pitchFamily="34" charset="0"/>
          <a:ea typeface="DejaVu Sans" charset="0"/>
          <a:cs typeface="DejaVu Sans" charset="0"/>
        </a:defRPr>
      </a:lvl2pPr>
      <a:lvl3pPr marL="857250" indent="-171450" algn="ctr" defTabSz="336947" rtl="0" eaLnBrk="1" fontAlgn="base" hangingPunct="1">
        <a:spcBef>
          <a:spcPct val="0"/>
        </a:spcBef>
        <a:spcAft>
          <a:spcPct val="0"/>
        </a:spcAft>
        <a:buClr>
          <a:srgbClr val="000000"/>
        </a:buClr>
        <a:buSzPct val="100000"/>
        <a:buFont typeface="Times New Roman" panose="02020603050405020304" pitchFamily="18" charset="0"/>
        <a:defRPr sz="3300">
          <a:solidFill>
            <a:srgbClr val="FFC545"/>
          </a:solidFill>
          <a:latin typeface="Impact" panose="020B0806030902050204" pitchFamily="34" charset="0"/>
          <a:ea typeface="DejaVu Sans" charset="0"/>
          <a:cs typeface="DejaVu Sans" charset="0"/>
        </a:defRPr>
      </a:lvl3pPr>
      <a:lvl4pPr marL="1200150" indent="-171450" algn="ctr" defTabSz="336947" rtl="0" eaLnBrk="1" fontAlgn="base" hangingPunct="1">
        <a:spcBef>
          <a:spcPct val="0"/>
        </a:spcBef>
        <a:spcAft>
          <a:spcPct val="0"/>
        </a:spcAft>
        <a:buClr>
          <a:srgbClr val="000000"/>
        </a:buClr>
        <a:buSzPct val="100000"/>
        <a:buFont typeface="Times New Roman" panose="02020603050405020304" pitchFamily="18" charset="0"/>
        <a:defRPr sz="3300">
          <a:solidFill>
            <a:srgbClr val="FFC545"/>
          </a:solidFill>
          <a:latin typeface="Impact" panose="020B0806030902050204" pitchFamily="34" charset="0"/>
          <a:ea typeface="DejaVu Sans" charset="0"/>
          <a:cs typeface="DejaVu Sans" charset="0"/>
        </a:defRPr>
      </a:lvl4pPr>
      <a:lvl5pPr marL="1543050" indent="-171450" algn="ctr" defTabSz="336947" rtl="0" eaLnBrk="1" fontAlgn="base" hangingPunct="1">
        <a:spcBef>
          <a:spcPct val="0"/>
        </a:spcBef>
        <a:spcAft>
          <a:spcPct val="0"/>
        </a:spcAft>
        <a:buClr>
          <a:srgbClr val="000000"/>
        </a:buClr>
        <a:buSzPct val="100000"/>
        <a:buFont typeface="Times New Roman" panose="02020603050405020304" pitchFamily="18" charset="0"/>
        <a:defRPr sz="3300">
          <a:solidFill>
            <a:srgbClr val="FFC545"/>
          </a:solidFill>
          <a:latin typeface="Impact" panose="020B0806030902050204" pitchFamily="34" charset="0"/>
          <a:ea typeface="DejaVu Sans" charset="0"/>
          <a:cs typeface="DejaVu Sans" charset="0"/>
        </a:defRPr>
      </a:lvl5pPr>
      <a:lvl6pPr marL="1885950" indent="-171450" algn="ctr" defTabSz="336947" rtl="0" eaLnBrk="1" fontAlgn="base" hangingPunct="1">
        <a:spcBef>
          <a:spcPct val="0"/>
        </a:spcBef>
        <a:spcAft>
          <a:spcPct val="0"/>
        </a:spcAft>
        <a:buClr>
          <a:srgbClr val="000000"/>
        </a:buClr>
        <a:buSzPct val="100000"/>
        <a:buFont typeface="Times New Roman" panose="02020603050405020304" pitchFamily="18" charset="0"/>
        <a:defRPr sz="3300">
          <a:solidFill>
            <a:srgbClr val="FFC545"/>
          </a:solidFill>
          <a:latin typeface="Impact" panose="020B0806030902050204" pitchFamily="34" charset="0"/>
          <a:ea typeface="DejaVu Sans" charset="0"/>
          <a:cs typeface="DejaVu Sans" charset="0"/>
        </a:defRPr>
      </a:lvl6pPr>
      <a:lvl7pPr marL="2228850" indent="-171450" algn="ctr" defTabSz="336947" rtl="0" eaLnBrk="1" fontAlgn="base" hangingPunct="1">
        <a:spcBef>
          <a:spcPct val="0"/>
        </a:spcBef>
        <a:spcAft>
          <a:spcPct val="0"/>
        </a:spcAft>
        <a:buClr>
          <a:srgbClr val="000000"/>
        </a:buClr>
        <a:buSzPct val="100000"/>
        <a:buFont typeface="Times New Roman" panose="02020603050405020304" pitchFamily="18" charset="0"/>
        <a:defRPr sz="3300">
          <a:solidFill>
            <a:srgbClr val="FFC545"/>
          </a:solidFill>
          <a:latin typeface="Impact" panose="020B0806030902050204" pitchFamily="34" charset="0"/>
          <a:ea typeface="DejaVu Sans" charset="0"/>
          <a:cs typeface="DejaVu Sans" charset="0"/>
        </a:defRPr>
      </a:lvl7pPr>
      <a:lvl8pPr marL="2571750" indent="-171450" algn="ctr" defTabSz="336947" rtl="0" eaLnBrk="1" fontAlgn="base" hangingPunct="1">
        <a:spcBef>
          <a:spcPct val="0"/>
        </a:spcBef>
        <a:spcAft>
          <a:spcPct val="0"/>
        </a:spcAft>
        <a:buClr>
          <a:srgbClr val="000000"/>
        </a:buClr>
        <a:buSzPct val="100000"/>
        <a:buFont typeface="Times New Roman" panose="02020603050405020304" pitchFamily="18" charset="0"/>
        <a:defRPr sz="3300">
          <a:solidFill>
            <a:srgbClr val="FFC545"/>
          </a:solidFill>
          <a:latin typeface="Impact" panose="020B0806030902050204" pitchFamily="34" charset="0"/>
          <a:ea typeface="DejaVu Sans" charset="0"/>
          <a:cs typeface="DejaVu Sans" charset="0"/>
        </a:defRPr>
      </a:lvl8pPr>
      <a:lvl9pPr marL="2914650" indent="-171450" algn="ctr" defTabSz="336947" rtl="0" eaLnBrk="1" fontAlgn="base" hangingPunct="1">
        <a:spcBef>
          <a:spcPct val="0"/>
        </a:spcBef>
        <a:spcAft>
          <a:spcPct val="0"/>
        </a:spcAft>
        <a:buClr>
          <a:srgbClr val="000000"/>
        </a:buClr>
        <a:buSzPct val="100000"/>
        <a:buFont typeface="Times New Roman" panose="02020603050405020304" pitchFamily="18" charset="0"/>
        <a:defRPr sz="3300">
          <a:solidFill>
            <a:srgbClr val="FFC545"/>
          </a:solidFill>
          <a:latin typeface="Impact" panose="020B0806030902050204" pitchFamily="34" charset="0"/>
          <a:ea typeface="DejaVu Sans" charset="0"/>
          <a:cs typeface="DejaVu Sans" charset="0"/>
        </a:defRPr>
      </a:lvl9pPr>
    </p:titleStyle>
    <p:bodyStyle>
      <a:lvl1pPr marL="257175" indent="-257175" algn="l" defTabSz="336947" rtl="0" eaLnBrk="1" fontAlgn="base" hangingPunct="1">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557213" indent="-214313" algn="l" defTabSz="336947" rtl="0" eaLnBrk="1" fontAlgn="base" hangingPunct="1">
        <a:spcBef>
          <a:spcPts val="525"/>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2pPr>
      <a:lvl3pPr marL="857250" indent="-171450" algn="l" defTabSz="336947" rtl="0" eaLnBrk="1" fontAlgn="base" hangingPunct="1">
        <a:spcBef>
          <a:spcPts val="450"/>
        </a:spcBef>
        <a:spcAft>
          <a:spcPct val="0"/>
        </a:spcAft>
        <a:buClr>
          <a:srgbClr val="000000"/>
        </a:buClr>
        <a:buSzPct val="100000"/>
        <a:buFont typeface="Times New Roman" panose="02020603050405020304" pitchFamily="18" charset="0"/>
        <a:defRPr sz="1800" kern="1200">
          <a:solidFill>
            <a:srgbClr val="000000"/>
          </a:solidFill>
          <a:latin typeface="+mn-lt"/>
          <a:ea typeface="+mn-ea"/>
          <a:cs typeface="+mn-cs"/>
        </a:defRPr>
      </a:lvl3pPr>
      <a:lvl4pPr marL="1200150" indent="-171450" algn="l" defTabSz="336947" rtl="0" eaLnBrk="1" fontAlgn="base" hangingPunct="1">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1543050" indent="-171450" algn="l" defTabSz="336947" rtl="0" eaLnBrk="1" fontAlgn="base" hangingPunct="1">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A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1" y="1"/>
            <a:ext cx="12060767" cy="6759575"/>
            <a:chOff x="0" y="0"/>
            <a:chExt cx="5698" cy="4258"/>
          </a:xfrm>
        </p:grpSpPr>
        <p:grpSp>
          <p:nvGrpSpPr>
            <p:cNvPr id="1026" name="Group 2"/>
            <p:cNvGrpSpPr>
              <a:grpSpLocks/>
            </p:cNvGrpSpPr>
            <p:nvPr/>
          </p:nvGrpSpPr>
          <p:grpSpPr bwMode="auto">
            <a:xfrm>
              <a:off x="0" y="0"/>
              <a:ext cx="5698" cy="4258"/>
              <a:chOff x="0" y="0"/>
              <a:chExt cx="5698" cy="4258"/>
            </a:xfrm>
          </p:grpSpPr>
          <p:sp>
            <p:nvSpPr>
              <p:cNvPr id="1027" name="Line 3"/>
              <p:cNvSpPr>
                <a:spLocks noChangeShapeType="1"/>
              </p:cNvSpPr>
              <p:nvPr/>
            </p:nvSpPr>
            <p:spPr bwMode="auto">
              <a:xfrm>
                <a:off x="288"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28" name="Line 4"/>
              <p:cNvSpPr>
                <a:spLocks noChangeShapeType="1"/>
              </p:cNvSpPr>
              <p:nvPr/>
            </p:nvSpPr>
            <p:spPr bwMode="auto">
              <a:xfrm>
                <a:off x="576"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29" name="Line 5"/>
              <p:cNvSpPr>
                <a:spLocks noChangeShapeType="1"/>
              </p:cNvSpPr>
              <p:nvPr/>
            </p:nvSpPr>
            <p:spPr bwMode="auto">
              <a:xfrm>
                <a:off x="864"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0" name="Line 6"/>
              <p:cNvSpPr>
                <a:spLocks noChangeShapeType="1"/>
              </p:cNvSpPr>
              <p:nvPr/>
            </p:nvSpPr>
            <p:spPr bwMode="auto">
              <a:xfrm>
                <a:off x="1152"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1" name="Line 7"/>
              <p:cNvSpPr>
                <a:spLocks noChangeShapeType="1"/>
              </p:cNvSpPr>
              <p:nvPr/>
            </p:nvSpPr>
            <p:spPr bwMode="auto">
              <a:xfrm>
                <a:off x="1440"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2" name="Line 8"/>
              <p:cNvSpPr>
                <a:spLocks noChangeShapeType="1"/>
              </p:cNvSpPr>
              <p:nvPr/>
            </p:nvSpPr>
            <p:spPr bwMode="auto">
              <a:xfrm>
                <a:off x="1728"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3" name="Line 9"/>
              <p:cNvSpPr>
                <a:spLocks noChangeShapeType="1"/>
              </p:cNvSpPr>
              <p:nvPr/>
            </p:nvSpPr>
            <p:spPr bwMode="auto">
              <a:xfrm>
                <a:off x="2016"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4" name="Line 10"/>
              <p:cNvSpPr>
                <a:spLocks noChangeShapeType="1"/>
              </p:cNvSpPr>
              <p:nvPr/>
            </p:nvSpPr>
            <p:spPr bwMode="auto">
              <a:xfrm>
                <a:off x="2304"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5" name="Line 11"/>
              <p:cNvSpPr>
                <a:spLocks noChangeShapeType="1"/>
              </p:cNvSpPr>
              <p:nvPr/>
            </p:nvSpPr>
            <p:spPr bwMode="auto">
              <a:xfrm>
                <a:off x="2592"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6" name="Line 12"/>
              <p:cNvSpPr>
                <a:spLocks noChangeShapeType="1"/>
              </p:cNvSpPr>
              <p:nvPr/>
            </p:nvSpPr>
            <p:spPr bwMode="auto">
              <a:xfrm>
                <a:off x="2880"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7" name="Line 13"/>
              <p:cNvSpPr>
                <a:spLocks noChangeShapeType="1"/>
              </p:cNvSpPr>
              <p:nvPr/>
            </p:nvSpPr>
            <p:spPr bwMode="auto">
              <a:xfrm>
                <a:off x="3168"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8" name="Line 14"/>
              <p:cNvSpPr>
                <a:spLocks noChangeShapeType="1"/>
              </p:cNvSpPr>
              <p:nvPr/>
            </p:nvSpPr>
            <p:spPr bwMode="auto">
              <a:xfrm>
                <a:off x="3456"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39" name="Line 15"/>
              <p:cNvSpPr>
                <a:spLocks noChangeShapeType="1"/>
              </p:cNvSpPr>
              <p:nvPr/>
            </p:nvSpPr>
            <p:spPr bwMode="auto">
              <a:xfrm>
                <a:off x="3744"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0" name="Line 16"/>
              <p:cNvSpPr>
                <a:spLocks noChangeShapeType="1"/>
              </p:cNvSpPr>
              <p:nvPr/>
            </p:nvSpPr>
            <p:spPr bwMode="auto">
              <a:xfrm>
                <a:off x="4032"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1" name="Line 17"/>
              <p:cNvSpPr>
                <a:spLocks noChangeShapeType="1"/>
              </p:cNvSpPr>
              <p:nvPr/>
            </p:nvSpPr>
            <p:spPr bwMode="auto">
              <a:xfrm>
                <a:off x="4320"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2" name="Line 18"/>
              <p:cNvSpPr>
                <a:spLocks noChangeShapeType="1"/>
              </p:cNvSpPr>
              <p:nvPr/>
            </p:nvSpPr>
            <p:spPr bwMode="auto">
              <a:xfrm>
                <a:off x="4608"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3" name="Line 19"/>
              <p:cNvSpPr>
                <a:spLocks noChangeShapeType="1"/>
              </p:cNvSpPr>
              <p:nvPr/>
            </p:nvSpPr>
            <p:spPr bwMode="auto">
              <a:xfrm>
                <a:off x="4896"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4" name="Line 20"/>
              <p:cNvSpPr>
                <a:spLocks noChangeShapeType="1"/>
              </p:cNvSpPr>
              <p:nvPr/>
            </p:nvSpPr>
            <p:spPr bwMode="auto">
              <a:xfrm>
                <a:off x="5184"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5" name="Line 21"/>
              <p:cNvSpPr>
                <a:spLocks noChangeShapeType="1"/>
              </p:cNvSpPr>
              <p:nvPr/>
            </p:nvSpPr>
            <p:spPr bwMode="auto">
              <a:xfrm>
                <a:off x="5472" y="0"/>
                <a:ext cx="0" cy="4258"/>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grpSp>
            <p:nvGrpSpPr>
              <p:cNvPr id="1046" name="Group 22"/>
              <p:cNvGrpSpPr>
                <a:grpSpLocks/>
              </p:cNvGrpSpPr>
              <p:nvPr/>
            </p:nvGrpSpPr>
            <p:grpSpPr bwMode="auto">
              <a:xfrm>
                <a:off x="0" y="336"/>
                <a:ext cx="5698" cy="3683"/>
                <a:chOff x="0" y="336"/>
                <a:chExt cx="5698" cy="3683"/>
              </a:xfrm>
            </p:grpSpPr>
            <p:sp>
              <p:nvSpPr>
                <p:cNvPr id="1047" name="Line 23"/>
                <p:cNvSpPr>
                  <a:spLocks noChangeShapeType="1"/>
                </p:cNvSpPr>
                <p:nvPr/>
              </p:nvSpPr>
              <p:spPr bwMode="auto">
                <a:xfrm>
                  <a:off x="0" y="336"/>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8" name="Line 24"/>
                <p:cNvSpPr>
                  <a:spLocks noChangeShapeType="1"/>
                </p:cNvSpPr>
                <p:nvPr/>
              </p:nvSpPr>
              <p:spPr bwMode="auto">
                <a:xfrm>
                  <a:off x="0" y="624"/>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49" name="Line 25"/>
                <p:cNvSpPr>
                  <a:spLocks noChangeShapeType="1"/>
                </p:cNvSpPr>
                <p:nvPr/>
              </p:nvSpPr>
              <p:spPr bwMode="auto">
                <a:xfrm>
                  <a:off x="0" y="912"/>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0" name="Line 26"/>
                <p:cNvSpPr>
                  <a:spLocks noChangeShapeType="1"/>
                </p:cNvSpPr>
                <p:nvPr/>
              </p:nvSpPr>
              <p:spPr bwMode="auto">
                <a:xfrm>
                  <a:off x="0" y="1200"/>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1" name="Line 27"/>
                <p:cNvSpPr>
                  <a:spLocks noChangeShapeType="1"/>
                </p:cNvSpPr>
                <p:nvPr/>
              </p:nvSpPr>
              <p:spPr bwMode="auto">
                <a:xfrm>
                  <a:off x="0" y="1488"/>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2" name="Line 28"/>
                <p:cNvSpPr>
                  <a:spLocks noChangeShapeType="1"/>
                </p:cNvSpPr>
                <p:nvPr/>
              </p:nvSpPr>
              <p:spPr bwMode="auto">
                <a:xfrm>
                  <a:off x="0" y="1776"/>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3" name="Line 29"/>
                <p:cNvSpPr>
                  <a:spLocks noChangeShapeType="1"/>
                </p:cNvSpPr>
                <p:nvPr/>
              </p:nvSpPr>
              <p:spPr bwMode="auto">
                <a:xfrm>
                  <a:off x="0" y="2028"/>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4" name="Line 30"/>
                <p:cNvSpPr>
                  <a:spLocks noChangeShapeType="1"/>
                </p:cNvSpPr>
                <p:nvPr/>
              </p:nvSpPr>
              <p:spPr bwMode="auto">
                <a:xfrm>
                  <a:off x="0" y="2292"/>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5" name="Line 31"/>
                <p:cNvSpPr>
                  <a:spLocks noChangeShapeType="1"/>
                </p:cNvSpPr>
                <p:nvPr/>
              </p:nvSpPr>
              <p:spPr bwMode="auto">
                <a:xfrm>
                  <a:off x="0" y="2580"/>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6" name="Line 32"/>
                <p:cNvSpPr>
                  <a:spLocks noChangeShapeType="1"/>
                </p:cNvSpPr>
                <p:nvPr/>
              </p:nvSpPr>
              <p:spPr bwMode="auto">
                <a:xfrm>
                  <a:off x="0" y="2868"/>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7" name="Line 33"/>
                <p:cNvSpPr>
                  <a:spLocks noChangeShapeType="1"/>
                </p:cNvSpPr>
                <p:nvPr/>
              </p:nvSpPr>
              <p:spPr bwMode="auto">
                <a:xfrm>
                  <a:off x="0" y="3156"/>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8" name="Line 34"/>
                <p:cNvSpPr>
                  <a:spLocks noChangeShapeType="1"/>
                </p:cNvSpPr>
                <p:nvPr/>
              </p:nvSpPr>
              <p:spPr bwMode="auto">
                <a:xfrm>
                  <a:off x="0" y="3444"/>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59" name="Line 35"/>
                <p:cNvSpPr>
                  <a:spLocks noChangeShapeType="1"/>
                </p:cNvSpPr>
                <p:nvPr/>
              </p:nvSpPr>
              <p:spPr bwMode="auto">
                <a:xfrm>
                  <a:off x="0" y="3732"/>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1060" name="Line 36"/>
                <p:cNvSpPr>
                  <a:spLocks noChangeShapeType="1"/>
                </p:cNvSpPr>
                <p:nvPr/>
              </p:nvSpPr>
              <p:spPr bwMode="auto">
                <a:xfrm>
                  <a:off x="0" y="4020"/>
                  <a:ext cx="5698" cy="0"/>
                </a:xfrm>
                <a:prstGeom prst="line">
                  <a:avLst/>
                </a:prstGeom>
                <a:noFill/>
                <a:ln w="93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grpSp>
        </p:grpSp>
        <p:grpSp>
          <p:nvGrpSpPr>
            <p:cNvPr id="1061" name="Group 37"/>
            <p:cNvGrpSpPr>
              <a:grpSpLocks/>
            </p:cNvGrpSpPr>
            <p:nvPr/>
          </p:nvGrpSpPr>
          <p:grpSpPr bwMode="auto">
            <a:xfrm>
              <a:off x="386" y="3938"/>
              <a:ext cx="4930" cy="319"/>
              <a:chOff x="386" y="3938"/>
              <a:chExt cx="4930" cy="319"/>
            </a:xfrm>
          </p:grpSpPr>
          <p:sp>
            <p:nvSpPr>
              <p:cNvPr id="1062" name="Freeform 38"/>
              <p:cNvSpPr>
                <a:spLocks noChangeArrowheads="1"/>
              </p:cNvSpPr>
              <p:nvPr/>
            </p:nvSpPr>
            <p:spPr bwMode="auto">
              <a:xfrm rot="16200000" flipV="1">
                <a:off x="4582" y="3485"/>
                <a:ext cx="282" cy="1188"/>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3" name="Rectangle 39"/>
              <p:cNvSpPr>
                <a:spLocks noChangeArrowheads="1"/>
              </p:cNvSpPr>
              <p:nvPr/>
            </p:nvSpPr>
            <p:spPr bwMode="auto">
              <a:xfrm rot="16200000" flipV="1">
                <a:off x="4717" y="3666"/>
                <a:ext cx="0" cy="1186"/>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4" name="Freeform 40"/>
              <p:cNvSpPr>
                <a:spLocks noChangeArrowheads="1"/>
              </p:cNvSpPr>
              <p:nvPr/>
            </p:nvSpPr>
            <p:spPr bwMode="auto">
              <a:xfrm rot="16200000" flipV="1">
                <a:off x="845" y="3485"/>
                <a:ext cx="282" cy="1188"/>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5" name="Rectangle 41"/>
              <p:cNvSpPr>
                <a:spLocks noChangeArrowheads="1"/>
              </p:cNvSpPr>
              <p:nvPr/>
            </p:nvSpPr>
            <p:spPr bwMode="auto">
              <a:xfrm rot="16200000" flipV="1">
                <a:off x="980" y="3666"/>
                <a:ext cx="0" cy="1186"/>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6" name="Freeform 42"/>
              <p:cNvSpPr>
                <a:spLocks noChangeArrowheads="1"/>
              </p:cNvSpPr>
              <p:nvPr/>
            </p:nvSpPr>
            <p:spPr bwMode="auto">
              <a:xfrm rot="16200000" flipV="1">
                <a:off x="2717" y="3201"/>
                <a:ext cx="282" cy="1755"/>
              </a:xfrm>
              <a:custGeom>
                <a:avLst/>
                <a:gdLst>
                  <a:gd name="T0" fmla="*/ 0 w 290"/>
                  <a:gd name="T1" fmla="*/ 2 h 1250"/>
                  <a:gd name="T2" fmla="*/ 240 w 290"/>
                  <a:gd name="T3" fmla="*/ 2 h 1250"/>
                  <a:gd name="T4" fmla="*/ 288 w 290"/>
                  <a:gd name="T5" fmla="*/ 50 h 1250"/>
                  <a:gd name="T6" fmla="*/ 288 w 290"/>
                  <a:gd name="T7" fmla="*/ 1202 h 1250"/>
                  <a:gd name="T8" fmla="*/ 240 w 290"/>
                  <a:gd name="T9" fmla="*/ 1250 h 1250"/>
                  <a:gd name="T10" fmla="*/ 0 w 290"/>
                  <a:gd name="T11" fmla="*/ 1250 h 1250"/>
                  <a:gd name="T12" fmla="*/ 0 w 290"/>
                  <a:gd name="T13" fmla="*/ 2 h 1250"/>
                </a:gdLst>
                <a:ahLst/>
                <a:cxnLst>
                  <a:cxn ang="0">
                    <a:pos x="T0" y="T1"/>
                  </a:cxn>
                  <a:cxn ang="0">
                    <a:pos x="T2" y="T3"/>
                  </a:cxn>
                  <a:cxn ang="0">
                    <a:pos x="T4" y="T5"/>
                  </a:cxn>
                  <a:cxn ang="0">
                    <a:pos x="T6" y="T7"/>
                  </a:cxn>
                  <a:cxn ang="0">
                    <a:pos x="T8" y="T9"/>
                  </a:cxn>
                  <a:cxn ang="0">
                    <a:pos x="T10" y="T11"/>
                  </a:cxn>
                  <a:cxn ang="0">
                    <a:pos x="T12" y="T13"/>
                  </a:cxn>
                </a:cxnLst>
                <a:rect l="0" t="0" r="r" b="b"/>
                <a:pathLst>
                  <a:path w="290" h="1250">
                    <a:moveTo>
                      <a:pt x="0" y="2"/>
                    </a:moveTo>
                    <a:cubicBezTo>
                      <a:pt x="0" y="2"/>
                      <a:pt x="120" y="2"/>
                      <a:pt x="240" y="2"/>
                    </a:cubicBezTo>
                    <a:cubicBezTo>
                      <a:pt x="262" y="0"/>
                      <a:pt x="290" y="12"/>
                      <a:pt x="288" y="50"/>
                    </a:cubicBezTo>
                    <a:cubicBezTo>
                      <a:pt x="288" y="626"/>
                      <a:pt x="288" y="1202"/>
                      <a:pt x="288" y="1202"/>
                    </a:cubicBezTo>
                    <a:cubicBezTo>
                      <a:pt x="288" y="1232"/>
                      <a:pt x="274" y="1250"/>
                      <a:pt x="240" y="1250"/>
                    </a:cubicBezTo>
                    <a:cubicBezTo>
                      <a:pt x="120" y="1250"/>
                      <a:pt x="0" y="1250"/>
                      <a:pt x="0" y="1250"/>
                    </a:cubicBezTo>
                    <a:lnTo>
                      <a:pt x="0" y="2"/>
                    </a:lnTo>
                    <a:close/>
                  </a:path>
                </a:pathLst>
              </a:cu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67" name="Rectangle 43"/>
              <p:cNvSpPr>
                <a:spLocks noChangeArrowheads="1"/>
              </p:cNvSpPr>
              <p:nvPr/>
            </p:nvSpPr>
            <p:spPr bwMode="auto">
              <a:xfrm rot="16200000" flipV="1">
                <a:off x="2847" y="3383"/>
                <a:ext cx="0" cy="1752"/>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grpSp>
      </p:grpSp>
      <p:grpSp>
        <p:nvGrpSpPr>
          <p:cNvPr id="1068" name="Group 44"/>
          <p:cNvGrpSpPr>
            <a:grpSpLocks/>
          </p:cNvGrpSpPr>
          <p:nvPr/>
        </p:nvGrpSpPr>
        <p:grpSpPr bwMode="auto">
          <a:xfrm>
            <a:off x="1" y="1"/>
            <a:ext cx="12060767" cy="138113"/>
            <a:chOff x="0" y="0"/>
            <a:chExt cx="5698" cy="87"/>
          </a:xfrm>
        </p:grpSpPr>
        <p:pic>
          <p:nvPicPr>
            <p:cNvPr id="1069" name="Picture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5698" cy="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70" name="Rectangle 46"/>
            <p:cNvSpPr>
              <a:spLocks noChangeArrowheads="1"/>
            </p:cNvSpPr>
            <p:nvPr/>
          </p:nvSpPr>
          <p:spPr bwMode="auto">
            <a:xfrm>
              <a:off x="0" y="61"/>
              <a:ext cx="5698" cy="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71" name="Rectangle 47"/>
            <p:cNvSpPr>
              <a:spLocks noChangeArrowheads="1"/>
            </p:cNvSpPr>
            <p:nvPr/>
          </p:nvSpPr>
          <p:spPr bwMode="auto">
            <a:xfrm>
              <a:off x="0" y="88"/>
              <a:ext cx="5698" cy="0"/>
            </a:xfrm>
            <a:prstGeom prst="rect">
              <a:avLst/>
            </a:prstGeom>
            <a:solidFill>
              <a:srgbClr val="476F6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grpSp>
      <p:sp>
        <p:nvSpPr>
          <p:cNvPr id="1072" name="Rectangle 48"/>
          <p:cNvSpPr>
            <a:spLocks noGrp="1" noChangeArrowheads="1"/>
          </p:cNvSpPr>
          <p:nvPr>
            <p:ph type="title"/>
          </p:nvPr>
        </p:nvSpPr>
        <p:spPr bwMode="auto">
          <a:xfrm>
            <a:off x="914400" y="446088"/>
            <a:ext cx="10227733" cy="141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s-AR"/>
              <a:t>Pulse para editar el formato del texto de título</a:t>
            </a:r>
          </a:p>
        </p:txBody>
      </p:sp>
      <p:sp>
        <p:nvSpPr>
          <p:cNvPr id="1073" name="Rectangle 49"/>
          <p:cNvSpPr>
            <a:spLocks noGrp="1" noChangeArrowheads="1"/>
          </p:cNvSpPr>
          <p:nvPr>
            <p:ph type="body" idx="1"/>
          </p:nvPr>
        </p:nvSpPr>
        <p:spPr bwMode="auto">
          <a:xfrm>
            <a:off x="914400" y="1981201"/>
            <a:ext cx="10227733" cy="458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s-AR"/>
              <a:t>Pulse para editar el formato de esquema del texto</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p:txBody>
      </p:sp>
      <p:sp>
        <p:nvSpPr>
          <p:cNvPr id="1074" name="Rectangle 50"/>
          <p:cNvSpPr>
            <a:spLocks noGrp="1" noChangeArrowheads="1"/>
          </p:cNvSpPr>
          <p:nvPr>
            <p:ph type="dt"/>
          </p:nvPr>
        </p:nvSpPr>
        <p:spPr bwMode="auto">
          <a:xfrm>
            <a:off x="914400" y="6199189"/>
            <a:ext cx="240453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r>
              <a:rPr lang="es-AR" altLang="es-AR"/>
              <a:t>@2018</a:t>
            </a:r>
          </a:p>
        </p:txBody>
      </p:sp>
      <p:sp>
        <p:nvSpPr>
          <p:cNvPr id="1075" name="Rectangle 51"/>
          <p:cNvSpPr>
            <a:spLocks noGrp="1" noChangeArrowheads="1"/>
          </p:cNvSpPr>
          <p:nvPr>
            <p:ph type="ftr"/>
          </p:nvPr>
        </p:nvSpPr>
        <p:spPr bwMode="auto">
          <a:xfrm>
            <a:off x="4165600" y="6199189"/>
            <a:ext cx="372533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r>
              <a:rPr lang="es-ES" altLang="es-AR"/>
              <a:t>Ing. M. Giura / Info2</a:t>
            </a:r>
          </a:p>
        </p:txBody>
      </p:sp>
      <p:sp>
        <p:nvSpPr>
          <p:cNvPr id="1076" name="Rectangle 52"/>
          <p:cNvSpPr>
            <a:spLocks noGrp="1" noChangeArrowheads="1"/>
          </p:cNvSpPr>
          <p:nvPr>
            <p:ph type="sldNum"/>
          </p:nvPr>
        </p:nvSpPr>
        <p:spPr bwMode="auto">
          <a:xfrm>
            <a:off x="8737600" y="6199189"/>
            <a:ext cx="240453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fld id="{7EE56C48-93D5-43DB-A4BC-F8CC803E599B}" type="slidenum">
              <a:rPr lang="es-ES" altLang="es-AR"/>
              <a:pPr/>
              <a:t>‹Nº›</a:t>
            </a:fld>
            <a:endParaRPr lang="es-ES" altLang="es-AR"/>
          </a:p>
        </p:txBody>
      </p:sp>
    </p:spTree>
    <p:extLst>
      <p:ext uri="{BB962C8B-B14F-4D97-AF65-F5344CB8AC3E}">
        <p14:creationId xmlns:p14="http://schemas.microsoft.com/office/powerpoint/2010/main" val="130278482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hdr="0"/>
  <p:txStyles>
    <p:titleStyle>
      <a:lvl1pPr algn="ctr" defTabSz="449263" rtl="0" fontAlgn="base">
        <a:spcBef>
          <a:spcPct val="0"/>
        </a:spcBef>
        <a:spcAft>
          <a:spcPct val="0"/>
        </a:spcAft>
        <a:buClr>
          <a:srgbClr val="000000"/>
        </a:buClr>
        <a:buSzPct val="100000"/>
        <a:buFont typeface="Times New Roman" panose="02020603050405020304" pitchFamily="18" charset="0"/>
        <a:defRPr sz="4400" kern="1200">
          <a:solidFill>
            <a:srgbClr val="FFC545"/>
          </a:solidFill>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2pPr>
      <a:lvl3pPr marL="11430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3pPr>
      <a:lvl4pPr marL="16002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4pPr>
      <a:lvl5pPr marL="20574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5pPr>
      <a:lvl6pPr marL="25146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6pPr>
      <a:lvl7pPr marL="29718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7pPr>
      <a:lvl8pPr marL="34290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8pPr>
      <a:lvl9pPr marL="38862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FFC545"/>
          </a:solidFill>
          <a:latin typeface="Impact" panose="020B0806030902050204" pitchFamily="34" charset="0"/>
          <a:ea typeface="DejaVu Sans" charset="0"/>
          <a:cs typeface="DejaVu Sans" charset="0"/>
        </a:defRPr>
      </a:lvl9pPr>
    </p:titleStyle>
    <p:bodyStyle>
      <a:lvl1pPr marL="342900" indent="-342900" algn="l" defTabSz="449263" rtl="0" fontAlgn="base">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9.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notesSlide" Target="../notesSlides/notesSlide50.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7" name="Marcador de pie de página 2"/>
          <p:cNvSpPr>
            <a:spLocks noGrp="1"/>
          </p:cNvSpPr>
          <p:nvPr>
            <p:ph type="ftr" idx="11"/>
          </p:nvPr>
        </p:nvSpPr>
        <p:spPr/>
        <p:txBody>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Lst>
              <a:defRPr/>
            </a:pPr>
            <a:r>
              <a:rPr kumimoji="0" lang="es-ES" altLang="es-AR" sz="1400" b="0" i="0" u="none" strike="noStrike" kern="1200" cap="none" spc="0" normalizeH="0" baseline="0" noProof="0" dirty="0">
                <a:ln>
                  <a:noFill/>
                </a:ln>
                <a:solidFill>
                  <a:srgbClr val="99CCCC"/>
                </a:solidFill>
                <a:effectLst/>
                <a:uLnTx/>
                <a:uFillTx/>
                <a:latin typeface="Arial Narrow"/>
              </a:rPr>
              <a:t>Ing. M. Giura / Info2</a:t>
            </a:r>
          </a:p>
        </p:txBody>
      </p:sp>
      <p:pic>
        <p:nvPicPr>
          <p:cNvPr id="512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6320" y="3576751"/>
            <a:ext cx="2857500" cy="234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0456" y="230635"/>
            <a:ext cx="1309687" cy="167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Text Box 3"/>
          <p:cNvSpPr txBox="1">
            <a:spLocks noChangeArrowheads="1"/>
          </p:cNvSpPr>
          <p:nvPr/>
        </p:nvSpPr>
        <p:spPr bwMode="auto">
          <a:xfrm>
            <a:off x="3289995" y="362541"/>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marL="0" marR="0" lvl="0" indent="0" algn="ctr" defTabSz="449263" rtl="0" eaLnBrk="1" fontAlgn="base" latinLnBrk="0" hangingPunct="1">
              <a:lnSpc>
                <a:spcPct val="100000"/>
              </a:lnSpc>
              <a:spcBef>
                <a:spcPct val="0"/>
              </a:spcBef>
              <a:spcAft>
                <a:spcPct val="0"/>
              </a:spcAft>
              <a:buClrTx/>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AR" sz="4400" b="0" i="0" u="none" strike="noStrike" kern="1200" cap="none" spc="0" normalizeH="0" baseline="0" noProof="0">
                <a:ln>
                  <a:noFill/>
                </a:ln>
                <a:solidFill>
                  <a:srgbClr val="FFC545"/>
                </a:solidFill>
                <a:effectLst/>
                <a:uLnTx/>
                <a:uFillTx/>
                <a:latin typeface="Impact" panose="020B0806030902050204" pitchFamily="34" charset="0"/>
              </a:rPr>
              <a:t> </a:t>
            </a:r>
          </a:p>
        </p:txBody>
      </p:sp>
      <p:sp>
        <p:nvSpPr>
          <p:cNvPr id="5124" name="Text Box 4"/>
          <p:cNvSpPr txBox="1">
            <a:spLocks noChangeArrowheads="1"/>
          </p:cNvSpPr>
          <p:nvPr/>
        </p:nvSpPr>
        <p:spPr bwMode="auto">
          <a:xfrm>
            <a:off x="361697" y="230635"/>
            <a:ext cx="8839200" cy="5310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marL="0" marR="0" lvl="0" indent="0" algn="l" defTabSz="449263" rtl="0" eaLnBrk="1" fontAlgn="base" latinLnBrk="0" hangingPunct="1">
              <a:lnSpc>
                <a:spcPct val="90000"/>
              </a:lnSpc>
              <a:spcBef>
                <a:spcPts val="500"/>
              </a:spcBef>
              <a:spcAft>
                <a:spcPct val="0"/>
              </a:spcAft>
              <a:buClrTx/>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AR" sz="40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rPr>
              <a:t>Introducción a la </a:t>
            </a:r>
          </a:p>
          <a:p>
            <a:pPr marL="0" marR="0" lvl="0" indent="0" algn="l" defTabSz="449263" rtl="0" eaLnBrk="1" fontAlgn="base" latinLnBrk="0" hangingPunct="1">
              <a:lnSpc>
                <a:spcPct val="90000"/>
              </a:lnSpc>
              <a:spcBef>
                <a:spcPts val="750"/>
              </a:spcBef>
              <a:spcAft>
                <a:spcPct val="0"/>
              </a:spcAft>
              <a:buClrTx/>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AR" sz="60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rPr>
              <a:t>Programación </a:t>
            </a:r>
          </a:p>
          <a:p>
            <a:pPr marL="0" marR="0" lvl="0" indent="0" algn="l" defTabSz="449263" rtl="0" eaLnBrk="1" fontAlgn="base" latinLnBrk="0" hangingPunct="1">
              <a:lnSpc>
                <a:spcPct val="90000"/>
              </a:lnSpc>
              <a:spcBef>
                <a:spcPts val="2250"/>
              </a:spcBef>
              <a:spcAft>
                <a:spcPct val="0"/>
              </a:spcAft>
              <a:buClrTx/>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AR" sz="60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rPr>
              <a:t>Orientada a Objetos en C++</a:t>
            </a:r>
          </a:p>
          <a:p>
            <a:pPr marL="0" marR="0" lvl="0" indent="0" algn="l" defTabSz="449263" rtl="0" eaLnBrk="1" fontAlgn="base" latinLnBrk="0" hangingPunct="1">
              <a:lnSpc>
                <a:spcPct val="90000"/>
              </a:lnSpc>
              <a:spcBef>
                <a:spcPts val="1500"/>
              </a:spcBef>
              <a:spcAft>
                <a:spcPct val="0"/>
              </a:spcAft>
              <a:buClrTx/>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s-AR" altLang="es-AR" sz="5400" b="0" i="0" u="none" strike="noStrike" kern="1200" cap="none" spc="0" normalizeH="0" baseline="0" noProof="0" dirty="0">
              <a:ln>
                <a:noFill/>
              </a:ln>
              <a:solidFill>
                <a:srgbClr val="FF6600"/>
              </a:solidFill>
              <a:effectLst>
                <a:outerShdw blurRad="38100" dist="38100" dir="2700000" algn="tl">
                  <a:srgbClr val="000000"/>
                </a:outerShdw>
              </a:effectLst>
              <a:uLnTx/>
              <a:uFillTx/>
              <a:latin typeface="Times New Roman" panose="02020603050405020304" pitchFamily="18" charset="0"/>
            </a:endParaRPr>
          </a:p>
          <a:p>
            <a:pPr marL="0" marR="0" lvl="0" indent="0" algn="l" defTabSz="449263" rtl="0" eaLnBrk="1" fontAlgn="base" latinLnBrk="0" hangingPunct="1">
              <a:lnSpc>
                <a:spcPct val="100000"/>
              </a:lnSpc>
              <a:spcBef>
                <a:spcPct val="0"/>
              </a:spcBef>
              <a:spcAft>
                <a:spcPct val="0"/>
              </a:spcAft>
              <a:buClrTx/>
              <a:buSzPct val="100000"/>
              <a:buFontTx/>
              <a:buNone/>
              <a:tabLst/>
              <a:defRPr/>
            </a:pPr>
            <a:r>
              <a:rPr kumimoji="0" lang="es-AR" altLang="es-AR" sz="54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rPr>
              <a:t>parte </a:t>
            </a:r>
            <a:r>
              <a:rPr kumimoji="0" lang="es-AR" altLang="es-AR" sz="5400" b="0" i="1"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mn-cs"/>
              </a:rPr>
              <a:t>II:</a:t>
            </a:r>
            <a:r>
              <a:rPr kumimoji="0" lang="es-AR" altLang="es-AR" sz="2400" b="0" i="1"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mn-cs"/>
              </a:rPr>
              <a:t>referencias</a:t>
            </a:r>
            <a:r>
              <a:rPr kumimoji="0" lang="es-AR" altLang="es-AR" sz="24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rPr>
              <a:t> – constructores</a:t>
            </a:r>
          </a:p>
          <a:p>
            <a:pPr marL="0" marR="0" lvl="0" indent="0" algn="l" defTabSz="449263" rtl="0" eaLnBrk="1" fontAlgn="base" latinLnBrk="0" hangingPunct="1">
              <a:lnSpc>
                <a:spcPct val="100000"/>
              </a:lnSpc>
              <a:spcBef>
                <a:spcPct val="0"/>
              </a:spcBef>
              <a:spcAft>
                <a:spcPct val="0"/>
              </a:spcAft>
              <a:buClrTx/>
              <a:buSzPct val="100000"/>
              <a:buFontTx/>
              <a:buNone/>
              <a:tabLst/>
              <a:defRPr/>
            </a:pPr>
            <a:r>
              <a:rPr kumimoji="0" lang="es-AR" altLang="es-AR" sz="24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rPr>
              <a:t>de copia – listas inicializadoras - puntero </a:t>
            </a:r>
            <a:r>
              <a:rPr kumimoji="0" lang="es-AR" altLang="es-AR" sz="2400" b="0" i="1"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mn-cs"/>
              </a:rPr>
              <a:t>this</a:t>
            </a:r>
            <a:r>
              <a:rPr kumimoji="0" lang="es-AR" altLang="es-AR" sz="24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rPr>
              <a:t> –</a:t>
            </a:r>
          </a:p>
          <a:p>
            <a:pPr marL="0" marR="0" lvl="0" indent="0" algn="l" defTabSz="449263" rtl="0" eaLnBrk="1" fontAlgn="base" latinLnBrk="0" hangingPunct="1">
              <a:lnSpc>
                <a:spcPct val="100000"/>
              </a:lnSpc>
              <a:spcBef>
                <a:spcPct val="0"/>
              </a:spcBef>
              <a:spcAft>
                <a:spcPct val="0"/>
              </a:spcAft>
              <a:buClrTx/>
              <a:buSzPct val="100000"/>
              <a:buFontTx/>
              <a:buNone/>
              <a:tabLst/>
              <a:defRPr/>
            </a:pPr>
            <a:r>
              <a:rPr kumimoji="0" lang="es-AR" altLang="es-AR" sz="24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rPr>
              <a:t> miembros </a:t>
            </a:r>
            <a:r>
              <a:rPr kumimoji="0" lang="es-AR" altLang="es-AR" sz="2400" b="0" i="1"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mn-cs"/>
              </a:rPr>
              <a:t>static</a:t>
            </a:r>
            <a:r>
              <a:rPr kumimoji="0" lang="es-AR" altLang="es-AR" sz="24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rPr>
              <a:t> - </a:t>
            </a:r>
            <a:r>
              <a:rPr kumimoji="0" lang="es-AR" altLang="es-AR" sz="2400" b="0" i="1"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mn-cs"/>
              </a:rPr>
              <a:t>friends</a:t>
            </a:r>
            <a:endParaRPr kumimoji="0" lang="es-AR" altLang="es-AR" sz="24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
        <p:nvSpPr>
          <p:cNvPr id="2" name="Marcador de fecha 1">
            <a:extLst>
              <a:ext uri="{FF2B5EF4-FFF2-40B4-BE49-F238E27FC236}">
                <a16:creationId xmlns:a16="http://schemas.microsoft.com/office/drawing/2014/main" id="{697A1E14-557D-40E4-BE7D-3B7249002008}"/>
              </a:ext>
            </a:extLst>
          </p:cNvPr>
          <p:cNvSpPr>
            <a:spLocks noGrp="1"/>
          </p:cNvSpPr>
          <p:nvPr>
            <p:ph type="dt" idx="10"/>
          </p:nvPr>
        </p:nvSpPr>
        <p:spPr/>
        <p:txBody>
          <a:bodyPr/>
          <a:lstStyle/>
          <a:p>
            <a:pPr marL="0" marR="0" lvl="0" indent="0" algn="l"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Lst>
              <a:defRPr/>
            </a:pPr>
            <a:r>
              <a:rPr kumimoji="0" lang="es-AR" altLang="es-AR" sz="1400" b="0" i="0" u="none" strike="noStrike" kern="1200" cap="none" spc="0" normalizeH="0" baseline="0" noProof="0" dirty="0">
                <a:ln>
                  <a:noFill/>
                </a:ln>
                <a:solidFill>
                  <a:srgbClr val="99CCCC"/>
                </a:solidFill>
                <a:effectLst/>
                <a:uLnTx/>
                <a:uFillTx/>
                <a:latin typeface="Arial Narrow"/>
              </a:rPr>
              <a:t>@2020</a:t>
            </a:r>
          </a:p>
        </p:txBody>
      </p:sp>
      <p:sp>
        <p:nvSpPr>
          <p:cNvPr id="3" name="Marcador de número de diapositiva 2">
            <a:extLst>
              <a:ext uri="{FF2B5EF4-FFF2-40B4-BE49-F238E27FC236}">
                <a16:creationId xmlns:a16="http://schemas.microsoft.com/office/drawing/2014/main" id="{829CAC7C-E623-4DCA-BC3E-59F1B46AE101}"/>
              </a:ext>
            </a:extLst>
          </p:cNvPr>
          <p:cNvSpPr>
            <a:spLocks noGrp="1"/>
          </p:cNvSpPr>
          <p:nvPr>
            <p:ph type="sldNum" idx="12"/>
          </p:nvPr>
        </p:nvSpPr>
        <p:spPr/>
        <p:txBody>
          <a:bodyPr/>
          <a:lstStyle/>
          <a:p>
            <a:pPr marL="0" marR="0" lvl="0" indent="0" algn="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Lst>
              <a:defRPr/>
            </a:pPr>
            <a:fld id="{598292E1-D5FE-4847-A954-452C38255E30}" type="slidenum">
              <a:rPr kumimoji="0" lang="es-ES" altLang="es-AR" sz="1400" b="0" i="0" u="none" strike="noStrike" kern="1200" cap="none" spc="0" normalizeH="0" baseline="0" noProof="0">
                <a:ln>
                  <a:noFill/>
                </a:ln>
                <a:solidFill>
                  <a:srgbClr val="99CCCC"/>
                </a:solidFill>
                <a:effectLst/>
                <a:uLnTx/>
                <a:uFillTx/>
                <a:latin typeface="Arial Narrow"/>
              </a:rPr>
              <a:pPr marL="0" marR="0" lvl="0" indent="0" algn="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Lst>
                <a:defRPr/>
              </a:pPr>
              <a:t>1</a:t>
            </a:fld>
            <a:endParaRPr kumimoji="0" lang="es-ES" altLang="es-AR" sz="1400" b="0" i="0" u="none" strike="noStrike" kern="1200" cap="none" spc="0" normalizeH="0" baseline="0" noProof="0" dirty="0">
              <a:ln>
                <a:noFill/>
              </a:ln>
              <a:solidFill>
                <a:srgbClr val="99CCCC"/>
              </a:solidFill>
              <a:effectLst/>
              <a:uLnTx/>
              <a:uFillTx/>
              <a:latin typeface="Arial Narrow"/>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idx="10"/>
          </p:nvPr>
        </p:nvSpPr>
        <p:spPr/>
        <p:txBody>
          <a:bodyPr/>
          <a:lstStyle/>
          <a:p>
            <a:r>
              <a:rPr lang="es-AR" altLang="es-AR"/>
              <a:t>@2018</a:t>
            </a:r>
          </a:p>
        </p:txBody>
      </p:sp>
      <p:sp>
        <p:nvSpPr>
          <p:cNvPr id="6" name="Marcador de pie de página 4"/>
          <p:cNvSpPr>
            <a:spLocks noGrp="1"/>
          </p:cNvSpPr>
          <p:nvPr>
            <p:ph type="ftr" idx="11"/>
          </p:nvPr>
        </p:nvSpPr>
        <p:spPr/>
        <p:txBody>
          <a:bodyPr/>
          <a:lstStyle/>
          <a:p>
            <a:r>
              <a:rPr lang="es-ES" altLang="es-AR"/>
              <a:t>Ing. M. Giura / Info2</a:t>
            </a:r>
          </a:p>
        </p:txBody>
      </p:sp>
      <p:sp>
        <p:nvSpPr>
          <p:cNvPr id="7" name="Marcador de número de diapositiva 5"/>
          <p:cNvSpPr>
            <a:spLocks noGrp="1"/>
          </p:cNvSpPr>
          <p:nvPr>
            <p:ph type="sldNum" idx="12"/>
          </p:nvPr>
        </p:nvSpPr>
        <p:spPr/>
        <p:txBody>
          <a:bodyPr/>
          <a:lstStyle/>
          <a:p>
            <a:fld id="{667F4603-20A2-4FB5-91DE-25EAA992B915}" type="slidenum">
              <a:rPr lang="es-ES" altLang="es-AR"/>
              <a:pPr/>
              <a:t>10</a:t>
            </a:fld>
            <a:endParaRPr lang="es-ES" altLang="es-AR"/>
          </a:p>
        </p:txBody>
      </p:sp>
      <p:sp>
        <p:nvSpPr>
          <p:cNvPr id="13314" name="Text Box 2"/>
          <p:cNvSpPr txBox="1">
            <a:spLocks noChangeArrowheads="1"/>
          </p:cNvSpPr>
          <p:nvPr/>
        </p:nvSpPr>
        <p:spPr bwMode="auto">
          <a:xfrm>
            <a:off x="1577975" y="3045368"/>
            <a:ext cx="9036050" cy="233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spcBef>
                <a:spcPts val="1750"/>
              </a:spcBef>
              <a:buClrTx/>
            </a:pPr>
            <a:r>
              <a:rPr lang="es-MX" altLang="es-AR" sz="1200" dirty="0">
                <a:latin typeface="Comic Sans MS" panose="030F0702030302020204" pitchFamily="66" charset="0"/>
                <a:cs typeface="Times New Roman" panose="02020603050405020304" pitchFamily="18" charset="0"/>
              </a:rPr>
              <a:t> </a:t>
            </a:r>
          </a:p>
          <a:p>
            <a:pPr algn="just">
              <a:spcBef>
                <a:spcPts val="1750"/>
              </a:spcBef>
              <a:buClrTx/>
            </a:pPr>
            <a:r>
              <a:rPr lang="es-MX" altLang="es-AR" dirty="0">
                <a:latin typeface="Comic Sans MS" panose="030F0702030302020204" pitchFamily="66" charset="0"/>
                <a:cs typeface="Times New Roman" panose="02020603050405020304" pitchFamily="18" charset="0"/>
              </a:rPr>
              <a:t>Este constructor, copia el objeto fuente bit a bit al nuevo objeto. Esto funciona de forma correcta en muchos casos... pero no en todos. En particular, trabajará muy probablemente mal con </a:t>
            </a:r>
            <a:r>
              <a:rPr lang="es-MX" altLang="es-AR" i="1" dirty="0">
                <a:latin typeface="Comic Sans MS" panose="030F0702030302020204" pitchFamily="66" charset="0"/>
                <a:cs typeface="Times New Roman" panose="02020603050405020304" pitchFamily="18" charset="0"/>
              </a:rPr>
              <a:t>nuevos</a:t>
            </a:r>
            <a:r>
              <a:rPr lang="es-MX" altLang="es-AR" dirty="0">
                <a:latin typeface="Comic Sans MS" panose="030F0702030302020204" pitchFamily="66" charset="0"/>
                <a:cs typeface="Times New Roman" panose="02020603050405020304" pitchFamily="18" charset="0"/>
              </a:rPr>
              <a:t> tipos de datos creados por el programador </a:t>
            </a:r>
          </a:p>
        </p:txBody>
      </p:sp>
      <p:sp>
        <p:nvSpPr>
          <p:cNvPr id="13315" name="Text Box 3"/>
          <p:cNvSpPr txBox="1">
            <a:spLocks noChangeArrowheads="1"/>
          </p:cNvSpPr>
          <p:nvPr/>
        </p:nvSpPr>
        <p:spPr bwMode="auto">
          <a:xfrm>
            <a:off x="2667000" y="265114"/>
            <a:ext cx="8685584"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4400" b="1" dirty="0">
                <a:solidFill>
                  <a:srgbClr val="FFC545"/>
                </a:solidFill>
                <a:latin typeface="Bitstream Charter" pitchFamily="16" charset="0"/>
              </a:rPr>
              <a:t>Constructor de copia por defecto</a:t>
            </a:r>
          </a:p>
        </p:txBody>
      </p:sp>
      <p:sp>
        <p:nvSpPr>
          <p:cNvPr id="8" name="Rectángulo 7"/>
          <p:cNvSpPr/>
          <p:nvPr/>
        </p:nvSpPr>
        <p:spPr bwMode="auto">
          <a:xfrm>
            <a:off x="1577975" y="1789225"/>
            <a:ext cx="8937576" cy="3269493"/>
          </a:xfrm>
          <a:prstGeom prst="rect">
            <a:avLst/>
          </a:prstGeom>
          <a:solidFill>
            <a:srgbClr val="FF0000">
              <a:alpha val="1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AR"/>
          </a:p>
        </p:txBody>
      </p:sp>
      <p:sp>
        <p:nvSpPr>
          <p:cNvPr id="9" name="Pentágono 8"/>
          <p:cNvSpPr/>
          <p:nvPr/>
        </p:nvSpPr>
        <p:spPr bwMode="auto">
          <a:xfrm>
            <a:off x="9273933" y="6254750"/>
            <a:ext cx="1368152" cy="411163"/>
          </a:xfrm>
          <a:prstGeom prst="homePlat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es-AR" sz="1400" dirty="0">
                <a:solidFill>
                  <a:schemeClr val="tx1"/>
                </a:solidFill>
                <a:latin typeface="Times New Roman" panose="02020603050405020304" pitchFamily="18" charset="0"/>
              </a:rPr>
              <a:t>Ejemplo constructor</a:t>
            </a:r>
            <a:endParaRPr lang="es-AR" sz="1200" dirty="0">
              <a:solidFill>
                <a:schemeClr val="tx1"/>
              </a:solidFill>
              <a:latin typeface="Times New Roman" panose="02020603050405020304" pitchFamily="18" charset="0"/>
            </a:endParaRPr>
          </a:p>
        </p:txBody>
      </p:sp>
      <p:sp>
        <p:nvSpPr>
          <p:cNvPr id="2" name="Rectángulo 1">
            <a:extLst>
              <a:ext uri="{FF2B5EF4-FFF2-40B4-BE49-F238E27FC236}">
                <a16:creationId xmlns:a16="http://schemas.microsoft.com/office/drawing/2014/main" id="{BED34A41-8522-420B-9438-686EC5AE9D97}"/>
              </a:ext>
            </a:extLst>
          </p:cNvPr>
          <p:cNvSpPr/>
          <p:nvPr/>
        </p:nvSpPr>
        <p:spPr>
          <a:xfrm>
            <a:off x="1577976" y="1985930"/>
            <a:ext cx="9064109" cy="830997"/>
          </a:xfrm>
          <a:prstGeom prst="rect">
            <a:avLst/>
          </a:prstGeom>
        </p:spPr>
        <p:txBody>
          <a:bodyPr wrap="square">
            <a:spAutoFit/>
          </a:bodyPr>
          <a:lstStyle/>
          <a:p>
            <a:pPr algn="ctr">
              <a:spcBef>
                <a:spcPts val="1750"/>
              </a:spcBef>
              <a:buClrTx/>
            </a:pPr>
            <a:r>
              <a:rPr lang="es-MX" altLang="es-AR" u="sng" dirty="0">
                <a:solidFill>
                  <a:srgbClr val="000080"/>
                </a:solidFill>
                <a:latin typeface="Comic Sans MS" panose="030F0702030302020204" pitchFamily="66" charset="0"/>
                <a:cs typeface="Times New Roman" panose="02020603050405020304" pitchFamily="18" charset="0"/>
              </a:rPr>
              <a:t>Un constructor de copia por defecto es creado por el compilador si no se declara un constructor de copia específico</a:t>
            </a:r>
            <a:r>
              <a:rPr lang="es-MX" altLang="es-AR" dirty="0">
                <a:latin typeface="Comic Sans MS" panose="030F0702030302020204" pitchFamily="66" charset="0"/>
                <a:cs typeface="Times New Roman" panose="02020603050405020304" pitchFamily="18" charset="0"/>
              </a:rPr>
              <a:t>.</a:t>
            </a:r>
          </a:p>
        </p:txBody>
      </p:sp>
    </p:spTree>
    <p:extLst>
      <p:ext uri="{BB962C8B-B14F-4D97-AF65-F5344CB8AC3E}">
        <p14:creationId xmlns:p14="http://schemas.microsoft.com/office/powerpoint/2010/main" val="7896125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1500"/>
                                  </p:stCondLst>
                                  <p:childTnLst>
                                    <p:set>
                                      <p:cBhvr>
                                        <p:cTn id="11" dur="1" fill="hold">
                                          <p:stCondLst>
                                            <p:cond delay="0"/>
                                          </p:stCondLst>
                                        </p:cTn>
                                        <p:tgtEl>
                                          <p:spTgt spid="13314"/>
                                        </p:tgtEl>
                                        <p:attrNameLst>
                                          <p:attrName>style.visibility</p:attrName>
                                        </p:attrNameLst>
                                      </p:cBhvr>
                                      <p:to>
                                        <p:strVal val="visible"/>
                                      </p:to>
                                    </p:set>
                                    <p:anim calcmode="lin" valueType="num">
                                      <p:cBhvr additive="base">
                                        <p:cTn id="12" dur="500" fill="hold"/>
                                        <p:tgtEl>
                                          <p:spTgt spid="13314"/>
                                        </p:tgtEl>
                                        <p:attrNameLst>
                                          <p:attrName>ppt_x</p:attrName>
                                        </p:attrNameLst>
                                      </p:cBhvr>
                                      <p:tavLst>
                                        <p:tav tm="0">
                                          <p:val>
                                            <p:strVal val="#ppt_x"/>
                                          </p:val>
                                        </p:tav>
                                        <p:tav tm="100000">
                                          <p:val>
                                            <p:strVal val="#ppt_x"/>
                                          </p:val>
                                        </p:tav>
                                      </p:tavLst>
                                    </p:anim>
                                    <p:anim calcmode="lin" valueType="num">
                                      <p:cBhvr additive="base">
                                        <p:cTn id="13" dur="500" fill="hold"/>
                                        <p:tgtEl>
                                          <p:spTgt spid="13314"/>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42" presetClass="entr" presetSubtype="0" fill="hold" grpId="0" nodeType="after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ppt_x</p:attrName>
                                        </p:attrNameLst>
                                      </p:cBhvr>
                                      <p:tavLst>
                                        <p:tav tm="0">
                                          <p:val>
                                            <p:strVal val="#ppt_x"/>
                                          </p:val>
                                        </p:tav>
                                        <p:tav tm="100000">
                                          <p:val>
                                            <p:strVal val="#ppt_x"/>
                                          </p:val>
                                        </p:tav>
                                      </p:tavLst>
                                    </p:anim>
                                    <p:anim calcmode="lin" valueType="num">
                                      <p:cBhvr>
                                        <p:cTn id="19" dur="2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idx="10"/>
          </p:nvPr>
        </p:nvSpPr>
        <p:spPr/>
        <p:txBody>
          <a:bodyPr/>
          <a:lstStyle/>
          <a:p>
            <a:r>
              <a:rPr lang="es-AR" altLang="es-AR"/>
              <a:t>@2018</a:t>
            </a:r>
          </a:p>
        </p:txBody>
      </p:sp>
      <p:sp>
        <p:nvSpPr>
          <p:cNvPr id="6" name="Marcador de pie de página 4"/>
          <p:cNvSpPr>
            <a:spLocks noGrp="1"/>
          </p:cNvSpPr>
          <p:nvPr>
            <p:ph type="ftr" idx="11"/>
          </p:nvPr>
        </p:nvSpPr>
        <p:spPr/>
        <p:txBody>
          <a:bodyPr/>
          <a:lstStyle/>
          <a:p>
            <a:r>
              <a:rPr lang="es-ES" altLang="es-AR"/>
              <a:t>Ing. M. Giura / Info2</a:t>
            </a:r>
          </a:p>
        </p:txBody>
      </p:sp>
      <p:sp>
        <p:nvSpPr>
          <p:cNvPr id="7" name="Marcador de número de diapositiva 5"/>
          <p:cNvSpPr>
            <a:spLocks noGrp="1"/>
          </p:cNvSpPr>
          <p:nvPr>
            <p:ph type="sldNum" idx="12"/>
          </p:nvPr>
        </p:nvSpPr>
        <p:spPr/>
        <p:txBody>
          <a:bodyPr/>
          <a:lstStyle/>
          <a:p>
            <a:fld id="{667F4603-20A2-4FB5-91DE-25EAA992B915}" type="slidenum">
              <a:rPr lang="es-ES" altLang="es-AR"/>
              <a:pPr/>
              <a:t>11</a:t>
            </a:fld>
            <a:endParaRPr lang="es-ES" altLang="es-AR"/>
          </a:p>
        </p:txBody>
      </p:sp>
      <p:sp>
        <p:nvSpPr>
          <p:cNvPr id="13315" name="Text Box 3"/>
          <p:cNvSpPr txBox="1">
            <a:spLocks noChangeArrowheads="1"/>
          </p:cNvSpPr>
          <p:nvPr/>
        </p:nvSpPr>
        <p:spPr bwMode="auto">
          <a:xfrm>
            <a:off x="2115609" y="22785"/>
            <a:ext cx="8001000" cy="1291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4400" b="1" dirty="0">
                <a:solidFill>
                  <a:srgbClr val="FFC545"/>
                </a:solidFill>
                <a:latin typeface="Bitstream Charter" pitchFamily="16" charset="0"/>
              </a:rPr>
              <a:t>¿Cuando se llama a un Constructor de copia?</a:t>
            </a:r>
          </a:p>
        </p:txBody>
      </p:sp>
      <p:sp>
        <p:nvSpPr>
          <p:cNvPr id="9" name="Pentágono 8"/>
          <p:cNvSpPr/>
          <p:nvPr/>
        </p:nvSpPr>
        <p:spPr bwMode="auto">
          <a:xfrm>
            <a:off x="8112808" y="6265397"/>
            <a:ext cx="1368152" cy="411163"/>
          </a:xfrm>
          <a:prstGeom prst="homePlat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es-AR" sz="1400" dirty="0">
                <a:solidFill>
                  <a:schemeClr val="tx1"/>
                </a:solidFill>
                <a:latin typeface="Times New Roman" panose="02020603050405020304" pitchFamily="18" charset="0"/>
              </a:rPr>
              <a:t>Ejemplo constructor</a:t>
            </a:r>
            <a:endParaRPr lang="es-AR" sz="1200" dirty="0">
              <a:solidFill>
                <a:schemeClr val="tx1"/>
              </a:solidFill>
              <a:latin typeface="Times New Roman" panose="02020603050405020304" pitchFamily="18" charset="0"/>
            </a:endParaRPr>
          </a:p>
        </p:txBody>
      </p:sp>
      <p:sp>
        <p:nvSpPr>
          <p:cNvPr id="3" name="Rectángulo 2">
            <a:extLst>
              <a:ext uri="{FF2B5EF4-FFF2-40B4-BE49-F238E27FC236}">
                <a16:creationId xmlns:a16="http://schemas.microsoft.com/office/drawing/2014/main" id="{BA6C92A5-528C-42C9-99F4-A2F431169BD1}"/>
              </a:ext>
            </a:extLst>
          </p:cNvPr>
          <p:cNvSpPr/>
          <p:nvPr/>
        </p:nvSpPr>
        <p:spPr>
          <a:xfrm>
            <a:off x="1055440" y="1556792"/>
            <a:ext cx="10441160" cy="4216539"/>
          </a:xfrm>
          <a:prstGeom prst="rect">
            <a:avLst/>
          </a:prstGeom>
        </p:spPr>
        <p:txBody>
          <a:bodyPr wrap="square">
            <a:spAutoFit/>
          </a:bodyPr>
          <a:lstStyle/>
          <a:p>
            <a:pPr algn="just"/>
            <a:r>
              <a:rPr lang="es-AR" sz="2800" dirty="0">
                <a:solidFill>
                  <a:schemeClr val="tx1"/>
                </a:solidFill>
              </a:rPr>
              <a:t>Se puede llamar a un constructor de copias en los siguientes casos:</a:t>
            </a:r>
          </a:p>
          <a:p>
            <a:pPr algn="just"/>
            <a:endParaRPr lang="es-AR" sz="1800" dirty="0">
              <a:solidFill>
                <a:schemeClr val="tx1"/>
              </a:solidFill>
            </a:endParaRPr>
          </a:p>
          <a:p>
            <a:pPr algn="just">
              <a:spcAft>
                <a:spcPts val="1200"/>
              </a:spcAft>
            </a:pPr>
            <a:r>
              <a:rPr lang="es-AR" sz="3200" dirty="0">
                <a:solidFill>
                  <a:schemeClr val="tx1"/>
                </a:solidFill>
              </a:rPr>
              <a:t>1. Cuando un objeto de la clase se devuelve por valor.</a:t>
            </a:r>
          </a:p>
          <a:p>
            <a:pPr algn="just">
              <a:spcAft>
                <a:spcPts val="1200"/>
              </a:spcAft>
            </a:pPr>
            <a:r>
              <a:rPr lang="es-AR" sz="3200" dirty="0">
                <a:solidFill>
                  <a:schemeClr val="tx1"/>
                </a:solidFill>
              </a:rPr>
              <a:t>2. Cuando un objeto de la clase se pasa (a una función) por valor como argumento.</a:t>
            </a:r>
          </a:p>
          <a:p>
            <a:pPr algn="just">
              <a:spcAft>
                <a:spcPts val="1200"/>
              </a:spcAft>
            </a:pPr>
            <a:r>
              <a:rPr lang="es-AR" sz="3200" dirty="0">
                <a:solidFill>
                  <a:schemeClr val="tx1"/>
                </a:solidFill>
              </a:rPr>
              <a:t>3. Cuando se construye un objeto basado en otro objeto de la misma clase.</a:t>
            </a:r>
          </a:p>
          <a:p>
            <a:pPr algn="just">
              <a:spcAft>
                <a:spcPts val="1200"/>
              </a:spcAft>
            </a:pPr>
            <a:r>
              <a:rPr lang="es-AR" sz="3200" dirty="0">
                <a:solidFill>
                  <a:schemeClr val="tx1"/>
                </a:solidFill>
              </a:rPr>
              <a:t>4. Cuando el compilador genera un objeto temporal.</a:t>
            </a:r>
          </a:p>
        </p:txBody>
      </p:sp>
    </p:spTree>
    <p:extLst>
      <p:ext uri="{BB962C8B-B14F-4D97-AF65-F5344CB8AC3E}">
        <p14:creationId xmlns:p14="http://schemas.microsoft.com/office/powerpoint/2010/main" val="27190387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fecha 3"/>
          <p:cNvSpPr>
            <a:spLocks noGrp="1"/>
          </p:cNvSpPr>
          <p:nvPr>
            <p:ph type="dt" idx="10"/>
          </p:nvPr>
        </p:nvSpPr>
        <p:spPr/>
        <p:txBody>
          <a:bodyPr/>
          <a:lstStyle/>
          <a:p>
            <a:r>
              <a:rPr lang="es-AR" altLang="es-AR"/>
              <a:t>@2018</a:t>
            </a:r>
          </a:p>
        </p:txBody>
      </p:sp>
      <p:sp>
        <p:nvSpPr>
          <p:cNvPr id="8" name="Marcador de pie de página 4"/>
          <p:cNvSpPr>
            <a:spLocks noGrp="1"/>
          </p:cNvSpPr>
          <p:nvPr>
            <p:ph type="ftr" idx="11"/>
          </p:nvPr>
        </p:nvSpPr>
        <p:spPr/>
        <p:txBody>
          <a:bodyPr/>
          <a:lstStyle/>
          <a:p>
            <a:r>
              <a:rPr lang="es-ES" altLang="es-AR"/>
              <a:t>Ing. M. Giura / Info2</a:t>
            </a:r>
          </a:p>
        </p:txBody>
      </p:sp>
      <p:sp>
        <p:nvSpPr>
          <p:cNvPr id="9" name="Marcador de número de diapositiva 5"/>
          <p:cNvSpPr>
            <a:spLocks noGrp="1"/>
          </p:cNvSpPr>
          <p:nvPr>
            <p:ph type="sldNum" idx="12"/>
          </p:nvPr>
        </p:nvSpPr>
        <p:spPr/>
        <p:txBody>
          <a:bodyPr/>
          <a:lstStyle/>
          <a:p>
            <a:fld id="{5A07C39E-B62A-4748-A543-A7F69CDF7FD4}" type="slidenum">
              <a:rPr lang="es-ES" altLang="es-AR"/>
              <a:pPr/>
              <a:t>12</a:t>
            </a:fld>
            <a:endParaRPr lang="es-ES" altLang="es-AR"/>
          </a:p>
        </p:txBody>
      </p:sp>
      <p:sp>
        <p:nvSpPr>
          <p:cNvPr id="8193" name="Rectangle 1"/>
          <p:cNvSpPr>
            <a:spLocks noGrp="1" noChangeArrowheads="1"/>
          </p:cNvSpPr>
          <p:nvPr>
            <p:ph type="title" idx="4294967295"/>
          </p:nvPr>
        </p:nvSpPr>
        <p:spPr>
          <a:xfrm>
            <a:off x="2279576" y="226820"/>
            <a:ext cx="8423275" cy="763588"/>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Ejemplo constructor de copia</a:t>
            </a:r>
          </a:p>
        </p:txBody>
      </p:sp>
      <p:sp>
        <p:nvSpPr>
          <p:cNvPr id="13" name="Text Box 4"/>
          <p:cNvSpPr txBox="1">
            <a:spLocks noChangeArrowheads="1"/>
          </p:cNvSpPr>
          <p:nvPr/>
        </p:nvSpPr>
        <p:spPr bwMode="auto">
          <a:xfrm>
            <a:off x="5303913" y="2155863"/>
            <a:ext cx="5073971" cy="2592288"/>
          </a:xfrm>
          <a:prstGeom prst="rect">
            <a:avLst/>
          </a:prstGeom>
          <a:ln/>
        </p:spPr>
        <p:style>
          <a:lnRef idx="1">
            <a:schemeClr val="accent5"/>
          </a:lnRef>
          <a:fillRef idx="3">
            <a:schemeClr val="accent5"/>
          </a:fillRef>
          <a:effectRef idx="2">
            <a:schemeClr val="accent5"/>
          </a:effectRef>
          <a:fontRef idx="minor">
            <a:schemeClr val="lt1"/>
          </a:fontRef>
        </p:style>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2800" i="1" dirty="0">
                <a:latin typeface="Gentium Basic" charset="0"/>
              </a:rPr>
              <a:t>punto::punto (</a:t>
            </a:r>
            <a:r>
              <a:rPr lang="es-AR" altLang="es-AR" sz="2800" i="1" dirty="0" err="1">
                <a:latin typeface="Gentium Basic" charset="0"/>
              </a:rPr>
              <a:t>const</a:t>
            </a:r>
            <a:r>
              <a:rPr lang="es-AR" altLang="es-AR" sz="2800" i="1" dirty="0">
                <a:latin typeface="Gentium Basic" charset="0"/>
              </a:rPr>
              <a:t> punto&amp; p)</a:t>
            </a:r>
          </a:p>
          <a:p>
            <a:pPr>
              <a:buClrTx/>
              <a:buFontTx/>
              <a:buNone/>
            </a:pPr>
            <a:r>
              <a:rPr lang="es-AR" altLang="es-AR" sz="2800" i="1" dirty="0">
                <a:latin typeface="Gentium Basic" charset="0"/>
              </a:rPr>
              <a:t>{</a:t>
            </a:r>
          </a:p>
          <a:p>
            <a:pPr>
              <a:buClrTx/>
              <a:buFontTx/>
              <a:buNone/>
            </a:pPr>
            <a:r>
              <a:rPr lang="es-AR" altLang="es-AR" sz="2800" i="1" dirty="0">
                <a:latin typeface="Gentium Basic" charset="0"/>
              </a:rPr>
              <a:t>		x_ = </a:t>
            </a:r>
            <a:r>
              <a:rPr lang="es-AR" altLang="es-AR" sz="2800" i="1" dirty="0" err="1">
                <a:latin typeface="Gentium Basic" charset="0"/>
              </a:rPr>
              <a:t>p.x</a:t>
            </a:r>
            <a:r>
              <a:rPr lang="es-AR" altLang="es-AR" sz="2800" i="1" dirty="0">
                <a:latin typeface="Gentium Basic" charset="0"/>
              </a:rPr>
              <a:t>_;</a:t>
            </a:r>
          </a:p>
          <a:p>
            <a:pPr>
              <a:buClrTx/>
              <a:buFontTx/>
              <a:buNone/>
            </a:pPr>
            <a:r>
              <a:rPr lang="es-AR" altLang="es-AR" sz="2800" i="1" dirty="0">
                <a:latin typeface="Gentium Basic" charset="0"/>
              </a:rPr>
              <a:t>		y_ = </a:t>
            </a:r>
            <a:r>
              <a:rPr lang="es-AR" altLang="es-AR" sz="2800" i="1" dirty="0" err="1">
                <a:latin typeface="Gentium Basic" charset="0"/>
              </a:rPr>
              <a:t>p.y</a:t>
            </a:r>
            <a:r>
              <a:rPr lang="es-AR" altLang="es-AR" sz="2800" i="1" dirty="0">
                <a:latin typeface="Gentium Basic" charset="0"/>
              </a:rPr>
              <a:t>_;</a:t>
            </a:r>
          </a:p>
          <a:p>
            <a:pPr>
              <a:buClrTx/>
              <a:buFontTx/>
              <a:buNone/>
            </a:pPr>
            <a:r>
              <a:rPr lang="es-AR" altLang="es-AR" sz="2800" i="1" dirty="0">
                <a:latin typeface="Gentium Basic" charset="0"/>
              </a:rPr>
              <a:t>}</a:t>
            </a:r>
          </a:p>
        </p:txBody>
      </p:sp>
      <p:sp>
        <p:nvSpPr>
          <p:cNvPr id="15" name="Text Box 6"/>
          <p:cNvSpPr txBox="1">
            <a:spLocks noChangeArrowheads="1"/>
          </p:cNvSpPr>
          <p:nvPr/>
        </p:nvSpPr>
        <p:spPr bwMode="auto">
          <a:xfrm>
            <a:off x="607762" y="1403512"/>
            <a:ext cx="5418112" cy="4509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3200" i="1" dirty="0" err="1">
                <a:latin typeface="FreesiaUPC" panose="020B0604020202020204" pitchFamily="34" charset="-34"/>
                <a:cs typeface="FreesiaUPC" panose="020B0604020202020204" pitchFamily="34" charset="-34"/>
              </a:rPr>
              <a:t>class</a:t>
            </a:r>
            <a:r>
              <a:rPr lang="es-AR" altLang="es-AR" sz="3200" i="1" dirty="0">
                <a:latin typeface="FreesiaUPC" panose="020B0604020202020204" pitchFamily="34" charset="-34"/>
                <a:cs typeface="FreesiaUPC" panose="020B0604020202020204" pitchFamily="34" charset="-34"/>
              </a:rPr>
              <a:t> punto {</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x_;</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y_;</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public</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dirty="0">
                <a:latin typeface="FreesiaUPC" panose="020B0604020202020204" pitchFamily="34" charset="-34"/>
                <a:cs typeface="FreesiaUPC" panose="020B0604020202020204" pitchFamily="34" charset="-34"/>
              </a:rPr>
              <a:t>      punto (</a:t>
            </a:r>
            <a:r>
              <a:rPr lang="es-AR" altLang="es-AR" sz="3200" dirty="0" err="1">
                <a:latin typeface="FreesiaUPC" panose="020B0604020202020204" pitchFamily="34" charset="-34"/>
                <a:cs typeface="FreesiaUPC" panose="020B0604020202020204" pitchFamily="34" charset="-34"/>
              </a:rPr>
              <a:t>int,int</a:t>
            </a:r>
            <a:r>
              <a:rPr lang="es-AR" altLang="es-AR" sz="3200" dirty="0">
                <a:latin typeface="FreesiaUPC" panose="020B0604020202020204" pitchFamily="34" charset="-34"/>
                <a:cs typeface="FreesiaUPC" panose="020B0604020202020204" pitchFamily="34" charset="-34"/>
              </a:rPr>
              <a:t>);</a:t>
            </a:r>
          </a:p>
          <a:p>
            <a:pPr>
              <a:buClrTx/>
              <a:buFontTx/>
              <a:buNone/>
            </a:pPr>
            <a:r>
              <a:rPr lang="es-AR" altLang="es-AR" sz="3200" b="1" i="1" dirty="0">
                <a:latin typeface="FreesiaUPC" panose="020B0604020202020204" pitchFamily="34" charset="-34"/>
                <a:cs typeface="FreesiaUPC" panose="020B0604020202020204" pitchFamily="34" charset="-34"/>
              </a:rPr>
              <a:t>      </a:t>
            </a:r>
            <a:r>
              <a:rPr lang="es-AR" altLang="es-AR" sz="3600" b="1" i="1" dirty="0">
                <a:solidFill>
                  <a:srgbClr val="FF0000"/>
                </a:solidFill>
                <a:latin typeface="FreesiaUPC" panose="020B0604020202020204" pitchFamily="34" charset="-34"/>
                <a:cs typeface="FreesiaUPC" panose="020B0604020202020204" pitchFamily="34" charset="-34"/>
              </a:rPr>
              <a:t>punto (</a:t>
            </a:r>
            <a:r>
              <a:rPr lang="es-AR" altLang="es-AR" sz="3600" b="1" i="1" dirty="0" err="1">
                <a:solidFill>
                  <a:srgbClr val="FF0000"/>
                </a:solidFill>
                <a:latin typeface="FreesiaUPC" panose="020B0604020202020204" pitchFamily="34" charset="-34"/>
                <a:cs typeface="FreesiaUPC" panose="020B0604020202020204" pitchFamily="34" charset="-34"/>
              </a:rPr>
              <a:t>const</a:t>
            </a:r>
            <a:r>
              <a:rPr lang="es-AR" altLang="es-AR" sz="3600" b="1" i="1" dirty="0">
                <a:solidFill>
                  <a:srgbClr val="FF0000"/>
                </a:solidFill>
                <a:latin typeface="FreesiaUPC" panose="020B0604020202020204" pitchFamily="34" charset="-34"/>
                <a:cs typeface="FreesiaUPC" panose="020B0604020202020204" pitchFamily="34" charset="-34"/>
              </a:rPr>
              <a:t> punto&amp;);</a:t>
            </a:r>
          </a:p>
          <a:p>
            <a:pPr>
              <a:buClrTx/>
              <a:buFontTx/>
              <a:buNone/>
            </a:pPr>
            <a:r>
              <a:rPr lang="es-AR" altLang="es-AR" sz="3200" i="1" dirty="0">
                <a:latin typeface="FreesiaUPC" panose="020B0604020202020204" pitchFamily="34" charset="-34"/>
                <a:cs typeface="FreesiaUPC" panose="020B0604020202020204" pitchFamily="34" charset="-34"/>
              </a:rPr>
              <a:t>      void </a:t>
            </a:r>
            <a:r>
              <a:rPr lang="es-AR" altLang="es-AR" sz="3200" i="1" dirty="0" err="1">
                <a:latin typeface="FreesiaUPC" panose="020B0604020202020204" pitchFamily="34" charset="-34"/>
                <a:cs typeface="FreesiaUPC" panose="020B0604020202020204" pitchFamily="34" charset="-34"/>
              </a:rPr>
              <a:t>set_xy</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get_x</a:t>
            </a:r>
            <a:r>
              <a:rPr lang="es-AR" altLang="es-AR" sz="3200" i="1" dirty="0">
                <a:latin typeface="FreesiaUPC" panose="020B0604020202020204" pitchFamily="34" charset="-34"/>
                <a:cs typeface="FreesiaUPC" panose="020B0604020202020204" pitchFamily="34" charset="-34"/>
              </a:rPr>
              <a:t> (void);</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get_y</a:t>
            </a:r>
            <a:r>
              <a:rPr lang="es-AR" altLang="es-AR" sz="3200" i="1" dirty="0">
                <a:latin typeface="FreesiaUPC" panose="020B0604020202020204" pitchFamily="34" charset="-34"/>
                <a:cs typeface="FreesiaUPC" panose="020B0604020202020204" pitchFamily="34" charset="-34"/>
              </a:rPr>
              <a:t> (void);</a:t>
            </a:r>
          </a:p>
          <a:p>
            <a:pPr>
              <a:buClrTx/>
              <a:buFontTx/>
              <a:buNone/>
            </a:pPr>
            <a:r>
              <a:rPr lang="es-AR" altLang="es-AR" sz="3200" i="1" dirty="0">
                <a:latin typeface="FreesiaUPC" panose="020B0604020202020204" pitchFamily="34" charset="-34"/>
                <a:cs typeface="FreesiaUPC" panose="020B0604020202020204" pitchFamily="34" charset="-34"/>
              </a:rPr>
              <a:t>}</a:t>
            </a:r>
          </a:p>
        </p:txBody>
      </p:sp>
      <p:sp>
        <p:nvSpPr>
          <p:cNvPr id="10" name="Pentágono 1">
            <a:extLst>
              <a:ext uri="{FF2B5EF4-FFF2-40B4-BE49-F238E27FC236}">
                <a16:creationId xmlns:a16="http://schemas.microsoft.com/office/drawing/2014/main" id="{6843932D-2A94-4577-B7A8-2001C8B8238D}"/>
              </a:ext>
            </a:extLst>
          </p:cNvPr>
          <p:cNvSpPr/>
          <p:nvPr/>
        </p:nvSpPr>
        <p:spPr bwMode="auto">
          <a:xfrm>
            <a:off x="8112808" y="6265397"/>
            <a:ext cx="1368152" cy="411163"/>
          </a:xfrm>
          <a:prstGeom prst="homePlat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es-AR" sz="1400" dirty="0">
                <a:solidFill>
                  <a:schemeClr val="tx1"/>
                </a:solidFill>
                <a:latin typeface="Times New Roman" panose="02020603050405020304" pitchFamily="18" charset="0"/>
              </a:rPr>
              <a:t>Lista inicializadora</a:t>
            </a:r>
            <a:endParaRPr lang="es-AR" sz="12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2649347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fecha 3"/>
          <p:cNvSpPr>
            <a:spLocks noGrp="1"/>
          </p:cNvSpPr>
          <p:nvPr>
            <p:ph type="dt" idx="10"/>
          </p:nvPr>
        </p:nvSpPr>
        <p:spPr/>
        <p:txBody>
          <a:bodyPr/>
          <a:lstStyle/>
          <a:p>
            <a:r>
              <a:rPr lang="es-AR" altLang="es-AR"/>
              <a:t>@2018</a:t>
            </a:r>
          </a:p>
        </p:txBody>
      </p:sp>
      <p:sp>
        <p:nvSpPr>
          <p:cNvPr id="8" name="Marcador de pie de página 4"/>
          <p:cNvSpPr>
            <a:spLocks noGrp="1"/>
          </p:cNvSpPr>
          <p:nvPr>
            <p:ph type="ftr" idx="11"/>
          </p:nvPr>
        </p:nvSpPr>
        <p:spPr/>
        <p:txBody>
          <a:bodyPr/>
          <a:lstStyle/>
          <a:p>
            <a:r>
              <a:rPr lang="es-ES" altLang="es-AR"/>
              <a:t>Ing. M. Giura / Info2</a:t>
            </a:r>
          </a:p>
        </p:txBody>
      </p:sp>
      <p:sp>
        <p:nvSpPr>
          <p:cNvPr id="9" name="Marcador de número de diapositiva 5"/>
          <p:cNvSpPr>
            <a:spLocks noGrp="1"/>
          </p:cNvSpPr>
          <p:nvPr>
            <p:ph type="sldNum" idx="12"/>
          </p:nvPr>
        </p:nvSpPr>
        <p:spPr/>
        <p:txBody>
          <a:bodyPr/>
          <a:lstStyle/>
          <a:p>
            <a:fld id="{5A07C39E-B62A-4748-A543-A7F69CDF7FD4}" type="slidenum">
              <a:rPr lang="es-ES" altLang="es-AR"/>
              <a:pPr/>
              <a:t>13</a:t>
            </a:fld>
            <a:endParaRPr lang="es-ES" altLang="es-AR"/>
          </a:p>
        </p:txBody>
      </p:sp>
      <p:sp>
        <p:nvSpPr>
          <p:cNvPr id="8193" name="Rectangle 1"/>
          <p:cNvSpPr>
            <a:spLocks noGrp="1" noChangeArrowheads="1"/>
          </p:cNvSpPr>
          <p:nvPr>
            <p:ph type="title" idx="4294967295"/>
          </p:nvPr>
        </p:nvSpPr>
        <p:spPr>
          <a:xfrm>
            <a:off x="2122645" y="169854"/>
            <a:ext cx="8423275" cy="763588"/>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Listas inicializadoras (i)</a:t>
            </a:r>
          </a:p>
        </p:txBody>
      </p:sp>
      <p:sp>
        <p:nvSpPr>
          <p:cNvPr id="8194" name="Text Box 2"/>
          <p:cNvSpPr txBox="1">
            <a:spLocks noChangeArrowheads="1"/>
          </p:cNvSpPr>
          <p:nvPr/>
        </p:nvSpPr>
        <p:spPr bwMode="auto">
          <a:xfrm>
            <a:off x="5505607" y="1185862"/>
            <a:ext cx="5040313" cy="347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i="1" dirty="0"/>
              <a:t>//Definición de un constructor </a:t>
            </a:r>
          </a:p>
          <a:p>
            <a:pPr algn="just">
              <a:buClrTx/>
              <a:buFontTx/>
              <a:buNone/>
            </a:pPr>
            <a:r>
              <a:rPr lang="es-AR" altLang="es-AR" i="1" dirty="0"/>
              <a:t>// </a:t>
            </a:r>
            <a:r>
              <a:rPr lang="es-AR" altLang="es-AR" b="1" i="1" dirty="0"/>
              <a:t>parametrizado</a:t>
            </a:r>
            <a:r>
              <a:rPr lang="es-AR" altLang="es-AR" i="1" dirty="0"/>
              <a:t> tradicional</a:t>
            </a:r>
          </a:p>
          <a:p>
            <a:pPr algn="just">
              <a:buClrTx/>
              <a:buFontTx/>
              <a:buNone/>
            </a:pPr>
            <a:r>
              <a:rPr lang="es-AR" altLang="es-AR" sz="3200" i="1" dirty="0">
                <a:latin typeface="Gentium Basic" charset="0"/>
              </a:rPr>
              <a:t>punto::punto (</a:t>
            </a:r>
            <a:r>
              <a:rPr lang="es-AR" altLang="es-AR" sz="3200" i="1" dirty="0" err="1">
                <a:latin typeface="Gentium Basic" charset="0"/>
              </a:rPr>
              <a:t>int</a:t>
            </a:r>
            <a:r>
              <a:rPr lang="es-AR" altLang="es-AR" sz="3200" i="1" dirty="0">
                <a:latin typeface="Gentium Basic" charset="0"/>
              </a:rPr>
              <a:t> a, </a:t>
            </a:r>
            <a:r>
              <a:rPr lang="es-AR" altLang="es-AR" sz="3200" i="1" dirty="0" err="1">
                <a:latin typeface="Gentium Basic" charset="0"/>
              </a:rPr>
              <a:t>int</a:t>
            </a:r>
            <a:r>
              <a:rPr lang="es-AR" altLang="es-AR" sz="3200" i="1" dirty="0">
                <a:latin typeface="Gentium Basic" charset="0"/>
              </a:rPr>
              <a:t> b)</a:t>
            </a:r>
          </a:p>
          <a:p>
            <a:pPr algn="just">
              <a:buClrTx/>
              <a:buFontTx/>
              <a:buNone/>
            </a:pPr>
            <a:r>
              <a:rPr lang="es-AR" altLang="es-AR" sz="3200" i="1" dirty="0">
                <a:latin typeface="Gentium Basic" charset="0"/>
              </a:rPr>
              <a:t>{</a:t>
            </a:r>
          </a:p>
          <a:p>
            <a:pPr algn="just">
              <a:buClrTx/>
              <a:buFontTx/>
              <a:buNone/>
            </a:pPr>
            <a:r>
              <a:rPr lang="es-AR" altLang="es-AR" sz="3200" i="1" dirty="0">
                <a:latin typeface="Gentium Basic" charset="0"/>
              </a:rPr>
              <a:t>   x_ = a;</a:t>
            </a:r>
          </a:p>
          <a:p>
            <a:pPr algn="just">
              <a:buClrTx/>
              <a:buFontTx/>
              <a:buNone/>
            </a:pPr>
            <a:r>
              <a:rPr lang="es-AR" altLang="es-AR" sz="3200" i="1" dirty="0">
                <a:latin typeface="Gentium Basic" charset="0"/>
              </a:rPr>
              <a:t>   y_ = b;</a:t>
            </a:r>
          </a:p>
          <a:p>
            <a:pPr algn="just">
              <a:buClrTx/>
              <a:buFontTx/>
              <a:buNone/>
            </a:pPr>
            <a:r>
              <a:rPr lang="es-AR" altLang="es-AR" sz="3200" i="1" dirty="0">
                <a:latin typeface="Gentium Basic" charset="0"/>
              </a:rPr>
              <a:t>}</a:t>
            </a:r>
          </a:p>
        </p:txBody>
      </p:sp>
      <p:sp>
        <p:nvSpPr>
          <p:cNvPr id="8195" name="Text Box 3"/>
          <p:cNvSpPr txBox="1">
            <a:spLocks noChangeArrowheads="1"/>
          </p:cNvSpPr>
          <p:nvPr/>
        </p:nvSpPr>
        <p:spPr bwMode="auto">
          <a:xfrm>
            <a:off x="3791744" y="4913313"/>
            <a:ext cx="8208912" cy="1116012"/>
          </a:xfrm>
          <a:prstGeom prst="rect">
            <a:avLst/>
          </a:prstGeom>
          <a:solidFill>
            <a:srgbClr val="FFFF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i="1" dirty="0"/>
              <a:t>//Definición del constructor usando lista de inicializadores</a:t>
            </a:r>
          </a:p>
          <a:p>
            <a:pPr algn="ctr">
              <a:spcBef>
                <a:spcPts val="575"/>
              </a:spcBef>
              <a:buClrTx/>
            </a:pPr>
            <a:r>
              <a:rPr lang="es-AR" altLang="es-AR" sz="3200" dirty="0"/>
              <a:t>punto</a:t>
            </a:r>
            <a:r>
              <a:rPr lang="es-AR" altLang="es-AR" sz="3200" dirty="0">
                <a:latin typeface="Trebuchet MS" panose="020B0603020202020204" pitchFamily="34" charset="0"/>
              </a:rPr>
              <a:t>::</a:t>
            </a:r>
            <a:r>
              <a:rPr lang="es-AR" altLang="es-AR" sz="3200" dirty="0"/>
              <a:t>punto (</a:t>
            </a:r>
            <a:r>
              <a:rPr lang="es-AR" altLang="es-AR" sz="3200" dirty="0" err="1"/>
              <a:t>int</a:t>
            </a:r>
            <a:r>
              <a:rPr lang="es-AR" altLang="es-AR" sz="3200" dirty="0"/>
              <a:t> a, </a:t>
            </a:r>
            <a:r>
              <a:rPr lang="es-AR" altLang="es-AR" sz="3200" dirty="0" err="1"/>
              <a:t>int</a:t>
            </a:r>
            <a:r>
              <a:rPr lang="es-AR" altLang="es-AR" sz="3200" dirty="0"/>
              <a:t> b) </a:t>
            </a:r>
            <a:r>
              <a:rPr lang="es-AR" altLang="es-AR" sz="3200" dirty="0">
                <a:solidFill>
                  <a:srgbClr val="000080"/>
                </a:solidFill>
                <a:latin typeface="Trebuchet MS" panose="020B0603020202020204" pitchFamily="34" charset="0"/>
              </a:rPr>
              <a:t>: </a:t>
            </a:r>
            <a:r>
              <a:rPr lang="es-AR" altLang="es-AR" sz="3200" dirty="0">
                <a:solidFill>
                  <a:srgbClr val="000080"/>
                </a:solidFill>
              </a:rPr>
              <a:t>x_(a),y_(b)</a:t>
            </a:r>
            <a:r>
              <a:rPr lang="es-AR" altLang="es-AR" sz="3200" dirty="0"/>
              <a:t>{ }</a:t>
            </a:r>
          </a:p>
        </p:txBody>
      </p:sp>
      <p:sp>
        <p:nvSpPr>
          <p:cNvPr id="13" name="Text Box 6"/>
          <p:cNvSpPr txBox="1">
            <a:spLocks noChangeArrowheads="1"/>
          </p:cNvSpPr>
          <p:nvPr/>
        </p:nvSpPr>
        <p:spPr bwMode="auto">
          <a:xfrm>
            <a:off x="263352" y="1464948"/>
            <a:ext cx="4032448" cy="4509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3200" i="1" dirty="0" err="1">
                <a:latin typeface="FreesiaUPC" panose="020B0604020202020204" pitchFamily="34" charset="-34"/>
                <a:cs typeface="FreesiaUPC" panose="020B0604020202020204" pitchFamily="34" charset="-34"/>
              </a:rPr>
              <a:t>class</a:t>
            </a:r>
            <a:r>
              <a:rPr lang="es-AR" altLang="es-AR" sz="3200" i="1" dirty="0">
                <a:latin typeface="FreesiaUPC" panose="020B0604020202020204" pitchFamily="34" charset="-34"/>
                <a:cs typeface="FreesiaUPC" panose="020B0604020202020204" pitchFamily="34" charset="-34"/>
              </a:rPr>
              <a:t> punto {</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x_;</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y_;</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public</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dirty="0">
                <a:latin typeface="FreesiaUPC" panose="020B0604020202020204" pitchFamily="34" charset="-34"/>
                <a:cs typeface="FreesiaUPC" panose="020B0604020202020204" pitchFamily="34" charset="-34"/>
              </a:rPr>
              <a:t>      punto (</a:t>
            </a:r>
            <a:r>
              <a:rPr lang="es-AR" altLang="es-AR" sz="3200" dirty="0" err="1">
                <a:latin typeface="FreesiaUPC" panose="020B0604020202020204" pitchFamily="34" charset="-34"/>
                <a:cs typeface="FreesiaUPC" panose="020B0604020202020204" pitchFamily="34" charset="-34"/>
              </a:rPr>
              <a:t>int,int</a:t>
            </a:r>
            <a:r>
              <a:rPr lang="es-AR" altLang="es-AR" sz="3200" dirty="0">
                <a:latin typeface="FreesiaUPC" panose="020B0604020202020204" pitchFamily="34" charset="-34"/>
                <a:cs typeface="FreesiaUPC" panose="020B0604020202020204" pitchFamily="34" charset="-34"/>
              </a:rPr>
              <a:t>);</a:t>
            </a:r>
          </a:p>
          <a:p>
            <a:pPr>
              <a:buClrTx/>
              <a:buFontTx/>
              <a:buNone/>
            </a:pPr>
            <a:r>
              <a:rPr lang="es-AR" altLang="es-AR" sz="2800" dirty="0">
                <a:solidFill>
                  <a:schemeClr val="tx1"/>
                </a:solidFill>
                <a:latin typeface="FreesiaUPC" panose="020B0604020202020204" pitchFamily="34" charset="-34"/>
                <a:cs typeface="FreesiaUPC" panose="020B0604020202020204" pitchFamily="34" charset="-34"/>
              </a:rPr>
              <a:t>       </a:t>
            </a:r>
            <a:r>
              <a:rPr lang="es-AR" altLang="es-AR" sz="3200" dirty="0">
                <a:solidFill>
                  <a:schemeClr val="tx1"/>
                </a:solidFill>
                <a:latin typeface="FreesiaUPC" panose="020B0604020202020204" pitchFamily="34" charset="-34"/>
                <a:cs typeface="FreesiaUPC" panose="020B0604020202020204" pitchFamily="34" charset="-34"/>
              </a:rPr>
              <a:t>punto (</a:t>
            </a:r>
            <a:r>
              <a:rPr lang="es-AR" altLang="es-AR" sz="3200" dirty="0" err="1">
                <a:solidFill>
                  <a:schemeClr val="tx1"/>
                </a:solidFill>
                <a:latin typeface="FreesiaUPC" panose="020B0604020202020204" pitchFamily="34" charset="-34"/>
                <a:cs typeface="FreesiaUPC" panose="020B0604020202020204" pitchFamily="34" charset="-34"/>
              </a:rPr>
              <a:t>const</a:t>
            </a:r>
            <a:r>
              <a:rPr lang="es-AR" altLang="es-AR" sz="3200" dirty="0">
                <a:solidFill>
                  <a:schemeClr val="tx1"/>
                </a:solidFill>
                <a:latin typeface="FreesiaUPC" panose="020B0604020202020204" pitchFamily="34" charset="-34"/>
                <a:cs typeface="FreesiaUPC" panose="020B0604020202020204" pitchFamily="34" charset="-34"/>
              </a:rPr>
              <a:t> punto&amp;);</a:t>
            </a:r>
          </a:p>
          <a:p>
            <a:pPr>
              <a:buClrTx/>
              <a:buFontTx/>
              <a:buNone/>
            </a:pPr>
            <a:r>
              <a:rPr lang="es-AR" altLang="es-AR" sz="3200" i="1" dirty="0">
                <a:latin typeface="FreesiaUPC" panose="020B0604020202020204" pitchFamily="34" charset="-34"/>
                <a:cs typeface="FreesiaUPC" panose="020B0604020202020204" pitchFamily="34" charset="-34"/>
              </a:rPr>
              <a:t>      void </a:t>
            </a:r>
            <a:r>
              <a:rPr lang="es-AR" altLang="es-AR" sz="3200" i="1" dirty="0" err="1">
                <a:latin typeface="FreesiaUPC" panose="020B0604020202020204" pitchFamily="34" charset="-34"/>
                <a:cs typeface="FreesiaUPC" panose="020B0604020202020204" pitchFamily="34" charset="-34"/>
              </a:rPr>
              <a:t>set_xy</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get_x</a:t>
            </a:r>
            <a:r>
              <a:rPr lang="es-AR" altLang="es-AR" sz="3200" i="1" dirty="0">
                <a:latin typeface="FreesiaUPC" panose="020B0604020202020204" pitchFamily="34" charset="-34"/>
                <a:cs typeface="FreesiaUPC" panose="020B0604020202020204" pitchFamily="34" charset="-34"/>
              </a:rPr>
              <a:t> (void) </a:t>
            </a:r>
            <a:r>
              <a:rPr lang="es-AR" altLang="es-AR" sz="3200" i="1" dirty="0" err="1">
                <a:latin typeface="FreesiaUPC" panose="020B0604020202020204" pitchFamily="34" charset="-34"/>
                <a:cs typeface="FreesiaUPC" panose="020B0604020202020204" pitchFamily="34" charset="-34"/>
              </a:rPr>
              <a:t>const</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get_y</a:t>
            </a:r>
            <a:r>
              <a:rPr lang="es-AR" altLang="es-AR" sz="3200" i="1" dirty="0">
                <a:latin typeface="FreesiaUPC" panose="020B0604020202020204" pitchFamily="34" charset="-34"/>
                <a:cs typeface="FreesiaUPC" panose="020B0604020202020204" pitchFamily="34" charset="-34"/>
              </a:rPr>
              <a:t> (void) </a:t>
            </a:r>
            <a:r>
              <a:rPr lang="es-AR" altLang="es-AR" sz="3200" i="1" dirty="0" err="1">
                <a:latin typeface="FreesiaUPC" panose="020B0604020202020204" pitchFamily="34" charset="-34"/>
                <a:cs typeface="FreesiaUPC" panose="020B0604020202020204" pitchFamily="34" charset="-34"/>
              </a:rPr>
              <a:t>const</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i="1" dirty="0">
                <a:latin typeface="FreesiaUPC" panose="020B0604020202020204" pitchFamily="34" charset="-34"/>
                <a:cs typeface="FreesiaUPC" panose="020B0604020202020204" pitchFamily="34" charset="-34"/>
              </a:rPr>
              <a:t>}</a:t>
            </a:r>
          </a:p>
        </p:txBody>
      </p:sp>
    </p:spTree>
    <p:extLst>
      <p:ext uri="{BB962C8B-B14F-4D97-AF65-F5344CB8AC3E}">
        <p14:creationId xmlns:p14="http://schemas.microsoft.com/office/powerpoint/2010/main" val="40409462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1" fill="hold">
                                          <p:stCondLst>
                                            <p:cond delay="0"/>
                                          </p:stCondLst>
                                        </p:cTn>
                                        <p:tgtEl>
                                          <p:spTgt spid="8195"/>
                                        </p:tgtEl>
                                        <p:attrNameLst>
                                          <p:attrName>style.visibility</p:attrName>
                                        </p:attrNameLst>
                                      </p:cBhvr>
                                      <p:to>
                                        <p:strVal val="visible"/>
                                      </p:to>
                                    </p:set>
                                    <p:animEffect transition="in" filter="dissolve">
                                      <p:cBhvr additive="repl">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fecha 3"/>
          <p:cNvSpPr>
            <a:spLocks noGrp="1"/>
          </p:cNvSpPr>
          <p:nvPr>
            <p:ph type="dt" idx="10"/>
          </p:nvPr>
        </p:nvSpPr>
        <p:spPr/>
        <p:txBody>
          <a:bodyPr/>
          <a:lstStyle/>
          <a:p>
            <a:r>
              <a:rPr lang="es-AR" altLang="es-AR"/>
              <a:t>@2018</a:t>
            </a:r>
          </a:p>
        </p:txBody>
      </p:sp>
      <p:sp>
        <p:nvSpPr>
          <p:cNvPr id="8" name="Marcador de pie de página 4"/>
          <p:cNvSpPr>
            <a:spLocks noGrp="1"/>
          </p:cNvSpPr>
          <p:nvPr>
            <p:ph type="ftr" idx="11"/>
          </p:nvPr>
        </p:nvSpPr>
        <p:spPr/>
        <p:txBody>
          <a:bodyPr/>
          <a:lstStyle/>
          <a:p>
            <a:r>
              <a:rPr lang="es-ES" altLang="es-AR"/>
              <a:t>Ing. M. Giura / Info2</a:t>
            </a:r>
          </a:p>
        </p:txBody>
      </p:sp>
      <p:sp>
        <p:nvSpPr>
          <p:cNvPr id="9" name="Marcador de número de diapositiva 5"/>
          <p:cNvSpPr>
            <a:spLocks noGrp="1"/>
          </p:cNvSpPr>
          <p:nvPr>
            <p:ph type="sldNum" idx="12"/>
          </p:nvPr>
        </p:nvSpPr>
        <p:spPr/>
        <p:txBody>
          <a:bodyPr/>
          <a:lstStyle/>
          <a:p>
            <a:fld id="{5A07C39E-B62A-4748-A543-A7F69CDF7FD4}" type="slidenum">
              <a:rPr lang="es-ES" altLang="es-AR"/>
              <a:pPr/>
              <a:t>14</a:t>
            </a:fld>
            <a:endParaRPr lang="es-ES" altLang="es-AR"/>
          </a:p>
        </p:txBody>
      </p:sp>
      <p:sp>
        <p:nvSpPr>
          <p:cNvPr id="8193" name="Rectangle 1"/>
          <p:cNvSpPr>
            <a:spLocks noGrp="1" noChangeArrowheads="1"/>
          </p:cNvSpPr>
          <p:nvPr>
            <p:ph type="title" idx="4294967295"/>
          </p:nvPr>
        </p:nvSpPr>
        <p:spPr>
          <a:xfrm>
            <a:off x="2225051" y="162147"/>
            <a:ext cx="8423275" cy="763588"/>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4800" b="1" dirty="0">
                <a:latin typeface="Bitstream Charter" pitchFamily="16" charset="0"/>
              </a:rPr>
              <a:t>Listas inicializadoras (ii)</a:t>
            </a:r>
          </a:p>
        </p:txBody>
      </p:sp>
      <p:sp>
        <p:nvSpPr>
          <p:cNvPr id="8194" name="Text Box 2"/>
          <p:cNvSpPr txBox="1">
            <a:spLocks noChangeArrowheads="1"/>
          </p:cNvSpPr>
          <p:nvPr/>
        </p:nvSpPr>
        <p:spPr bwMode="auto">
          <a:xfrm>
            <a:off x="4943872" y="1124744"/>
            <a:ext cx="5724128" cy="3321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i="1" dirty="0"/>
              <a:t>//Definición de un  constructor  </a:t>
            </a:r>
          </a:p>
          <a:p>
            <a:pPr algn="just">
              <a:buClrTx/>
              <a:buFontTx/>
              <a:buNone/>
            </a:pPr>
            <a:r>
              <a:rPr lang="es-AR" altLang="es-AR" i="1" dirty="0"/>
              <a:t>//</a:t>
            </a:r>
            <a:r>
              <a:rPr lang="es-AR" altLang="es-AR" b="1" i="1" dirty="0"/>
              <a:t>de copia </a:t>
            </a:r>
            <a:r>
              <a:rPr lang="es-AR" altLang="es-AR" i="1" dirty="0"/>
              <a:t>tradicional</a:t>
            </a:r>
          </a:p>
          <a:p>
            <a:pPr>
              <a:buClrTx/>
              <a:buFontTx/>
              <a:buNone/>
            </a:pPr>
            <a:r>
              <a:rPr lang="es-AR" altLang="es-AR" sz="3200" i="1" dirty="0">
                <a:latin typeface="Gentium Basic" charset="0"/>
              </a:rPr>
              <a:t>punto::punto (</a:t>
            </a:r>
            <a:r>
              <a:rPr lang="es-AR" altLang="es-AR" sz="3200" i="1" dirty="0" err="1">
                <a:latin typeface="Gentium Basic" charset="0"/>
              </a:rPr>
              <a:t>const</a:t>
            </a:r>
            <a:r>
              <a:rPr lang="es-AR" altLang="es-AR" sz="3200" i="1" dirty="0">
                <a:latin typeface="Gentium Basic" charset="0"/>
              </a:rPr>
              <a:t> punto&amp; p)</a:t>
            </a:r>
          </a:p>
          <a:p>
            <a:pPr>
              <a:buClrTx/>
              <a:buFontTx/>
              <a:buNone/>
            </a:pPr>
            <a:r>
              <a:rPr lang="es-AR" altLang="es-AR" sz="3200" i="1" dirty="0">
                <a:latin typeface="Gentium Basic" charset="0"/>
              </a:rPr>
              <a:t>{</a:t>
            </a:r>
          </a:p>
          <a:p>
            <a:pPr>
              <a:buClrTx/>
              <a:buFontTx/>
              <a:buNone/>
            </a:pPr>
            <a:r>
              <a:rPr lang="es-AR" altLang="es-AR" sz="3200" i="1" dirty="0">
                <a:latin typeface="Gentium Basic" charset="0"/>
              </a:rPr>
              <a:t>		x_ = </a:t>
            </a:r>
            <a:r>
              <a:rPr lang="es-AR" altLang="es-AR" sz="3200" i="1" dirty="0" err="1">
                <a:latin typeface="Gentium Basic" charset="0"/>
              </a:rPr>
              <a:t>p.x</a:t>
            </a:r>
            <a:r>
              <a:rPr lang="es-AR" altLang="es-AR" sz="3200" i="1" dirty="0">
                <a:latin typeface="Gentium Basic" charset="0"/>
              </a:rPr>
              <a:t>_;</a:t>
            </a:r>
          </a:p>
          <a:p>
            <a:pPr>
              <a:buClrTx/>
              <a:buFontTx/>
              <a:buNone/>
            </a:pPr>
            <a:r>
              <a:rPr lang="es-AR" altLang="es-AR" sz="3200" i="1" dirty="0">
                <a:latin typeface="Gentium Basic" charset="0"/>
              </a:rPr>
              <a:t>		y_ = </a:t>
            </a:r>
            <a:r>
              <a:rPr lang="es-AR" altLang="es-AR" sz="3200" i="1" dirty="0" err="1">
                <a:latin typeface="Gentium Basic" charset="0"/>
              </a:rPr>
              <a:t>p.y</a:t>
            </a:r>
            <a:r>
              <a:rPr lang="es-AR" altLang="es-AR" sz="3200" i="1" dirty="0">
                <a:latin typeface="Gentium Basic" charset="0"/>
              </a:rPr>
              <a:t>_;</a:t>
            </a:r>
          </a:p>
          <a:p>
            <a:pPr>
              <a:buClrTx/>
              <a:buFontTx/>
              <a:buNone/>
            </a:pPr>
            <a:r>
              <a:rPr lang="es-AR" altLang="es-AR" sz="3200" i="1" dirty="0">
                <a:latin typeface="Gentium Basic" charset="0"/>
              </a:rPr>
              <a:t>}</a:t>
            </a:r>
          </a:p>
        </p:txBody>
      </p:sp>
      <p:sp>
        <p:nvSpPr>
          <p:cNvPr id="8195" name="Text Box 3"/>
          <p:cNvSpPr txBox="1">
            <a:spLocks noChangeArrowheads="1"/>
          </p:cNvSpPr>
          <p:nvPr/>
        </p:nvSpPr>
        <p:spPr bwMode="auto">
          <a:xfrm>
            <a:off x="3377852" y="4954589"/>
            <a:ext cx="8766820" cy="1116012"/>
          </a:xfrm>
          <a:prstGeom prst="rect">
            <a:avLst/>
          </a:prstGeom>
          <a:solidFill>
            <a:srgbClr val="FFFF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i="1" dirty="0"/>
              <a:t>//Definición del constructor de copia usando lista de inicializadores</a:t>
            </a:r>
          </a:p>
          <a:p>
            <a:pPr algn="ctr">
              <a:spcBef>
                <a:spcPts val="575"/>
              </a:spcBef>
              <a:buClrTx/>
            </a:pPr>
            <a:r>
              <a:rPr lang="es-AR" altLang="es-AR" sz="3100" dirty="0"/>
              <a:t>punto</a:t>
            </a:r>
            <a:r>
              <a:rPr lang="es-AR" altLang="es-AR" sz="3100" dirty="0">
                <a:latin typeface="Trebuchet MS" panose="020B0603020202020204" pitchFamily="34" charset="0"/>
              </a:rPr>
              <a:t>::</a:t>
            </a:r>
            <a:r>
              <a:rPr lang="es-AR" altLang="es-AR" sz="3100" dirty="0"/>
              <a:t>punto (</a:t>
            </a:r>
            <a:r>
              <a:rPr lang="es-AR" altLang="es-AR" sz="3100" dirty="0" err="1"/>
              <a:t>const</a:t>
            </a:r>
            <a:r>
              <a:rPr lang="es-AR" altLang="es-AR" sz="3100" dirty="0"/>
              <a:t> punto&amp; p) </a:t>
            </a:r>
            <a:r>
              <a:rPr lang="es-AR" altLang="es-AR" sz="3100" dirty="0">
                <a:solidFill>
                  <a:srgbClr val="000080"/>
                </a:solidFill>
                <a:latin typeface="Trebuchet MS" panose="020B0603020202020204" pitchFamily="34" charset="0"/>
              </a:rPr>
              <a:t>: </a:t>
            </a:r>
            <a:r>
              <a:rPr lang="es-AR" altLang="es-AR" sz="3100" dirty="0">
                <a:solidFill>
                  <a:srgbClr val="000080"/>
                </a:solidFill>
              </a:rPr>
              <a:t>x_(</a:t>
            </a:r>
            <a:r>
              <a:rPr lang="es-AR" altLang="es-AR" sz="3100" dirty="0" err="1">
                <a:solidFill>
                  <a:srgbClr val="000080"/>
                </a:solidFill>
              </a:rPr>
              <a:t>p.x</a:t>
            </a:r>
            <a:r>
              <a:rPr lang="es-AR" altLang="es-AR" sz="3100" dirty="0">
                <a:solidFill>
                  <a:srgbClr val="000080"/>
                </a:solidFill>
              </a:rPr>
              <a:t>_),y_(</a:t>
            </a:r>
            <a:r>
              <a:rPr lang="es-AR" altLang="es-AR" sz="3100" dirty="0" err="1">
                <a:solidFill>
                  <a:srgbClr val="000080"/>
                </a:solidFill>
              </a:rPr>
              <a:t>p.y</a:t>
            </a:r>
            <a:r>
              <a:rPr lang="es-AR" altLang="es-AR" sz="3100" dirty="0">
                <a:solidFill>
                  <a:srgbClr val="000080"/>
                </a:solidFill>
              </a:rPr>
              <a:t>_)</a:t>
            </a:r>
            <a:r>
              <a:rPr lang="es-AR" altLang="es-AR" sz="3100" dirty="0"/>
              <a:t>{ }</a:t>
            </a:r>
          </a:p>
        </p:txBody>
      </p:sp>
      <p:sp>
        <p:nvSpPr>
          <p:cNvPr id="8197" name="Text Box 5"/>
          <p:cNvSpPr txBox="1">
            <a:spLocks noChangeArrowheads="1"/>
          </p:cNvSpPr>
          <p:nvPr/>
        </p:nvSpPr>
        <p:spPr bwMode="auto">
          <a:xfrm rot="20100000">
            <a:off x="6932614" y="3488663"/>
            <a:ext cx="3836987"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spcBef>
                <a:spcPts val="2500"/>
              </a:spcBef>
              <a:buClrTx/>
            </a:pPr>
            <a:r>
              <a:rPr lang="es-ES" altLang="es-AR" sz="4800" dirty="0">
                <a:solidFill>
                  <a:srgbClr val="FF0000"/>
                </a:solidFill>
                <a:latin typeface="Mistral" panose="03090702030407020403" pitchFamily="66" charset="0"/>
              </a:rPr>
              <a:t>¿para qué sirve?</a:t>
            </a:r>
          </a:p>
        </p:txBody>
      </p:sp>
      <p:grpSp>
        <p:nvGrpSpPr>
          <p:cNvPr id="10" name="Group 3"/>
          <p:cNvGrpSpPr>
            <a:grpSpLocks/>
          </p:cNvGrpSpPr>
          <p:nvPr/>
        </p:nvGrpSpPr>
        <p:grpSpPr bwMode="auto">
          <a:xfrm>
            <a:off x="8004175" y="6156326"/>
            <a:ext cx="1252538" cy="612775"/>
            <a:chOff x="4082" y="3878"/>
            <a:chExt cx="789" cy="386"/>
          </a:xfrm>
        </p:grpSpPr>
        <p:sp>
          <p:nvSpPr>
            <p:cNvPr id="11" name="AutoShape 4"/>
            <p:cNvSpPr>
              <a:spLocks noChangeArrowheads="1"/>
            </p:cNvSpPr>
            <p:nvPr/>
          </p:nvSpPr>
          <p:spPr bwMode="auto">
            <a:xfrm>
              <a:off x="4376" y="3937"/>
              <a:ext cx="495" cy="290"/>
            </a:xfrm>
            <a:prstGeom prst="homePlate">
              <a:avLst>
                <a:gd name="adj" fmla="val 42672"/>
              </a:avLst>
            </a:prstGeom>
            <a:solidFill>
              <a:srgbClr val="CFE7F5"/>
            </a:solidFill>
            <a:ln w="9360" cap="sq">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1600"/>
                <a:t>clase </a:t>
              </a:r>
            </a:p>
            <a:p>
              <a:pPr algn="ctr">
                <a:buClrTx/>
                <a:buFontTx/>
                <a:buNone/>
              </a:pPr>
              <a:r>
                <a:rPr lang="es-AR" altLang="es-AR" sz="1600"/>
                <a:t>punto</a:t>
              </a:r>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2" y="3878"/>
              <a:ext cx="482" cy="3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3" name="Text Box 6"/>
          <p:cNvSpPr txBox="1">
            <a:spLocks noChangeArrowheads="1"/>
          </p:cNvSpPr>
          <p:nvPr/>
        </p:nvSpPr>
        <p:spPr bwMode="auto">
          <a:xfrm>
            <a:off x="-24680" y="1124744"/>
            <a:ext cx="3617913" cy="5031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3200" i="1" dirty="0" err="1">
                <a:latin typeface="FreesiaUPC" panose="020B0604020202020204" pitchFamily="34" charset="-34"/>
                <a:cs typeface="FreesiaUPC" panose="020B0604020202020204" pitchFamily="34" charset="-34"/>
              </a:rPr>
              <a:t>class</a:t>
            </a:r>
            <a:r>
              <a:rPr lang="es-AR" altLang="es-AR" sz="3200" i="1" dirty="0">
                <a:latin typeface="FreesiaUPC" panose="020B0604020202020204" pitchFamily="34" charset="-34"/>
                <a:cs typeface="FreesiaUPC" panose="020B0604020202020204" pitchFamily="34" charset="-34"/>
              </a:rPr>
              <a:t> punto {</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x_;</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y_;</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public</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dirty="0">
                <a:latin typeface="FreesiaUPC" panose="020B0604020202020204" pitchFamily="34" charset="-34"/>
                <a:cs typeface="FreesiaUPC" panose="020B0604020202020204" pitchFamily="34" charset="-34"/>
              </a:rPr>
              <a:t>      punto (</a:t>
            </a:r>
            <a:r>
              <a:rPr lang="es-AR" altLang="es-AR" sz="3200" dirty="0" err="1">
                <a:latin typeface="FreesiaUPC" panose="020B0604020202020204" pitchFamily="34" charset="-34"/>
                <a:cs typeface="FreesiaUPC" panose="020B0604020202020204" pitchFamily="34" charset="-34"/>
              </a:rPr>
              <a:t>int,int</a:t>
            </a:r>
            <a:r>
              <a:rPr lang="es-AR" altLang="es-AR" sz="3200" dirty="0">
                <a:latin typeface="FreesiaUPC" panose="020B0604020202020204" pitchFamily="34" charset="-34"/>
                <a:cs typeface="FreesiaUPC" panose="020B0604020202020204" pitchFamily="34" charset="-34"/>
              </a:rPr>
              <a:t>);</a:t>
            </a:r>
          </a:p>
          <a:p>
            <a:pPr>
              <a:buClrTx/>
              <a:buFontTx/>
              <a:buNone/>
            </a:pPr>
            <a:r>
              <a:rPr lang="es-AR" altLang="es-AR" sz="2800" dirty="0">
                <a:solidFill>
                  <a:schemeClr val="tx1"/>
                </a:solidFill>
                <a:latin typeface="FreesiaUPC" panose="020B0604020202020204" pitchFamily="34" charset="-34"/>
                <a:cs typeface="FreesiaUPC" panose="020B0604020202020204" pitchFamily="34" charset="-34"/>
              </a:rPr>
              <a:t>       </a:t>
            </a:r>
            <a:r>
              <a:rPr lang="es-AR" altLang="es-AR" sz="3200" dirty="0">
                <a:solidFill>
                  <a:schemeClr val="tx1"/>
                </a:solidFill>
                <a:latin typeface="FreesiaUPC" panose="020B0604020202020204" pitchFamily="34" charset="-34"/>
                <a:cs typeface="FreesiaUPC" panose="020B0604020202020204" pitchFamily="34" charset="-34"/>
              </a:rPr>
              <a:t>punto (</a:t>
            </a:r>
            <a:r>
              <a:rPr lang="es-AR" altLang="es-AR" sz="3200" dirty="0" err="1">
                <a:solidFill>
                  <a:schemeClr val="tx1"/>
                </a:solidFill>
                <a:latin typeface="FreesiaUPC" panose="020B0604020202020204" pitchFamily="34" charset="-34"/>
                <a:cs typeface="FreesiaUPC" panose="020B0604020202020204" pitchFamily="34" charset="-34"/>
              </a:rPr>
              <a:t>const</a:t>
            </a:r>
            <a:r>
              <a:rPr lang="es-AR" altLang="es-AR" sz="3200" dirty="0">
                <a:solidFill>
                  <a:schemeClr val="tx1"/>
                </a:solidFill>
                <a:latin typeface="FreesiaUPC" panose="020B0604020202020204" pitchFamily="34" charset="-34"/>
                <a:cs typeface="FreesiaUPC" panose="020B0604020202020204" pitchFamily="34" charset="-34"/>
              </a:rPr>
              <a:t> punto&amp;);</a:t>
            </a:r>
          </a:p>
          <a:p>
            <a:pPr>
              <a:buClrTx/>
              <a:buFontTx/>
              <a:buNone/>
            </a:pPr>
            <a:r>
              <a:rPr lang="es-AR" altLang="es-AR" sz="3200" i="1" dirty="0">
                <a:latin typeface="FreesiaUPC" panose="020B0604020202020204" pitchFamily="34" charset="-34"/>
                <a:cs typeface="FreesiaUPC" panose="020B0604020202020204" pitchFamily="34" charset="-34"/>
              </a:rPr>
              <a:t>      void </a:t>
            </a:r>
            <a:r>
              <a:rPr lang="es-AR" altLang="es-AR" sz="3200" i="1" dirty="0" err="1">
                <a:latin typeface="FreesiaUPC" panose="020B0604020202020204" pitchFamily="34" charset="-34"/>
                <a:cs typeface="FreesiaUPC" panose="020B0604020202020204" pitchFamily="34" charset="-34"/>
              </a:rPr>
              <a:t>set_xy</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get_x</a:t>
            </a:r>
            <a:r>
              <a:rPr lang="es-AR" altLang="es-AR" sz="3200" i="1" dirty="0">
                <a:latin typeface="FreesiaUPC" panose="020B0604020202020204" pitchFamily="34" charset="-34"/>
                <a:cs typeface="FreesiaUPC" panose="020B0604020202020204" pitchFamily="34" charset="-34"/>
              </a:rPr>
              <a:t> (void) </a:t>
            </a:r>
            <a:r>
              <a:rPr lang="es-AR" altLang="es-AR" sz="3200" i="1" dirty="0" err="1">
                <a:latin typeface="FreesiaUPC" panose="020B0604020202020204" pitchFamily="34" charset="-34"/>
                <a:cs typeface="FreesiaUPC" panose="020B0604020202020204" pitchFamily="34" charset="-34"/>
              </a:rPr>
              <a:t>const</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int</a:t>
            </a:r>
            <a:r>
              <a:rPr lang="es-AR" altLang="es-AR" sz="3200" i="1" dirty="0">
                <a:latin typeface="FreesiaUPC" panose="020B0604020202020204" pitchFamily="34" charset="-34"/>
                <a:cs typeface="FreesiaUPC" panose="020B0604020202020204" pitchFamily="34" charset="-34"/>
              </a:rPr>
              <a:t> </a:t>
            </a:r>
            <a:r>
              <a:rPr lang="es-AR" altLang="es-AR" sz="3200" i="1" dirty="0" err="1">
                <a:latin typeface="FreesiaUPC" panose="020B0604020202020204" pitchFamily="34" charset="-34"/>
                <a:cs typeface="FreesiaUPC" panose="020B0604020202020204" pitchFamily="34" charset="-34"/>
              </a:rPr>
              <a:t>get_y</a:t>
            </a:r>
            <a:r>
              <a:rPr lang="es-AR" altLang="es-AR" sz="3200" i="1" dirty="0">
                <a:latin typeface="FreesiaUPC" panose="020B0604020202020204" pitchFamily="34" charset="-34"/>
                <a:cs typeface="FreesiaUPC" panose="020B0604020202020204" pitchFamily="34" charset="-34"/>
              </a:rPr>
              <a:t> (void) </a:t>
            </a:r>
            <a:r>
              <a:rPr lang="es-AR" altLang="es-AR" sz="3200" i="1" dirty="0" err="1">
                <a:latin typeface="FreesiaUPC" panose="020B0604020202020204" pitchFamily="34" charset="-34"/>
                <a:cs typeface="FreesiaUPC" panose="020B0604020202020204" pitchFamily="34" charset="-34"/>
              </a:rPr>
              <a:t>const</a:t>
            </a:r>
            <a:r>
              <a:rPr lang="es-AR" altLang="es-AR" sz="3200" i="1" dirty="0">
                <a:latin typeface="FreesiaUPC" panose="020B0604020202020204" pitchFamily="34" charset="-34"/>
                <a:cs typeface="FreesiaUPC" panose="020B0604020202020204" pitchFamily="34" charset="-34"/>
              </a:rPr>
              <a:t>;</a:t>
            </a:r>
          </a:p>
          <a:p>
            <a:pPr>
              <a:buClrTx/>
              <a:buFontTx/>
              <a:buNone/>
            </a:pPr>
            <a:r>
              <a:rPr lang="es-AR" altLang="es-AR" sz="3200" i="1" dirty="0">
                <a:latin typeface="FreesiaUPC" panose="020B0604020202020204" pitchFamily="34" charset="-34"/>
                <a:cs typeface="FreesiaUPC" panose="020B0604020202020204" pitchFamily="34" charset="-34"/>
              </a:rPr>
              <a:t>}</a:t>
            </a:r>
          </a:p>
        </p:txBody>
      </p:sp>
    </p:spTree>
    <p:extLst>
      <p:ext uri="{BB962C8B-B14F-4D97-AF65-F5344CB8AC3E}">
        <p14:creationId xmlns:p14="http://schemas.microsoft.com/office/powerpoint/2010/main" val="295172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1" fill="hold">
                                          <p:stCondLst>
                                            <p:cond delay="0"/>
                                          </p:stCondLst>
                                        </p:cTn>
                                        <p:tgtEl>
                                          <p:spTgt spid="8195"/>
                                        </p:tgtEl>
                                        <p:attrNameLst>
                                          <p:attrName>style.visibility</p:attrName>
                                        </p:attrNameLst>
                                      </p:cBhvr>
                                      <p:to>
                                        <p:strVal val="visible"/>
                                      </p:to>
                                    </p:set>
                                    <p:animEffect transition="in" filter="dissolve">
                                      <p:cBhvr additive="repl">
                                        <p:cTn id="7" dur="500"/>
                                        <p:tgtEl>
                                          <p:spTgt spid="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nodeType="clickEffect">
                                  <p:stCondLst>
                                    <p:cond delay="0"/>
                                  </p:stCondLst>
                                  <p:childTnLst>
                                    <p:set>
                                      <p:cBhvr additive="repl">
                                        <p:cTn id="11" dur="indefinite" fill="hold">
                                          <p:stCondLst>
                                            <p:cond delay="0"/>
                                          </p:stCondLst>
                                        </p:cTn>
                                        <p:tgtEl>
                                          <p:spTgt spid="8197"/>
                                        </p:tgtEl>
                                        <p:attrNameLst>
                                          <p:attrName>style.visibility</p:attrName>
                                        </p:attrNameLst>
                                      </p:cBhvr>
                                      <p:to>
                                        <p:strVal val="visible"/>
                                      </p:to>
                                    </p:set>
                                    <p:anim calcmode="lin" valueType="num">
                                      <p:cBhvr additive="repl">
                                        <p:cTn id="12" dur="2000" fill="hold"/>
                                        <p:tgtEl>
                                          <p:spTgt spid="8197"/>
                                        </p:tgtEl>
                                        <p:attrNameLst>
                                          <p:attrName>ppt_w</p:attrName>
                                        </p:attrNameLst>
                                      </p:cBhvr>
                                      <p:tavLst>
                                        <p:tav tm="0" fmla="#ppt_w*sin(2.5*pi*$)">
                                          <p:val>
                                            <p:strVal val="0"/>
                                          </p:val>
                                        </p:tav>
                                        <p:tav tm="100000">
                                          <p:val>
                                            <p:strVal val="1"/>
                                          </p:val>
                                        </p:tav>
                                      </p:tavLst>
                                    </p:anim>
                                    <p:anim calcmode="lin" valueType="num">
                                      <p:cBhvr additive="repl">
                                        <p:cTn id="13" dur="2000" fill="hold"/>
                                        <p:tgtEl>
                                          <p:spTgt spid="8197"/>
                                        </p:tgtEl>
                                        <p:attrNameLst>
                                          <p:attrName>ppt_h</p:attrName>
                                        </p:attrNameLst>
                                      </p:cBhvr>
                                      <p:tavLst>
                                        <p:tav tm="100000">
                                          <p:val>
                                            <p:strVal val="#ppt_h"/>
                                          </p:val>
                                        </p:tav>
                                        <p:tav>
                                          <p:val>
                                            <p:strVal val="#ppt_h"/>
                                          </p:val>
                                        </p:tav>
                                      </p:tavLst>
                                    </p:anim>
                                  </p:childTnLst>
                                </p:cTn>
                              </p:par>
                            </p:childTnLst>
                          </p:cTn>
                        </p:par>
                        <p:par>
                          <p:cTn id="14" fill="hold">
                            <p:stCondLst>
                              <p:cond delay="0"/>
                            </p:stCondLst>
                            <p:childTnLst>
                              <p:par>
                                <p:cTn id="15" presetID="1" presetClass="entr" fill="hold" nodeType="afterEffect">
                                  <p:stCondLst>
                                    <p:cond delay="0"/>
                                  </p:stCondLst>
                                  <p:childTnLst>
                                    <p:set>
                                      <p:cBhvr additive="repl">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fecha 3"/>
          <p:cNvSpPr>
            <a:spLocks noGrp="1"/>
          </p:cNvSpPr>
          <p:nvPr>
            <p:ph type="dt" idx="10"/>
          </p:nvPr>
        </p:nvSpPr>
        <p:spPr/>
        <p:txBody>
          <a:bodyPr/>
          <a:lstStyle/>
          <a:p>
            <a:r>
              <a:rPr lang="es-AR" altLang="es-AR"/>
              <a:t>@2018</a:t>
            </a:r>
          </a:p>
        </p:txBody>
      </p:sp>
      <p:sp>
        <p:nvSpPr>
          <p:cNvPr id="13" name="Marcador de pie de página 4"/>
          <p:cNvSpPr>
            <a:spLocks noGrp="1"/>
          </p:cNvSpPr>
          <p:nvPr>
            <p:ph type="ftr" idx="11"/>
          </p:nvPr>
        </p:nvSpPr>
        <p:spPr/>
        <p:txBody>
          <a:bodyPr/>
          <a:lstStyle/>
          <a:p>
            <a:r>
              <a:rPr lang="es-ES" altLang="es-AR"/>
              <a:t>Ing. M. Giura / Info2</a:t>
            </a:r>
          </a:p>
        </p:txBody>
      </p:sp>
      <p:sp>
        <p:nvSpPr>
          <p:cNvPr id="14" name="Marcador de número de diapositiva 5"/>
          <p:cNvSpPr>
            <a:spLocks noGrp="1"/>
          </p:cNvSpPr>
          <p:nvPr>
            <p:ph type="sldNum" idx="12"/>
          </p:nvPr>
        </p:nvSpPr>
        <p:spPr/>
        <p:txBody>
          <a:bodyPr/>
          <a:lstStyle/>
          <a:p>
            <a:fld id="{BEC96114-0CB4-4716-9AA1-5D0063D32B16}" type="slidenum">
              <a:rPr lang="es-ES" altLang="es-AR"/>
              <a:pPr/>
              <a:t>15</a:t>
            </a:fld>
            <a:endParaRPr lang="es-ES" altLang="es-AR"/>
          </a:p>
        </p:txBody>
      </p:sp>
      <p:sp>
        <p:nvSpPr>
          <p:cNvPr id="15361" name="Rectangle 1"/>
          <p:cNvSpPr>
            <a:spLocks noGrp="1" noChangeArrowheads="1"/>
          </p:cNvSpPr>
          <p:nvPr>
            <p:ph type="title" idx="4294967295"/>
          </p:nvPr>
        </p:nvSpPr>
        <p:spPr>
          <a:xfrm>
            <a:off x="4127500" y="171450"/>
            <a:ext cx="8064500" cy="796925"/>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Purisa" charset="0"/>
              </a:rPr>
              <a:t>Práctica</a:t>
            </a:r>
          </a:p>
        </p:txBody>
      </p:sp>
      <p:sp>
        <p:nvSpPr>
          <p:cNvPr id="15362" name="Text Box 2"/>
          <p:cNvSpPr txBox="1">
            <a:spLocks noChangeArrowheads="1"/>
          </p:cNvSpPr>
          <p:nvPr/>
        </p:nvSpPr>
        <p:spPr bwMode="auto">
          <a:xfrm>
            <a:off x="263352" y="1381584"/>
            <a:ext cx="12241360" cy="4634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9pPr>
          </a:lstStyle>
          <a:p>
            <a:pPr>
              <a:spcAft>
                <a:spcPts val="288"/>
              </a:spcAft>
              <a:buClrTx/>
            </a:pPr>
            <a:r>
              <a:rPr lang="es-AR" altLang="es-AR" sz="3200" b="1" dirty="0"/>
              <a:t>clase: Punto:  </a:t>
            </a:r>
            <a:r>
              <a:rPr lang="es-AR" altLang="es-AR" sz="2600" dirty="0"/>
              <a:t>Se trata de una clase capaz de representar un punto en el espacio.</a:t>
            </a:r>
          </a:p>
          <a:p>
            <a:pPr algn="just">
              <a:buClrTx/>
              <a:buFontTx/>
              <a:buNone/>
            </a:pPr>
            <a:endParaRPr lang="es-AR" altLang="es-AR" sz="700" dirty="0"/>
          </a:p>
          <a:p>
            <a:pPr algn="just">
              <a:spcBef>
                <a:spcPts val="575"/>
              </a:spcBef>
              <a:buClrTx/>
            </a:pPr>
            <a:r>
              <a:rPr lang="es-AR" altLang="es-AR" sz="2600" i="1" dirty="0"/>
              <a:t>Debe incluir:</a:t>
            </a:r>
          </a:p>
          <a:p>
            <a:pPr algn="just">
              <a:spcBef>
                <a:spcPts val="575"/>
              </a:spcBef>
              <a:buSzPct val="55000"/>
              <a:buBlip>
                <a:blip r:embed="rId3"/>
              </a:buBlip>
            </a:pPr>
            <a:r>
              <a:rPr lang="es-AR" altLang="es-AR" dirty="0"/>
              <a:t> Un constructor por defecto que inicialice los 3 miembros en 0.</a:t>
            </a:r>
          </a:p>
          <a:p>
            <a:pPr algn="just">
              <a:spcBef>
                <a:spcPts val="575"/>
              </a:spcBef>
              <a:buSzPct val="51000"/>
              <a:buBlip>
                <a:blip r:embed="rId3"/>
              </a:buBlip>
            </a:pPr>
            <a:r>
              <a:rPr lang="es-AR" altLang="es-AR" sz="2800" dirty="0"/>
              <a:t> Un constructor de copia.</a:t>
            </a:r>
          </a:p>
          <a:p>
            <a:pPr>
              <a:spcBef>
                <a:spcPts val="575"/>
              </a:spcBef>
              <a:buSzPct val="51000"/>
              <a:buBlip>
                <a:blip r:embed="rId3"/>
              </a:buBlip>
            </a:pPr>
            <a:r>
              <a:rPr lang="es-AR" altLang="es-AR" sz="2800" dirty="0"/>
              <a:t> Un constructor parametrizado, haciendo uso de una lista inicializadora, y que el valor de 'y' y el de 'z’ se establezca por defecto en 2 y en 4 respectivamente.</a:t>
            </a:r>
          </a:p>
          <a:p>
            <a:pPr algn="just">
              <a:spcBef>
                <a:spcPts val="575"/>
              </a:spcBef>
              <a:buSzPct val="51000"/>
              <a:buBlip>
                <a:blip r:embed="rId3"/>
              </a:buBlip>
            </a:pPr>
            <a:r>
              <a:rPr lang="es-AR" altLang="es-AR" sz="2800" dirty="0"/>
              <a:t> </a:t>
            </a:r>
            <a:r>
              <a:rPr lang="es-AR" altLang="es-AR" sz="2800" dirty="0" err="1"/>
              <a:t>Metodos</a:t>
            </a:r>
            <a:r>
              <a:rPr lang="es-AR" altLang="es-AR" sz="2800" dirty="0"/>
              <a:t> consultores (</a:t>
            </a:r>
            <a:r>
              <a:rPr lang="es-AR" altLang="es-AR" sz="2800" dirty="0" err="1"/>
              <a:t>get</a:t>
            </a:r>
            <a:r>
              <a:rPr lang="es-AR" altLang="es-AR" sz="2800" dirty="0"/>
              <a:t>) y modificadores (set) individuales.</a:t>
            </a:r>
          </a:p>
          <a:p>
            <a:pPr algn="just">
              <a:spcBef>
                <a:spcPts val="575"/>
              </a:spcBef>
              <a:buSzPct val="51000"/>
              <a:buBlip>
                <a:blip r:embed="rId3"/>
              </a:buBlip>
            </a:pPr>
            <a:r>
              <a:rPr lang="es-AR" altLang="es-AR" sz="2800" dirty="0"/>
              <a:t> Un método modificador que </a:t>
            </a:r>
            <a:r>
              <a:rPr lang="es-AR" altLang="es-AR" sz="2800" dirty="0" err="1"/>
              <a:t>setee</a:t>
            </a:r>
            <a:r>
              <a:rPr lang="es-AR" altLang="es-AR" sz="2800" dirty="0"/>
              <a:t> los 3 datos.</a:t>
            </a:r>
          </a:p>
          <a:p>
            <a:pPr algn="just">
              <a:spcBef>
                <a:spcPts val="575"/>
              </a:spcBef>
              <a:buSzPct val="51000"/>
              <a:buBlip>
                <a:blip r:embed="rId3"/>
              </a:buBlip>
            </a:pPr>
            <a:r>
              <a:rPr lang="es-AR" altLang="es-AR" sz="2800" dirty="0"/>
              <a:t> Un método que muestre por consola el valor de un objeto Punto.</a:t>
            </a:r>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525" y="333375"/>
            <a:ext cx="395288"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476" y="990601"/>
            <a:ext cx="5700713" cy="123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5365" name="Group 5"/>
          <p:cNvGrpSpPr>
            <a:grpSpLocks/>
          </p:cNvGrpSpPr>
          <p:nvPr/>
        </p:nvGrpSpPr>
        <p:grpSpPr bwMode="auto">
          <a:xfrm>
            <a:off x="9192344" y="2276872"/>
            <a:ext cx="4680520" cy="593725"/>
            <a:chOff x="2222" y="1247"/>
            <a:chExt cx="3249" cy="374"/>
          </a:xfrm>
        </p:grpSpPr>
        <p:pic>
          <p:nvPicPr>
            <p:cNvPr id="153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 y="1247"/>
              <a:ext cx="470" cy="3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7" name="Text Box 7"/>
            <p:cNvSpPr txBox="1">
              <a:spLocks noChangeArrowheads="1"/>
            </p:cNvSpPr>
            <p:nvPr/>
          </p:nvSpPr>
          <p:spPr bwMode="auto">
            <a:xfrm>
              <a:off x="2676" y="1338"/>
              <a:ext cx="279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i="1" dirty="0" err="1">
                  <a:solidFill>
                    <a:srgbClr val="000080"/>
                  </a:solidFill>
                </a:rPr>
                <a:t>ClasePunto</a:t>
              </a:r>
              <a:endParaRPr lang="es-AR" altLang="es-AR" i="1" dirty="0">
                <a:solidFill>
                  <a:srgbClr val="000080"/>
                </a:solidFill>
              </a:endParaRPr>
            </a:p>
          </p:txBody>
        </p:sp>
      </p:grpSp>
      <p:grpSp>
        <p:nvGrpSpPr>
          <p:cNvPr id="15368" name="Group 8"/>
          <p:cNvGrpSpPr>
            <a:grpSpLocks/>
          </p:cNvGrpSpPr>
          <p:nvPr/>
        </p:nvGrpSpPr>
        <p:grpSpPr bwMode="auto">
          <a:xfrm>
            <a:off x="9061450" y="6073776"/>
            <a:ext cx="1550988" cy="612775"/>
            <a:chOff x="4748" y="3826"/>
            <a:chExt cx="977" cy="386"/>
          </a:xfrm>
        </p:grpSpPr>
        <p:sp>
          <p:nvSpPr>
            <p:cNvPr id="15369" name="AutoShape 9"/>
            <p:cNvSpPr>
              <a:spLocks noChangeArrowheads="1"/>
            </p:cNvSpPr>
            <p:nvPr/>
          </p:nvSpPr>
          <p:spPr bwMode="auto">
            <a:xfrm>
              <a:off x="5230" y="3922"/>
              <a:ext cx="495" cy="290"/>
            </a:xfrm>
            <a:prstGeom prst="homePlate">
              <a:avLst>
                <a:gd name="adj" fmla="val 42672"/>
              </a:avLst>
            </a:prstGeom>
            <a:solidFill>
              <a:srgbClr val="CFE7F5"/>
            </a:solidFill>
            <a:ln w="9360" cap="sq">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1600" dirty="0"/>
                <a:t>clase </a:t>
              </a:r>
            </a:p>
            <a:p>
              <a:pPr algn="ctr">
                <a:buClrTx/>
                <a:buFontTx/>
                <a:buNone/>
              </a:pPr>
              <a:r>
                <a:rPr lang="es-AR" altLang="es-AR" sz="1600" dirty="0"/>
                <a:t>time</a:t>
              </a:r>
            </a:p>
          </p:txBody>
        </p:sp>
        <p:pic>
          <p:nvPicPr>
            <p:cNvPr id="1537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 y="3826"/>
              <a:ext cx="482" cy="3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31012409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fecha 3"/>
          <p:cNvSpPr>
            <a:spLocks noGrp="1"/>
          </p:cNvSpPr>
          <p:nvPr>
            <p:ph type="dt" idx="10"/>
          </p:nvPr>
        </p:nvSpPr>
        <p:spPr/>
        <p:txBody>
          <a:bodyPr/>
          <a:lstStyle/>
          <a:p>
            <a:r>
              <a:rPr lang="es-AR" altLang="es-AR"/>
              <a:t>@2018</a:t>
            </a:r>
          </a:p>
        </p:txBody>
      </p:sp>
      <p:sp>
        <p:nvSpPr>
          <p:cNvPr id="11" name="Marcador de pie de página 4"/>
          <p:cNvSpPr>
            <a:spLocks noGrp="1"/>
          </p:cNvSpPr>
          <p:nvPr>
            <p:ph type="ftr" idx="11"/>
          </p:nvPr>
        </p:nvSpPr>
        <p:spPr/>
        <p:txBody>
          <a:bodyPr/>
          <a:lstStyle/>
          <a:p>
            <a:r>
              <a:rPr lang="es-ES" altLang="es-AR"/>
              <a:t>Ing. M. Giura / Info2</a:t>
            </a:r>
          </a:p>
        </p:txBody>
      </p:sp>
      <p:sp>
        <p:nvSpPr>
          <p:cNvPr id="12" name="Marcador de número de diapositiva 5"/>
          <p:cNvSpPr>
            <a:spLocks noGrp="1"/>
          </p:cNvSpPr>
          <p:nvPr>
            <p:ph type="sldNum" idx="12"/>
          </p:nvPr>
        </p:nvSpPr>
        <p:spPr/>
        <p:txBody>
          <a:bodyPr/>
          <a:lstStyle/>
          <a:p>
            <a:fld id="{6B03FB71-47B7-4E47-8BFB-9199814EC25E}" type="slidenum">
              <a:rPr lang="es-ES" altLang="es-AR"/>
              <a:pPr/>
              <a:t>16</a:t>
            </a:fld>
            <a:endParaRPr lang="es-ES" altLang="es-AR"/>
          </a:p>
        </p:txBody>
      </p:sp>
      <p:sp>
        <p:nvSpPr>
          <p:cNvPr id="16385" name="Text Box 1"/>
          <p:cNvSpPr txBox="1">
            <a:spLocks noChangeArrowheads="1"/>
          </p:cNvSpPr>
          <p:nvPr/>
        </p:nvSpPr>
        <p:spPr bwMode="auto">
          <a:xfrm>
            <a:off x="479376" y="1331912"/>
            <a:ext cx="11305256" cy="433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spcAft>
                <a:spcPts val="850"/>
              </a:spcAft>
              <a:buClrTx/>
            </a:pPr>
            <a:r>
              <a:rPr lang="es-AR" altLang="es-AR" sz="3600" b="1" dirty="0"/>
              <a:t>clase: Time: </a:t>
            </a:r>
            <a:r>
              <a:rPr lang="es-AR" altLang="es-AR" sz="2800" dirty="0"/>
              <a:t>Se trata de una clase capaz de representar la hora de manera consistente.</a:t>
            </a:r>
          </a:p>
          <a:p>
            <a:pPr algn="just">
              <a:spcBef>
                <a:spcPts val="575"/>
              </a:spcBef>
              <a:spcAft>
                <a:spcPts val="575"/>
              </a:spcAft>
              <a:buClrTx/>
            </a:pPr>
            <a:r>
              <a:rPr lang="es-AR" altLang="es-AR" sz="2800" dirty="0"/>
              <a:t>Debe incluir:</a:t>
            </a:r>
          </a:p>
          <a:p>
            <a:pPr algn="just">
              <a:spcBef>
                <a:spcPts val="575"/>
              </a:spcBef>
              <a:buSzPct val="45000"/>
              <a:buFont typeface="Wingdings" panose="05000000000000000000" pitchFamily="2" charset="2"/>
              <a:buChar char=""/>
            </a:pPr>
            <a:r>
              <a:rPr lang="es-AR" altLang="es-AR" sz="2800" dirty="0"/>
              <a:t> Un constructor por defecto que inicialice los miembros en cero.</a:t>
            </a:r>
          </a:p>
          <a:p>
            <a:pPr algn="just">
              <a:spcBef>
                <a:spcPts val="575"/>
              </a:spcBef>
              <a:buSzPct val="45000"/>
              <a:buFont typeface="Wingdings" panose="05000000000000000000" pitchFamily="2" charset="2"/>
              <a:buChar char=""/>
            </a:pPr>
            <a:r>
              <a:rPr lang="es-AR" altLang="es-AR" sz="2800" dirty="0"/>
              <a:t> Constructor de copia</a:t>
            </a:r>
          </a:p>
          <a:p>
            <a:pPr algn="just">
              <a:spcBef>
                <a:spcPts val="575"/>
              </a:spcBef>
              <a:buSzPct val="45000"/>
              <a:buFont typeface="Wingdings" panose="05000000000000000000" pitchFamily="2" charset="2"/>
              <a:buChar char=""/>
            </a:pPr>
            <a:r>
              <a:rPr lang="es-AR" altLang="es-AR" sz="2800" dirty="0"/>
              <a:t> </a:t>
            </a:r>
            <a:r>
              <a:rPr lang="es-AR" altLang="es-AR" sz="2800" dirty="0" err="1"/>
              <a:t>Metodos</a:t>
            </a:r>
            <a:r>
              <a:rPr lang="es-AR" altLang="es-AR" sz="2800" dirty="0"/>
              <a:t> consultores (</a:t>
            </a:r>
            <a:r>
              <a:rPr lang="es-AR" altLang="es-AR" sz="2800" dirty="0" err="1"/>
              <a:t>get</a:t>
            </a:r>
            <a:r>
              <a:rPr lang="es-AR" altLang="es-AR" sz="2800" dirty="0"/>
              <a:t>) y modificadores (set)</a:t>
            </a:r>
          </a:p>
          <a:p>
            <a:pPr algn="just">
              <a:spcBef>
                <a:spcPts val="575"/>
              </a:spcBef>
              <a:buSzPct val="47000"/>
              <a:buBlip>
                <a:blip r:embed="rId3"/>
              </a:buBlip>
            </a:pPr>
            <a:r>
              <a:rPr lang="es-AR" altLang="es-AR" sz="2800" dirty="0"/>
              <a:t> Métodos que permitan representar la hora en formato universal (HH:MM:SS) y en formato </a:t>
            </a:r>
            <a:r>
              <a:rPr lang="es-AR" altLang="es-AR" sz="2800" dirty="0" err="1"/>
              <a:t>estandar</a:t>
            </a:r>
            <a:r>
              <a:rPr lang="es-AR" altLang="es-AR" sz="2800" dirty="0"/>
              <a:t> (HH:MM:SS AM o PM)</a:t>
            </a:r>
          </a:p>
          <a:p>
            <a:pPr algn="ctr">
              <a:buClrTx/>
              <a:buFontTx/>
              <a:buNone/>
            </a:pPr>
            <a:endParaRPr lang="es-AR" altLang="es-AR" sz="2600" dirty="0"/>
          </a:p>
        </p:txBody>
      </p:sp>
      <p:sp>
        <p:nvSpPr>
          <p:cNvPr id="16386" name="Text Box 2"/>
          <p:cNvSpPr txBox="1">
            <a:spLocks noChangeArrowheads="1"/>
          </p:cNvSpPr>
          <p:nvPr/>
        </p:nvSpPr>
        <p:spPr bwMode="auto">
          <a:xfrm>
            <a:off x="2603500" y="171451"/>
            <a:ext cx="80645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4400" b="1" dirty="0">
                <a:solidFill>
                  <a:srgbClr val="FFC545"/>
                </a:solidFill>
                <a:latin typeface="Purisa" charset="0"/>
              </a:rPr>
              <a:t>  				Práctica</a:t>
            </a:r>
          </a:p>
        </p:txBody>
      </p: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525" y="333375"/>
            <a:ext cx="395288"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5063" y="990601"/>
            <a:ext cx="5700712" cy="123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6389" name="Group 5"/>
          <p:cNvGrpSpPr>
            <a:grpSpLocks/>
          </p:cNvGrpSpPr>
          <p:nvPr/>
        </p:nvGrpSpPr>
        <p:grpSpPr bwMode="auto">
          <a:xfrm>
            <a:off x="1639050" y="5526087"/>
            <a:ext cx="5160962" cy="596900"/>
            <a:chOff x="45" y="3333"/>
            <a:chExt cx="3251" cy="376"/>
          </a:xfrm>
        </p:grpSpPr>
        <p:pic>
          <p:nvPicPr>
            <p:cNvPr id="163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 y="3333"/>
              <a:ext cx="472" cy="3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1" name="Text Box 7"/>
            <p:cNvSpPr txBox="1">
              <a:spLocks noChangeArrowheads="1"/>
            </p:cNvSpPr>
            <p:nvPr/>
          </p:nvSpPr>
          <p:spPr bwMode="auto">
            <a:xfrm>
              <a:off x="499" y="3424"/>
              <a:ext cx="27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i="1">
                  <a:solidFill>
                    <a:srgbClr val="000080"/>
                  </a:solidFill>
                </a:rPr>
                <a:t>ClaseTime</a:t>
              </a:r>
            </a:p>
          </p:txBody>
        </p:sp>
      </p:grpSp>
      <p:sp>
        <p:nvSpPr>
          <p:cNvPr id="16392" name="AutoShape 8"/>
          <p:cNvSpPr>
            <a:spLocks noChangeArrowheads="1"/>
          </p:cNvSpPr>
          <p:nvPr/>
        </p:nvSpPr>
        <p:spPr bwMode="auto">
          <a:xfrm>
            <a:off x="8118476" y="6292851"/>
            <a:ext cx="1439863" cy="384175"/>
          </a:xfrm>
          <a:prstGeom prst="homePlate">
            <a:avLst>
              <a:gd name="adj" fmla="val 93698"/>
            </a:avLst>
          </a:prstGeom>
          <a:solidFill>
            <a:srgbClr val="CFE7F5"/>
          </a:solidFill>
          <a:ln w="9360" cap="sq">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1600" dirty="0" err="1"/>
              <a:t>this</a:t>
            </a:r>
            <a:endParaRPr lang="es-AR" altLang="es-AR" sz="1600" dirty="0"/>
          </a:p>
        </p:txBody>
      </p:sp>
    </p:spTree>
    <p:extLst>
      <p:ext uri="{BB962C8B-B14F-4D97-AF65-F5344CB8AC3E}">
        <p14:creationId xmlns:p14="http://schemas.microsoft.com/office/powerpoint/2010/main" val="22596249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EDEFA78B-8494-4A6A-BCC2-2C605DF3E8B2}" type="slidenum">
              <a:rPr lang="es-ES" altLang="es-AR"/>
              <a:pPr/>
              <a:t>17</a:t>
            </a:fld>
            <a:endParaRPr lang="es-ES" altLang="es-AR"/>
          </a:p>
        </p:txBody>
      </p:sp>
      <p:grpSp>
        <p:nvGrpSpPr>
          <p:cNvPr id="12" name="Grupo 11">
            <a:extLst>
              <a:ext uri="{FF2B5EF4-FFF2-40B4-BE49-F238E27FC236}">
                <a16:creationId xmlns:a16="http://schemas.microsoft.com/office/drawing/2014/main" id="{420F2309-3D51-4AD3-AFEF-205B2EC9C969}"/>
              </a:ext>
            </a:extLst>
          </p:cNvPr>
          <p:cNvGrpSpPr/>
          <p:nvPr/>
        </p:nvGrpSpPr>
        <p:grpSpPr>
          <a:xfrm>
            <a:off x="4720856" y="2174579"/>
            <a:ext cx="7343937" cy="3784494"/>
            <a:chOff x="1835696" y="404663"/>
            <a:chExt cx="5256584" cy="3783100"/>
          </a:xfrm>
        </p:grpSpPr>
        <p:grpSp>
          <p:nvGrpSpPr>
            <p:cNvPr id="10" name="Grupo 9">
              <a:extLst>
                <a:ext uri="{FF2B5EF4-FFF2-40B4-BE49-F238E27FC236}">
                  <a16:creationId xmlns:a16="http://schemas.microsoft.com/office/drawing/2014/main" id="{7781FE65-6F9B-4372-A540-0A632D17134D}"/>
                </a:ext>
              </a:extLst>
            </p:cNvPr>
            <p:cNvGrpSpPr/>
            <p:nvPr/>
          </p:nvGrpSpPr>
          <p:grpSpPr>
            <a:xfrm>
              <a:off x="1835696" y="404663"/>
              <a:ext cx="5256584" cy="3783100"/>
              <a:chOff x="1835696" y="404663"/>
              <a:chExt cx="5256584" cy="3783100"/>
            </a:xfrm>
          </p:grpSpPr>
          <p:pic>
            <p:nvPicPr>
              <p:cNvPr id="7" name="Imagen 3">
                <a:extLst>
                  <a:ext uri="{FF2B5EF4-FFF2-40B4-BE49-F238E27FC236}">
                    <a16:creationId xmlns:a16="http://schemas.microsoft.com/office/drawing/2014/main" id="{E54787EB-BCD9-4296-AED8-3003188F8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04663"/>
                <a:ext cx="5256584" cy="3783100"/>
              </a:xfrm>
              <a:prstGeom prst="rect">
                <a:avLst/>
              </a:prstGeom>
              <a:noFill/>
              <a:ln w="9525" cap="flat" cmpd="sng" algn="ctr">
                <a:solidFill>
                  <a:schemeClr val="accent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minor">
                <a:schemeClr val="accent4"/>
              </a:fontRef>
            </p:style>
          </p:pic>
          <p:pic>
            <p:nvPicPr>
              <p:cNvPr id="2" name="Imagen 1">
                <a:extLst>
                  <a:ext uri="{FF2B5EF4-FFF2-40B4-BE49-F238E27FC236}">
                    <a16:creationId xmlns:a16="http://schemas.microsoft.com/office/drawing/2014/main" id="{3BCABB3C-1840-445E-811D-73824B604500}"/>
                  </a:ext>
                </a:extLst>
              </p:cNvPr>
              <p:cNvPicPr>
                <a:picLocks noChangeAspect="1"/>
              </p:cNvPicPr>
              <p:nvPr/>
            </p:nvPicPr>
            <p:blipFill>
              <a:blip r:embed="rId4"/>
              <a:stretch>
                <a:fillRect/>
              </a:stretch>
            </p:blipFill>
            <p:spPr>
              <a:xfrm>
                <a:off x="4046952" y="548679"/>
                <a:ext cx="957096" cy="1148515"/>
              </a:xfrm>
              <a:prstGeom prst="rect">
                <a:avLst/>
              </a:prstGeom>
            </p:spPr>
          </p:pic>
          <p:pic>
            <p:nvPicPr>
              <p:cNvPr id="3" name="Imagen 2">
                <a:extLst>
                  <a:ext uri="{FF2B5EF4-FFF2-40B4-BE49-F238E27FC236}">
                    <a16:creationId xmlns:a16="http://schemas.microsoft.com/office/drawing/2014/main" id="{01D7A0B9-D286-470B-9F17-940259C1B667}"/>
                  </a:ext>
                </a:extLst>
              </p:cNvPr>
              <p:cNvPicPr>
                <a:picLocks noChangeAspect="1"/>
              </p:cNvPicPr>
              <p:nvPr/>
            </p:nvPicPr>
            <p:blipFill>
              <a:blip r:embed="rId5"/>
              <a:stretch>
                <a:fillRect/>
              </a:stretch>
            </p:blipFill>
            <p:spPr>
              <a:xfrm>
                <a:off x="2009810" y="2636912"/>
                <a:ext cx="1022914" cy="1080120"/>
              </a:xfrm>
              <a:prstGeom prst="rect">
                <a:avLst/>
              </a:prstGeom>
            </p:spPr>
          </p:pic>
          <p:pic>
            <p:nvPicPr>
              <p:cNvPr id="9" name="Imagen 8">
                <a:extLst>
                  <a:ext uri="{FF2B5EF4-FFF2-40B4-BE49-F238E27FC236}">
                    <a16:creationId xmlns:a16="http://schemas.microsoft.com/office/drawing/2014/main" id="{AD6AA41A-84C4-4C4C-8136-3E0B497276F1}"/>
                  </a:ext>
                </a:extLst>
              </p:cNvPr>
              <p:cNvPicPr>
                <a:picLocks noChangeAspect="1"/>
              </p:cNvPicPr>
              <p:nvPr/>
            </p:nvPicPr>
            <p:blipFill>
              <a:blip r:embed="rId6"/>
              <a:stretch>
                <a:fillRect/>
              </a:stretch>
            </p:blipFill>
            <p:spPr>
              <a:xfrm>
                <a:off x="6012161" y="2855724"/>
                <a:ext cx="912852" cy="931144"/>
              </a:xfrm>
              <a:prstGeom prst="rect">
                <a:avLst/>
              </a:prstGeom>
            </p:spPr>
          </p:pic>
        </p:grpSp>
        <p:sp>
          <p:nvSpPr>
            <p:cNvPr id="11" name="CuadroTexto 10">
              <a:extLst>
                <a:ext uri="{FF2B5EF4-FFF2-40B4-BE49-F238E27FC236}">
                  <a16:creationId xmlns:a16="http://schemas.microsoft.com/office/drawing/2014/main" id="{C6F157AC-3BA6-4953-A4C0-B5AF01AD074A}"/>
                </a:ext>
              </a:extLst>
            </p:cNvPr>
            <p:cNvSpPr txBox="1"/>
            <p:nvPr/>
          </p:nvSpPr>
          <p:spPr>
            <a:xfrm>
              <a:off x="4139952" y="2855724"/>
              <a:ext cx="648072" cy="584775"/>
            </a:xfrm>
            <a:prstGeom prst="rect">
              <a:avLst/>
            </a:prstGeom>
            <a:noFill/>
          </p:spPr>
          <p:txBody>
            <a:bodyPr wrap="square" rtlCol="0">
              <a:spAutoFit/>
            </a:bodyPr>
            <a:lstStyle/>
            <a:p>
              <a:pPr algn="ctr"/>
              <a:r>
                <a:rPr lang="es-AR" sz="1600" dirty="0">
                  <a:solidFill>
                    <a:schemeClr val="tx1"/>
                  </a:solidFill>
                </a:rPr>
                <a:t>Métodos</a:t>
              </a:r>
            </a:p>
          </p:txBody>
        </p:sp>
      </p:grpSp>
      <p:sp>
        <p:nvSpPr>
          <p:cNvPr id="15" name="Text Box 3">
            <a:extLst>
              <a:ext uri="{FF2B5EF4-FFF2-40B4-BE49-F238E27FC236}">
                <a16:creationId xmlns:a16="http://schemas.microsoft.com/office/drawing/2014/main" id="{CC954C21-E1CC-4C1C-8C76-ACD397CD4321}"/>
              </a:ext>
            </a:extLst>
          </p:cNvPr>
          <p:cNvSpPr txBox="1">
            <a:spLocks noChangeArrowheads="1"/>
          </p:cNvSpPr>
          <p:nvPr/>
        </p:nvSpPr>
        <p:spPr bwMode="auto">
          <a:xfrm>
            <a:off x="1947728" y="138689"/>
            <a:ext cx="9404856"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600" dirty="0">
                <a:solidFill>
                  <a:srgbClr val="000080"/>
                </a:solidFill>
                <a:latin typeface="Purisa" charset="0"/>
              </a:rPr>
              <a:t>¿Cómo saben las funciones miembro cuál objeto deben manipular?</a:t>
            </a:r>
          </a:p>
        </p:txBody>
      </p:sp>
      <p:pic>
        <p:nvPicPr>
          <p:cNvPr id="8" name="Imagen 1">
            <a:extLst>
              <a:ext uri="{FF2B5EF4-FFF2-40B4-BE49-F238E27FC236}">
                <a16:creationId xmlns:a16="http://schemas.microsoft.com/office/drawing/2014/main" id="{E863213A-607F-4711-A21C-0875ECCF21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932" y="1453218"/>
            <a:ext cx="4111886" cy="191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ángulo 12">
            <a:extLst>
              <a:ext uri="{FF2B5EF4-FFF2-40B4-BE49-F238E27FC236}">
                <a16:creationId xmlns:a16="http://schemas.microsoft.com/office/drawing/2014/main" id="{8E445868-D945-4B38-9E5D-A6C2150534B2}"/>
              </a:ext>
            </a:extLst>
          </p:cNvPr>
          <p:cNvSpPr/>
          <p:nvPr/>
        </p:nvSpPr>
        <p:spPr>
          <a:xfrm rot="19757101">
            <a:off x="477887" y="4379630"/>
            <a:ext cx="3914854" cy="1200329"/>
          </a:xfrm>
          <a:prstGeom prst="rect">
            <a:avLst/>
          </a:prstGeom>
        </p:spPr>
        <p:txBody>
          <a:bodyPr wrap="none">
            <a:spAutoFit/>
          </a:bodyPr>
          <a:lstStyle/>
          <a:p>
            <a:pPr>
              <a:spcBef>
                <a:spcPts val="2500"/>
              </a:spcBef>
              <a:buClrTx/>
            </a:pPr>
            <a:r>
              <a:rPr lang="es-ES" altLang="es-AR" sz="7200" dirty="0">
                <a:solidFill>
                  <a:srgbClr val="FF0000"/>
                </a:solidFill>
                <a:latin typeface="Mistral" panose="03090702030407020403" pitchFamily="66" charset="0"/>
              </a:rPr>
              <a:t>Puntero </a:t>
            </a:r>
            <a:r>
              <a:rPr lang="es-ES" altLang="es-AR" sz="7200" dirty="0">
                <a:solidFill>
                  <a:srgbClr val="FF0000"/>
                </a:solidFill>
                <a:latin typeface="AR CENA" panose="02000000000000000000" pitchFamily="2" charset="0"/>
              </a:rPr>
              <a:t>this</a:t>
            </a:r>
          </a:p>
        </p:txBody>
      </p:sp>
    </p:spTree>
    <p:extLst>
      <p:ext uri="{BB962C8B-B14F-4D97-AF65-F5344CB8AC3E}">
        <p14:creationId xmlns:p14="http://schemas.microsoft.com/office/powerpoint/2010/main" val="23555082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heel(1)">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Marcador de fecha 3"/>
          <p:cNvSpPr>
            <a:spLocks noGrp="1"/>
          </p:cNvSpPr>
          <p:nvPr>
            <p:ph type="dt" idx="10"/>
          </p:nvPr>
        </p:nvSpPr>
        <p:spPr/>
        <p:txBody>
          <a:bodyPr/>
          <a:lstStyle/>
          <a:p>
            <a:r>
              <a:rPr lang="es-AR" altLang="es-AR"/>
              <a:t>@2018</a:t>
            </a:r>
          </a:p>
        </p:txBody>
      </p:sp>
      <p:sp>
        <p:nvSpPr>
          <p:cNvPr id="8" name="Marcador de pie de página 4"/>
          <p:cNvSpPr>
            <a:spLocks noGrp="1"/>
          </p:cNvSpPr>
          <p:nvPr>
            <p:ph type="ftr" idx="11"/>
          </p:nvPr>
        </p:nvSpPr>
        <p:spPr/>
        <p:txBody>
          <a:bodyPr/>
          <a:lstStyle/>
          <a:p>
            <a:r>
              <a:rPr lang="es-ES" altLang="es-AR"/>
              <a:t>Ing. M. Giura / Info2</a:t>
            </a:r>
          </a:p>
        </p:txBody>
      </p:sp>
      <p:sp>
        <p:nvSpPr>
          <p:cNvPr id="9" name="Marcador de número de diapositiva 5"/>
          <p:cNvSpPr>
            <a:spLocks noGrp="1"/>
          </p:cNvSpPr>
          <p:nvPr>
            <p:ph type="sldNum" idx="12"/>
          </p:nvPr>
        </p:nvSpPr>
        <p:spPr/>
        <p:txBody>
          <a:bodyPr/>
          <a:lstStyle/>
          <a:p>
            <a:fld id="{4822F15D-0FDA-46A3-B526-63212CB8A9B8}" type="slidenum">
              <a:rPr lang="es-ES" altLang="es-AR"/>
              <a:pPr/>
              <a:t>18</a:t>
            </a:fld>
            <a:endParaRPr lang="es-ES" altLang="es-AR"/>
          </a:p>
        </p:txBody>
      </p:sp>
      <p:sp>
        <p:nvSpPr>
          <p:cNvPr id="9217" name="Rectangle 1"/>
          <p:cNvSpPr>
            <a:spLocks noGrp="1" noChangeArrowheads="1"/>
          </p:cNvSpPr>
          <p:nvPr>
            <p:ph type="title" idx="4294967295"/>
          </p:nvPr>
        </p:nvSpPr>
        <p:spPr>
          <a:xfrm>
            <a:off x="2495600" y="159217"/>
            <a:ext cx="7780337" cy="915987"/>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5400" b="1" dirty="0">
                <a:latin typeface="Bitstream Charter" pitchFamily="16" charset="0"/>
              </a:rPr>
              <a:t>Puntero </a:t>
            </a:r>
            <a:r>
              <a:rPr lang="es-AR" altLang="es-AR" sz="5400" b="1" dirty="0" err="1">
                <a:latin typeface="Purisa" charset="0"/>
              </a:rPr>
              <a:t>this</a:t>
            </a:r>
            <a:r>
              <a:rPr lang="es-AR" altLang="es-AR" sz="5400" b="1" dirty="0">
                <a:latin typeface="Purisa" charset="0"/>
              </a:rPr>
              <a:t> </a:t>
            </a:r>
            <a:r>
              <a:rPr lang="es-AR" altLang="es-AR" sz="1500" dirty="0">
                <a:latin typeface="Segoe Print" panose="02000600000000000000" pitchFamily="2" charset="0"/>
              </a:rPr>
              <a:t>(es como el sol.... siempre está)</a:t>
            </a:r>
          </a:p>
        </p:txBody>
      </p:sp>
      <p:sp>
        <p:nvSpPr>
          <p:cNvPr id="9218" name="Rectangle 2"/>
          <p:cNvSpPr>
            <a:spLocks noChangeArrowheads="1"/>
          </p:cNvSpPr>
          <p:nvPr/>
        </p:nvSpPr>
        <p:spPr bwMode="auto">
          <a:xfrm>
            <a:off x="335360" y="2271713"/>
            <a:ext cx="11665296" cy="35108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spcAft>
                <a:spcPts val="1800"/>
              </a:spcAft>
              <a:buSzPct val="99000"/>
              <a:buFont typeface="Wingdings" panose="05000000000000000000" pitchFamily="2" charset="2"/>
              <a:buChar char=""/>
            </a:pPr>
            <a:r>
              <a:rPr lang="es-AR" altLang="es-AR" sz="3200" dirty="0"/>
              <a:t> El puntero llamado </a:t>
            </a:r>
            <a:r>
              <a:rPr lang="es-AR" altLang="es-AR" sz="3200" b="1" dirty="0" err="1">
                <a:latin typeface="Purisa" charset="0"/>
              </a:rPr>
              <a:t>this</a:t>
            </a:r>
            <a:r>
              <a:rPr lang="es-AR" altLang="es-AR" sz="3200" dirty="0"/>
              <a:t> contiene en todo momento la dirección del objeto concreto que se está ejecutando. Es un puntero constante a él.</a:t>
            </a:r>
          </a:p>
          <a:p>
            <a:pPr algn="just">
              <a:spcAft>
                <a:spcPts val="1800"/>
              </a:spcAft>
              <a:buSzPct val="99000"/>
              <a:buFont typeface="Wingdings" panose="05000000000000000000" pitchFamily="2" charset="2"/>
              <a:buChar char=""/>
            </a:pPr>
            <a:r>
              <a:rPr lang="es-AR" altLang="es-AR" sz="3200" dirty="0"/>
              <a:t>Todo objeto tiene acceso a su dirección a través de dicho puntero (que no forma parte explícitamente del objeto).</a:t>
            </a:r>
          </a:p>
          <a:p>
            <a:pPr algn="just">
              <a:spcAft>
                <a:spcPts val="1800"/>
              </a:spcAft>
              <a:buSzPct val="99000"/>
              <a:buFont typeface="Wingdings" panose="05000000000000000000" pitchFamily="2" charset="2"/>
              <a:buChar char=""/>
            </a:pPr>
            <a:r>
              <a:rPr lang="es-AR" altLang="es-AR" sz="3200" dirty="0"/>
              <a:t>Se puede decir que </a:t>
            </a:r>
            <a:r>
              <a:rPr lang="es-AR" altLang="es-AR" sz="3200" b="1" dirty="0">
                <a:solidFill>
                  <a:srgbClr val="FF0000"/>
                </a:solidFill>
              </a:rPr>
              <a:t>*</a:t>
            </a:r>
            <a:r>
              <a:rPr lang="es-AR" altLang="es-AR" sz="3200" b="1" dirty="0" err="1">
                <a:solidFill>
                  <a:srgbClr val="FF0000"/>
                </a:solidFill>
                <a:latin typeface="Purisa" charset="0"/>
              </a:rPr>
              <a:t>this</a:t>
            </a:r>
            <a:r>
              <a:rPr lang="es-AR" altLang="es-AR" sz="3200" dirty="0">
                <a:solidFill>
                  <a:srgbClr val="FF0000"/>
                </a:solidFill>
              </a:rPr>
              <a:t> </a:t>
            </a:r>
            <a:r>
              <a:rPr lang="es-AR" altLang="es-AR" sz="3200" dirty="0"/>
              <a:t>es un alias del objeto que se está ejecutando.</a:t>
            </a:r>
          </a:p>
        </p:txBody>
      </p:sp>
      <p:sp>
        <p:nvSpPr>
          <p:cNvPr id="9219" name="Text Box 3"/>
          <p:cNvSpPr txBox="1">
            <a:spLocks noChangeArrowheads="1"/>
          </p:cNvSpPr>
          <p:nvPr/>
        </p:nvSpPr>
        <p:spPr bwMode="auto">
          <a:xfrm>
            <a:off x="1703388" y="1136961"/>
            <a:ext cx="8820150"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200" dirty="0">
                <a:solidFill>
                  <a:srgbClr val="000080"/>
                </a:solidFill>
                <a:latin typeface="Purisa" charset="0"/>
              </a:rPr>
              <a:t>¿Cómo saben las funciones miembro cuál objeto deben manipular?</a:t>
            </a:r>
          </a:p>
        </p:txBody>
      </p:sp>
      <p:sp>
        <p:nvSpPr>
          <p:cNvPr id="9220" name="Text Box 4"/>
          <p:cNvSpPr txBox="1">
            <a:spLocks noChangeArrowheads="1"/>
          </p:cNvSpPr>
          <p:nvPr/>
        </p:nvSpPr>
        <p:spPr bwMode="auto">
          <a:xfrm>
            <a:off x="1701801" y="2271713"/>
            <a:ext cx="180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29172DD0-0857-4D29-9412-D75E33A5C7FB}" type="slidenum">
              <a:rPr lang="es-ES" altLang="es-AR"/>
              <a:pPr/>
              <a:t>19</a:t>
            </a:fld>
            <a:endParaRPr lang="es-ES" altLang="es-AR"/>
          </a:p>
        </p:txBody>
      </p:sp>
      <p:sp>
        <p:nvSpPr>
          <p:cNvPr id="10241" name="Rectangle 1"/>
          <p:cNvSpPr>
            <a:spLocks noGrp="1" noChangeArrowheads="1"/>
          </p:cNvSpPr>
          <p:nvPr>
            <p:ph type="title" idx="4294967295"/>
          </p:nvPr>
        </p:nvSpPr>
        <p:spPr>
          <a:xfrm>
            <a:off x="6589713" y="293688"/>
            <a:ext cx="5602287" cy="763587"/>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6000" b="1" dirty="0">
                <a:latin typeface="Bitstream Charter" pitchFamily="16" charset="0"/>
              </a:rPr>
              <a:t>Puntero </a:t>
            </a:r>
            <a:r>
              <a:rPr lang="es-AR" altLang="es-AR" sz="6000" b="1" dirty="0" err="1">
                <a:latin typeface="Purisa" charset="0"/>
              </a:rPr>
              <a:t>this</a:t>
            </a:r>
            <a:endParaRPr lang="es-AR" altLang="es-AR" sz="6000" b="1" dirty="0">
              <a:latin typeface="Purisa" charset="0"/>
            </a:endParaRPr>
          </a:p>
        </p:txBody>
      </p:sp>
      <p:sp>
        <p:nvSpPr>
          <p:cNvPr id="10242" name="Text Box 2"/>
          <p:cNvSpPr txBox="1">
            <a:spLocks noChangeArrowheads="1"/>
          </p:cNvSpPr>
          <p:nvPr/>
        </p:nvSpPr>
        <p:spPr bwMode="auto">
          <a:xfrm>
            <a:off x="407368" y="1889398"/>
            <a:ext cx="11305256" cy="477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sz="3600" dirty="0"/>
              <a:t>Cuando se invoca </a:t>
            </a:r>
            <a:r>
              <a:rPr lang="es-AR" altLang="es-AR" sz="3600" dirty="0">
                <a:solidFill>
                  <a:schemeClr val="accent6"/>
                </a:solidFill>
              </a:rPr>
              <a:t>a una función miembro </a:t>
            </a:r>
            <a:r>
              <a:rPr lang="es-AR" altLang="es-AR" sz="3600" dirty="0"/>
              <a:t>de un objeto, el compilador asigna </a:t>
            </a:r>
            <a:r>
              <a:rPr lang="es-AR" altLang="es-AR" i="1" dirty="0">
                <a:latin typeface="Purisa" charset="0"/>
              </a:rPr>
              <a:t>(automáticamente)</a:t>
            </a:r>
            <a:r>
              <a:rPr lang="es-AR" altLang="es-AR" sz="3600" dirty="0"/>
              <a:t> la dirección del objeto en cuestión al puntero </a:t>
            </a:r>
            <a:r>
              <a:rPr lang="es-AR" altLang="es-AR" sz="3600" b="1" dirty="0" err="1">
                <a:latin typeface="Purisa" charset="0"/>
              </a:rPr>
              <a:t>this</a:t>
            </a:r>
            <a:r>
              <a:rPr lang="es-AR" altLang="es-AR" sz="3600" dirty="0"/>
              <a:t>, </a:t>
            </a:r>
            <a:r>
              <a:rPr lang="es-AR" altLang="es-AR" sz="3600" b="1" dirty="0"/>
              <a:t>y por medio de él la llama </a:t>
            </a:r>
            <a:r>
              <a:rPr lang="es-AR" altLang="es-AR" b="1" i="1" dirty="0">
                <a:latin typeface="Purisa" charset="0"/>
              </a:rPr>
              <a:t>(de forma </a:t>
            </a:r>
            <a:r>
              <a:rPr lang="es-AR" altLang="es-AR" b="1" i="1" u="sng" dirty="0">
                <a:solidFill>
                  <a:srgbClr val="FF0000"/>
                </a:solidFill>
                <a:latin typeface="Purisa" charset="0"/>
              </a:rPr>
              <a:t>transparente</a:t>
            </a:r>
            <a:r>
              <a:rPr lang="es-AR" altLang="es-AR" b="1" i="1" dirty="0">
                <a:latin typeface="Purisa" charset="0"/>
              </a:rPr>
              <a:t> para el programador)</a:t>
            </a:r>
            <a:r>
              <a:rPr lang="es-AR" altLang="es-AR" sz="3600" dirty="0"/>
              <a:t>. </a:t>
            </a:r>
          </a:p>
          <a:p>
            <a:pPr algn="just">
              <a:buClrTx/>
              <a:buFontTx/>
              <a:buNone/>
            </a:pPr>
            <a:endParaRPr lang="es-AR" altLang="es-AR" dirty="0"/>
          </a:p>
          <a:p>
            <a:pPr algn="just">
              <a:buClrTx/>
              <a:buFontTx/>
              <a:buNone/>
            </a:pPr>
            <a:r>
              <a:rPr lang="es-AR" altLang="es-AR" sz="3600" i="1" dirty="0"/>
              <a:t>Cada vez que una función miembro accede </a:t>
            </a:r>
            <a:r>
              <a:rPr lang="es-AR" altLang="es-AR" sz="3600" i="1" dirty="0">
                <a:solidFill>
                  <a:schemeClr val="accent6"/>
                </a:solidFill>
              </a:rPr>
              <a:t>a un dato miembro</a:t>
            </a:r>
            <a:r>
              <a:rPr lang="es-AR" altLang="es-AR" sz="3600" dirty="0"/>
              <a:t>, se está utilizando también de forma </a:t>
            </a:r>
            <a:r>
              <a:rPr lang="es-AR" altLang="es-AR" sz="3600" u="sng" dirty="0">
                <a:solidFill>
                  <a:srgbClr val="FF0000"/>
                </a:solidFill>
              </a:rPr>
              <a:t>implícita</a:t>
            </a:r>
            <a:r>
              <a:rPr lang="es-AR" altLang="es-AR" sz="3600" dirty="0"/>
              <a:t> el puntero </a:t>
            </a:r>
            <a:r>
              <a:rPr lang="es-AR" altLang="es-AR" sz="3600" b="1" dirty="0" err="1">
                <a:latin typeface="Purisa" charset="0"/>
              </a:rPr>
              <a:t>this</a:t>
            </a:r>
            <a:r>
              <a:rPr lang="es-AR" altLang="es-AR" sz="3600" dirty="0"/>
              <a:t>.</a:t>
            </a:r>
          </a:p>
        </p:txBody>
      </p:sp>
      <p:sp>
        <p:nvSpPr>
          <p:cNvPr id="7" name="Text Box 5"/>
          <p:cNvSpPr txBox="1">
            <a:spLocks noChangeArrowheads="1"/>
          </p:cNvSpPr>
          <p:nvPr/>
        </p:nvSpPr>
        <p:spPr bwMode="auto">
          <a:xfrm rot="20100000">
            <a:off x="1651768" y="671465"/>
            <a:ext cx="3836987" cy="771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spcBef>
                <a:spcPts val="2500"/>
              </a:spcBef>
              <a:buClrTx/>
            </a:pPr>
            <a:r>
              <a:rPr lang="es-ES" altLang="es-AR" sz="4400" dirty="0">
                <a:solidFill>
                  <a:srgbClr val="FF0000"/>
                </a:solidFill>
                <a:latin typeface="Mistral" panose="03090702030407020403" pitchFamily="66" charset="0"/>
              </a:rPr>
              <a:t>En otras palabras…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Marcador de fecha 3"/>
          <p:cNvSpPr>
            <a:spLocks noGrp="1"/>
          </p:cNvSpPr>
          <p:nvPr>
            <p:ph type="dt" idx="10"/>
          </p:nvPr>
        </p:nvSpPr>
        <p:spPr/>
        <p:txBody>
          <a:bodyPr/>
          <a:lstStyle/>
          <a:p>
            <a:r>
              <a:rPr lang="es-AR" altLang="es-AR" dirty="0"/>
              <a:t>@2018</a:t>
            </a:r>
          </a:p>
        </p:txBody>
      </p:sp>
      <p:sp>
        <p:nvSpPr>
          <p:cNvPr id="12" name="Marcador de pie de página 4"/>
          <p:cNvSpPr>
            <a:spLocks noGrp="1"/>
          </p:cNvSpPr>
          <p:nvPr>
            <p:ph type="ftr" idx="11"/>
          </p:nvPr>
        </p:nvSpPr>
        <p:spPr/>
        <p:txBody>
          <a:bodyPr/>
          <a:lstStyle/>
          <a:p>
            <a:r>
              <a:rPr lang="es-ES" altLang="es-AR"/>
              <a:t>Ing. M. Giura / Info2</a:t>
            </a:r>
          </a:p>
        </p:txBody>
      </p:sp>
      <p:sp>
        <p:nvSpPr>
          <p:cNvPr id="13" name="Marcador de número de diapositiva 5"/>
          <p:cNvSpPr>
            <a:spLocks noGrp="1"/>
          </p:cNvSpPr>
          <p:nvPr>
            <p:ph type="sldNum" idx="12"/>
          </p:nvPr>
        </p:nvSpPr>
        <p:spPr/>
        <p:txBody>
          <a:bodyPr/>
          <a:lstStyle/>
          <a:p>
            <a:fld id="{23BEA7AF-EA5E-4C6E-A716-70E97B77192A}" type="slidenum">
              <a:rPr lang="es-ES" altLang="es-AR"/>
              <a:pPr/>
              <a:t>2</a:t>
            </a:fld>
            <a:endParaRPr lang="es-ES" altLang="es-AR"/>
          </a:p>
        </p:txBody>
      </p:sp>
      <p:sp>
        <p:nvSpPr>
          <p:cNvPr id="6145" name="Rectangle 1"/>
          <p:cNvSpPr>
            <a:spLocks noGrp="1" noChangeArrowheads="1"/>
          </p:cNvSpPr>
          <p:nvPr>
            <p:ph type="title" idx="4294967295"/>
          </p:nvPr>
        </p:nvSpPr>
        <p:spPr>
          <a:xfrm>
            <a:off x="2207568" y="220661"/>
            <a:ext cx="6858000" cy="796925"/>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¿qué es una clase?</a:t>
            </a:r>
          </a:p>
        </p:txBody>
      </p:sp>
      <p:grpSp>
        <p:nvGrpSpPr>
          <p:cNvPr id="6146" name="Group 2"/>
          <p:cNvGrpSpPr>
            <a:grpSpLocks/>
          </p:cNvGrpSpPr>
          <p:nvPr/>
        </p:nvGrpSpPr>
        <p:grpSpPr bwMode="auto">
          <a:xfrm>
            <a:off x="578294" y="2074478"/>
            <a:ext cx="6552233" cy="3050997"/>
            <a:chOff x="46" y="816"/>
            <a:chExt cx="3435" cy="1366"/>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 y="816"/>
              <a:ext cx="3435" cy="13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AutoShape 4"/>
            <p:cNvSpPr>
              <a:spLocks noChangeArrowheads="1"/>
            </p:cNvSpPr>
            <p:nvPr/>
          </p:nvSpPr>
          <p:spPr bwMode="auto">
            <a:xfrm>
              <a:off x="1019" y="1769"/>
              <a:ext cx="1175" cy="293"/>
            </a:xfrm>
            <a:prstGeom prst="roundRect">
              <a:avLst>
                <a:gd name="adj" fmla="val 16667"/>
              </a:avLst>
            </a:prstGeom>
            <a:solidFill>
              <a:srgbClr val="99CCFF"/>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2200" dirty="0"/>
                <a:t>ABSTRACCION</a:t>
              </a:r>
            </a:p>
          </p:txBody>
        </p:sp>
        <p:sp>
          <p:nvSpPr>
            <p:cNvPr id="6149" name="AutoShape 5"/>
            <p:cNvSpPr>
              <a:spLocks noChangeArrowheads="1"/>
            </p:cNvSpPr>
            <p:nvPr/>
          </p:nvSpPr>
          <p:spPr bwMode="auto">
            <a:xfrm>
              <a:off x="1100" y="931"/>
              <a:ext cx="1186" cy="507"/>
            </a:xfrm>
            <a:prstGeom prst="roundRect">
              <a:avLst>
                <a:gd name="adj" fmla="val 16667"/>
              </a:avLst>
            </a:prstGeom>
            <a:solidFill>
              <a:srgbClr val="579D1C"/>
            </a:solidFill>
            <a:ln w="9360" cap="sq">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7200" b="1"/>
                <a:t>POO</a:t>
              </a:r>
            </a:p>
          </p:txBody>
        </p:sp>
      </p:grpSp>
      <p:sp>
        <p:nvSpPr>
          <p:cNvPr id="6150" name="Text Box 6"/>
          <p:cNvSpPr txBox="1">
            <a:spLocks noChangeArrowheads="1"/>
          </p:cNvSpPr>
          <p:nvPr/>
        </p:nvSpPr>
        <p:spPr bwMode="auto">
          <a:xfrm rot="20100000">
            <a:off x="516917" y="949296"/>
            <a:ext cx="3836988"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spcBef>
                <a:spcPts val="2500"/>
              </a:spcBef>
              <a:buClrTx/>
            </a:pPr>
            <a:r>
              <a:rPr lang="es-ES" altLang="es-AR" sz="4000" dirty="0">
                <a:solidFill>
                  <a:srgbClr val="000099"/>
                </a:solidFill>
                <a:latin typeface="Mistral" panose="03090702030407020403" pitchFamily="66" charset="0"/>
              </a:rPr>
              <a:t>Recordando…</a:t>
            </a:r>
          </a:p>
        </p:txBody>
      </p:sp>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2351" y="574132"/>
            <a:ext cx="3819996" cy="30509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9601" y="3354388"/>
            <a:ext cx="3567113" cy="2787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29172DD0-0857-4D29-9412-D75E33A5C7FB}" type="slidenum">
              <a:rPr lang="es-ES" altLang="es-AR"/>
              <a:pPr/>
              <a:t>20</a:t>
            </a:fld>
            <a:endParaRPr lang="es-ES" altLang="es-AR"/>
          </a:p>
        </p:txBody>
      </p:sp>
      <p:sp>
        <p:nvSpPr>
          <p:cNvPr id="10241" name="Rectangle 1"/>
          <p:cNvSpPr>
            <a:spLocks noGrp="1" noChangeArrowheads="1"/>
          </p:cNvSpPr>
          <p:nvPr>
            <p:ph type="title" idx="4294967295"/>
          </p:nvPr>
        </p:nvSpPr>
        <p:spPr>
          <a:xfrm>
            <a:off x="6589713" y="293688"/>
            <a:ext cx="5602287" cy="763587"/>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5400" b="1" dirty="0">
                <a:latin typeface="Bitstream Charter" pitchFamily="16" charset="0"/>
              </a:rPr>
              <a:t>Puntero </a:t>
            </a:r>
            <a:r>
              <a:rPr lang="es-AR" altLang="es-AR" sz="5400" b="1" dirty="0" err="1">
                <a:latin typeface="Purisa" charset="0"/>
              </a:rPr>
              <a:t>this</a:t>
            </a:r>
            <a:endParaRPr lang="es-AR" altLang="es-AR" sz="5400" b="1" dirty="0">
              <a:latin typeface="Purisa" charset="0"/>
            </a:endParaRPr>
          </a:p>
        </p:txBody>
      </p:sp>
      <p:sp>
        <p:nvSpPr>
          <p:cNvPr id="7" name="Text Box 5"/>
          <p:cNvSpPr txBox="1">
            <a:spLocks noChangeArrowheads="1"/>
          </p:cNvSpPr>
          <p:nvPr/>
        </p:nvSpPr>
        <p:spPr bwMode="auto">
          <a:xfrm rot="20100000">
            <a:off x="1651768" y="671465"/>
            <a:ext cx="3836987" cy="771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spcBef>
                <a:spcPts val="2500"/>
              </a:spcBef>
              <a:buClrTx/>
            </a:pPr>
            <a:r>
              <a:rPr lang="es-ES" altLang="es-AR" sz="4400" dirty="0">
                <a:solidFill>
                  <a:srgbClr val="FF0000"/>
                </a:solidFill>
                <a:latin typeface="Mistral" panose="03090702030407020403" pitchFamily="66" charset="0"/>
              </a:rPr>
              <a:t>En otras palabras…</a:t>
            </a:r>
          </a:p>
        </p:txBody>
      </p:sp>
      <p:sp>
        <p:nvSpPr>
          <p:cNvPr id="8" name="Text Box 6"/>
          <p:cNvSpPr txBox="1">
            <a:spLocks noChangeArrowheads="1"/>
          </p:cNvSpPr>
          <p:nvPr/>
        </p:nvSpPr>
        <p:spPr bwMode="auto">
          <a:xfrm>
            <a:off x="306652" y="1682913"/>
            <a:ext cx="3617913" cy="4509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2800" i="1" dirty="0" err="1">
                <a:latin typeface="FreesiaUPC" panose="020B0604020202020204" pitchFamily="34" charset="-34"/>
                <a:cs typeface="FreesiaUPC" panose="020B0604020202020204" pitchFamily="34" charset="-34"/>
              </a:rPr>
              <a:t>class</a:t>
            </a:r>
            <a:r>
              <a:rPr lang="es-AR" altLang="es-AR" sz="2800" i="1" dirty="0">
                <a:latin typeface="FreesiaUPC" panose="020B0604020202020204" pitchFamily="34" charset="-34"/>
                <a:cs typeface="FreesiaUPC" panose="020B0604020202020204" pitchFamily="34" charset="-34"/>
              </a:rPr>
              <a:t> punto {</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x_;</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y_;</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public</a:t>
            </a:r>
            <a:r>
              <a:rPr lang="es-AR" altLang="es-AR" sz="2800" i="1" dirty="0">
                <a:latin typeface="FreesiaUPC" panose="020B0604020202020204" pitchFamily="34" charset="-34"/>
                <a:cs typeface="FreesiaUPC" panose="020B0604020202020204" pitchFamily="34" charset="-34"/>
              </a:rPr>
              <a:t>:</a:t>
            </a:r>
          </a:p>
          <a:p>
            <a:pPr>
              <a:buClrTx/>
              <a:buFontTx/>
              <a:buNone/>
            </a:pPr>
            <a:r>
              <a:rPr lang="es-AR" altLang="es-AR" sz="2800" dirty="0">
                <a:latin typeface="FreesiaUPC" panose="020B0604020202020204" pitchFamily="34" charset="-34"/>
                <a:cs typeface="FreesiaUPC" panose="020B0604020202020204" pitchFamily="34" charset="-34"/>
              </a:rPr>
              <a:t>      punto (</a:t>
            </a:r>
            <a:r>
              <a:rPr lang="es-AR" altLang="es-AR" sz="2800" dirty="0" err="1">
                <a:latin typeface="FreesiaUPC" panose="020B0604020202020204" pitchFamily="34" charset="-34"/>
                <a:cs typeface="FreesiaUPC" panose="020B0604020202020204" pitchFamily="34" charset="-34"/>
              </a:rPr>
              <a:t>int,int</a:t>
            </a:r>
            <a:r>
              <a:rPr lang="es-AR" altLang="es-AR" sz="2800" dirty="0">
                <a:latin typeface="FreesiaUPC" panose="020B0604020202020204" pitchFamily="34" charset="-34"/>
                <a:cs typeface="FreesiaUPC" panose="020B0604020202020204" pitchFamily="34" charset="-34"/>
              </a:rPr>
              <a:t>);</a:t>
            </a:r>
          </a:p>
          <a:p>
            <a:pPr>
              <a:buClrTx/>
              <a:buFontTx/>
              <a:buNone/>
            </a:pPr>
            <a:r>
              <a:rPr lang="es-AR" altLang="es-AR" dirty="0">
                <a:solidFill>
                  <a:schemeClr val="tx1"/>
                </a:solidFill>
                <a:latin typeface="FreesiaUPC" panose="020B0604020202020204" pitchFamily="34" charset="-34"/>
                <a:cs typeface="FreesiaUPC" panose="020B0604020202020204" pitchFamily="34" charset="-34"/>
              </a:rPr>
              <a:t>       </a:t>
            </a:r>
            <a:r>
              <a:rPr lang="es-AR" altLang="es-AR" sz="2800" dirty="0">
                <a:solidFill>
                  <a:schemeClr val="tx1"/>
                </a:solidFill>
                <a:latin typeface="FreesiaUPC" panose="020B0604020202020204" pitchFamily="34" charset="-34"/>
                <a:cs typeface="FreesiaUPC" panose="020B0604020202020204" pitchFamily="34" charset="-34"/>
              </a:rPr>
              <a:t>punto (</a:t>
            </a:r>
            <a:r>
              <a:rPr lang="es-AR" altLang="es-AR" sz="2800" dirty="0" err="1">
                <a:solidFill>
                  <a:schemeClr val="tx1"/>
                </a:solidFill>
                <a:latin typeface="FreesiaUPC" panose="020B0604020202020204" pitchFamily="34" charset="-34"/>
                <a:cs typeface="FreesiaUPC" panose="020B0604020202020204" pitchFamily="34" charset="-34"/>
              </a:rPr>
              <a:t>const</a:t>
            </a:r>
            <a:r>
              <a:rPr lang="es-AR" altLang="es-AR" sz="2800" dirty="0">
                <a:solidFill>
                  <a:schemeClr val="tx1"/>
                </a:solidFill>
                <a:latin typeface="FreesiaUPC" panose="020B0604020202020204" pitchFamily="34" charset="-34"/>
                <a:cs typeface="FreesiaUPC" panose="020B0604020202020204" pitchFamily="34" charset="-34"/>
              </a:rPr>
              <a:t> punto&amp;);</a:t>
            </a:r>
          </a:p>
          <a:p>
            <a:pPr>
              <a:buClrTx/>
              <a:buFontTx/>
              <a:buNone/>
            </a:pPr>
            <a:r>
              <a:rPr lang="es-AR" altLang="es-AR" sz="2800" i="1" dirty="0">
                <a:latin typeface="FreesiaUPC" panose="020B0604020202020204" pitchFamily="34" charset="-34"/>
                <a:cs typeface="FreesiaUPC" panose="020B0604020202020204" pitchFamily="34" charset="-34"/>
              </a:rPr>
              <a:t>      void </a:t>
            </a:r>
            <a:r>
              <a:rPr lang="es-AR" altLang="es-AR" sz="2800" i="1" dirty="0" err="1">
                <a:latin typeface="FreesiaUPC" panose="020B0604020202020204" pitchFamily="34" charset="-34"/>
                <a:cs typeface="FreesiaUPC" panose="020B0604020202020204" pitchFamily="34" charset="-34"/>
              </a:rPr>
              <a:t>set_xy</a:t>
            </a: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get_x</a:t>
            </a:r>
            <a:r>
              <a:rPr lang="es-AR" altLang="es-AR" sz="2800" i="1" dirty="0">
                <a:latin typeface="FreesiaUPC" panose="020B0604020202020204" pitchFamily="34" charset="-34"/>
                <a:cs typeface="FreesiaUPC" panose="020B0604020202020204" pitchFamily="34" charset="-34"/>
              </a:rPr>
              <a:t> (void);</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get_y</a:t>
            </a:r>
            <a:r>
              <a:rPr lang="es-AR" altLang="es-AR" sz="2800" i="1" dirty="0">
                <a:latin typeface="FreesiaUPC" panose="020B0604020202020204" pitchFamily="34" charset="-34"/>
                <a:cs typeface="FreesiaUPC" panose="020B0604020202020204" pitchFamily="34" charset="-34"/>
              </a:rPr>
              <a:t> (void);</a:t>
            </a:r>
          </a:p>
          <a:p>
            <a:pPr>
              <a:buClrTx/>
              <a:buFontTx/>
              <a:buNone/>
            </a:pPr>
            <a:r>
              <a:rPr lang="es-AR" altLang="es-AR" sz="2800" i="1" dirty="0">
                <a:latin typeface="FreesiaUPC" panose="020B0604020202020204" pitchFamily="34" charset="-34"/>
                <a:cs typeface="FreesiaUPC" panose="020B0604020202020204" pitchFamily="34" charset="-34"/>
              </a:rPr>
              <a:t>}</a:t>
            </a:r>
          </a:p>
        </p:txBody>
      </p:sp>
      <p:sp>
        <p:nvSpPr>
          <p:cNvPr id="2" name="CuadroTexto 1"/>
          <p:cNvSpPr txBox="1"/>
          <p:nvPr/>
        </p:nvSpPr>
        <p:spPr>
          <a:xfrm>
            <a:off x="4439816" y="1454143"/>
            <a:ext cx="6075784" cy="1354217"/>
          </a:xfrm>
          <a:prstGeom prst="rect">
            <a:avLst/>
          </a:prstGeom>
          <a:noFill/>
        </p:spPr>
        <p:txBody>
          <a:bodyPr wrap="square" rtlCol="0">
            <a:spAutoFit/>
          </a:bodyPr>
          <a:lstStyle/>
          <a:p>
            <a:r>
              <a:rPr lang="es-AR" dirty="0">
                <a:solidFill>
                  <a:schemeClr val="tx1"/>
                </a:solidFill>
              </a:rPr>
              <a:t>La declaración de la función </a:t>
            </a:r>
          </a:p>
          <a:p>
            <a:pPr algn="r">
              <a:spcAft>
                <a:spcPts val="1200"/>
              </a:spcAft>
            </a:pPr>
            <a:r>
              <a:rPr lang="es-AR" dirty="0" err="1">
                <a:solidFill>
                  <a:schemeClr val="tx1"/>
                </a:solidFill>
              </a:rPr>
              <a:t>void</a:t>
            </a:r>
            <a:r>
              <a:rPr lang="es-AR" dirty="0">
                <a:solidFill>
                  <a:schemeClr val="tx1"/>
                </a:solidFill>
              </a:rPr>
              <a:t> punto::</a:t>
            </a:r>
            <a:r>
              <a:rPr lang="es-AR" dirty="0" err="1">
                <a:solidFill>
                  <a:schemeClr val="tx1"/>
                </a:solidFill>
              </a:rPr>
              <a:t>set_xy</a:t>
            </a:r>
            <a:r>
              <a:rPr lang="es-AR" dirty="0">
                <a:solidFill>
                  <a:schemeClr val="tx1"/>
                </a:solidFill>
              </a:rPr>
              <a:t> (</a:t>
            </a:r>
            <a:r>
              <a:rPr lang="es-AR" dirty="0" err="1">
                <a:solidFill>
                  <a:schemeClr val="tx1"/>
                </a:solidFill>
              </a:rPr>
              <a:t>int</a:t>
            </a:r>
            <a:r>
              <a:rPr lang="es-AR" dirty="0">
                <a:solidFill>
                  <a:schemeClr val="tx1"/>
                </a:solidFill>
              </a:rPr>
              <a:t>, </a:t>
            </a:r>
            <a:r>
              <a:rPr lang="es-AR" dirty="0" err="1">
                <a:solidFill>
                  <a:schemeClr val="tx1"/>
                </a:solidFill>
              </a:rPr>
              <a:t>int</a:t>
            </a:r>
            <a:r>
              <a:rPr lang="es-AR" dirty="0">
                <a:solidFill>
                  <a:schemeClr val="tx1"/>
                </a:solidFill>
              </a:rPr>
              <a:t>)</a:t>
            </a:r>
          </a:p>
          <a:p>
            <a:r>
              <a:rPr lang="es-AR" dirty="0">
                <a:solidFill>
                  <a:schemeClr val="tx1"/>
                </a:solidFill>
              </a:rPr>
              <a:t>C++ la convertirá </a:t>
            </a:r>
            <a:r>
              <a:rPr lang="es-AR" u="sng" dirty="0">
                <a:solidFill>
                  <a:srgbClr val="FF0000"/>
                </a:solidFill>
              </a:rPr>
              <a:t>internamente</a:t>
            </a:r>
            <a:r>
              <a:rPr lang="es-AR" dirty="0">
                <a:solidFill>
                  <a:schemeClr val="tx1"/>
                </a:solidFill>
              </a:rPr>
              <a:t> en:</a:t>
            </a:r>
          </a:p>
        </p:txBody>
      </p:sp>
      <p:sp>
        <p:nvSpPr>
          <p:cNvPr id="10" name="CuadroTexto 9"/>
          <p:cNvSpPr txBox="1"/>
          <p:nvPr/>
        </p:nvSpPr>
        <p:spPr>
          <a:xfrm rot="20809462">
            <a:off x="5015881" y="3957236"/>
            <a:ext cx="5411167" cy="16312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s-AR" sz="2000" dirty="0">
                <a:solidFill>
                  <a:schemeClr val="tx1"/>
                </a:solidFill>
              </a:rPr>
              <a:t>Y su definición también será convertida:</a:t>
            </a:r>
          </a:p>
          <a:p>
            <a:r>
              <a:rPr lang="es-AR" sz="2000" dirty="0" err="1">
                <a:solidFill>
                  <a:schemeClr val="tx1"/>
                </a:solidFill>
              </a:rPr>
              <a:t>void</a:t>
            </a:r>
            <a:r>
              <a:rPr lang="es-AR" sz="2000" dirty="0">
                <a:solidFill>
                  <a:schemeClr val="tx1"/>
                </a:solidFill>
              </a:rPr>
              <a:t> punto::</a:t>
            </a:r>
            <a:r>
              <a:rPr lang="es-AR" sz="2000" dirty="0" err="1">
                <a:solidFill>
                  <a:schemeClr val="tx1"/>
                </a:solidFill>
              </a:rPr>
              <a:t>set_xy</a:t>
            </a:r>
            <a:r>
              <a:rPr lang="es-AR" sz="2000" dirty="0">
                <a:solidFill>
                  <a:schemeClr val="tx1"/>
                </a:solidFill>
              </a:rPr>
              <a:t> (</a:t>
            </a:r>
            <a:r>
              <a:rPr lang="es-AR" sz="2000" dirty="0">
                <a:solidFill>
                  <a:srgbClr val="FF0000"/>
                </a:solidFill>
              </a:rPr>
              <a:t>punto* </a:t>
            </a:r>
            <a:r>
              <a:rPr lang="es-AR" sz="2000" dirty="0" err="1">
                <a:solidFill>
                  <a:srgbClr val="FF0000"/>
                </a:solidFill>
              </a:rPr>
              <a:t>const</a:t>
            </a:r>
            <a:r>
              <a:rPr lang="es-AR" sz="2000" dirty="0">
                <a:solidFill>
                  <a:srgbClr val="FF0000"/>
                </a:solidFill>
              </a:rPr>
              <a:t> </a:t>
            </a:r>
            <a:r>
              <a:rPr lang="es-AR" sz="2000" dirty="0" err="1">
                <a:solidFill>
                  <a:srgbClr val="FF0000"/>
                </a:solidFill>
              </a:rPr>
              <a:t>this</a:t>
            </a:r>
            <a:r>
              <a:rPr lang="es-AR" sz="2000" dirty="0">
                <a:solidFill>
                  <a:schemeClr val="tx1"/>
                </a:solidFill>
              </a:rPr>
              <a:t>, </a:t>
            </a:r>
            <a:r>
              <a:rPr lang="es-AR" sz="2000" dirty="0" err="1">
                <a:solidFill>
                  <a:schemeClr val="tx1"/>
                </a:solidFill>
              </a:rPr>
              <a:t>int</a:t>
            </a:r>
            <a:r>
              <a:rPr lang="es-AR" sz="2000" dirty="0">
                <a:solidFill>
                  <a:schemeClr val="tx1"/>
                </a:solidFill>
              </a:rPr>
              <a:t> a, </a:t>
            </a:r>
            <a:r>
              <a:rPr lang="es-AR" sz="2000" dirty="0" err="1">
                <a:solidFill>
                  <a:schemeClr val="tx1"/>
                </a:solidFill>
              </a:rPr>
              <a:t>int</a:t>
            </a:r>
            <a:r>
              <a:rPr lang="es-AR" sz="2000" dirty="0">
                <a:solidFill>
                  <a:schemeClr val="tx1"/>
                </a:solidFill>
              </a:rPr>
              <a:t> b){</a:t>
            </a:r>
            <a:endParaRPr lang="es-AR" dirty="0">
              <a:solidFill>
                <a:schemeClr val="tx1"/>
              </a:solidFill>
            </a:endParaRPr>
          </a:p>
          <a:p>
            <a:r>
              <a:rPr lang="es-AR" sz="2000" dirty="0">
                <a:solidFill>
                  <a:schemeClr val="tx1"/>
                </a:solidFill>
              </a:rPr>
              <a:t>	</a:t>
            </a:r>
            <a:r>
              <a:rPr lang="es-AR" sz="2000" dirty="0" err="1">
                <a:solidFill>
                  <a:srgbClr val="FF0000"/>
                </a:solidFill>
              </a:rPr>
              <a:t>this</a:t>
            </a:r>
            <a:r>
              <a:rPr lang="es-AR" sz="2000" dirty="0" err="1">
                <a:solidFill>
                  <a:srgbClr val="FF0000"/>
                </a:solidFill>
                <a:sym typeface="Symbol" panose="05050102010706020507" pitchFamily="18" charset="2"/>
              </a:rPr>
              <a:t></a:t>
            </a:r>
            <a:r>
              <a:rPr lang="es-AR" sz="2000" dirty="0" err="1">
                <a:solidFill>
                  <a:schemeClr val="tx1"/>
                </a:solidFill>
              </a:rPr>
              <a:t>x</a:t>
            </a:r>
            <a:r>
              <a:rPr lang="es-AR" sz="2000" dirty="0">
                <a:solidFill>
                  <a:schemeClr val="tx1"/>
                </a:solidFill>
              </a:rPr>
              <a:t>_ = a;</a:t>
            </a:r>
          </a:p>
          <a:p>
            <a:r>
              <a:rPr lang="es-AR" sz="2000" dirty="0">
                <a:solidFill>
                  <a:srgbClr val="FF0000"/>
                </a:solidFill>
              </a:rPr>
              <a:t>	</a:t>
            </a:r>
            <a:r>
              <a:rPr lang="es-AR" sz="2000" dirty="0" err="1">
                <a:solidFill>
                  <a:srgbClr val="FF0000"/>
                </a:solidFill>
              </a:rPr>
              <a:t>this</a:t>
            </a:r>
            <a:r>
              <a:rPr lang="es-AR" sz="2000" dirty="0">
                <a:solidFill>
                  <a:srgbClr val="FF0000"/>
                </a:solidFill>
                <a:sym typeface="Symbol" panose="05050102010706020507" pitchFamily="18" charset="2"/>
              </a:rPr>
              <a:t> </a:t>
            </a:r>
            <a:r>
              <a:rPr lang="es-AR" sz="2000" dirty="0">
                <a:solidFill>
                  <a:schemeClr val="tx1"/>
                </a:solidFill>
              </a:rPr>
              <a:t>y_ = b;</a:t>
            </a:r>
          </a:p>
          <a:p>
            <a:r>
              <a:rPr lang="es-AR" sz="2000" dirty="0">
                <a:solidFill>
                  <a:schemeClr val="tx1"/>
                </a:solidFill>
              </a:rPr>
              <a:t>}</a:t>
            </a:r>
          </a:p>
        </p:txBody>
      </p:sp>
      <p:sp>
        <p:nvSpPr>
          <p:cNvPr id="3" name="Rectángulo 2"/>
          <p:cNvSpPr/>
          <p:nvPr/>
        </p:nvSpPr>
        <p:spPr>
          <a:xfrm>
            <a:off x="4648200" y="3013503"/>
            <a:ext cx="5867400"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r"/>
            <a:r>
              <a:rPr lang="es-AR" dirty="0" err="1">
                <a:solidFill>
                  <a:schemeClr val="tx1"/>
                </a:solidFill>
              </a:rPr>
              <a:t>void</a:t>
            </a:r>
            <a:r>
              <a:rPr lang="es-AR" dirty="0">
                <a:solidFill>
                  <a:schemeClr val="tx1"/>
                </a:solidFill>
              </a:rPr>
              <a:t> punto::</a:t>
            </a:r>
            <a:r>
              <a:rPr lang="es-AR" dirty="0" err="1">
                <a:solidFill>
                  <a:schemeClr val="tx1"/>
                </a:solidFill>
              </a:rPr>
              <a:t>set_xy</a:t>
            </a:r>
            <a:r>
              <a:rPr lang="es-AR" dirty="0">
                <a:solidFill>
                  <a:schemeClr val="tx1"/>
                </a:solidFill>
              </a:rPr>
              <a:t> (</a:t>
            </a:r>
            <a:r>
              <a:rPr lang="es-AR" dirty="0">
                <a:solidFill>
                  <a:srgbClr val="FF0000"/>
                </a:solidFill>
              </a:rPr>
              <a:t>punto* </a:t>
            </a:r>
            <a:r>
              <a:rPr lang="es-AR" dirty="0" err="1">
                <a:solidFill>
                  <a:srgbClr val="FF0000"/>
                </a:solidFill>
              </a:rPr>
              <a:t>const</a:t>
            </a:r>
            <a:r>
              <a:rPr lang="es-AR" dirty="0">
                <a:solidFill>
                  <a:srgbClr val="FF0000"/>
                </a:solidFill>
              </a:rPr>
              <a:t> </a:t>
            </a:r>
            <a:r>
              <a:rPr lang="es-AR" dirty="0" err="1">
                <a:solidFill>
                  <a:srgbClr val="FF0000"/>
                </a:solidFill>
              </a:rPr>
              <a:t>this</a:t>
            </a:r>
            <a:r>
              <a:rPr lang="es-AR" dirty="0">
                <a:solidFill>
                  <a:schemeClr val="tx1"/>
                </a:solidFill>
              </a:rPr>
              <a:t>, </a:t>
            </a:r>
            <a:r>
              <a:rPr lang="es-AR" dirty="0" err="1">
                <a:solidFill>
                  <a:schemeClr val="tx1"/>
                </a:solidFill>
              </a:rPr>
              <a:t>int</a:t>
            </a:r>
            <a:r>
              <a:rPr lang="es-AR" dirty="0">
                <a:solidFill>
                  <a:schemeClr val="tx1"/>
                </a:solidFill>
              </a:rPr>
              <a:t>, </a:t>
            </a:r>
            <a:r>
              <a:rPr lang="es-AR" dirty="0" err="1">
                <a:solidFill>
                  <a:schemeClr val="tx1"/>
                </a:solidFill>
              </a:rPr>
              <a:t>int</a:t>
            </a:r>
            <a:r>
              <a:rPr lang="es-AR" dirty="0">
                <a:solidFill>
                  <a:schemeClr val="tx1"/>
                </a:solidFill>
              </a:rPr>
              <a:t>)</a:t>
            </a:r>
          </a:p>
        </p:txBody>
      </p:sp>
    </p:spTree>
    <p:extLst>
      <p:ext uri="{BB962C8B-B14F-4D97-AF65-F5344CB8AC3E}">
        <p14:creationId xmlns:p14="http://schemas.microsoft.com/office/powerpoint/2010/main" val="2722136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Marcador de fecha 3"/>
          <p:cNvSpPr>
            <a:spLocks noGrp="1"/>
          </p:cNvSpPr>
          <p:nvPr>
            <p:ph type="dt" idx="10"/>
          </p:nvPr>
        </p:nvSpPr>
        <p:spPr/>
        <p:txBody>
          <a:bodyPr/>
          <a:lstStyle/>
          <a:p>
            <a:r>
              <a:rPr lang="es-AR" altLang="es-AR"/>
              <a:t>@2018</a:t>
            </a:r>
          </a:p>
        </p:txBody>
      </p:sp>
      <p:sp>
        <p:nvSpPr>
          <p:cNvPr id="11" name="Marcador de pie de página 4"/>
          <p:cNvSpPr>
            <a:spLocks noGrp="1"/>
          </p:cNvSpPr>
          <p:nvPr>
            <p:ph type="ftr" idx="11"/>
          </p:nvPr>
        </p:nvSpPr>
        <p:spPr/>
        <p:txBody>
          <a:bodyPr/>
          <a:lstStyle/>
          <a:p>
            <a:r>
              <a:rPr lang="es-ES" altLang="es-AR"/>
              <a:t>Ing. M. Giura / Info2</a:t>
            </a:r>
          </a:p>
        </p:txBody>
      </p:sp>
      <p:sp>
        <p:nvSpPr>
          <p:cNvPr id="12" name="Marcador de número de diapositiva 5"/>
          <p:cNvSpPr>
            <a:spLocks noGrp="1"/>
          </p:cNvSpPr>
          <p:nvPr>
            <p:ph type="sldNum" idx="12"/>
          </p:nvPr>
        </p:nvSpPr>
        <p:spPr/>
        <p:txBody>
          <a:bodyPr/>
          <a:lstStyle/>
          <a:p>
            <a:fld id="{6D340A55-FDBA-4C83-8CE4-2FC5A7E3D3A9}" type="slidenum">
              <a:rPr lang="es-ES" altLang="es-AR"/>
              <a:pPr/>
              <a:t>21</a:t>
            </a:fld>
            <a:endParaRPr lang="es-ES" altLang="es-AR"/>
          </a:p>
        </p:txBody>
      </p:sp>
      <p:sp>
        <p:nvSpPr>
          <p:cNvPr id="11265" name="Rectangle 1"/>
          <p:cNvSpPr>
            <a:spLocks noGrp="1" noChangeArrowheads="1"/>
          </p:cNvSpPr>
          <p:nvPr>
            <p:ph type="title" idx="4294967295"/>
          </p:nvPr>
        </p:nvSpPr>
        <p:spPr>
          <a:xfrm>
            <a:off x="4411663" y="136525"/>
            <a:ext cx="7780337" cy="763588"/>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Puntero </a:t>
            </a:r>
            <a:r>
              <a:rPr lang="es-AR" altLang="es-AR" b="1" dirty="0" err="1">
                <a:latin typeface="Purisa" charset="0"/>
              </a:rPr>
              <a:t>this</a:t>
            </a:r>
            <a:r>
              <a:rPr lang="es-AR" altLang="es-AR" b="1" dirty="0">
                <a:latin typeface="Bitstream Charter" pitchFamily="16" charset="0"/>
              </a:rPr>
              <a:t>: </a:t>
            </a:r>
            <a:r>
              <a:rPr lang="es-AR" altLang="es-AR" b="1" i="1" dirty="0">
                <a:solidFill>
                  <a:srgbClr val="FF0000"/>
                </a:solidFill>
                <a:latin typeface="Bitstream Charter" pitchFamily="16" charset="0"/>
              </a:rPr>
              <a:t>uso trivial</a:t>
            </a:r>
          </a:p>
        </p:txBody>
      </p:sp>
      <p:sp>
        <p:nvSpPr>
          <p:cNvPr id="11266" name="Text Box 2"/>
          <p:cNvSpPr txBox="1">
            <a:spLocks noChangeArrowheads="1"/>
          </p:cNvSpPr>
          <p:nvPr/>
        </p:nvSpPr>
        <p:spPr bwMode="auto">
          <a:xfrm>
            <a:off x="5286174" y="1109663"/>
            <a:ext cx="6498255" cy="1232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dirty="0"/>
              <a:t>es lícito el uso del puntero </a:t>
            </a:r>
            <a:r>
              <a:rPr lang="es-AR" altLang="es-AR" b="1" dirty="0" err="1"/>
              <a:t>this</a:t>
            </a:r>
            <a:r>
              <a:rPr lang="es-AR" altLang="es-AR" dirty="0"/>
              <a:t> cuando se accede a los datos miembro, </a:t>
            </a:r>
            <a:r>
              <a:rPr lang="es-AR" altLang="es-AR" b="1" dirty="0">
                <a:solidFill>
                  <a:srgbClr val="FF0000"/>
                </a:solidFill>
              </a:rPr>
              <a:t>aunque es  innecesario y está mal visto (</a:t>
            </a:r>
            <a:r>
              <a:rPr lang="es-AR" altLang="es-AR" sz="1600" b="1" dirty="0">
                <a:solidFill>
                  <a:srgbClr val="FF0000"/>
                </a:solidFill>
                <a:latin typeface="Ink Free" panose="03080402000500000000" pitchFamily="66" charset="0"/>
              </a:rPr>
              <a:t>incluso para los profes de Info2 cuando corrigen</a:t>
            </a:r>
            <a:r>
              <a:rPr lang="es-AR" altLang="es-AR" b="1" dirty="0">
                <a:solidFill>
                  <a:srgbClr val="FF0000"/>
                </a:solidFill>
              </a:rPr>
              <a:t>)</a:t>
            </a:r>
            <a:r>
              <a:rPr lang="es-AR" altLang="es-AR" dirty="0"/>
              <a:t>.</a:t>
            </a:r>
          </a:p>
        </p:txBody>
      </p:sp>
      <p:sp>
        <p:nvSpPr>
          <p:cNvPr id="11267" name="Text Box 3"/>
          <p:cNvSpPr txBox="1">
            <a:spLocks noChangeArrowheads="1"/>
          </p:cNvSpPr>
          <p:nvPr/>
        </p:nvSpPr>
        <p:spPr bwMode="auto">
          <a:xfrm>
            <a:off x="953875" y="1326356"/>
            <a:ext cx="3410818" cy="460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2000" i="1" dirty="0" err="1">
                <a:latin typeface="Gentium Basic" charset="0"/>
              </a:rPr>
              <a:t>class</a:t>
            </a:r>
            <a:r>
              <a:rPr lang="es-AR" altLang="es-AR" sz="2000" i="1" dirty="0">
                <a:latin typeface="Gentium Basic" charset="0"/>
              </a:rPr>
              <a:t> D </a:t>
            </a:r>
          </a:p>
          <a:p>
            <a:pPr>
              <a:buClrTx/>
              <a:buFontTx/>
              <a:buNone/>
            </a:pPr>
            <a:r>
              <a:rPr lang="es-AR" altLang="es-AR" sz="2000" i="1" dirty="0">
                <a:latin typeface="Gentium Basic" charset="0"/>
              </a:rPr>
              <a:t>{</a:t>
            </a:r>
          </a:p>
          <a:p>
            <a:pPr>
              <a:buClrTx/>
              <a:buFontTx/>
              <a:buNone/>
            </a:pPr>
            <a:r>
              <a:rPr lang="es-AR" altLang="es-AR" sz="2000" i="1" dirty="0">
                <a:latin typeface="Gentium Basic" charset="0"/>
              </a:rPr>
              <a:t>      </a:t>
            </a:r>
            <a:r>
              <a:rPr lang="es-AR" altLang="es-AR" sz="2000" i="1" dirty="0" err="1">
                <a:latin typeface="Gentium Basic" charset="0"/>
              </a:rPr>
              <a:t>int</a:t>
            </a:r>
            <a:r>
              <a:rPr lang="es-AR" altLang="es-AR" sz="2000" i="1" dirty="0">
                <a:latin typeface="Gentium Basic" charset="0"/>
              </a:rPr>
              <a:t> i, j, k;</a:t>
            </a:r>
          </a:p>
          <a:p>
            <a:pPr>
              <a:buClrTx/>
              <a:buFontTx/>
              <a:buNone/>
            </a:pPr>
            <a:r>
              <a:rPr lang="es-AR" altLang="es-AR" sz="2000" i="1" dirty="0">
                <a:latin typeface="Gentium Basic" charset="0"/>
              </a:rPr>
              <a:t>   </a:t>
            </a:r>
            <a:r>
              <a:rPr lang="es-AR" altLang="es-AR" sz="2000" i="1" dirty="0" err="1">
                <a:latin typeface="Gentium Basic" charset="0"/>
              </a:rPr>
              <a:t>public</a:t>
            </a:r>
            <a:r>
              <a:rPr lang="es-AR" altLang="es-AR" sz="2000" i="1" dirty="0">
                <a:latin typeface="Gentium Basic" charset="0"/>
              </a:rPr>
              <a:t>:</a:t>
            </a:r>
          </a:p>
          <a:p>
            <a:pPr>
              <a:buClrTx/>
              <a:buFontTx/>
              <a:buNone/>
            </a:pPr>
            <a:r>
              <a:rPr lang="es-AR" altLang="es-AR" sz="2000" i="1" dirty="0">
                <a:latin typeface="Gentium Basic" charset="0"/>
              </a:rPr>
              <a:t>      D () {i=j=k=0};</a:t>
            </a:r>
          </a:p>
          <a:p>
            <a:pPr>
              <a:buClrTx/>
              <a:buFontTx/>
              <a:buNone/>
            </a:pPr>
            <a:r>
              <a:rPr lang="es-AR" altLang="es-AR" sz="2000" i="1" dirty="0">
                <a:latin typeface="Gentium Basic" charset="0"/>
              </a:rPr>
              <a:t>      void mostrar (void)  {</a:t>
            </a:r>
          </a:p>
          <a:p>
            <a:pPr>
              <a:buClrTx/>
              <a:buFontTx/>
              <a:buNone/>
            </a:pPr>
            <a:r>
              <a:rPr lang="es-AR" altLang="es-AR" sz="2000" i="1" dirty="0">
                <a:latin typeface="Gentium Basic" charset="0"/>
              </a:rPr>
              <a:t>	           </a:t>
            </a:r>
            <a:r>
              <a:rPr lang="es-AR" altLang="es-AR" sz="2000" i="1" dirty="0" err="1">
                <a:latin typeface="Gentium Basic" charset="0"/>
              </a:rPr>
              <a:t>cout</a:t>
            </a:r>
            <a:r>
              <a:rPr lang="es-AR" altLang="es-AR" sz="2000" i="1" dirty="0">
                <a:latin typeface="Gentium Basic" charset="0"/>
              </a:rPr>
              <a:t>&lt;&lt;i&lt;&lt;” ”&lt;&lt;j&lt;&lt;” “&lt;&lt;k;</a:t>
            </a:r>
          </a:p>
          <a:p>
            <a:pPr>
              <a:buClrTx/>
              <a:buFontTx/>
              <a:buNone/>
            </a:pPr>
            <a:r>
              <a:rPr lang="es-AR" altLang="es-AR" sz="2000" i="1" dirty="0">
                <a:latin typeface="Gentium Basic" charset="0"/>
              </a:rPr>
              <a:t>	      }</a:t>
            </a:r>
          </a:p>
          <a:p>
            <a:pPr>
              <a:buClrTx/>
              <a:buFontTx/>
              <a:buNone/>
            </a:pPr>
            <a:r>
              <a:rPr lang="es-AR" altLang="es-AR" sz="2000" i="1" dirty="0">
                <a:latin typeface="Gentium Basic" charset="0"/>
              </a:rPr>
              <a:t>}A;</a:t>
            </a:r>
          </a:p>
          <a:p>
            <a:pPr>
              <a:buClrTx/>
              <a:buFontTx/>
              <a:buNone/>
            </a:pPr>
            <a:endParaRPr lang="es-AR" altLang="es-AR" sz="2200" i="1" dirty="0">
              <a:latin typeface="Gentium Basic" charset="0"/>
            </a:endParaRPr>
          </a:p>
          <a:p>
            <a:pPr>
              <a:buClrTx/>
              <a:buFontTx/>
              <a:buNone/>
            </a:pPr>
            <a:r>
              <a:rPr lang="es-AR" altLang="es-AR" sz="2200" i="1" dirty="0">
                <a:latin typeface="Gentium Basic" charset="0"/>
              </a:rPr>
              <a:t>void </a:t>
            </a:r>
            <a:r>
              <a:rPr lang="es-AR" altLang="es-AR" sz="2200" i="1" dirty="0" err="1">
                <a:latin typeface="Gentium Basic" charset="0"/>
              </a:rPr>
              <a:t>main</a:t>
            </a:r>
            <a:r>
              <a:rPr lang="es-AR" altLang="es-AR" sz="2200" i="1" dirty="0">
                <a:latin typeface="Gentium Basic" charset="0"/>
              </a:rPr>
              <a:t> (void) </a:t>
            </a:r>
          </a:p>
          <a:p>
            <a:pPr>
              <a:buClrTx/>
              <a:buFontTx/>
              <a:buNone/>
            </a:pPr>
            <a:r>
              <a:rPr lang="es-AR" altLang="es-AR" sz="2200" i="1" dirty="0">
                <a:latin typeface="Gentium Basic" charset="0"/>
              </a:rPr>
              <a:t>{</a:t>
            </a:r>
          </a:p>
          <a:p>
            <a:pPr>
              <a:buClrTx/>
              <a:buFontTx/>
              <a:buNone/>
            </a:pPr>
            <a:r>
              <a:rPr lang="es-AR" altLang="es-AR" dirty="0"/>
              <a:t>	      </a:t>
            </a:r>
            <a:r>
              <a:rPr lang="es-AR" altLang="es-AR" sz="2200" i="1" dirty="0" err="1">
                <a:latin typeface="Gentium Basic" charset="0"/>
              </a:rPr>
              <a:t>A.mostrar</a:t>
            </a:r>
            <a:r>
              <a:rPr lang="es-AR" altLang="es-AR" sz="2200" i="1" dirty="0">
                <a:latin typeface="Gentium Basic" charset="0"/>
              </a:rPr>
              <a:t>();</a:t>
            </a:r>
          </a:p>
          <a:p>
            <a:pPr>
              <a:buClrTx/>
              <a:buFontTx/>
              <a:buNone/>
            </a:pPr>
            <a:r>
              <a:rPr lang="es-AR" altLang="es-AR" dirty="0"/>
              <a:t>}</a:t>
            </a:r>
          </a:p>
        </p:txBody>
      </p:sp>
      <p:grpSp>
        <p:nvGrpSpPr>
          <p:cNvPr id="11268" name="Group 4"/>
          <p:cNvGrpSpPr>
            <a:grpSpLocks/>
          </p:cNvGrpSpPr>
          <p:nvPr/>
        </p:nvGrpSpPr>
        <p:grpSpPr bwMode="auto">
          <a:xfrm>
            <a:off x="5303838" y="2447925"/>
            <a:ext cx="5381626" cy="3455988"/>
            <a:chOff x="2381" y="1542"/>
            <a:chExt cx="3390" cy="2177"/>
          </a:xfrm>
        </p:grpSpPr>
        <p:sp>
          <p:nvSpPr>
            <p:cNvPr id="11269" name="AutoShape 5"/>
            <p:cNvSpPr>
              <a:spLocks noChangeArrowheads="1"/>
            </p:cNvSpPr>
            <p:nvPr/>
          </p:nvSpPr>
          <p:spPr bwMode="auto">
            <a:xfrm>
              <a:off x="3878" y="1542"/>
              <a:ext cx="278" cy="618"/>
            </a:xfrm>
            <a:prstGeom prst="downArrow">
              <a:avLst>
                <a:gd name="adj1" fmla="val 50000"/>
                <a:gd name="adj2" fmla="val 55576"/>
              </a:avLst>
            </a:prstGeom>
            <a:solidFill>
              <a:srgbClr val="99CCFF"/>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1270" name="Text Box 6"/>
            <p:cNvSpPr txBox="1">
              <a:spLocks noChangeArrowheads="1"/>
            </p:cNvSpPr>
            <p:nvPr/>
          </p:nvSpPr>
          <p:spPr bwMode="auto">
            <a:xfrm>
              <a:off x="3470" y="2174"/>
              <a:ext cx="156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1271" name="Text Box 7"/>
            <p:cNvSpPr txBox="1">
              <a:spLocks noChangeArrowheads="1"/>
            </p:cNvSpPr>
            <p:nvPr/>
          </p:nvSpPr>
          <p:spPr bwMode="auto">
            <a:xfrm>
              <a:off x="2381" y="1887"/>
              <a:ext cx="3390" cy="1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2000" i="1" dirty="0" err="1">
                  <a:latin typeface="Gentium Basic" charset="0"/>
                </a:rPr>
                <a:t>class</a:t>
              </a:r>
              <a:r>
                <a:rPr lang="es-AR" altLang="es-AR" sz="2000" i="1" dirty="0">
                  <a:latin typeface="Gentium Basic" charset="0"/>
                </a:rPr>
                <a:t> D </a:t>
              </a:r>
            </a:p>
            <a:p>
              <a:pPr>
                <a:buClrTx/>
                <a:buFontTx/>
                <a:buNone/>
              </a:pPr>
              <a:r>
                <a:rPr lang="es-AR" altLang="es-AR" sz="2000" i="1" dirty="0">
                  <a:latin typeface="Gentium Basic" charset="0"/>
                </a:rPr>
                <a:t>{</a:t>
              </a:r>
            </a:p>
            <a:p>
              <a:pPr>
                <a:buClrTx/>
                <a:buFontTx/>
                <a:buNone/>
              </a:pPr>
              <a:r>
                <a:rPr lang="es-AR" altLang="es-AR" sz="2000" i="1" dirty="0">
                  <a:latin typeface="Gentium Basic" charset="0"/>
                </a:rPr>
                <a:t>      </a:t>
              </a:r>
              <a:r>
                <a:rPr lang="es-AR" altLang="es-AR" sz="2000" i="1" dirty="0" err="1">
                  <a:latin typeface="Gentium Basic" charset="0"/>
                </a:rPr>
                <a:t>int</a:t>
              </a:r>
              <a:r>
                <a:rPr lang="es-AR" altLang="es-AR" sz="2000" i="1" dirty="0">
                  <a:latin typeface="Gentium Basic" charset="0"/>
                </a:rPr>
                <a:t> i, j, k;</a:t>
              </a:r>
            </a:p>
            <a:p>
              <a:pPr>
                <a:buClrTx/>
                <a:buFontTx/>
                <a:buNone/>
              </a:pPr>
              <a:r>
                <a:rPr lang="es-AR" altLang="es-AR" sz="2000" i="1" dirty="0">
                  <a:latin typeface="Gentium Basic" charset="0"/>
                </a:rPr>
                <a:t>   </a:t>
              </a:r>
              <a:r>
                <a:rPr lang="es-AR" altLang="es-AR" sz="2000" i="1" dirty="0" err="1">
                  <a:latin typeface="Gentium Basic" charset="0"/>
                </a:rPr>
                <a:t>public</a:t>
              </a:r>
              <a:r>
                <a:rPr lang="es-AR" altLang="es-AR" sz="2000" i="1" dirty="0">
                  <a:latin typeface="Gentium Basic" charset="0"/>
                </a:rPr>
                <a:t>:</a:t>
              </a:r>
            </a:p>
            <a:p>
              <a:pPr>
                <a:buClrTx/>
                <a:buFontTx/>
                <a:buNone/>
              </a:pPr>
              <a:r>
                <a:rPr lang="es-AR" altLang="es-AR" sz="2000" i="1" dirty="0">
                  <a:latin typeface="Gentium Basic" charset="0"/>
                </a:rPr>
                <a:t>      D () {</a:t>
              </a:r>
              <a:r>
                <a:rPr lang="es-AR" altLang="es-AR" sz="2000" b="1" i="1" dirty="0" err="1">
                  <a:latin typeface="Gentium Basic" charset="0"/>
                </a:rPr>
                <a:t>this</a:t>
              </a:r>
              <a:r>
                <a:rPr lang="es-AR" altLang="es-AR" sz="2000" b="1" i="1" dirty="0">
                  <a:latin typeface="Gentium Basic" charset="0"/>
                </a:rPr>
                <a:t>-&gt;</a:t>
              </a:r>
              <a:r>
                <a:rPr lang="es-AR" altLang="es-AR" sz="2000" i="1" dirty="0">
                  <a:latin typeface="Gentium Basic" charset="0"/>
                </a:rPr>
                <a:t>i = </a:t>
              </a:r>
              <a:r>
                <a:rPr lang="es-AR" altLang="es-AR" sz="2000" b="1" i="1" dirty="0" err="1">
                  <a:latin typeface="Gentium Basic" charset="0"/>
                </a:rPr>
                <a:t>this</a:t>
              </a:r>
              <a:r>
                <a:rPr lang="es-AR" altLang="es-AR" sz="2000" b="1" i="1" dirty="0">
                  <a:latin typeface="Gentium Basic" charset="0"/>
                </a:rPr>
                <a:t>-&gt;</a:t>
              </a:r>
              <a:r>
                <a:rPr lang="es-AR" altLang="es-AR" sz="2000" i="1" dirty="0">
                  <a:latin typeface="Gentium Basic" charset="0"/>
                </a:rPr>
                <a:t>j = </a:t>
              </a:r>
              <a:r>
                <a:rPr lang="es-AR" altLang="es-AR" sz="2000" b="1" i="1" dirty="0" err="1">
                  <a:latin typeface="Gentium Basic" charset="0"/>
                </a:rPr>
                <a:t>this</a:t>
              </a:r>
              <a:r>
                <a:rPr lang="es-AR" altLang="es-AR" sz="2000" b="1" i="1" dirty="0">
                  <a:latin typeface="Gentium Basic" charset="0"/>
                </a:rPr>
                <a:t>-&gt;</a:t>
              </a:r>
              <a:r>
                <a:rPr lang="es-AR" altLang="es-AR" sz="2000" i="1" dirty="0">
                  <a:latin typeface="Gentium Basic" charset="0"/>
                </a:rPr>
                <a:t>k = 0};</a:t>
              </a:r>
            </a:p>
            <a:p>
              <a:pPr>
                <a:buClrTx/>
                <a:buFontTx/>
                <a:buNone/>
              </a:pPr>
              <a:r>
                <a:rPr lang="es-AR" altLang="es-AR" sz="2000" i="1" dirty="0">
                  <a:latin typeface="Gentium Basic" charset="0"/>
                </a:rPr>
                <a:t>      </a:t>
              </a:r>
              <a:r>
                <a:rPr lang="es-AR" altLang="es-AR" sz="2000" i="1" dirty="0" err="1">
                  <a:latin typeface="Gentium Basic" charset="0"/>
                </a:rPr>
                <a:t>void</a:t>
              </a:r>
              <a:r>
                <a:rPr lang="es-AR" altLang="es-AR" sz="2000" i="1" dirty="0">
                  <a:latin typeface="Gentium Basic" charset="0"/>
                </a:rPr>
                <a:t> mostrar (</a:t>
              </a:r>
              <a:r>
                <a:rPr lang="es-AR" altLang="es-AR" sz="2000" i="1" dirty="0" err="1">
                  <a:latin typeface="Gentium Basic" charset="0"/>
                </a:rPr>
                <a:t>void</a:t>
              </a:r>
              <a:r>
                <a:rPr lang="es-AR" altLang="es-AR" sz="2000" i="1" dirty="0">
                  <a:latin typeface="Gentium Basic" charset="0"/>
                </a:rPr>
                <a:t>){</a:t>
              </a:r>
            </a:p>
            <a:p>
              <a:pPr>
                <a:buClrTx/>
                <a:buFontTx/>
                <a:buNone/>
              </a:pPr>
              <a:r>
                <a:rPr lang="es-AR" altLang="es-AR" sz="2000" i="1" dirty="0">
                  <a:latin typeface="Gentium Basic" charset="0"/>
                </a:rPr>
                <a:t>	      </a:t>
              </a:r>
              <a:r>
                <a:rPr lang="es-AR" altLang="es-AR" sz="2000" i="1" dirty="0" err="1">
                  <a:latin typeface="Gentium Basic" charset="0"/>
                </a:rPr>
                <a:t>cout</a:t>
              </a:r>
              <a:r>
                <a:rPr lang="es-AR" altLang="es-AR" sz="2000" i="1" dirty="0">
                  <a:latin typeface="Gentium Basic" charset="0"/>
                </a:rPr>
                <a:t>&lt;&lt; </a:t>
              </a:r>
              <a:r>
                <a:rPr lang="es-AR" altLang="es-AR" sz="2000" b="1" i="1" dirty="0" err="1">
                  <a:latin typeface="Gentium Basic" charset="0"/>
                </a:rPr>
                <a:t>this</a:t>
              </a:r>
              <a:r>
                <a:rPr lang="es-AR" altLang="es-AR" sz="2000" b="1" i="1" dirty="0">
                  <a:latin typeface="Gentium Basic" charset="0"/>
                </a:rPr>
                <a:t>-&gt;</a:t>
              </a:r>
              <a:r>
                <a:rPr lang="es-AR" altLang="es-AR" sz="2000" i="1" dirty="0">
                  <a:latin typeface="Gentium Basic" charset="0"/>
                </a:rPr>
                <a:t>i&lt;&lt;” ”&lt;&lt;</a:t>
              </a:r>
              <a:r>
                <a:rPr lang="es-AR" altLang="es-AR" sz="2000" b="1" i="1" dirty="0" err="1">
                  <a:latin typeface="Gentium Basic" charset="0"/>
                </a:rPr>
                <a:t>this</a:t>
              </a:r>
              <a:r>
                <a:rPr lang="es-AR" altLang="es-AR" sz="2000" b="1" i="1" dirty="0">
                  <a:latin typeface="Gentium Basic" charset="0"/>
                </a:rPr>
                <a:t>-&gt;</a:t>
              </a:r>
              <a:r>
                <a:rPr lang="es-AR" altLang="es-AR" sz="2000" i="1" dirty="0">
                  <a:latin typeface="Gentium Basic" charset="0"/>
                </a:rPr>
                <a:t>j&lt;&lt;” “&lt;&lt;</a:t>
              </a:r>
              <a:r>
                <a:rPr lang="es-AR" altLang="es-AR" sz="2000" b="1" i="1" dirty="0" err="1">
                  <a:latin typeface="Gentium Basic" charset="0"/>
                </a:rPr>
                <a:t>this</a:t>
              </a:r>
              <a:r>
                <a:rPr lang="es-AR" altLang="es-AR" sz="2000" b="1" i="1" dirty="0">
                  <a:latin typeface="Gentium Basic" charset="0"/>
                </a:rPr>
                <a:t>-&gt;</a:t>
              </a:r>
              <a:r>
                <a:rPr lang="es-AR" altLang="es-AR" sz="2000" i="1" dirty="0">
                  <a:latin typeface="Gentium Basic" charset="0"/>
                </a:rPr>
                <a:t>k;</a:t>
              </a:r>
            </a:p>
            <a:p>
              <a:pPr>
                <a:buClrTx/>
                <a:buFontTx/>
                <a:buNone/>
              </a:pPr>
              <a:r>
                <a:rPr lang="es-AR" altLang="es-AR" sz="2000" i="1" dirty="0">
                  <a:latin typeface="Gentium Basic" charset="0"/>
                </a:rPr>
                <a:t>		}</a:t>
              </a:r>
            </a:p>
            <a:p>
              <a:pPr>
                <a:buClrTx/>
                <a:buFontTx/>
                <a:buNone/>
              </a:pPr>
              <a:r>
                <a:rPr lang="es-AR" altLang="es-AR" sz="2000" i="1" dirty="0">
                  <a:latin typeface="Gentium Basic" charset="0"/>
                </a:rPr>
                <a:t>}A;</a:t>
              </a:r>
            </a:p>
            <a:p>
              <a:pPr>
                <a:buClrTx/>
                <a:buFontTx/>
                <a:buNone/>
              </a:pPr>
              <a:endParaRPr lang="es-AR" altLang="es-AR" sz="2200" i="1" dirty="0">
                <a:latin typeface="Gentium Basic" charset="0"/>
              </a:endParaRPr>
            </a:p>
            <a:p>
              <a:pPr>
                <a:buClrTx/>
                <a:buFontTx/>
                <a:buNone/>
              </a:pPr>
              <a:endParaRPr lang="es-AR" altLang="es-AR" sz="2200" i="1" dirty="0">
                <a:latin typeface="Gentium Basic" charset="0"/>
              </a:endParaRPr>
            </a:p>
          </p:txBody>
        </p:sp>
      </p:grpSp>
      <p:sp>
        <p:nvSpPr>
          <p:cNvPr id="2" name="Señal de prohibido 1"/>
          <p:cNvSpPr/>
          <p:nvPr/>
        </p:nvSpPr>
        <p:spPr bwMode="auto">
          <a:xfrm>
            <a:off x="5286376" y="3205164"/>
            <a:ext cx="3905969" cy="3032125"/>
          </a:xfrm>
          <a:prstGeom prst="noSmoking">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cene3d>
              <a:camera prst="isometricRightUp"/>
              <a:lightRig rig="threePt" dir="t"/>
            </a:scene3d>
          </a:bodyPr>
          <a:lstStyle/>
          <a:p>
            <a:endParaRPr lang="es-AR">
              <a:solidFill>
                <a:srgbClr val="FF0000"/>
              </a:solidFill>
            </a:endParaRPr>
          </a:p>
        </p:txBody>
      </p:sp>
      <p:cxnSp>
        <p:nvCxnSpPr>
          <p:cNvPr id="4" name="Conector recto de flecha 3">
            <a:extLst>
              <a:ext uri="{FF2B5EF4-FFF2-40B4-BE49-F238E27FC236}">
                <a16:creationId xmlns:a16="http://schemas.microsoft.com/office/drawing/2014/main" id="{5D84DA27-E1BF-4075-A787-DEA1817E332E}"/>
              </a:ext>
            </a:extLst>
          </p:cNvPr>
          <p:cNvCxnSpPr>
            <a:cxnSpLocks/>
          </p:cNvCxnSpPr>
          <p:nvPr/>
        </p:nvCxnSpPr>
        <p:spPr bwMode="auto">
          <a:xfrm>
            <a:off x="1919536" y="1628800"/>
            <a:ext cx="3384303" cy="1366814"/>
          </a:xfrm>
          <a:prstGeom prst="straightConnector1">
            <a:avLst/>
          </a:prstGeom>
          <a:ln>
            <a:solidFill>
              <a:srgbClr val="FF0000"/>
            </a:solidFill>
            <a:prstDash val="sysDash"/>
            <a:headEnd type="none" w="med" len="med"/>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5" presetClass="entr" fill="hold" nodeType="afterEffect">
                                  <p:stCondLst>
                                    <p:cond delay="0"/>
                                  </p:stCondLst>
                                  <p:childTnLst>
                                    <p:set>
                                      <p:cBhvr additive="repl">
                                        <p:cTn id="12" dur="1" fill="hold">
                                          <p:stCondLst>
                                            <p:cond delay="0"/>
                                          </p:stCondLst>
                                        </p:cTn>
                                        <p:tgtEl>
                                          <p:spTgt spid="11268"/>
                                        </p:tgtEl>
                                        <p:attrNameLst>
                                          <p:attrName>style.visibility</p:attrName>
                                        </p:attrNameLst>
                                      </p:cBhvr>
                                      <p:to>
                                        <p:strVal val="visible"/>
                                      </p:to>
                                    </p:set>
                                    <p:anim calcmode="lin" valueType="num">
                                      <p:cBhvr additive="repl">
                                        <p:cTn id="13" dur="1000" fill="hold"/>
                                        <p:tgtEl>
                                          <p:spTgt spid="11268"/>
                                        </p:tgtEl>
                                        <p:attrNameLst>
                                          <p:attrName>ppt_w</p:attrName>
                                        </p:attrNameLst>
                                      </p:cBhvr>
                                      <p:tavLst>
                                        <p:tav tm="100000">
                                          <p:val>
                                            <p:strVal val="#ppt_w*0.70"/>
                                          </p:val>
                                        </p:tav>
                                        <p:tav>
                                          <p:val>
                                            <p:strVal val="#ppt_w"/>
                                          </p:val>
                                        </p:tav>
                                      </p:tavLst>
                                    </p:anim>
                                    <p:anim calcmode="lin" valueType="num">
                                      <p:cBhvr additive="repl">
                                        <p:cTn id="14" dur="1000" fill="hold"/>
                                        <p:tgtEl>
                                          <p:spTgt spid="11268"/>
                                        </p:tgtEl>
                                        <p:attrNameLst>
                                          <p:attrName>ppt_h</p:attrName>
                                        </p:attrNameLst>
                                      </p:cBhvr>
                                      <p:tavLst>
                                        <p:tav tm="100000">
                                          <p:val>
                                            <p:strVal val="#ppt_h"/>
                                          </p:val>
                                        </p:tav>
                                        <p:tav>
                                          <p:val>
                                            <p:strVal val="#ppt_h"/>
                                          </p:val>
                                        </p:tav>
                                      </p:tavLst>
                                    </p:anim>
                                    <p:animEffect transition="in" filter="fade">
                                      <p:cBhvr additive="repl">
                                        <p:cTn id="15" dur="1000"/>
                                        <p:tgtEl>
                                          <p:spTgt spid="11268"/>
                                        </p:tgtEl>
                                      </p:cBhvr>
                                    </p:animEffect>
                                  </p:childTnLst>
                                </p:cTn>
                              </p:par>
                            </p:childTnLst>
                          </p:cTn>
                        </p:par>
                      </p:childTnLst>
                    </p:cTn>
                  </p:par>
                  <p:par>
                    <p:cTn id="16" fill="hold">
                      <p:stCondLst>
                        <p:cond delay="indefinite"/>
                      </p:stCondLst>
                      <p:childTnLst>
                        <p:par>
                          <p:cTn id="17" fill="hold" nodeType="afterGroup">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03CB90CC-F7E7-452E-BE92-B845BEF59ECE}"/>
              </a:ext>
            </a:extLst>
          </p:cNvPr>
          <p:cNvPicPr>
            <a:picLocks noChangeAspect="1"/>
          </p:cNvPicPr>
          <p:nvPr/>
        </p:nvPicPr>
        <p:blipFill>
          <a:blip r:embed="rId3"/>
          <a:stretch>
            <a:fillRect/>
          </a:stretch>
        </p:blipFill>
        <p:spPr>
          <a:xfrm>
            <a:off x="577886" y="4642607"/>
            <a:ext cx="1133649" cy="1108679"/>
          </a:xfrm>
          <a:prstGeom prst="rect">
            <a:avLst/>
          </a:prstGeom>
        </p:spPr>
      </p:pic>
      <p:pic>
        <p:nvPicPr>
          <p:cNvPr id="7" name="Imagen 6">
            <a:extLst>
              <a:ext uri="{FF2B5EF4-FFF2-40B4-BE49-F238E27FC236}">
                <a16:creationId xmlns:a16="http://schemas.microsoft.com/office/drawing/2014/main" id="{82A14717-6777-490C-B1B2-14980C36F813}"/>
              </a:ext>
            </a:extLst>
          </p:cNvPr>
          <p:cNvPicPr>
            <a:picLocks noChangeAspect="1"/>
          </p:cNvPicPr>
          <p:nvPr/>
        </p:nvPicPr>
        <p:blipFill rotWithShape="1">
          <a:blip r:embed="rId4"/>
          <a:srcRect r="50000"/>
          <a:stretch/>
        </p:blipFill>
        <p:spPr>
          <a:xfrm>
            <a:off x="3242096" y="941855"/>
            <a:ext cx="1428750" cy="1485900"/>
          </a:xfrm>
          <a:prstGeom prst="rect">
            <a:avLst/>
          </a:prstGeom>
        </p:spPr>
      </p:pic>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29172DD0-0857-4D29-9412-D75E33A5C7FB}" type="slidenum">
              <a:rPr lang="es-ES" altLang="es-AR"/>
              <a:pPr/>
              <a:t>22</a:t>
            </a:fld>
            <a:endParaRPr lang="es-ES" altLang="es-AR"/>
          </a:p>
        </p:txBody>
      </p:sp>
      <p:sp>
        <p:nvSpPr>
          <p:cNvPr id="15" name="Rectangle 1"/>
          <p:cNvSpPr>
            <a:spLocks noGrp="1" noChangeArrowheads="1"/>
          </p:cNvSpPr>
          <p:nvPr>
            <p:ph type="title" idx="4294967295"/>
          </p:nvPr>
        </p:nvSpPr>
        <p:spPr>
          <a:xfrm rot="20063250">
            <a:off x="0" y="504825"/>
            <a:ext cx="4160838" cy="1173163"/>
          </a:xfrm>
          <a:ln/>
        </p:spPr>
        <p:txBody>
          <a:bodyPr vert="horz" wrap="square" lIns="92160" tIns="46080" rIns="92160" bIns="46080" numCol="1" anchor="ctr" anchorCtr="0" compatLnSpc="1">
            <a:prstTxWarp prst="textNoShape">
              <a:avLst/>
            </a:prstTxWarp>
            <a:normAutofit fontScale="90000"/>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Puntero </a:t>
            </a:r>
            <a:r>
              <a:rPr lang="es-AR" altLang="es-AR" b="1" dirty="0" err="1">
                <a:latin typeface="Purisa" charset="0"/>
              </a:rPr>
              <a:t>this</a:t>
            </a:r>
            <a:r>
              <a:rPr lang="es-AR" altLang="es-AR" b="1" dirty="0">
                <a:latin typeface="Bitstream Charter" pitchFamily="16" charset="0"/>
              </a:rPr>
              <a:t>: </a:t>
            </a:r>
            <a:r>
              <a:rPr lang="es-AR" altLang="es-AR" b="1" i="1" dirty="0">
                <a:solidFill>
                  <a:srgbClr val="FF0000"/>
                </a:solidFill>
                <a:latin typeface="Bitstream Charter" pitchFamily="16" charset="0"/>
              </a:rPr>
              <a:t>retorno</a:t>
            </a:r>
          </a:p>
        </p:txBody>
      </p:sp>
      <p:sp>
        <p:nvSpPr>
          <p:cNvPr id="3" name="Rectángulo 2"/>
          <p:cNvSpPr/>
          <p:nvPr/>
        </p:nvSpPr>
        <p:spPr>
          <a:xfrm>
            <a:off x="6744072" y="2215393"/>
            <a:ext cx="4297758"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s-AR" sz="1600" dirty="0" err="1">
                <a:solidFill>
                  <a:schemeClr val="tx1"/>
                </a:solidFill>
              </a:rPr>
              <a:t>int</a:t>
            </a:r>
            <a:r>
              <a:rPr lang="es-AR" sz="1600" dirty="0">
                <a:solidFill>
                  <a:schemeClr val="tx1"/>
                </a:solidFill>
              </a:rPr>
              <a:t> </a:t>
            </a:r>
            <a:r>
              <a:rPr lang="es-AR" sz="1600" dirty="0" err="1">
                <a:solidFill>
                  <a:schemeClr val="tx1"/>
                </a:solidFill>
              </a:rPr>
              <a:t>main</a:t>
            </a:r>
            <a:r>
              <a:rPr lang="es-AR" sz="1600" dirty="0">
                <a:solidFill>
                  <a:schemeClr val="tx1"/>
                </a:solidFill>
              </a:rPr>
              <a:t>()</a:t>
            </a:r>
          </a:p>
          <a:p>
            <a:r>
              <a:rPr lang="es-AR" sz="1600" dirty="0">
                <a:solidFill>
                  <a:schemeClr val="tx1"/>
                </a:solidFill>
              </a:rPr>
              <a:t>{</a:t>
            </a:r>
          </a:p>
          <a:p>
            <a:r>
              <a:rPr lang="es-AR" sz="1600" dirty="0">
                <a:solidFill>
                  <a:schemeClr val="tx1"/>
                </a:solidFill>
              </a:rPr>
              <a:t>	Ticket </a:t>
            </a:r>
            <a:r>
              <a:rPr lang="es-AR" sz="1600" dirty="0" err="1">
                <a:solidFill>
                  <a:schemeClr val="tx1"/>
                </a:solidFill>
              </a:rPr>
              <a:t>miBoleta</a:t>
            </a:r>
            <a:r>
              <a:rPr lang="es-AR" sz="1600" dirty="0">
                <a:solidFill>
                  <a:schemeClr val="tx1"/>
                </a:solidFill>
              </a:rPr>
              <a:t>;</a:t>
            </a:r>
          </a:p>
          <a:p>
            <a:r>
              <a:rPr lang="es-AR" sz="1600" dirty="0">
                <a:solidFill>
                  <a:schemeClr val="tx1"/>
                </a:solidFill>
              </a:rPr>
              <a:t>	</a:t>
            </a:r>
            <a:r>
              <a:rPr lang="es-AR" sz="1600" dirty="0" err="1">
                <a:solidFill>
                  <a:schemeClr val="tx1"/>
                </a:solidFill>
              </a:rPr>
              <a:t>miBoleta</a:t>
            </a:r>
            <a:r>
              <a:rPr lang="es-AR" sz="1600" dirty="0">
                <a:solidFill>
                  <a:schemeClr val="tx1"/>
                </a:solidFill>
              </a:rPr>
              <a:t>. adicionar(100);</a:t>
            </a:r>
          </a:p>
          <a:p>
            <a:r>
              <a:rPr lang="es-AR" sz="1600" dirty="0">
                <a:solidFill>
                  <a:schemeClr val="tx1"/>
                </a:solidFill>
              </a:rPr>
              <a:t>	</a:t>
            </a:r>
            <a:r>
              <a:rPr lang="es-AR" sz="1600" dirty="0" err="1">
                <a:solidFill>
                  <a:schemeClr val="tx1"/>
                </a:solidFill>
              </a:rPr>
              <a:t>miBoleta</a:t>
            </a:r>
            <a:r>
              <a:rPr lang="es-AR" sz="1600" dirty="0">
                <a:solidFill>
                  <a:schemeClr val="tx1"/>
                </a:solidFill>
              </a:rPr>
              <a:t>. adicionar(60);</a:t>
            </a:r>
          </a:p>
          <a:p>
            <a:r>
              <a:rPr lang="es-AR" sz="1600" dirty="0">
                <a:solidFill>
                  <a:schemeClr val="tx1"/>
                </a:solidFill>
              </a:rPr>
              <a:t>	</a:t>
            </a:r>
            <a:r>
              <a:rPr lang="es-AR" sz="1600" dirty="0" err="1">
                <a:solidFill>
                  <a:schemeClr val="tx1"/>
                </a:solidFill>
              </a:rPr>
              <a:t>miBoleta</a:t>
            </a:r>
            <a:r>
              <a:rPr lang="es-AR" sz="1600" dirty="0">
                <a:solidFill>
                  <a:schemeClr val="tx1"/>
                </a:solidFill>
              </a:rPr>
              <a:t>. adicionar(32);</a:t>
            </a:r>
          </a:p>
          <a:p>
            <a:r>
              <a:rPr lang="es-AR" sz="1600" dirty="0">
                <a:solidFill>
                  <a:schemeClr val="tx1"/>
                </a:solidFill>
              </a:rPr>
              <a:t>	</a:t>
            </a:r>
            <a:r>
              <a:rPr lang="es-AR" sz="1600" dirty="0" err="1">
                <a:solidFill>
                  <a:schemeClr val="tx1"/>
                </a:solidFill>
              </a:rPr>
              <a:t>miBoleta</a:t>
            </a:r>
            <a:r>
              <a:rPr lang="es-AR" sz="1600" dirty="0">
                <a:solidFill>
                  <a:schemeClr val="tx1"/>
                </a:solidFill>
              </a:rPr>
              <a:t>. comprobante();</a:t>
            </a:r>
          </a:p>
          <a:p>
            <a:r>
              <a:rPr lang="es-AR" sz="1600" dirty="0">
                <a:solidFill>
                  <a:schemeClr val="tx1"/>
                </a:solidFill>
              </a:rPr>
              <a:t>}</a:t>
            </a:r>
          </a:p>
          <a:p>
            <a:endParaRPr lang="es-AR" sz="1600" dirty="0">
              <a:solidFill>
                <a:schemeClr val="tx1"/>
              </a:solidFill>
            </a:endParaRPr>
          </a:p>
        </p:txBody>
      </p:sp>
      <p:sp>
        <p:nvSpPr>
          <p:cNvPr id="2" name="CuadroTexto 1">
            <a:extLst>
              <a:ext uri="{FF2B5EF4-FFF2-40B4-BE49-F238E27FC236}">
                <a16:creationId xmlns:a16="http://schemas.microsoft.com/office/drawing/2014/main" id="{38B7B7A5-2F85-4099-A60E-B9C29C456D70}"/>
              </a:ext>
            </a:extLst>
          </p:cNvPr>
          <p:cNvSpPr txBox="1"/>
          <p:nvPr/>
        </p:nvSpPr>
        <p:spPr>
          <a:xfrm>
            <a:off x="4670846" y="85265"/>
            <a:ext cx="7401818" cy="1938992"/>
          </a:xfrm>
          <a:prstGeom prst="rect">
            <a:avLst/>
          </a:prstGeom>
          <a:noFill/>
        </p:spPr>
        <p:txBody>
          <a:bodyPr wrap="square" rtlCol="0">
            <a:spAutoFit/>
          </a:bodyPr>
          <a:lstStyle/>
          <a:p>
            <a:pPr algn="just"/>
            <a:r>
              <a:rPr lang="es-AR" dirty="0">
                <a:solidFill>
                  <a:schemeClr val="tx1"/>
                </a:solidFill>
              </a:rPr>
              <a:t>Supongamos que realizamos un sistema comercial y en el marco de ese proyecto me encomendaron realizar la clase “Ticket” tal que me permita adicionar importes e imprimir el comprobante.</a:t>
            </a:r>
          </a:p>
          <a:p>
            <a:pPr algn="ctr"/>
            <a:r>
              <a:rPr lang="es-AR" b="1" dirty="0">
                <a:solidFill>
                  <a:schemeClr val="tx1"/>
                </a:solidFill>
              </a:rPr>
              <a:t>/*no se requiere discriminar ítems. Solo importe.*/</a:t>
            </a:r>
          </a:p>
        </p:txBody>
      </p:sp>
      <p:sp>
        <p:nvSpPr>
          <p:cNvPr id="14" name="CuadroTexto 13">
            <a:extLst>
              <a:ext uri="{FF2B5EF4-FFF2-40B4-BE49-F238E27FC236}">
                <a16:creationId xmlns:a16="http://schemas.microsoft.com/office/drawing/2014/main" id="{6947D1ED-B0D2-479B-ACD9-523B3326FE5B}"/>
              </a:ext>
            </a:extLst>
          </p:cNvPr>
          <p:cNvSpPr txBox="1"/>
          <p:nvPr/>
        </p:nvSpPr>
        <p:spPr>
          <a:xfrm>
            <a:off x="0" y="2386448"/>
            <a:ext cx="4032448" cy="954107"/>
          </a:xfrm>
          <a:prstGeom prst="rect">
            <a:avLst/>
          </a:prstGeom>
          <a:noFill/>
        </p:spPr>
        <p:txBody>
          <a:bodyPr wrap="square" rtlCol="0">
            <a:spAutoFit/>
          </a:bodyPr>
          <a:lstStyle/>
          <a:p>
            <a:pPr algn="ctr"/>
            <a:r>
              <a:rPr lang="es-AR" sz="2800" dirty="0">
                <a:solidFill>
                  <a:schemeClr val="accent2"/>
                </a:solidFill>
              </a:rPr>
              <a:t>¿Con qué recursos debe contar mi clase?</a:t>
            </a:r>
          </a:p>
        </p:txBody>
      </p:sp>
      <p:sp>
        <p:nvSpPr>
          <p:cNvPr id="16" name="CuadroTexto 15">
            <a:extLst>
              <a:ext uri="{FF2B5EF4-FFF2-40B4-BE49-F238E27FC236}">
                <a16:creationId xmlns:a16="http://schemas.microsoft.com/office/drawing/2014/main" id="{F4FB7657-DDF1-45A7-80A7-6FFA2DCA3D47}"/>
              </a:ext>
            </a:extLst>
          </p:cNvPr>
          <p:cNvSpPr txBox="1"/>
          <p:nvPr/>
        </p:nvSpPr>
        <p:spPr>
          <a:xfrm>
            <a:off x="2423592" y="4642607"/>
            <a:ext cx="9000999" cy="132343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s-AR" sz="2000" dirty="0">
                <a:solidFill>
                  <a:schemeClr val="tx1"/>
                </a:solidFill>
              </a:rPr>
              <a:t>Un miembro que vaya totalizando y que amanezca en 0.</a:t>
            </a:r>
          </a:p>
          <a:p>
            <a:pPr marL="342900" indent="-342900">
              <a:spcAft>
                <a:spcPts val="1200"/>
              </a:spcAft>
              <a:buFont typeface="Arial" panose="020B0604020202020204" pitchFamily="34" charset="0"/>
              <a:buChar char="•"/>
            </a:pPr>
            <a:r>
              <a:rPr lang="es-AR" sz="2000" dirty="0">
                <a:solidFill>
                  <a:schemeClr val="tx1"/>
                </a:solidFill>
              </a:rPr>
              <a:t>Un método “adicionar” que vaya acumulando en el totalizador.</a:t>
            </a:r>
          </a:p>
          <a:p>
            <a:pPr marL="342900" indent="-342900">
              <a:buFont typeface="Arial" panose="020B0604020202020204" pitchFamily="34" charset="0"/>
              <a:buChar char="•"/>
            </a:pPr>
            <a:r>
              <a:rPr lang="es-AR" sz="2000" dirty="0">
                <a:solidFill>
                  <a:schemeClr val="tx1"/>
                </a:solidFill>
              </a:rPr>
              <a:t>Un método “comprobante” que imprima el ticket y reinicialice el totalizador en 0</a:t>
            </a:r>
            <a:r>
              <a:rPr lang="es-AR" sz="1600" dirty="0">
                <a:solidFill>
                  <a:schemeClr val="tx1"/>
                </a:solidFill>
              </a:rPr>
              <a:t>.</a:t>
            </a:r>
          </a:p>
        </p:txBody>
      </p:sp>
    </p:spTree>
    <p:extLst>
      <p:ext uri="{BB962C8B-B14F-4D97-AF65-F5344CB8AC3E}">
        <p14:creationId xmlns:p14="http://schemas.microsoft.com/office/powerpoint/2010/main" val="5761222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2500"/>
                            </p:stCondLst>
                            <p:childTnLst>
                              <p:par>
                                <p:cTn id="14" presetID="45" presetClass="entr" presetSubtype="0" fill="hold" nodeType="afterEffect">
                                  <p:stCondLst>
                                    <p:cond delay="4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anim calcmode="lin" valueType="num">
                                      <p:cBhvr>
                                        <p:cTn id="17" dur="2000" fill="hold"/>
                                        <p:tgtEl>
                                          <p:spTgt spid="10"/>
                                        </p:tgtEl>
                                        <p:attrNameLst>
                                          <p:attrName>ppt_w</p:attrName>
                                        </p:attrNameLst>
                                      </p:cBhvr>
                                      <p:tavLst>
                                        <p:tav tm="0" fmla="#ppt_w*sin(2.5*pi*$)">
                                          <p:val>
                                            <p:fltVal val="0"/>
                                          </p:val>
                                        </p:tav>
                                        <p:tav tm="100000">
                                          <p:val>
                                            <p:fltVal val="1"/>
                                          </p:val>
                                        </p:tav>
                                      </p:tavLst>
                                    </p:anim>
                                    <p:anim calcmode="lin" valueType="num">
                                      <p:cBhvr>
                                        <p:cTn id="18"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29172DD0-0857-4D29-9412-D75E33A5C7FB}" type="slidenum">
              <a:rPr lang="es-ES" altLang="es-AR"/>
              <a:pPr/>
              <a:t>23</a:t>
            </a:fld>
            <a:endParaRPr lang="es-ES" altLang="es-AR"/>
          </a:p>
        </p:txBody>
      </p:sp>
      <p:sp>
        <p:nvSpPr>
          <p:cNvPr id="15" name="Rectangle 1"/>
          <p:cNvSpPr>
            <a:spLocks noGrp="1" noChangeArrowheads="1"/>
          </p:cNvSpPr>
          <p:nvPr>
            <p:ph type="title" idx="4294967295"/>
          </p:nvPr>
        </p:nvSpPr>
        <p:spPr>
          <a:xfrm rot="20063250">
            <a:off x="0" y="504825"/>
            <a:ext cx="4160838" cy="1173163"/>
          </a:xfrm>
          <a:ln/>
        </p:spPr>
        <p:txBody>
          <a:bodyPr vert="horz" wrap="square" lIns="92160" tIns="46080" rIns="92160" bIns="46080" numCol="1" anchor="ctr" anchorCtr="0" compatLnSpc="1">
            <a:prstTxWarp prst="textNoShape">
              <a:avLst/>
            </a:prstTxWarp>
            <a:normAutofit fontScale="90000"/>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Puntero </a:t>
            </a:r>
            <a:r>
              <a:rPr lang="es-AR" altLang="es-AR" b="1" dirty="0" err="1">
                <a:latin typeface="Purisa" charset="0"/>
              </a:rPr>
              <a:t>this</a:t>
            </a:r>
            <a:r>
              <a:rPr lang="es-AR" altLang="es-AR" b="1" dirty="0">
                <a:latin typeface="Bitstream Charter" pitchFamily="16" charset="0"/>
              </a:rPr>
              <a:t>: </a:t>
            </a:r>
            <a:r>
              <a:rPr lang="es-AR" altLang="es-AR" b="1" i="1" dirty="0">
                <a:solidFill>
                  <a:srgbClr val="FF0000"/>
                </a:solidFill>
                <a:latin typeface="Bitstream Charter" pitchFamily="16" charset="0"/>
              </a:rPr>
              <a:t>retorno</a:t>
            </a:r>
          </a:p>
        </p:txBody>
      </p:sp>
      <p:sp>
        <p:nvSpPr>
          <p:cNvPr id="3" name="Rectángulo 2"/>
          <p:cNvSpPr/>
          <p:nvPr/>
        </p:nvSpPr>
        <p:spPr>
          <a:xfrm>
            <a:off x="6046209" y="2556556"/>
            <a:ext cx="5033001" cy="35855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s-AR" sz="2000" dirty="0">
                <a:solidFill>
                  <a:schemeClr val="tx1"/>
                </a:solidFill>
              </a:rPr>
              <a:t>#</a:t>
            </a:r>
            <a:r>
              <a:rPr lang="es-AR" sz="2000" dirty="0" err="1">
                <a:solidFill>
                  <a:schemeClr val="tx1"/>
                </a:solidFill>
              </a:rPr>
              <a:t>include</a:t>
            </a:r>
            <a:r>
              <a:rPr lang="es-AR" sz="2000" dirty="0">
                <a:solidFill>
                  <a:schemeClr val="tx1"/>
                </a:solidFill>
              </a:rPr>
              <a:t> &lt;</a:t>
            </a:r>
            <a:r>
              <a:rPr lang="es-AR" sz="2000" dirty="0" err="1">
                <a:solidFill>
                  <a:schemeClr val="tx1"/>
                </a:solidFill>
              </a:rPr>
              <a:t>iostream</a:t>
            </a:r>
            <a:r>
              <a:rPr lang="es-AR" sz="2000" dirty="0">
                <a:solidFill>
                  <a:schemeClr val="tx1"/>
                </a:solidFill>
              </a:rPr>
              <a:t>&gt;</a:t>
            </a:r>
          </a:p>
          <a:p>
            <a:endParaRPr lang="es-AR" sz="2000" dirty="0">
              <a:solidFill>
                <a:schemeClr val="tx1"/>
              </a:solidFill>
            </a:endParaRPr>
          </a:p>
          <a:p>
            <a:r>
              <a:rPr lang="es-AR" sz="2000" dirty="0" err="1">
                <a:solidFill>
                  <a:schemeClr val="tx1"/>
                </a:solidFill>
              </a:rPr>
              <a:t>class</a:t>
            </a:r>
            <a:r>
              <a:rPr lang="es-AR" sz="2000" dirty="0">
                <a:solidFill>
                  <a:schemeClr val="tx1"/>
                </a:solidFill>
              </a:rPr>
              <a:t> Ticket{  </a:t>
            </a:r>
          </a:p>
          <a:p>
            <a:r>
              <a:rPr lang="es-AR" sz="2000" dirty="0" err="1">
                <a:solidFill>
                  <a:schemeClr val="tx1"/>
                </a:solidFill>
              </a:rPr>
              <a:t>private</a:t>
            </a:r>
            <a:r>
              <a:rPr lang="es-AR" sz="2000" dirty="0">
                <a:solidFill>
                  <a:schemeClr val="tx1"/>
                </a:solidFill>
              </a:rPr>
              <a:t>:  </a:t>
            </a:r>
          </a:p>
          <a:p>
            <a:r>
              <a:rPr lang="es-AR" sz="2000" dirty="0">
                <a:solidFill>
                  <a:schemeClr val="tx1"/>
                </a:solidFill>
              </a:rPr>
              <a:t>	</a:t>
            </a:r>
            <a:r>
              <a:rPr lang="es-AR" sz="2000" dirty="0" err="1">
                <a:solidFill>
                  <a:schemeClr val="tx1"/>
                </a:solidFill>
              </a:rPr>
              <a:t>int</a:t>
            </a:r>
            <a:r>
              <a:rPr lang="es-AR" sz="2000" dirty="0">
                <a:solidFill>
                  <a:schemeClr val="tx1"/>
                </a:solidFill>
              </a:rPr>
              <a:t> total;    </a:t>
            </a:r>
          </a:p>
          <a:p>
            <a:r>
              <a:rPr lang="es-AR" sz="2000" dirty="0" err="1">
                <a:solidFill>
                  <a:schemeClr val="tx1"/>
                </a:solidFill>
              </a:rPr>
              <a:t>public</a:t>
            </a:r>
            <a:r>
              <a:rPr lang="es-AR" sz="2000" dirty="0">
                <a:solidFill>
                  <a:schemeClr val="tx1"/>
                </a:solidFill>
              </a:rPr>
              <a:t>:  </a:t>
            </a:r>
          </a:p>
          <a:p>
            <a:r>
              <a:rPr lang="es-AR" sz="2000" dirty="0">
                <a:solidFill>
                  <a:schemeClr val="tx1"/>
                </a:solidFill>
              </a:rPr>
              <a:t>	 Ticket( ) : total (0) { }  </a:t>
            </a:r>
          </a:p>
          <a:p>
            <a:endParaRPr lang="es-AR" sz="700" dirty="0">
              <a:solidFill>
                <a:schemeClr val="tx1"/>
              </a:solidFill>
            </a:endParaRPr>
          </a:p>
          <a:p>
            <a:r>
              <a:rPr lang="es-AR" sz="2000" dirty="0">
                <a:solidFill>
                  <a:schemeClr val="tx1"/>
                </a:solidFill>
              </a:rPr>
              <a:t>	………………………….</a:t>
            </a:r>
          </a:p>
          <a:p>
            <a:r>
              <a:rPr lang="es-AR" sz="2000" dirty="0">
                <a:solidFill>
                  <a:schemeClr val="tx1"/>
                </a:solidFill>
              </a:rPr>
              <a:t>	//¿Cómo construyo “adicionar” y comprobante?</a:t>
            </a:r>
          </a:p>
          <a:p>
            <a:r>
              <a:rPr lang="es-AR" sz="2000" dirty="0">
                <a:solidFill>
                  <a:schemeClr val="tx1"/>
                </a:solidFill>
              </a:rPr>
              <a:t>	// ¿Qué reciben y qué devuelven?</a:t>
            </a:r>
          </a:p>
          <a:p>
            <a:r>
              <a:rPr lang="es-AR" sz="2000" dirty="0">
                <a:solidFill>
                  <a:schemeClr val="tx1"/>
                </a:solidFill>
              </a:rPr>
              <a:t>}; </a:t>
            </a:r>
          </a:p>
        </p:txBody>
      </p:sp>
      <p:sp>
        <p:nvSpPr>
          <p:cNvPr id="8" name="Rectángulo 7">
            <a:extLst>
              <a:ext uri="{FF2B5EF4-FFF2-40B4-BE49-F238E27FC236}">
                <a16:creationId xmlns:a16="http://schemas.microsoft.com/office/drawing/2014/main" id="{7D1C7FD8-F7EF-4DEC-A179-3EED90A9D4DC}"/>
              </a:ext>
            </a:extLst>
          </p:cNvPr>
          <p:cNvSpPr/>
          <p:nvPr/>
        </p:nvSpPr>
        <p:spPr>
          <a:xfrm>
            <a:off x="439744" y="2852936"/>
            <a:ext cx="4144088" cy="2554545"/>
          </a:xfrm>
          <a:prstGeom prst="rect">
            <a:avLst/>
          </a:prstGeom>
        </p:spPr>
        <p:txBody>
          <a:bodyPr wrap="square">
            <a:spAutoFit/>
          </a:bodyPr>
          <a:lstStyle/>
          <a:p>
            <a:r>
              <a:rPr lang="es-AR" sz="2000" dirty="0" err="1">
                <a:solidFill>
                  <a:schemeClr val="tx1"/>
                </a:solidFill>
              </a:rPr>
              <a:t>int</a:t>
            </a:r>
            <a:r>
              <a:rPr lang="es-AR" sz="2000" dirty="0">
                <a:solidFill>
                  <a:schemeClr val="tx1"/>
                </a:solidFill>
              </a:rPr>
              <a:t> </a:t>
            </a:r>
            <a:r>
              <a:rPr lang="es-AR" sz="2000" dirty="0" err="1">
                <a:solidFill>
                  <a:schemeClr val="tx1"/>
                </a:solidFill>
              </a:rPr>
              <a:t>main</a:t>
            </a:r>
            <a:r>
              <a:rPr lang="es-AR" sz="2000" dirty="0">
                <a:solidFill>
                  <a:schemeClr val="tx1"/>
                </a:solidFill>
              </a:rPr>
              <a:t>()</a:t>
            </a:r>
          </a:p>
          <a:p>
            <a:r>
              <a:rPr lang="es-AR" sz="2000" dirty="0">
                <a:solidFill>
                  <a:schemeClr val="tx1"/>
                </a:solidFill>
              </a:rPr>
              <a:t>{</a:t>
            </a:r>
          </a:p>
          <a:p>
            <a:r>
              <a:rPr lang="es-AR" sz="2000" dirty="0">
                <a:solidFill>
                  <a:schemeClr val="tx1"/>
                </a:solidFill>
              </a:rPr>
              <a:t>	Ticket </a:t>
            </a:r>
            <a:r>
              <a:rPr lang="es-AR" sz="2000" dirty="0" err="1">
                <a:solidFill>
                  <a:schemeClr val="tx1"/>
                </a:solidFill>
              </a:rPr>
              <a:t>miBoleta</a:t>
            </a:r>
            <a:r>
              <a:rPr lang="es-AR" sz="2000" dirty="0">
                <a:solidFill>
                  <a:schemeClr val="tx1"/>
                </a:solidFill>
              </a:rPr>
              <a:t>;</a:t>
            </a:r>
          </a:p>
          <a:p>
            <a:r>
              <a:rPr lang="es-AR" sz="2000" dirty="0">
                <a:solidFill>
                  <a:schemeClr val="tx1"/>
                </a:solidFill>
              </a:rPr>
              <a:t>	</a:t>
            </a:r>
            <a:r>
              <a:rPr lang="es-AR" sz="2000" dirty="0" err="1">
                <a:solidFill>
                  <a:schemeClr val="tx1"/>
                </a:solidFill>
              </a:rPr>
              <a:t>miBoleta</a:t>
            </a:r>
            <a:r>
              <a:rPr lang="es-AR" sz="2000" dirty="0">
                <a:solidFill>
                  <a:schemeClr val="tx1"/>
                </a:solidFill>
              </a:rPr>
              <a:t>. adicionar(100);</a:t>
            </a:r>
          </a:p>
          <a:p>
            <a:r>
              <a:rPr lang="es-AR" sz="2000" dirty="0">
                <a:solidFill>
                  <a:schemeClr val="tx1"/>
                </a:solidFill>
              </a:rPr>
              <a:t>	</a:t>
            </a:r>
            <a:r>
              <a:rPr lang="es-AR" sz="2000" dirty="0" err="1">
                <a:solidFill>
                  <a:schemeClr val="tx1"/>
                </a:solidFill>
              </a:rPr>
              <a:t>miBoleta</a:t>
            </a:r>
            <a:r>
              <a:rPr lang="es-AR" sz="2000" dirty="0">
                <a:solidFill>
                  <a:schemeClr val="tx1"/>
                </a:solidFill>
              </a:rPr>
              <a:t>. adicionar(60);</a:t>
            </a:r>
          </a:p>
          <a:p>
            <a:r>
              <a:rPr lang="es-AR" sz="2000" dirty="0">
                <a:solidFill>
                  <a:schemeClr val="tx1"/>
                </a:solidFill>
              </a:rPr>
              <a:t>	</a:t>
            </a:r>
            <a:r>
              <a:rPr lang="es-AR" sz="2000" dirty="0" err="1">
                <a:solidFill>
                  <a:schemeClr val="tx1"/>
                </a:solidFill>
              </a:rPr>
              <a:t>miBoleta</a:t>
            </a:r>
            <a:r>
              <a:rPr lang="es-AR" sz="2000" dirty="0">
                <a:solidFill>
                  <a:schemeClr val="tx1"/>
                </a:solidFill>
              </a:rPr>
              <a:t>. adicionar(32);</a:t>
            </a:r>
          </a:p>
          <a:p>
            <a:r>
              <a:rPr lang="es-AR" sz="2000" dirty="0">
                <a:solidFill>
                  <a:schemeClr val="tx1"/>
                </a:solidFill>
              </a:rPr>
              <a:t>	</a:t>
            </a:r>
            <a:r>
              <a:rPr lang="es-AR" sz="2000" dirty="0" err="1">
                <a:solidFill>
                  <a:schemeClr val="tx1"/>
                </a:solidFill>
              </a:rPr>
              <a:t>miBoleta</a:t>
            </a:r>
            <a:r>
              <a:rPr lang="es-AR" sz="2000" dirty="0">
                <a:solidFill>
                  <a:schemeClr val="tx1"/>
                </a:solidFill>
              </a:rPr>
              <a:t>. comprobante();</a:t>
            </a:r>
          </a:p>
          <a:p>
            <a:r>
              <a:rPr lang="es-AR" sz="2000" dirty="0">
                <a:solidFill>
                  <a:schemeClr val="tx1"/>
                </a:solidFill>
              </a:rPr>
              <a:t>}</a:t>
            </a:r>
          </a:p>
        </p:txBody>
      </p:sp>
      <p:sp>
        <p:nvSpPr>
          <p:cNvPr id="17" name="CuadroTexto 16">
            <a:extLst>
              <a:ext uri="{FF2B5EF4-FFF2-40B4-BE49-F238E27FC236}">
                <a16:creationId xmlns:a16="http://schemas.microsoft.com/office/drawing/2014/main" id="{792E1501-86C9-47DD-9ED4-136524B568D9}"/>
              </a:ext>
            </a:extLst>
          </p:cNvPr>
          <p:cNvSpPr txBox="1"/>
          <p:nvPr/>
        </p:nvSpPr>
        <p:spPr>
          <a:xfrm>
            <a:off x="6355531" y="1996459"/>
            <a:ext cx="4032448" cy="523220"/>
          </a:xfrm>
          <a:prstGeom prst="rect">
            <a:avLst/>
          </a:prstGeom>
          <a:noFill/>
        </p:spPr>
        <p:txBody>
          <a:bodyPr wrap="square" rtlCol="0">
            <a:spAutoFit/>
          </a:bodyPr>
          <a:lstStyle/>
          <a:p>
            <a:pPr algn="ctr"/>
            <a:r>
              <a:rPr lang="es-AR" sz="2800" dirty="0">
                <a:solidFill>
                  <a:schemeClr val="accent2"/>
                </a:solidFill>
              </a:rPr>
              <a:t>¿Cómo sería la clase?</a:t>
            </a:r>
          </a:p>
        </p:txBody>
      </p:sp>
      <p:pic>
        <p:nvPicPr>
          <p:cNvPr id="11" name="Imagen 10">
            <a:extLst>
              <a:ext uri="{FF2B5EF4-FFF2-40B4-BE49-F238E27FC236}">
                <a16:creationId xmlns:a16="http://schemas.microsoft.com/office/drawing/2014/main" id="{05C2FB20-46D0-4370-8B0E-772422B7043E}"/>
              </a:ext>
            </a:extLst>
          </p:cNvPr>
          <p:cNvPicPr>
            <a:picLocks noChangeAspect="1"/>
          </p:cNvPicPr>
          <p:nvPr/>
        </p:nvPicPr>
        <p:blipFill rotWithShape="1">
          <a:blip r:embed="rId3"/>
          <a:srcRect r="50000"/>
          <a:stretch/>
        </p:blipFill>
        <p:spPr>
          <a:xfrm>
            <a:off x="3242096" y="941855"/>
            <a:ext cx="1428750" cy="1485900"/>
          </a:xfrm>
          <a:prstGeom prst="rect">
            <a:avLst/>
          </a:prstGeom>
        </p:spPr>
      </p:pic>
      <p:sp>
        <p:nvSpPr>
          <p:cNvPr id="12" name="CuadroTexto 11">
            <a:extLst>
              <a:ext uri="{FF2B5EF4-FFF2-40B4-BE49-F238E27FC236}">
                <a16:creationId xmlns:a16="http://schemas.microsoft.com/office/drawing/2014/main" id="{942C7F43-308F-4959-9621-512E6DA39C77}"/>
              </a:ext>
            </a:extLst>
          </p:cNvPr>
          <p:cNvSpPr txBox="1"/>
          <p:nvPr/>
        </p:nvSpPr>
        <p:spPr>
          <a:xfrm>
            <a:off x="4670846" y="85265"/>
            <a:ext cx="7401818" cy="1938992"/>
          </a:xfrm>
          <a:prstGeom prst="rect">
            <a:avLst/>
          </a:prstGeom>
          <a:noFill/>
        </p:spPr>
        <p:txBody>
          <a:bodyPr wrap="square" rtlCol="0">
            <a:spAutoFit/>
          </a:bodyPr>
          <a:lstStyle/>
          <a:p>
            <a:pPr algn="just"/>
            <a:r>
              <a:rPr lang="es-AR" dirty="0">
                <a:solidFill>
                  <a:schemeClr val="tx1"/>
                </a:solidFill>
              </a:rPr>
              <a:t>Supongamos que realizamos un sistema comercial y en el marco de ese proyecto me encomendaron realizar la clase “Ticket” tal que me permita adicionar importes e imprimir el comprobante.</a:t>
            </a:r>
          </a:p>
          <a:p>
            <a:pPr algn="ctr"/>
            <a:r>
              <a:rPr lang="es-AR" b="1" dirty="0">
                <a:solidFill>
                  <a:schemeClr val="tx1"/>
                </a:solidFill>
              </a:rPr>
              <a:t>/*no se requiere discriminar ítems. Solo importe.*/</a:t>
            </a:r>
          </a:p>
        </p:txBody>
      </p:sp>
    </p:spTree>
    <p:extLst>
      <p:ext uri="{BB962C8B-B14F-4D97-AF65-F5344CB8AC3E}">
        <p14:creationId xmlns:p14="http://schemas.microsoft.com/office/powerpoint/2010/main" val="42629865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70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29172DD0-0857-4D29-9412-D75E33A5C7FB}" type="slidenum">
              <a:rPr lang="es-ES" altLang="es-AR"/>
              <a:pPr/>
              <a:t>24</a:t>
            </a:fld>
            <a:endParaRPr lang="es-ES" altLang="es-AR"/>
          </a:p>
        </p:txBody>
      </p:sp>
      <p:sp>
        <p:nvSpPr>
          <p:cNvPr id="15" name="Rectangle 1"/>
          <p:cNvSpPr>
            <a:spLocks noGrp="1" noChangeArrowheads="1"/>
          </p:cNvSpPr>
          <p:nvPr>
            <p:ph type="title" idx="4294967295"/>
          </p:nvPr>
        </p:nvSpPr>
        <p:spPr>
          <a:xfrm rot="20063250">
            <a:off x="0" y="504825"/>
            <a:ext cx="4160838" cy="1173163"/>
          </a:xfrm>
          <a:ln/>
        </p:spPr>
        <p:txBody>
          <a:bodyPr vert="horz" wrap="square" lIns="92160" tIns="46080" rIns="92160" bIns="46080" numCol="1" anchor="ctr" anchorCtr="0" compatLnSpc="1">
            <a:prstTxWarp prst="textNoShape">
              <a:avLst/>
            </a:prstTxWarp>
            <a:normAutofit fontScale="90000"/>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Puntero </a:t>
            </a:r>
            <a:r>
              <a:rPr lang="es-AR" altLang="es-AR" b="1" dirty="0" err="1">
                <a:latin typeface="Purisa" charset="0"/>
              </a:rPr>
              <a:t>this</a:t>
            </a:r>
            <a:r>
              <a:rPr lang="es-AR" altLang="es-AR" b="1" dirty="0">
                <a:latin typeface="Bitstream Charter" pitchFamily="16" charset="0"/>
              </a:rPr>
              <a:t>: </a:t>
            </a:r>
            <a:r>
              <a:rPr lang="es-AR" altLang="es-AR" b="1" i="1" dirty="0">
                <a:solidFill>
                  <a:srgbClr val="FF0000"/>
                </a:solidFill>
                <a:latin typeface="Bitstream Charter" pitchFamily="16" charset="0"/>
              </a:rPr>
              <a:t>retorno</a:t>
            </a:r>
          </a:p>
        </p:txBody>
      </p:sp>
      <p:sp>
        <p:nvSpPr>
          <p:cNvPr id="3" name="Rectángulo 2"/>
          <p:cNvSpPr/>
          <p:nvPr/>
        </p:nvSpPr>
        <p:spPr>
          <a:xfrm>
            <a:off x="7439974" y="1965928"/>
            <a:ext cx="4297758"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s-AR" sz="1600" dirty="0">
                <a:solidFill>
                  <a:schemeClr val="tx1"/>
                </a:solidFill>
              </a:rPr>
              <a:t>#</a:t>
            </a:r>
            <a:r>
              <a:rPr lang="es-AR" sz="1600" dirty="0" err="1">
                <a:solidFill>
                  <a:schemeClr val="tx1"/>
                </a:solidFill>
              </a:rPr>
              <a:t>include</a:t>
            </a:r>
            <a:r>
              <a:rPr lang="es-AR" sz="1600" dirty="0">
                <a:solidFill>
                  <a:schemeClr val="tx1"/>
                </a:solidFill>
              </a:rPr>
              <a:t> &lt;iostream&gt;</a:t>
            </a:r>
          </a:p>
          <a:p>
            <a:endParaRPr lang="es-AR" sz="1600" dirty="0">
              <a:solidFill>
                <a:schemeClr val="tx1"/>
              </a:solidFill>
            </a:endParaRPr>
          </a:p>
          <a:p>
            <a:r>
              <a:rPr lang="es-AR" sz="1600" dirty="0" err="1">
                <a:solidFill>
                  <a:schemeClr val="tx1"/>
                </a:solidFill>
              </a:rPr>
              <a:t>class</a:t>
            </a:r>
            <a:r>
              <a:rPr lang="es-AR" sz="1600" dirty="0">
                <a:solidFill>
                  <a:schemeClr val="tx1"/>
                </a:solidFill>
              </a:rPr>
              <a:t> Ticket{  </a:t>
            </a:r>
          </a:p>
          <a:p>
            <a:r>
              <a:rPr lang="es-AR" sz="1600" dirty="0" err="1">
                <a:solidFill>
                  <a:schemeClr val="tx1"/>
                </a:solidFill>
              </a:rPr>
              <a:t>private</a:t>
            </a:r>
            <a:r>
              <a:rPr lang="es-AR" sz="1600" dirty="0">
                <a:solidFill>
                  <a:schemeClr val="tx1"/>
                </a:solidFill>
              </a:rPr>
              <a:t>:  </a:t>
            </a:r>
          </a:p>
          <a:p>
            <a:r>
              <a:rPr lang="es-AR" sz="1600" dirty="0">
                <a:solidFill>
                  <a:schemeClr val="tx1"/>
                </a:solidFill>
              </a:rPr>
              <a:t>	</a:t>
            </a:r>
            <a:r>
              <a:rPr lang="es-AR" sz="1600" dirty="0" err="1">
                <a:solidFill>
                  <a:schemeClr val="tx1"/>
                </a:solidFill>
              </a:rPr>
              <a:t>int</a:t>
            </a:r>
            <a:r>
              <a:rPr lang="es-AR" sz="1600" dirty="0">
                <a:solidFill>
                  <a:schemeClr val="tx1"/>
                </a:solidFill>
              </a:rPr>
              <a:t> total;    </a:t>
            </a:r>
          </a:p>
          <a:p>
            <a:r>
              <a:rPr lang="es-AR" sz="1600" dirty="0" err="1">
                <a:solidFill>
                  <a:schemeClr val="tx1"/>
                </a:solidFill>
              </a:rPr>
              <a:t>public</a:t>
            </a:r>
            <a:r>
              <a:rPr lang="es-AR" sz="1600" dirty="0">
                <a:solidFill>
                  <a:schemeClr val="tx1"/>
                </a:solidFill>
              </a:rPr>
              <a:t>:  </a:t>
            </a:r>
          </a:p>
          <a:p>
            <a:r>
              <a:rPr lang="es-AR" sz="1600" dirty="0">
                <a:solidFill>
                  <a:schemeClr val="tx1"/>
                </a:solidFill>
              </a:rPr>
              <a:t>	 Ticket( ) : total (0) { }  </a:t>
            </a:r>
          </a:p>
          <a:p>
            <a:endParaRPr lang="es-AR" sz="1400" dirty="0">
              <a:solidFill>
                <a:schemeClr val="tx1"/>
              </a:solidFill>
            </a:endParaRPr>
          </a:p>
          <a:p>
            <a:r>
              <a:rPr lang="en-US" sz="1600" dirty="0">
                <a:solidFill>
                  <a:schemeClr val="tx1"/>
                </a:solidFill>
              </a:rPr>
              <a:t>	 void </a:t>
            </a:r>
            <a:r>
              <a:rPr lang="en-US" sz="1600" dirty="0" err="1">
                <a:solidFill>
                  <a:schemeClr val="tx1"/>
                </a:solidFill>
              </a:rPr>
              <a:t>adicionar</a:t>
            </a:r>
            <a:r>
              <a:rPr lang="en-US" sz="1600" dirty="0">
                <a:solidFill>
                  <a:schemeClr val="tx1"/>
                </a:solidFill>
              </a:rPr>
              <a:t> (int </a:t>
            </a:r>
            <a:r>
              <a:rPr lang="en-US" sz="1600" dirty="0" err="1">
                <a:solidFill>
                  <a:schemeClr val="tx1"/>
                </a:solidFill>
              </a:rPr>
              <a:t>itemPrice</a:t>
            </a:r>
            <a:r>
              <a:rPr lang="en-US" sz="1600" dirty="0">
                <a:solidFill>
                  <a:schemeClr val="tx1"/>
                </a:solidFill>
              </a:rPr>
              <a:t>) { </a:t>
            </a:r>
          </a:p>
          <a:p>
            <a:r>
              <a:rPr lang="en-US" sz="1600" dirty="0">
                <a:solidFill>
                  <a:schemeClr val="tx1"/>
                </a:solidFill>
              </a:rPr>
              <a:t>		total += </a:t>
            </a:r>
            <a:r>
              <a:rPr lang="en-US" sz="1600" dirty="0" err="1">
                <a:solidFill>
                  <a:schemeClr val="tx1"/>
                </a:solidFill>
              </a:rPr>
              <a:t>itemPrice</a:t>
            </a:r>
            <a:r>
              <a:rPr lang="en-US" sz="1600" dirty="0">
                <a:solidFill>
                  <a:schemeClr val="tx1"/>
                </a:solidFill>
              </a:rPr>
              <a:t>;</a:t>
            </a:r>
          </a:p>
          <a:p>
            <a:r>
              <a:rPr lang="en-US" sz="1600" dirty="0">
                <a:solidFill>
                  <a:schemeClr val="tx1"/>
                </a:solidFill>
              </a:rPr>
              <a:t>		return;</a:t>
            </a:r>
          </a:p>
          <a:p>
            <a:r>
              <a:rPr lang="en-US" sz="1600" dirty="0">
                <a:solidFill>
                  <a:schemeClr val="tx1"/>
                </a:solidFill>
              </a:rPr>
              <a:t>	}</a:t>
            </a:r>
          </a:p>
          <a:p>
            <a:r>
              <a:rPr lang="es-AR" sz="1600" dirty="0">
                <a:solidFill>
                  <a:schemeClr val="tx1"/>
                </a:solidFill>
              </a:rPr>
              <a:t>	</a:t>
            </a:r>
            <a:r>
              <a:rPr lang="es-AR" sz="1600" dirty="0" err="1">
                <a:solidFill>
                  <a:schemeClr val="tx1"/>
                </a:solidFill>
              </a:rPr>
              <a:t>void</a:t>
            </a:r>
            <a:r>
              <a:rPr lang="es-AR" sz="1600" dirty="0">
                <a:solidFill>
                  <a:schemeClr val="tx1"/>
                </a:solidFill>
              </a:rPr>
              <a:t> comprobante() {</a:t>
            </a:r>
          </a:p>
          <a:p>
            <a:r>
              <a:rPr lang="es-AR" sz="1600" dirty="0">
                <a:solidFill>
                  <a:schemeClr val="tx1"/>
                </a:solidFill>
              </a:rPr>
              <a:t>		</a:t>
            </a:r>
            <a:r>
              <a:rPr lang="es-AR" sz="1600" dirty="0" err="1">
                <a:solidFill>
                  <a:schemeClr val="tx1"/>
                </a:solidFill>
              </a:rPr>
              <a:t>cout</a:t>
            </a:r>
            <a:r>
              <a:rPr lang="es-AR" sz="1600" dirty="0">
                <a:solidFill>
                  <a:schemeClr val="tx1"/>
                </a:solidFill>
              </a:rPr>
              <a:t> &lt;&lt; "total: " &lt;&lt; “$ “ &lt;&lt; total &lt;&lt; "\n";</a:t>
            </a:r>
          </a:p>
          <a:p>
            <a:r>
              <a:rPr lang="es-AR" sz="1600" dirty="0">
                <a:solidFill>
                  <a:schemeClr val="tx1"/>
                </a:solidFill>
              </a:rPr>
              <a:t>		total = 0: </a:t>
            </a:r>
          </a:p>
          <a:p>
            <a:r>
              <a:rPr lang="es-AR" sz="1600" dirty="0">
                <a:solidFill>
                  <a:schemeClr val="tx1"/>
                </a:solidFill>
              </a:rPr>
              <a:t>	}</a:t>
            </a:r>
          </a:p>
          <a:p>
            <a:r>
              <a:rPr lang="es-AR" sz="1600" dirty="0">
                <a:solidFill>
                  <a:schemeClr val="tx1"/>
                </a:solidFill>
              </a:rPr>
              <a:t>}; </a:t>
            </a:r>
          </a:p>
        </p:txBody>
      </p:sp>
      <p:sp>
        <p:nvSpPr>
          <p:cNvPr id="8" name="Rectángulo 7">
            <a:extLst>
              <a:ext uri="{FF2B5EF4-FFF2-40B4-BE49-F238E27FC236}">
                <a16:creationId xmlns:a16="http://schemas.microsoft.com/office/drawing/2014/main" id="{68AEDF64-DC94-400A-8599-2579F1716051}"/>
              </a:ext>
            </a:extLst>
          </p:cNvPr>
          <p:cNvSpPr/>
          <p:nvPr/>
        </p:nvSpPr>
        <p:spPr>
          <a:xfrm>
            <a:off x="623623" y="2847274"/>
            <a:ext cx="4572000" cy="2246769"/>
          </a:xfrm>
          <a:prstGeom prst="rect">
            <a:avLst/>
          </a:prstGeom>
        </p:spPr>
        <p:txBody>
          <a:bodyPr>
            <a:spAutoFit/>
          </a:bodyPr>
          <a:lstStyle/>
          <a:p>
            <a:r>
              <a:rPr lang="es-AR" sz="2800" dirty="0" err="1">
                <a:solidFill>
                  <a:schemeClr val="tx1"/>
                </a:solidFill>
              </a:rPr>
              <a:t>void</a:t>
            </a:r>
            <a:r>
              <a:rPr lang="es-AR" sz="2800" dirty="0">
                <a:solidFill>
                  <a:schemeClr val="tx1"/>
                </a:solidFill>
              </a:rPr>
              <a:t> comprobante() {</a:t>
            </a:r>
          </a:p>
          <a:p>
            <a:r>
              <a:rPr lang="es-AR" sz="2800" dirty="0">
                <a:solidFill>
                  <a:schemeClr val="tx1"/>
                </a:solidFill>
              </a:rPr>
              <a:t>   </a:t>
            </a:r>
            <a:r>
              <a:rPr lang="es-AR" sz="2800" dirty="0" err="1">
                <a:solidFill>
                  <a:schemeClr val="tx1"/>
                </a:solidFill>
              </a:rPr>
              <a:t>cout</a:t>
            </a:r>
            <a:r>
              <a:rPr lang="es-AR" sz="2800" dirty="0">
                <a:solidFill>
                  <a:schemeClr val="tx1"/>
                </a:solidFill>
              </a:rPr>
              <a:t> &lt;&lt; "total: " &lt;&lt; “$ “ </a:t>
            </a:r>
          </a:p>
          <a:p>
            <a:r>
              <a:rPr lang="es-AR" sz="2800" dirty="0">
                <a:solidFill>
                  <a:schemeClr val="tx1"/>
                </a:solidFill>
              </a:rPr>
              <a:t>		&lt;&lt; total &lt;&lt; "\n";</a:t>
            </a:r>
          </a:p>
          <a:p>
            <a:r>
              <a:rPr lang="es-AR" sz="2800" dirty="0">
                <a:solidFill>
                  <a:schemeClr val="tx1"/>
                </a:solidFill>
              </a:rPr>
              <a:t>   total = 0: </a:t>
            </a:r>
          </a:p>
          <a:p>
            <a:r>
              <a:rPr lang="es-AR" sz="2800" dirty="0">
                <a:solidFill>
                  <a:schemeClr val="tx1"/>
                </a:solidFill>
              </a:rPr>
              <a:t>}</a:t>
            </a:r>
          </a:p>
        </p:txBody>
      </p:sp>
      <p:sp>
        <p:nvSpPr>
          <p:cNvPr id="13" name="Rectángulo 12">
            <a:extLst>
              <a:ext uri="{FF2B5EF4-FFF2-40B4-BE49-F238E27FC236}">
                <a16:creationId xmlns:a16="http://schemas.microsoft.com/office/drawing/2014/main" id="{53756ED4-8EEC-4EBC-AAB7-FA8E990D25A6}"/>
              </a:ext>
            </a:extLst>
          </p:cNvPr>
          <p:cNvSpPr/>
          <p:nvPr/>
        </p:nvSpPr>
        <p:spPr>
          <a:xfrm>
            <a:off x="7439974" y="3807543"/>
            <a:ext cx="4297758" cy="110799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endParaRPr lang="es-AR" sz="1800" i="1" dirty="0">
              <a:solidFill>
                <a:schemeClr val="tx1"/>
              </a:solidFill>
              <a:latin typeface="Ink Free" panose="03080402000500000000" pitchFamily="66" charset="0"/>
            </a:endParaRPr>
          </a:p>
          <a:p>
            <a:pPr algn="ctr"/>
            <a:r>
              <a:rPr lang="es-AR" i="1" dirty="0">
                <a:solidFill>
                  <a:schemeClr val="tx1"/>
                </a:solidFill>
                <a:latin typeface="Ink Free" panose="03080402000500000000" pitchFamily="66" charset="0"/>
              </a:rPr>
              <a:t>adicionar()</a:t>
            </a:r>
          </a:p>
          <a:p>
            <a:endParaRPr lang="es-AR" dirty="0">
              <a:solidFill>
                <a:schemeClr val="tx1"/>
              </a:solidFill>
            </a:endParaRPr>
          </a:p>
        </p:txBody>
      </p:sp>
      <p:sp>
        <p:nvSpPr>
          <p:cNvPr id="17" name="Rectángulo 16">
            <a:extLst>
              <a:ext uri="{FF2B5EF4-FFF2-40B4-BE49-F238E27FC236}">
                <a16:creationId xmlns:a16="http://schemas.microsoft.com/office/drawing/2014/main" id="{DB8DB902-180D-41BB-8528-7AE9D3C0DABF}"/>
              </a:ext>
            </a:extLst>
          </p:cNvPr>
          <p:cNvSpPr/>
          <p:nvPr/>
        </p:nvSpPr>
        <p:spPr>
          <a:xfrm>
            <a:off x="7439974" y="4911448"/>
            <a:ext cx="4297758"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endParaRPr lang="es-AR" sz="1600" dirty="0">
              <a:solidFill>
                <a:schemeClr val="tx1"/>
              </a:solidFill>
            </a:endParaRPr>
          </a:p>
          <a:p>
            <a:pPr algn="ctr"/>
            <a:endParaRPr lang="es-AR" sz="1600" dirty="0">
              <a:solidFill>
                <a:schemeClr val="tx1"/>
              </a:solidFill>
            </a:endParaRPr>
          </a:p>
          <a:p>
            <a:pPr algn="ctr"/>
            <a:r>
              <a:rPr lang="es-AR" i="1" dirty="0">
                <a:solidFill>
                  <a:schemeClr val="accent2"/>
                </a:solidFill>
                <a:latin typeface="Ink Free" panose="03080402000500000000" pitchFamily="66" charset="0"/>
              </a:rPr>
              <a:t>comprobante()</a:t>
            </a:r>
          </a:p>
          <a:p>
            <a:endParaRPr lang="es-AR" sz="1600" dirty="0">
              <a:solidFill>
                <a:schemeClr val="tx1"/>
              </a:solidFill>
            </a:endParaRPr>
          </a:p>
        </p:txBody>
      </p:sp>
      <p:sp>
        <p:nvSpPr>
          <p:cNvPr id="9" name="Rectángulo 8">
            <a:extLst>
              <a:ext uri="{FF2B5EF4-FFF2-40B4-BE49-F238E27FC236}">
                <a16:creationId xmlns:a16="http://schemas.microsoft.com/office/drawing/2014/main" id="{C6A3E108-39A4-40B5-A4D4-74CE2C249F62}"/>
              </a:ext>
            </a:extLst>
          </p:cNvPr>
          <p:cNvSpPr/>
          <p:nvPr/>
        </p:nvSpPr>
        <p:spPr>
          <a:xfrm rot="19573226">
            <a:off x="795360" y="3196188"/>
            <a:ext cx="5364088"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AR" dirty="0">
                <a:solidFill>
                  <a:schemeClr val="tx1"/>
                </a:solidFill>
              </a:rPr>
              <a:t>	 void adicionar (</a:t>
            </a:r>
            <a:r>
              <a:rPr lang="es-AR" dirty="0" err="1">
                <a:solidFill>
                  <a:schemeClr val="tx1"/>
                </a:solidFill>
              </a:rPr>
              <a:t>int</a:t>
            </a:r>
            <a:r>
              <a:rPr lang="es-AR" dirty="0">
                <a:solidFill>
                  <a:schemeClr val="tx1"/>
                </a:solidFill>
              </a:rPr>
              <a:t> </a:t>
            </a:r>
            <a:r>
              <a:rPr lang="es-AR" dirty="0" err="1">
                <a:solidFill>
                  <a:schemeClr val="tx1"/>
                </a:solidFill>
              </a:rPr>
              <a:t>itemPrice</a:t>
            </a:r>
            <a:r>
              <a:rPr lang="es-AR" dirty="0">
                <a:solidFill>
                  <a:schemeClr val="tx1"/>
                </a:solidFill>
              </a:rPr>
              <a:t>) { </a:t>
            </a:r>
          </a:p>
          <a:p>
            <a:r>
              <a:rPr lang="es-AR" dirty="0">
                <a:solidFill>
                  <a:schemeClr val="tx1"/>
                </a:solidFill>
              </a:rPr>
              <a:t>		total += </a:t>
            </a:r>
            <a:r>
              <a:rPr lang="es-AR" dirty="0" err="1">
                <a:solidFill>
                  <a:schemeClr val="tx1"/>
                </a:solidFill>
              </a:rPr>
              <a:t>itemPrice</a:t>
            </a:r>
            <a:r>
              <a:rPr lang="es-AR" dirty="0">
                <a:solidFill>
                  <a:schemeClr val="tx1"/>
                </a:solidFill>
              </a:rPr>
              <a:t>;</a:t>
            </a:r>
          </a:p>
          <a:p>
            <a:r>
              <a:rPr lang="es-AR" dirty="0">
                <a:solidFill>
                  <a:schemeClr val="tx1"/>
                </a:solidFill>
              </a:rPr>
              <a:t>		</a:t>
            </a:r>
            <a:r>
              <a:rPr lang="es-AR" dirty="0" err="1">
                <a:solidFill>
                  <a:schemeClr val="tx1"/>
                </a:solidFill>
              </a:rPr>
              <a:t>return</a:t>
            </a:r>
            <a:r>
              <a:rPr lang="es-AR" dirty="0">
                <a:solidFill>
                  <a:schemeClr val="tx1"/>
                </a:solidFill>
              </a:rPr>
              <a:t>;</a:t>
            </a:r>
          </a:p>
          <a:p>
            <a:r>
              <a:rPr lang="es-AR" dirty="0">
                <a:solidFill>
                  <a:schemeClr val="tx1"/>
                </a:solidFill>
              </a:rPr>
              <a:t>	}</a:t>
            </a:r>
          </a:p>
        </p:txBody>
      </p:sp>
      <p:sp>
        <p:nvSpPr>
          <p:cNvPr id="18" name="Rectángulo 17">
            <a:extLst>
              <a:ext uri="{FF2B5EF4-FFF2-40B4-BE49-F238E27FC236}">
                <a16:creationId xmlns:a16="http://schemas.microsoft.com/office/drawing/2014/main" id="{62C72874-CDF1-40F8-B96F-C981FBC1851A}"/>
              </a:ext>
            </a:extLst>
          </p:cNvPr>
          <p:cNvSpPr/>
          <p:nvPr/>
        </p:nvSpPr>
        <p:spPr>
          <a:xfrm>
            <a:off x="4230603" y="4377412"/>
            <a:ext cx="2389188"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AR" sz="1400" dirty="0" err="1">
                <a:solidFill>
                  <a:schemeClr val="tx1"/>
                </a:solidFill>
              </a:rPr>
              <a:t>int</a:t>
            </a:r>
            <a:r>
              <a:rPr lang="es-AR" sz="1400" dirty="0">
                <a:solidFill>
                  <a:schemeClr val="tx1"/>
                </a:solidFill>
              </a:rPr>
              <a:t> </a:t>
            </a:r>
            <a:r>
              <a:rPr lang="es-AR" sz="1400" dirty="0" err="1">
                <a:solidFill>
                  <a:schemeClr val="tx1"/>
                </a:solidFill>
              </a:rPr>
              <a:t>main</a:t>
            </a:r>
            <a:r>
              <a:rPr lang="es-AR" sz="1400" dirty="0">
                <a:solidFill>
                  <a:schemeClr val="tx1"/>
                </a:solidFill>
              </a:rPr>
              <a:t>()</a:t>
            </a:r>
          </a:p>
          <a:p>
            <a:r>
              <a:rPr lang="es-AR" sz="1400" dirty="0">
                <a:solidFill>
                  <a:schemeClr val="tx1"/>
                </a:solidFill>
              </a:rPr>
              <a:t>{</a:t>
            </a:r>
          </a:p>
          <a:p>
            <a:r>
              <a:rPr lang="es-AR" sz="1400" dirty="0">
                <a:solidFill>
                  <a:schemeClr val="tx1"/>
                </a:solidFill>
              </a:rPr>
              <a:t>	Ticket </a:t>
            </a:r>
            <a:r>
              <a:rPr lang="es-AR" sz="1400" dirty="0" err="1">
                <a:solidFill>
                  <a:schemeClr val="tx1"/>
                </a:solidFill>
              </a:rPr>
              <a:t>miBoleta</a:t>
            </a:r>
            <a:r>
              <a:rPr lang="es-AR" sz="1400" dirty="0">
                <a:solidFill>
                  <a:schemeClr val="tx1"/>
                </a:solidFill>
              </a:rPr>
              <a:t>;</a:t>
            </a:r>
          </a:p>
          <a:p>
            <a:r>
              <a:rPr lang="es-AR" sz="1400" dirty="0">
                <a:solidFill>
                  <a:schemeClr val="tx1"/>
                </a:solidFill>
              </a:rPr>
              <a:t>	</a:t>
            </a:r>
            <a:r>
              <a:rPr lang="es-AR" sz="1400" dirty="0" err="1">
                <a:solidFill>
                  <a:schemeClr val="tx1"/>
                </a:solidFill>
              </a:rPr>
              <a:t>miBoleta</a:t>
            </a:r>
            <a:r>
              <a:rPr lang="es-AR" sz="1400" dirty="0">
                <a:solidFill>
                  <a:schemeClr val="tx1"/>
                </a:solidFill>
              </a:rPr>
              <a:t>. adicionar(100);</a:t>
            </a:r>
          </a:p>
          <a:p>
            <a:r>
              <a:rPr lang="es-AR" sz="1400" dirty="0">
                <a:solidFill>
                  <a:schemeClr val="tx1"/>
                </a:solidFill>
              </a:rPr>
              <a:t>	</a:t>
            </a:r>
            <a:r>
              <a:rPr lang="es-AR" sz="1400" dirty="0" err="1">
                <a:solidFill>
                  <a:schemeClr val="tx1"/>
                </a:solidFill>
              </a:rPr>
              <a:t>miBoleta</a:t>
            </a:r>
            <a:r>
              <a:rPr lang="es-AR" sz="1400" dirty="0">
                <a:solidFill>
                  <a:schemeClr val="tx1"/>
                </a:solidFill>
              </a:rPr>
              <a:t>. adicionar(60);</a:t>
            </a:r>
          </a:p>
          <a:p>
            <a:r>
              <a:rPr lang="es-AR" sz="1400" dirty="0">
                <a:solidFill>
                  <a:schemeClr val="tx1"/>
                </a:solidFill>
              </a:rPr>
              <a:t>	</a:t>
            </a:r>
            <a:r>
              <a:rPr lang="es-AR" sz="1400" dirty="0" err="1">
                <a:solidFill>
                  <a:schemeClr val="tx1"/>
                </a:solidFill>
              </a:rPr>
              <a:t>miBoleta</a:t>
            </a:r>
            <a:r>
              <a:rPr lang="es-AR" sz="1400" dirty="0">
                <a:solidFill>
                  <a:schemeClr val="tx1"/>
                </a:solidFill>
              </a:rPr>
              <a:t>. adicionar(32);</a:t>
            </a:r>
          </a:p>
          <a:p>
            <a:r>
              <a:rPr lang="es-AR" sz="1400" dirty="0">
                <a:solidFill>
                  <a:schemeClr val="tx1"/>
                </a:solidFill>
              </a:rPr>
              <a:t>	</a:t>
            </a:r>
            <a:r>
              <a:rPr lang="es-AR" sz="1400" dirty="0" err="1">
                <a:solidFill>
                  <a:schemeClr val="tx1"/>
                </a:solidFill>
              </a:rPr>
              <a:t>miBoleta</a:t>
            </a:r>
            <a:r>
              <a:rPr lang="es-AR" sz="1400" dirty="0">
                <a:solidFill>
                  <a:schemeClr val="tx1"/>
                </a:solidFill>
              </a:rPr>
              <a:t>. comprobante();</a:t>
            </a:r>
          </a:p>
          <a:p>
            <a:r>
              <a:rPr lang="es-AR" sz="1400" dirty="0">
                <a:solidFill>
                  <a:schemeClr val="tx1"/>
                </a:solidFill>
              </a:rPr>
              <a:t>}</a:t>
            </a:r>
          </a:p>
        </p:txBody>
      </p:sp>
      <p:pic>
        <p:nvPicPr>
          <p:cNvPr id="19" name="Imagen 18">
            <a:extLst>
              <a:ext uri="{FF2B5EF4-FFF2-40B4-BE49-F238E27FC236}">
                <a16:creationId xmlns:a16="http://schemas.microsoft.com/office/drawing/2014/main" id="{EC335523-1EA5-4926-97A4-E96A6E356127}"/>
              </a:ext>
            </a:extLst>
          </p:cNvPr>
          <p:cNvPicPr>
            <a:picLocks noChangeAspect="1"/>
          </p:cNvPicPr>
          <p:nvPr/>
        </p:nvPicPr>
        <p:blipFill rotWithShape="1">
          <a:blip r:embed="rId3"/>
          <a:srcRect r="50000"/>
          <a:stretch/>
        </p:blipFill>
        <p:spPr>
          <a:xfrm>
            <a:off x="3242096" y="941855"/>
            <a:ext cx="1428750" cy="1485900"/>
          </a:xfrm>
          <a:prstGeom prst="rect">
            <a:avLst/>
          </a:prstGeom>
        </p:spPr>
      </p:pic>
      <p:sp>
        <p:nvSpPr>
          <p:cNvPr id="20" name="CuadroTexto 19">
            <a:extLst>
              <a:ext uri="{FF2B5EF4-FFF2-40B4-BE49-F238E27FC236}">
                <a16:creationId xmlns:a16="http://schemas.microsoft.com/office/drawing/2014/main" id="{E643EE57-D668-492B-A4AB-E175A9675519}"/>
              </a:ext>
            </a:extLst>
          </p:cNvPr>
          <p:cNvSpPr txBox="1"/>
          <p:nvPr/>
        </p:nvSpPr>
        <p:spPr>
          <a:xfrm>
            <a:off x="4670846" y="85265"/>
            <a:ext cx="7401818" cy="1938992"/>
          </a:xfrm>
          <a:prstGeom prst="rect">
            <a:avLst/>
          </a:prstGeom>
          <a:noFill/>
        </p:spPr>
        <p:txBody>
          <a:bodyPr wrap="square" rtlCol="0">
            <a:spAutoFit/>
          </a:bodyPr>
          <a:lstStyle/>
          <a:p>
            <a:pPr algn="just"/>
            <a:r>
              <a:rPr lang="es-AR" dirty="0">
                <a:solidFill>
                  <a:schemeClr val="tx1"/>
                </a:solidFill>
              </a:rPr>
              <a:t>Supongamos que realizamos un sistema comercial y en el marco de ese proyecto me encomendaron realizar la clase “Ticket” tal que me permita adicionar importes e imprimir el comprobante.</a:t>
            </a:r>
          </a:p>
          <a:p>
            <a:pPr algn="ctr"/>
            <a:r>
              <a:rPr lang="es-AR" b="1" dirty="0">
                <a:solidFill>
                  <a:schemeClr val="tx1"/>
                </a:solidFill>
              </a:rPr>
              <a:t>/*no se requiere discriminar ítems. Solo importe.*/</a:t>
            </a:r>
          </a:p>
        </p:txBody>
      </p:sp>
      <p:sp>
        <p:nvSpPr>
          <p:cNvPr id="16" name="Rectángulo 15">
            <a:extLst>
              <a:ext uri="{FF2B5EF4-FFF2-40B4-BE49-F238E27FC236}">
                <a16:creationId xmlns:a16="http://schemas.microsoft.com/office/drawing/2014/main" id="{87B972AD-4EB1-482B-90EA-5C5114A0D229}"/>
              </a:ext>
            </a:extLst>
          </p:cNvPr>
          <p:cNvSpPr/>
          <p:nvPr/>
        </p:nvSpPr>
        <p:spPr>
          <a:xfrm rot="19561083">
            <a:off x="857405" y="3150444"/>
            <a:ext cx="5307690" cy="1785104"/>
          </a:xfrm>
          <a:prstGeom prst="rect">
            <a:avLst/>
          </a:prstGeom>
          <a:solidFill>
            <a:srgbClr val="FFFF00"/>
          </a:solidFill>
        </p:spPr>
        <p:style>
          <a:lnRef idx="1">
            <a:schemeClr val="accent4"/>
          </a:lnRef>
          <a:fillRef idx="2">
            <a:schemeClr val="accent4"/>
          </a:fillRef>
          <a:effectRef idx="1">
            <a:schemeClr val="accent4"/>
          </a:effectRef>
          <a:fontRef idx="minor">
            <a:schemeClr val="dk1"/>
          </a:fontRef>
        </p:style>
        <p:txBody>
          <a:bodyPr wrap="square">
            <a:spAutoFit/>
          </a:bodyPr>
          <a:lstStyle/>
          <a:p>
            <a:pPr lvl="0"/>
            <a:r>
              <a:rPr lang="es-AR" sz="2000" b="1" dirty="0">
                <a:solidFill>
                  <a:srgbClr val="000000"/>
                </a:solidFill>
                <a:latin typeface="AR CENA" panose="02000000000000000000" pitchFamily="2" charset="0"/>
              </a:rPr>
              <a:t>¿Y si quiero trabajar así? ¿Qué cambios debería hacer?</a:t>
            </a:r>
          </a:p>
          <a:p>
            <a:pPr lvl="0"/>
            <a:r>
              <a:rPr lang="es-AR" sz="1800" dirty="0" err="1">
                <a:solidFill>
                  <a:srgbClr val="000000"/>
                </a:solidFill>
                <a:latin typeface="Arial Narrow"/>
              </a:rPr>
              <a:t>int</a:t>
            </a:r>
            <a:r>
              <a:rPr lang="es-AR" sz="1800" dirty="0">
                <a:solidFill>
                  <a:srgbClr val="000000"/>
                </a:solidFill>
                <a:latin typeface="Arial Narrow"/>
              </a:rPr>
              <a:t> </a:t>
            </a:r>
            <a:r>
              <a:rPr lang="es-AR" sz="1800" dirty="0" err="1">
                <a:solidFill>
                  <a:srgbClr val="000000"/>
                </a:solidFill>
                <a:latin typeface="Arial Narrow"/>
              </a:rPr>
              <a:t>main</a:t>
            </a:r>
            <a:r>
              <a:rPr lang="es-AR" sz="1800" dirty="0">
                <a:solidFill>
                  <a:srgbClr val="000000"/>
                </a:solidFill>
                <a:latin typeface="Arial Narrow"/>
              </a:rPr>
              <a:t>( ) {</a:t>
            </a:r>
          </a:p>
          <a:p>
            <a:pPr lvl="0"/>
            <a:r>
              <a:rPr lang="es-AR" sz="1800" dirty="0">
                <a:solidFill>
                  <a:srgbClr val="000000"/>
                </a:solidFill>
                <a:latin typeface="Arial Narrow"/>
              </a:rPr>
              <a:t>	Ticket </a:t>
            </a:r>
            <a:r>
              <a:rPr lang="es-AR" sz="1800" dirty="0" err="1">
                <a:solidFill>
                  <a:srgbClr val="000000"/>
                </a:solidFill>
                <a:latin typeface="Arial Narrow"/>
              </a:rPr>
              <a:t>miBoleta</a:t>
            </a:r>
            <a:r>
              <a:rPr lang="es-AR" sz="1800" dirty="0">
                <a:solidFill>
                  <a:srgbClr val="000000"/>
                </a:solidFill>
                <a:latin typeface="Arial Narrow"/>
              </a:rPr>
              <a:t>;</a:t>
            </a:r>
          </a:p>
          <a:p>
            <a:pPr lvl="0"/>
            <a:r>
              <a:rPr lang="es-AR" sz="1800" dirty="0">
                <a:solidFill>
                  <a:srgbClr val="000000"/>
                </a:solidFill>
                <a:latin typeface="Arial Narrow"/>
              </a:rPr>
              <a:t>	</a:t>
            </a:r>
            <a:r>
              <a:rPr lang="es-AR" sz="1800" dirty="0" err="1">
                <a:solidFill>
                  <a:srgbClr val="000000"/>
                </a:solidFill>
                <a:latin typeface="Arial Narrow"/>
              </a:rPr>
              <a:t>miBoleta.adicionar</a:t>
            </a:r>
            <a:r>
              <a:rPr lang="es-AR" sz="1800" dirty="0">
                <a:solidFill>
                  <a:srgbClr val="000000"/>
                </a:solidFill>
                <a:latin typeface="Arial Narrow"/>
              </a:rPr>
              <a:t>(100). adicionar(60). adicionar(32);</a:t>
            </a:r>
          </a:p>
          <a:p>
            <a:pPr lvl="0"/>
            <a:r>
              <a:rPr lang="es-AR" sz="1800" dirty="0">
                <a:solidFill>
                  <a:srgbClr val="000000"/>
                </a:solidFill>
                <a:latin typeface="Arial Narrow"/>
              </a:rPr>
              <a:t>	</a:t>
            </a:r>
            <a:r>
              <a:rPr lang="es-AR" sz="1800" dirty="0" err="1">
                <a:solidFill>
                  <a:srgbClr val="000000"/>
                </a:solidFill>
                <a:latin typeface="Arial Narrow"/>
              </a:rPr>
              <a:t>miBoleta.Comprobante</a:t>
            </a:r>
            <a:r>
              <a:rPr lang="es-AR" sz="1800" dirty="0">
                <a:solidFill>
                  <a:srgbClr val="000000"/>
                </a:solidFill>
                <a:latin typeface="Arial Narrow"/>
              </a:rPr>
              <a:t>();</a:t>
            </a:r>
          </a:p>
          <a:p>
            <a:pPr lvl="0"/>
            <a:r>
              <a:rPr lang="es-AR" sz="1800" dirty="0">
                <a:solidFill>
                  <a:srgbClr val="000000"/>
                </a:solidFill>
                <a:latin typeface="Arial Narrow"/>
              </a:rPr>
              <a:t>}</a:t>
            </a:r>
          </a:p>
        </p:txBody>
      </p:sp>
    </p:spTree>
    <p:extLst>
      <p:ext uri="{BB962C8B-B14F-4D97-AF65-F5344CB8AC3E}">
        <p14:creationId xmlns:p14="http://schemas.microsoft.com/office/powerpoint/2010/main" val="19598169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par>
                          <p:cTn id="14" fill="hold">
                            <p:stCondLst>
                              <p:cond delay="500"/>
                            </p:stCondLst>
                            <p:childTnLst>
                              <p:par>
                                <p:cTn id="15" presetID="1" presetClass="exit" presetSubtype="0" fill="hold" grpId="1" nodeType="after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210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2" nodeType="clickEffect">
                                  <p:stCondLst>
                                    <p:cond delay="0"/>
                                  </p:stCondLst>
                                  <p:childTnLst>
                                    <p:animMotion origin="layout" path="M -1.875E-6 -1.85185E-6 L -0.33476 -0.35532 " pathEditMode="relative" rAng="0" ptsTypes="AA">
                                      <p:cBhvr>
                                        <p:cTn id="24" dur="2000" fill="hold"/>
                                        <p:tgtEl>
                                          <p:spTgt spid="18"/>
                                        </p:tgtEl>
                                        <p:attrNameLst>
                                          <p:attrName>ppt_x</p:attrName>
                                          <p:attrName>ppt_y</p:attrName>
                                        </p:attrNameLst>
                                      </p:cBhvr>
                                      <p:rCtr x="-16745" y="-17778"/>
                                    </p:animMotion>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childTnLst>
                          </p:cTn>
                        </p:par>
                        <p:par>
                          <p:cTn id="36" fill="hold">
                            <p:stCondLst>
                              <p:cond delay="500"/>
                            </p:stCondLst>
                            <p:childTnLst>
                              <p:par>
                                <p:cTn id="37" presetID="1" presetClass="exit" presetSubtype="0" fill="hold" grpId="1" nodeType="after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000" fill="hold"/>
                                        <p:tgtEl>
                                          <p:spTgt spid="16"/>
                                        </p:tgtEl>
                                        <p:attrNameLst>
                                          <p:attrName>ppt_x</p:attrName>
                                        </p:attrNameLst>
                                      </p:cBhvr>
                                      <p:tavLst>
                                        <p:tav tm="0">
                                          <p:val>
                                            <p:strVal val="#ppt_x"/>
                                          </p:val>
                                        </p:tav>
                                        <p:tav tm="100000">
                                          <p:val>
                                            <p:strVal val="#ppt_x"/>
                                          </p:val>
                                        </p:tav>
                                      </p:tavLst>
                                    </p:anim>
                                    <p:anim calcmode="lin" valueType="num">
                                      <p:cBhvr additive="base">
                                        <p:cTn id="42" dur="2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animBg="1"/>
      <p:bldP spid="17" grpId="0" animBg="1"/>
      <p:bldP spid="9" grpId="0" animBg="1"/>
      <p:bldP spid="9" grpId="1" animBg="1"/>
      <p:bldP spid="18" grpId="0" animBg="1"/>
      <p:bldP spid="18" grpId="2"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29172DD0-0857-4D29-9412-D75E33A5C7FB}" type="slidenum">
              <a:rPr lang="es-ES" altLang="es-AR"/>
              <a:pPr/>
              <a:t>25</a:t>
            </a:fld>
            <a:endParaRPr lang="es-ES" altLang="es-AR"/>
          </a:p>
        </p:txBody>
      </p:sp>
      <p:sp>
        <p:nvSpPr>
          <p:cNvPr id="15" name="Rectangle 1"/>
          <p:cNvSpPr>
            <a:spLocks noGrp="1" noChangeArrowheads="1"/>
          </p:cNvSpPr>
          <p:nvPr>
            <p:ph type="title" idx="4294967295"/>
          </p:nvPr>
        </p:nvSpPr>
        <p:spPr>
          <a:xfrm rot="20906591">
            <a:off x="1308292" y="229592"/>
            <a:ext cx="4160838" cy="1173163"/>
          </a:xfrm>
          <a:ln/>
        </p:spPr>
        <p:txBody>
          <a:bodyPr vert="horz" wrap="square" lIns="92160" tIns="46080" rIns="92160" bIns="46080" numCol="1" anchor="ctr" anchorCtr="0" compatLnSpc="1">
            <a:prstTxWarp prst="textNoShape">
              <a:avLst/>
            </a:prstTxWarp>
            <a:normAutofit fontScale="90000"/>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Puntero </a:t>
            </a:r>
            <a:r>
              <a:rPr lang="es-AR" altLang="es-AR" b="1" dirty="0" err="1">
                <a:latin typeface="Purisa" charset="0"/>
              </a:rPr>
              <a:t>this</a:t>
            </a:r>
            <a:r>
              <a:rPr lang="es-AR" altLang="es-AR" b="1" dirty="0">
                <a:latin typeface="Bitstream Charter" pitchFamily="16" charset="0"/>
              </a:rPr>
              <a:t>: </a:t>
            </a:r>
            <a:r>
              <a:rPr lang="es-AR" altLang="es-AR" b="1" i="1" dirty="0">
                <a:solidFill>
                  <a:srgbClr val="FF0000"/>
                </a:solidFill>
                <a:latin typeface="Bitstream Charter" pitchFamily="16" charset="0"/>
              </a:rPr>
              <a:t>retorno</a:t>
            </a:r>
          </a:p>
        </p:txBody>
      </p:sp>
      <p:sp>
        <p:nvSpPr>
          <p:cNvPr id="17" name="Rectángulo 16">
            <a:extLst>
              <a:ext uri="{FF2B5EF4-FFF2-40B4-BE49-F238E27FC236}">
                <a16:creationId xmlns:a16="http://schemas.microsoft.com/office/drawing/2014/main" id="{13E6CC62-3A0B-47A2-AABC-62993DF53183}"/>
              </a:ext>
            </a:extLst>
          </p:cNvPr>
          <p:cNvSpPr/>
          <p:nvPr/>
        </p:nvSpPr>
        <p:spPr>
          <a:xfrm>
            <a:off x="1909737" y="1842491"/>
            <a:ext cx="8372527" cy="46166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r>
              <a:rPr lang="es-AR" dirty="0">
                <a:solidFill>
                  <a:srgbClr val="000000"/>
                </a:solidFill>
                <a:latin typeface="Arial Narrow"/>
              </a:rPr>
              <a:t>	¿Qué es? </a:t>
            </a:r>
            <a:r>
              <a:rPr lang="es-AR" dirty="0" err="1">
                <a:solidFill>
                  <a:srgbClr val="000000"/>
                </a:solidFill>
                <a:latin typeface="Arial Narrow"/>
              </a:rPr>
              <a:t>miBoleta.adicionar</a:t>
            </a:r>
            <a:r>
              <a:rPr lang="es-AR" dirty="0">
                <a:solidFill>
                  <a:srgbClr val="000000"/>
                </a:solidFill>
                <a:latin typeface="Arial Narrow"/>
              </a:rPr>
              <a:t>(100). adicionar(60). adicionar(32);</a:t>
            </a:r>
          </a:p>
        </p:txBody>
      </p:sp>
      <p:sp>
        <p:nvSpPr>
          <p:cNvPr id="13" name="Rectángulo 12">
            <a:extLst>
              <a:ext uri="{FF2B5EF4-FFF2-40B4-BE49-F238E27FC236}">
                <a16:creationId xmlns:a16="http://schemas.microsoft.com/office/drawing/2014/main" id="{AEE61650-3EE7-42EE-AC2B-80324B23CFF1}"/>
              </a:ext>
            </a:extLst>
          </p:cNvPr>
          <p:cNvSpPr/>
          <p:nvPr/>
        </p:nvSpPr>
        <p:spPr>
          <a:xfrm>
            <a:off x="1691320" y="2477095"/>
            <a:ext cx="8372527" cy="461665"/>
          </a:xfrm>
          <a:prstGeom prst="rect">
            <a:avLst/>
          </a:prstGeom>
        </p:spPr>
        <p:txBody>
          <a:bodyPr wrap="square">
            <a:spAutoFit/>
          </a:bodyPr>
          <a:lstStyle/>
          <a:p>
            <a:pPr marL="342900" indent="-342900">
              <a:buFont typeface="Arial" panose="020B0604020202020204" pitchFamily="34" charset="0"/>
              <a:buChar char="•"/>
            </a:pPr>
            <a:r>
              <a:rPr lang="es-AR" b="1" dirty="0" err="1">
                <a:solidFill>
                  <a:srgbClr val="000000"/>
                </a:solidFill>
                <a:latin typeface="Arial Narrow"/>
              </a:rPr>
              <a:t>miBoleta</a:t>
            </a:r>
            <a:r>
              <a:rPr lang="es-AR" dirty="0">
                <a:solidFill>
                  <a:srgbClr val="000000"/>
                </a:solidFill>
                <a:latin typeface="Arial Narrow"/>
              </a:rPr>
              <a:t> es un objeto</a:t>
            </a:r>
          </a:p>
        </p:txBody>
      </p:sp>
      <p:sp>
        <p:nvSpPr>
          <p:cNvPr id="16" name="Rectángulo 15">
            <a:extLst>
              <a:ext uri="{FF2B5EF4-FFF2-40B4-BE49-F238E27FC236}">
                <a16:creationId xmlns:a16="http://schemas.microsoft.com/office/drawing/2014/main" id="{F34BAC6C-0BC4-4054-89AC-598CA6CA0277}"/>
              </a:ext>
            </a:extLst>
          </p:cNvPr>
          <p:cNvSpPr/>
          <p:nvPr/>
        </p:nvSpPr>
        <p:spPr>
          <a:xfrm>
            <a:off x="1668597" y="2996652"/>
            <a:ext cx="8372527" cy="1200329"/>
          </a:xfrm>
          <a:prstGeom prst="rect">
            <a:avLst/>
          </a:prstGeom>
        </p:spPr>
        <p:txBody>
          <a:bodyPr wrap="square">
            <a:spAutoFit/>
          </a:bodyPr>
          <a:lstStyle/>
          <a:p>
            <a:pPr marL="342900" indent="-342900" algn="just">
              <a:buFont typeface="Arial" panose="020B0604020202020204" pitchFamily="34" charset="0"/>
              <a:buChar char="•"/>
            </a:pPr>
            <a:r>
              <a:rPr lang="es-AR" b="1" dirty="0" err="1">
                <a:solidFill>
                  <a:srgbClr val="000000"/>
                </a:solidFill>
                <a:latin typeface="Arial Narrow"/>
              </a:rPr>
              <a:t>miBoleta.adicionar</a:t>
            </a:r>
            <a:r>
              <a:rPr lang="es-AR" b="1" dirty="0">
                <a:solidFill>
                  <a:srgbClr val="000000"/>
                </a:solidFill>
                <a:latin typeface="Arial Narrow"/>
              </a:rPr>
              <a:t>(100)</a:t>
            </a:r>
            <a:r>
              <a:rPr lang="es-AR" dirty="0">
                <a:solidFill>
                  <a:srgbClr val="000000"/>
                </a:solidFill>
                <a:latin typeface="Arial Narrow"/>
              </a:rPr>
              <a:t> evidentemente también es un objeto puesto que de lo contrario no podría usar el operador punto a su derecha.</a:t>
            </a:r>
          </a:p>
          <a:p>
            <a:pPr marL="342900" indent="-342900" algn="just">
              <a:buFont typeface="Arial" panose="020B0604020202020204" pitchFamily="34" charset="0"/>
              <a:buChar char="•"/>
            </a:pPr>
            <a:r>
              <a:rPr lang="es-AR" dirty="0">
                <a:solidFill>
                  <a:srgbClr val="000000"/>
                </a:solidFill>
                <a:latin typeface="Arial Narrow"/>
              </a:rPr>
              <a:t>¡es una referencia a si mismo! (Ticket&amp;). Llamémoslo </a:t>
            </a:r>
            <a:r>
              <a:rPr lang="es-AR" b="1" dirty="0">
                <a:solidFill>
                  <a:srgbClr val="000000"/>
                </a:solidFill>
                <a:latin typeface="Arial Narrow"/>
              </a:rPr>
              <a:t>A</a:t>
            </a:r>
            <a:r>
              <a:rPr lang="es-AR" dirty="0">
                <a:solidFill>
                  <a:srgbClr val="000000"/>
                </a:solidFill>
                <a:latin typeface="Arial Narrow"/>
              </a:rPr>
              <a:t> por ejemplo.</a:t>
            </a:r>
          </a:p>
        </p:txBody>
      </p:sp>
      <p:sp>
        <p:nvSpPr>
          <p:cNvPr id="20" name="Rectángulo 19">
            <a:extLst>
              <a:ext uri="{FF2B5EF4-FFF2-40B4-BE49-F238E27FC236}">
                <a16:creationId xmlns:a16="http://schemas.microsoft.com/office/drawing/2014/main" id="{6C5841F4-E2BC-42B2-9B6D-760896E45088}"/>
              </a:ext>
            </a:extLst>
          </p:cNvPr>
          <p:cNvSpPr/>
          <p:nvPr/>
        </p:nvSpPr>
        <p:spPr>
          <a:xfrm>
            <a:off x="1703512" y="5181000"/>
            <a:ext cx="8640960" cy="1200329"/>
          </a:xfrm>
          <a:prstGeom prst="rect">
            <a:avLst/>
          </a:prstGeom>
        </p:spPr>
        <p:txBody>
          <a:bodyPr wrap="square">
            <a:spAutoFit/>
          </a:bodyPr>
          <a:lstStyle/>
          <a:p>
            <a:pPr marL="342900" indent="-342900">
              <a:buFont typeface="Arial" panose="020B0604020202020204" pitchFamily="34" charset="0"/>
              <a:buChar char="•"/>
            </a:pPr>
            <a:r>
              <a:rPr lang="es-AR" b="1" dirty="0" err="1">
                <a:solidFill>
                  <a:srgbClr val="000000"/>
                </a:solidFill>
                <a:latin typeface="Arial Narrow"/>
              </a:rPr>
              <a:t>B.adicionar</a:t>
            </a:r>
            <a:r>
              <a:rPr lang="es-AR" b="1" dirty="0">
                <a:solidFill>
                  <a:srgbClr val="000000"/>
                </a:solidFill>
                <a:latin typeface="Arial Narrow"/>
              </a:rPr>
              <a:t>(32)</a:t>
            </a:r>
            <a:r>
              <a:rPr lang="es-AR" dirty="0">
                <a:solidFill>
                  <a:srgbClr val="000000"/>
                </a:solidFill>
                <a:latin typeface="Arial Narrow"/>
              </a:rPr>
              <a:t> vale lo que vale su retorno (Ticket&amp;). O sea una referencia a si </a:t>
            </a:r>
            <a:r>
              <a:rPr lang="es-AR" dirty="0">
                <a:solidFill>
                  <a:schemeClr val="tx1"/>
                </a:solidFill>
                <a:latin typeface="Arial Narrow"/>
              </a:rPr>
              <a:t>mismo.</a:t>
            </a:r>
            <a:endParaRPr lang="es-AR" dirty="0">
              <a:solidFill>
                <a:srgbClr val="000000"/>
              </a:solidFill>
              <a:latin typeface="Arial Narrow"/>
            </a:endParaRPr>
          </a:p>
          <a:p>
            <a:pPr lvl="0"/>
            <a:endParaRPr lang="es-AR" dirty="0">
              <a:solidFill>
                <a:srgbClr val="000000"/>
              </a:solidFill>
              <a:latin typeface="Arial Narrow"/>
            </a:endParaRPr>
          </a:p>
        </p:txBody>
      </p:sp>
      <p:sp>
        <p:nvSpPr>
          <p:cNvPr id="2" name="Rectángulo 1">
            <a:extLst>
              <a:ext uri="{FF2B5EF4-FFF2-40B4-BE49-F238E27FC236}">
                <a16:creationId xmlns:a16="http://schemas.microsoft.com/office/drawing/2014/main" id="{3991BDC4-19BA-405D-9881-F552DB987ECF}"/>
              </a:ext>
            </a:extLst>
          </p:cNvPr>
          <p:cNvSpPr/>
          <p:nvPr/>
        </p:nvSpPr>
        <p:spPr>
          <a:xfrm>
            <a:off x="7166297" y="116687"/>
            <a:ext cx="4703462" cy="1569660"/>
          </a:xfrm>
          <a:prstGeom prst="rect">
            <a:avLst/>
          </a:prstGeom>
        </p:spPr>
        <p:txBody>
          <a:bodyPr wrap="square">
            <a:spAutoFit/>
          </a:bodyPr>
          <a:lstStyle/>
          <a:p>
            <a:r>
              <a:rPr lang="es-AR" dirty="0">
                <a:solidFill>
                  <a:schemeClr val="tx1"/>
                </a:solidFill>
              </a:rPr>
              <a:t>	 void adicionar (</a:t>
            </a:r>
            <a:r>
              <a:rPr lang="es-AR" dirty="0" err="1">
                <a:solidFill>
                  <a:schemeClr val="tx1"/>
                </a:solidFill>
              </a:rPr>
              <a:t>int</a:t>
            </a:r>
            <a:r>
              <a:rPr lang="es-AR" dirty="0">
                <a:solidFill>
                  <a:schemeClr val="tx1"/>
                </a:solidFill>
              </a:rPr>
              <a:t> </a:t>
            </a:r>
            <a:r>
              <a:rPr lang="es-AR" dirty="0" err="1">
                <a:solidFill>
                  <a:schemeClr val="tx1"/>
                </a:solidFill>
              </a:rPr>
              <a:t>itemPrice</a:t>
            </a:r>
            <a:r>
              <a:rPr lang="es-AR" dirty="0">
                <a:solidFill>
                  <a:schemeClr val="tx1"/>
                </a:solidFill>
              </a:rPr>
              <a:t>) { </a:t>
            </a:r>
          </a:p>
          <a:p>
            <a:r>
              <a:rPr lang="es-AR" dirty="0">
                <a:solidFill>
                  <a:schemeClr val="tx1"/>
                </a:solidFill>
              </a:rPr>
              <a:t>		total += </a:t>
            </a:r>
            <a:r>
              <a:rPr lang="es-AR" dirty="0" err="1">
                <a:solidFill>
                  <a:schemeClr val="tx1"/>
                </a:solidFill>
              </a:rPr>
              <a:t>itemPrice</a:t>
            </a:r>
            <a:r>
              <a:rPr lang="es-AR" dirty="0">
                <a:solidFill>
                  <a:schemeClr val="tx1"/>
                </a:solidFill>
              </a:rPr>
              <a:t>;</a:t>
            </a:r>
          </a:p>
          <a:p>
            <a:r>
              <a:rPr lang="es-AR" dirty="0">
                <a:solidFill>
                  <a:schemeClr val="tx1"/>
                </a:solidFill>
              </a:rPr>
              <a:t>		</a:t>
            </a:r>
            <a:r>
              <a:rPr lang="es-AR" dirty="0" err="1">
                <a:solidFill>
                  <a:schemeClr val="tx1"/>
                </a:solidFill>
              </a:rPr>
              <a:t>return</a:t>
            </a:r>
            <a:r>
              <a:rPr lang="es-AR" dirty="0">
                <a:solidFill>
                  <a:schemeClr val="tx1"/>
                </a:solidFill>
              </a:rPr>
              <a:t>;</a:t>
            </a:r>
          </a:p>
          <a:p>
            <a:r>
              <a:rPr lang="es-AR" dirty="0">
                <a:solidFill>
                  <a:schemeClr val="tx1"/>
                </a:solidFill>
              </a:rPr>
              <a:t>	}</a:t>
            </a:r>
          </a:p>
        </p:txBody>
      </p:sp>
      <p:sp>
        <p:nvSpPr>
          <p:cNvPr id="18" name="Rectángulo 17">
            <a:extLst>
              <a:ext uri="{FF2B5EF4-FFF2-40B4-BE49-F238E27FC236}">
                <a16:creationId xmlns:a16="http://schemas.microsoft.com/office/drawing/2014/main" id="{A45C93F7-8D9E-411C-88E0-BE363212EB7A}"/>
              </a:ext>
            </a:extLst>
          </p:cNvPr>
          <p:cNvSpPr/>
          <p:nvPr/>
        </p:nvSpPr>
        <p:spPr>
          <a:xfrm>
            <a:off x="1675528" y="4284570"/>
            <a:ext cx="8372527" cy="830997"/>
          </a:xfrm>
          <a:prstGeom prst="rect">
            <a:avLst/>
          </a:prstGeom>
        </p:spPr>
        <p:txBody>
          <a:bodyPr wrap="square">
            <a:spAutoFit/>
          </a:bodyPr>
          <a:lstStyle/>
          <a:p>
            <a:pPr marL="342900" indent="-342900">
              <a:buFont typeface="Arial" panose="020B0604020202020204" pitchFamily="34" charset="0"/>
              <a:buChar char="•"/>
            </a:pPr>
            <a:r>
              <a:rPr lang="es-AR" b="1" dirty="0" err="1">
                <a:solidFill>
                  <a:srgbClr val="000000"/>
                </a:solidFill>
                <a:latin typeface="Arial Narrow"/>
              </a:rPr>
              <a:t>A.adicionar</a:t>
            </a:r>
            <a:r>
              <a:rPr lang="es-AR" b="1" dirty="0">
                <a:solidFill>
                  <a:srgbClr val="000000"/>
                </a:solidFill>
                <a:latin typeface="Arial Narrow"/>
              </a:rPr>
              <a:t>(60)</a:t>
            </a:r>
            <a:r>
              <a:rPr lang="es-AR" dirty="0">
                <a:solidFill>
                  <a:srgbClr val="000000"/>
                </a:solidFill>
                <a:latin typeface="Arial Narrow"/>
              </a:rPr>
              <a:t> vale lo que vale su retorno (Ticket&amp;). O sea una referencia a si </a:t>
            </a:r>
            <a:r>
              <a:rPr lang="es-AR" dirty="0">
                <a:solidFill>
                  <a:schemeClr val="tx1"/>
                </a:solidFill>
                <a:latin typeface="Arial Narrow"/>
              </a:rPr>
              <a:t>mismo </a:t>
            </a:r>
            <a:r>
              <a:rPr lang="es-AR" dirty="0">
                <a:solidFill>
                  <a:srgbClr val="000000"/>
                </a:solidFill>
                <a:latin typeface="Arial Narrow"/>
              </a:rPr>
              <a:t>(llamémoslo </a:t>
            </a:r>
            <a:r>
              <a:rPr lang="es-AR" b="1" dirty="0">
                <a:solidFill>
                  <a:srgbClr val="000000"/>
                </a:solidFill>
                <a:latin typeface="Arial Narrow"/>
              </a:rPr>
              <a:t>B</a:t>
            </a:r>
            <a:r>
              <a:rPr lang="es-AR" dirty="0">
                <a:solidFill>
                  <a:srgbClr val="000000"/>
                </a:solidFill>
                <a:latin typeface="Arial Narrow"/>
              </a:rPr>
              <a:t> por ejemplo).</a:t>
            </a:r>
          </a:p>
        </p:txBody>
      </p:sp>
      <p:sp>
        <p:nvSpPr>
          <p:cNvPr id="8" name="Rectángulo 7">
            <a:extLst>
              <a:ext uri="{FF2B5EF4-FFF2-40B4-BE49-F238E27FC236}">
                <a16:creationId xmlns:a16="http://schemas.microsoft.com/office/drawing/2014/main" id="{53AA304D-E000-4A2E-B303-5E09F81FABCC}"/>
              </a:ext>
            </a:extLst>
          </p:cNvPr>
          <p:cNvSpPr/>
          <p:nvPr/>
        </p:nvSpPr>
        <p:spPr bwMode="auto">
          <a:xfrm>
            <a:off x="3575720" y="1784847"/>
            <a:ext cx="2790444" cy="626088"/>
          </a:xfrm>
          <a:prstGeom prst="rect">
            <a:avLst/>
          </a:prstGeom>
          <a:noFill/>
          <a:ln w="57150" cap="flat" cmpd="sng" algn="ctr">
            <a:solidFill>
              <a:srgbClr val="FF0000"/>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endParaRPr lang="es-AR">
              <a:solidFill>
                <a:schemeClr val="bg1"/>
              </a:solidFill>
              <a:latin typeface="Times New Roman" panose="02020603050405020304" pitchFamily="18" charset="0"/>
            </a:endParaRPr>
          </a:p>
        </p:txBody>
      </p:sp>
      <p:sp>
        <p:nvSpPr>
          <p:cNvPr id="22" name="Rectángulo 21">
            <a:extLst>
              <a:ext uri="{FF2B5EF4-FFF2-40B4-BE49-F238E27FC236}">
                <a16:creationId xmlns:a16="http://schemas.microsoft.com/office/drawing/2014/main" id="{0FBAC445-7CCB-4D65-AFC1-13DE0189F896}"/>
              </a:ext>
            </a:extLst>
          </p:cNvPr>
          <p:cNvSpPr/>
          <p:nvPr/>
        </p:nvSpPr>
        <p:spPr bwMode="auto">
          <a:xfrm>
            <a:off x="3575720" y="1772816"/>
            <a:ext cx="4320480" cy="626088"/>
          </a:xfrm>
          <a:prstGeom prst="rect">
            <a:avLst/>
          </a:prstGeom>
          <a:noFill/>
          <a:ln w="57150" cap="flat" cmpd="sng" algn="ctr">
            <a:solidFill>
              <a:srgbClr val="FF0000"/>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endParaRPr lang="es-AR">
              <a:solidFill>
                <a:schemeClr val="bg1"/>
              </a:solidFill>
              <a:latin typeface="Times New Roman" panose="02020603050405020304" pitchFamily="18" charset="0"/>
            </a:endParaRPr>
          </a:p>
        </p:txBody>
      </p:sp>
      <p:sp>
        <p:nvSpPr>
          <p:cNvPr id="23" name="Rectángulo 22">
            <a:extLst>
              <a:ext uri="{FF2B5EF4-FFF2-40B4-BE49-F238E27FC236}">
                <a16:creationId xmlns:a16="http://schemas.microsoft.com/office/drawing/2014/main" id="{0F9A0E02-DB99-4E36-A7F8-74D9D5F723FF}"/>
              </a:ext>
            </a:extLst>
          </p:cNvPr>
          <p:cNvSpPr/>
          <p:nvPr/>
        </p:nvSpPr>
        <p:spPr bwMode="auto">
          <a:xfrm>
            <a:off x="3575720" y="1772816"/>
            <a:ext cx="5942308" cy="626088"/>
          </a:xfrm>
          <a:prstGeom prst="rect">
            <a:avLst/>
          </a:prstGeom>
          <a:noFill/>
          <a:ln w="57150" cap="flat" cmpd="sng" algn="ctr">
            <a:solidFill>
              <a:srgbClr val="FF0000"/>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endParaRPr lang="es-AR">
              <a:solidFill>
                <a:schemeClr val="bg1"/>
              </a:solidFill>
              <a:latin typeface="Times New Roman" panose="02020603050405020304" pitchFamily="18" charset="0"/>
            </a:endParaRPr>
          </a:p>
        </p:txBody>
      </p:sp>
      <p:sp>
        <p:nvSpPr>
          <p:cNvPr id="19" name="Rectángulo 18">
            <a:extLst>
              <a:ext uri="{FF2B5EF4-FFF2-40B4-BE49-F238E27FC236}">
                <a16:creationId xmlns:a16="http://schemas.microsoft.com/office/drawing/2014/main" id="{DBBDECA4-6C9D-4588-BDBA-5F21C0839B89}"/>
              </a:ext>
            </a:extLst>
          </p:cNvPr>
          <p:cNvSpPr/>
          <p:nvPr/>
        </p:nvSpPr>
        <p:spPr>
          <a:xfrm>
            <a:off x="1691319" y="3005358"/>
            <a:ext cx="8372527" cy="1200329"/>
          </a:xfrm>
          <a:prstGeom prst="rect">
            <a:avLst/>
          </a:prstGeom>
          <a:solidFill>
            <a:schemeClr val="bg1"/>
          </a:solidFill>
        </p:spPr>
        <p:txBody>
          <a:bodyPr wrap="square">
            <a:spAutoFit/>
          </a:bodyPr>
          <a:lstStyle/>
          <a:p>
            <a:pPr marL="342900" indent="-342900" algn="just">
              <a:buFont typeface="Arial" panose="020B0604020202020204" pitchFamily="34" charset="0"/>
              <a:buChar char="•"/>
            </a:pPr>
            <a:r>
              <a:rPr lang="es-AR" b="1" dirty="0" err="1">
                <a:solidFill>
                  <a:srgbClr val="000000"/>
                </a:solidFill>
                <a:latin typeface="Arial Narrow"/>
              </a:rPr>
              <a:t>miBoleta.adicionar</a:t>
            </a:r>
            <a:r>
              <a:rPr lang="es-AR" b="1" dirty="0">
                <a:solidFill>
                  <a:srgbClr val="000000"/>
                </a:solidFill>
                <a:latin typeface="Arial Narrow"/>
              </a:rPr>
              <a:t>(100)</a:t>
            </a:r>
          </a:p>
          <a:p>
            <a:pPr marL="342900" indent="-342900" algn="just">
              <a:buFont typeface="Arial" panose="020B0604020202020204" pitchFamily="34" charset="0"/>
              <a:buChar char="•"/>
            </a:pPr>
            <a:endParaRPr lang="es-AR" b="1" dirty="0">
              <a:solidFill>
                <a:srgbClr val="000000"/>
              </a:solidFill>
              <a:latin typeface="Arial Narrow"/>
            </a:endParaRPr>
          </a:p>
          <a:p>
            <a:pPr marL="342900" indent="-342900" algn="just">
              <a:buFont typeface="Arial" panose="020B0604020202020204" pitchFamily="34" charset="0"/>
              <a:buChar char="•"/>
            </a:pPr>
            <a:endParaRPr lang="es-AR" dirty="0">
              <a:solidFill>
                <a:srgbClr val="000000"/>
              </a:solidFill>
              <a:latin typeface="Arial Narrow"/>
            </a:endParaRPr>
          </a:p>
        </p:txBody>
      </p:sp>
      <p:grpSp>
        <p:nvGrpSpPr>
          <p:cNvPr id="9" name="Grupo 8">
            <a:extLst>
              <a:ext uri="{FF2B5EF4-FFF2-40B4-BE49-F238E27FC236}">
                <a16:creationId xmlns:a16="http://schemas.microsoft.com/office/drawing/2014/main" id="{69D9567F-BD01-4D7C-B3C1-0D52F6123C6C}"/>
              </a:ext>
            </a:extLst>
          </p:cNvPr>
          <p:cNvGrpSpPr/>
          <p:nvPr/>
        </p:nvGrpSpPr>
        <p:grpSpPr>
          <a:xfrm>
            <a:off x="9325184" y="5109214"/>
            <a:ext cx="2824143" cy="1108679"/>
            <a:chOff x="6161535" y="5041346"/>
            <a:chExt cx="2824143" cy="1108679"/>
          </a:xfrm>
        </p:grpSpPr>
        <p:pic>
          <p:nvPicPr>
            <p:cNvPr id="21" name="Imagen 20">
              <a:extLst>
                <a:ext uri="{FF2B5EF4-FFF2-40B4-BE49-F238E27FC236}">
                  <a16:creationId xmlns:a16="http://schemas.microsoft.com/office/drawing/2014/main" id="{285058DE-4C0E-41D8-8C6A-14936D65CF06}"/>
                </a:ext>
              </a:extLst>
            </p:cNvPr>
            <p:cNvPicPr>
              <a:picLocks noChangeAspect="1"/>
            </p:cNvPicPr>
            <p:nvPr/>
          </p:nvPicPr>
          <p:blipFill>
            <a:blip r:embed="rId3"/>
            <a:stretch>
              <a:fillRect/>
            </a:stretch>
          </p:blipFill>
          <p:spPr>
            <a:xfrm>
              <a:off x="7852029" y="5041346"/>
              <a:ext cx="1133649" cy="1108679"/>
            </a:xfrm>
            <a:prstGeom prst="rect">
              <a:avLst/>
            </a:prstGeom>
          </p:spPr>
        </p:pic>
        <p:sp>
          <p:nvSpPr>
            <p:cNvPr id="7" name="Rectángulo 6">
              <a:extLst>
                <a:ext uri="{FF2B5EF4-FFF2-40B4-BE49-F238E27FC236}">
                  <a16:creationId xmlns:a16="http://schemas.microsoft.com/office/drawing/2014/main" id="{F6CB7248-8C5E-4D76-8A98-8772B1646E0D}"/>
                </a:ext>
              </a:extLst>
            </p:cNvPr>
            <p:cNvSpPr/>
            <p:nvPr/>
          </p:nvSpPr>
          <p:spPr>
            <a:xfrm>
              <a:off x="6161535" y="5504499"/>
              <a:ext cx="1604478" cy="461665"/>
            </a:xfrm>
            <a:prstGeom prst="rect">
              <a:avLst/>
            </a:prstGeom>
          </p:spPr>
          <p:txBody>
            <a:bodyPr wrap="none">
              <a:spAutoFit/>
            </a:bodyPr>
            <a:lstStyle/>
            <a:p>
              <a:r>
                <a:rPr lang="es-AR" altLang="es-AR" b="1" i="1" dirty="0">
                  <a:solidFill>
                    <a:srgbClr val="FF0000"/>
                  </a:solidFill>
                  <a:latin typeface="Bitstream Charter" pitchFamily="16" charset="0"/>
                </a:rPr>
                <a:t>¿entonces?</a:t>
              </a:r>
              <a:endParaRPr lang="es-AR" dirty="0"/>
            </a:p>
          </p:txBody>
        </p:sp>
      </p:grpSp>
    </p:spTree>
    <p:extLst>
      <p:ext uri="{BB962C8B-B14F-4D97-AF65-F5344CB8AC3E}">
        <p14:creationId xmlns:p14="http://schemas.microsoft.com/office/powerpoint/2010/main" val="24213976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9"/>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1" presetClass="exit" presetSubtype="0" fill="hold" grpId="1" nodeType="after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 presetClass="exit" presetSubtype="0" fill="hold" grpId="1" nodeType="withEffect">
                                  <p:stCondLst>
                                    <p:cond delay="0"/>
                                  </p:stCondLst>
                                  <p:childTnLst>
                                    <p:set>
                                      <p:cBhvr>
                                        <p:cTn id="61" dur="1" fill="hold">
                                          <p:stCondLst>
                                            <p:cond delay="0"/>
                                          </p:stCondLst>
                                        </p:cTn>
                                        <p:tgtEl>
                                          <p:spTgt spid="22"/>
                                        </p:tgtEl>
                                        <p:attrNameLst>
                                          <p:attrName>style.visibility</p:attrName>
                                        </p:attrNameLst>
                                      </p:cBhvr>
                                      <p:to>
                                        <p:strVal val="hidden"/>
                                      </p:to>
                                    </p:set>
                                  </p:childTnLst>
                                </p:cTn>
                              </p:par>
                            </p:childTnLst>
                          </p:cTn>
                        </p:par>
                        <p:par>
                          <p:cTn id="62" fill="hold">
                            <p:stCondLst>
                              <p:cond delay="1500"/>
                            </p:stCondLst>
                            <p:childTnLst>
                              <p:par>
                                <p:cTn id="63" presetID="10" presetClass="entr" presetSubtype="0" fill="hold" grpId="1"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par>
                          <p:cTn id="66" fill="hold">
                            <p:stCondLst>
                              <p:cond delay="2000"/>
                            </p:stCondLst>
                            <p:childTnLst>
                              <p:par>
                                <p:cTn id="67" presetID="42" presetClass="entr" presetSubtype="0" fill="hold" nodeType="afterEffect">
                                  <p:stCondLst>
                                    <p:cond delay="50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childTnLst>
                          </p:cTn>
                        </p:par>
                        <p:par>
                          <p:cTn id="72" fill="hold">
                            <p:stCondLst>
                              <p:cond delay="3500"/>
                            </p:stCondLst>
                            <p:childTnLst>
                              <p:par>
                                <p:cTn id="73" presetID="32" presetClass="emph" presetSubtype="0" fill="hold" nodeType="afterEffect">
                                  <p:stCondLst>
                                    <p:cond delay="0"/>
                                  </p:stCondLst>
                                  <p:childTnLst>
                                    <p:animRot by="120000">
                                      <p:cBhvr>
                                        <p:cTn id="74" dur="100" fill="hold">
                                          <p:stCondLst>
                                            <p:cond delay="0"/>
                                          </p:stCondLst>
                                        </p:cTn>
                                        <p:tgtEl>
                                          <p:spTgt spid="9"/>
                                        </p:tgtEl>
                                        <p:attrNameLst>
                                          <p:attrName>r</p:attrName>
                                        </p:attrNameLst>
                                      </p:cBhvr>
                                    </p:animRot>
                                    <p:animRot by="-240000">
                                      <p:cBhvr>
                                        <p:cTn id="75" dur="200" fill="hold">
                                          <p:stCondLst>
                                            <p:cond delay="200"/>
                                          </p:stCondLst>
                                        </p:cTn>
                                        <p:tgtEl>
                                          <p:spTgt spid="9"/>
                                        </p:tgtEl>
                                        <p:attrNameLst>
                                          <p:attrName>r</p:attrName>
                                        </p:attrNameLst>
                                      </p:cBhvr>
                                    </p:animRot>
                                    <p:animRot by="240000">
                                      <p:cBhvr>
                                        <p:cTn id="76" dur="200" fill="hold">
                                          <p:stCondLst>
                                            <p:cond delay="400"/>
                                          </p:stCondLst>
                                        </p:cTn>
                                        <p:tgtEl>
                                          <p:spTgt spid="9"/>
                                        </p:tgtEl>
                                        <p:attrNameLst>
                                          <p:attrName>r</p:attrName>
                                        </p:attrNameLst>
                                      </p:cBhvr>
                                    </p:animRot>
                                    <p:animRot by="-240000">
                                      <p:cBhvr>
                                        <p:cTn id="77" dur="200" fill="hold">
                                          <p:stCondLst>
                                            <p:cond delay="600"/>
                                          </p:stCondLst>
                                        </p:cTn>
                                        <p:tgtEl>
                                          <p:spTgt spid="9"/>
                                        </p:tgtEl>
                                        <p:attrNameLst>
                                          <p:attrName>r</p:attrName>
                                        </p:attrNameLst>
                                      </p:cBhvr>
                                    </p:animRot>
                                    <p:animRot by="120000">
                                      <p:cBhvr>
                                        <p:cTn id="78"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6" grpId="0"/>
      <p:bldP spid="20" grpId="0"/>
      <p:bldP spid="18" grpId="0"/>
      <p:bldP spid="8" grpId="0" animBg="1"/>
      <p:bldP spid="8" grpId="1" animBg="1"/>
      <p:bldP spid="22" grpId="0" animBg="1"/>
      <p:bldP spid="22" grpId="1" animBg="1"/>
      <p:bldP spid="23" grpId="0" animBg="1"/>
      <p:bldP spid="23" grpId="1" animBg="1"/>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2A14717-6777-490C-B1B2-14980C36F813}"/>
              </a:ext>
            </a:extLst>
          </p:cNvPr>
          <p:cNvPicPr>
            <a:picLocks noChangeAspect="1"/>
          </p:cNvPicPr>
          <p:nvPr/>
        </p:nvPicPr>
        <p:blipFill rotWithShape="1">
          <a:blip r:embed="rId3"/>
          <a:srcRect r="50000"/>
          <a:stretch/>
        </p:blipFill>
        <p:spPr>
          <a:xfrm>
            <a:off x="3700847" y="412458"/>
            <a:ext cx="1428750" cy="1485900"/>
          </a:xfrm>
          <a:prstGeom prst="rect">
            <a:avLst/>
          </a:prstGeom>
        </p:spPr>
      </p:pic>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29172DD0-0857-4D29-9412-D75E33A5C7FB}" type="slidenum">
              <a:rPr lang="es-ES" altLang="es-AR"/>
              <a:pPr/>
              <a:t>26</a:t>
            </a:fld>
            <a:endParaRPr lang="es-ES" altLang="es-AR"/>
          </a:p>
        </p:txBody>
      </p:sp>
      <p:sp>
        <p:nvSpPr>
          <p:cNvPr id="15" name="Rectangle 1"/>
          <p:cNvSpPr>
            <a:spLocks noGrp="1" noChangeArrowheads="1"/>
          </p:cNvSpPr>
          <p:nvPr>
            <p:ph type="title" idx="4294967295"/>
          </p:nvPr>
        </p:nvSpPr>
        <p:spPr>
          <a:xfrm rot="20063250">
            <a:off x="0" y="504825"/>
            <a:ext cx="4160838" cy="1173163"/>
          </a:xfrm>
          <a:ln/>
        </p:spPr>
        <p:txBody>
          <a:bodyPr vert="horz" wrap="square" lIns="92160" tIns="46080" rIns="92160" bIns="46080" numCol="1" anchor="ctr" anchorCtr="0" compatLnSpc="1">
            <a:prstTxWarp prst="textNoShape">
              <a:avLst/>
            </a:prstTxWarp>
            <a:normAutofit fontScale="90000"/>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Puntero </a:t>
            </a:r>
            <a:r>
              <a:rPr lang="es-AR" altLang="es-AR" b="1" dirty="0" err="1">
                <a:latin typeface="Purisa" charset="0"/>
              </a:rPr>
              <a:t>this</a:t>
            </a:r>
            <a:r>
              <a:rPr lang="es-AR" altLang="es-AR" b="1" dirty="0">
                <a:latin typeface="Bitstream Charter" pitchFamily="16" charset="0"/>
              </a:rPr>
              <a:t>: </a:t>
            </a:r>
            <a:r>
              <a:rPr lang="es-AR" altLang="es-AR" b="1" i="1" dirty="0">
                <a:solidFill>
                  <a:srgbClr val="FF0000"/>
                </a:solidFill>
                <a:latin typeface="Bitstream Charter" pitchFamily="16" charset="0"/>
              </a:rPr>
              <a:t>retorno</a:t>
            </a:r>
          </a:p>
        </p:txBody>
      </p:sp>
      <p:sp>
        <p:nvSpPr>
          <p:cNvPr id="3" name="Rectángulo 2"/>
          <p:cNvSpPr/>
          <p:nvPr/>
        </p:nvSpPr>
        <p:spPr>
          <a:xfrm>
            <a:off x="6168008" y="1568982"/>
            <a:ext cx="4297758"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s-AR" sz="1600" dirty="0">
                <a:solidFill>
                  <a:schemeClr val="tx1"/>
                </a:solidFill>
              </a:rPr>
              <a:t>#</a:t>
            </a:r>
            <a:r>
              <a:rPr lang="es-AR" sz="1600" dirty="0" err="1">
                <a:solidFill>
                  <a:schemeClr val="tx1"/>
                </a:solidFill>
              </a:rPr>
              <a:t>include</a:t>
            </a:r>
            <a:r>
              <a:rPr lang="es-AR" sz="1600" dirty="0">
                <a:solidFill>
                  <a:schemeClr val="tx1"/>
                </a:solidFill>
              </a:rPr>
              <a:t> &lt;iostream&gt;</a:t>
            </a:r>
          </a:p>
          <a:p>
            <a:endParaRPr lang="es-AR" sz="1600" dirty="0">
              <a:solidFill>
                <a:schemeClr val="tx1"/>
              </a:solidFill>
            </a:endParaRPr>
          </a:p>
          <a:p>
            <a:r>
              <a:rPr lang="es-AR" sz="1600" dirty="0" err="1">
                <a:solidFill>
                  <a:schemeClr val="tx1"/>
                </a:solidFill>
              </a:rPr>
              <a:t>class</a:t>
            </a:r>
            <a:r>
              <a:rPr lang="es-AR" sz="1600" dirty="0">
                <a:solidFill>
                  <a:schemeClr val="tx1"/>
                </a:solidFill>
              </a:rPr>
              <a:t> Ticket{  </a:t>
            </a:r>
          </a:p>
          <a:p>
            <a:r>
              <a:rPr lang="es-AR" sz="1600" dirty="0" err="1">
                <a:solidFill>
                  <a:schemeClr val="tx1"/>
                </a:solidFill>
              </a:rPr>
              <a:t>private</a:t>
            </a:r>
            <a:r>
              <a:rPr lang="es-AR" sz="1600" dirty="0">
                <a:solidFill>
                  <a:schemeClr val="tx1"/>
                </a:solidFill>
              </a:rPr>
              <a:t>:  </a:t>
            </a:r>
          </a:p>
          <a:p>
            <a:r>
              <a:rPr lang="es-AR" sz="1600" dirty="0">
                <a:solidFill>
                  <a:schemeClr val="tx1"/>
                </a:solidFill>
              </a:rPr>
              <a:t>	</a:t>
            </a:r>
            <a:r>
              <a:rPr lang="es-AR" sz="1600" dirty="0" err="1">
                <a:solidFill>
                  <a:schemeClr val="tx1"/>
                </a:solidFill>
              </a:rPr>
              <a:t>int</a:t>
            </a:r>
            <a:r>
              <a:rPr lang="es-AR" sz="1600" dirty="0">
                <a:solidFill>
                  <a:schemeClr val="tx1"/>
                </a:solidFill>
              </a:rPr>
              <a:t> total;    </a:t>
            </a:r>
          </a:p>
          <a:p>
            <a:r>
              <a:rPr lang="es-AR" sz="1600" dirty="0" err="1">
                <a:solidFill>
                  <a:schemeClr val="tx1"/>
                </a:solidFill>
              </a:rPr>
              <a:t>public</a:t>
            </a:r>
            <a:r>
              <a:rPr lang="es-AR" sz="1600" dirty="0">
                <a:solidFill>
                  <a:schemeClr val="tx1"/>
                </a:solidFill>
              </a:rPr>
              <a:t>:  </a:t>
            </a:r>
          </a:p>
          <a:p>
            <a:r>
              <a:rPr lang="es-AR" sz="1600" dirty="0">
                <a:solidFill>
                  <a:schemeClr val="tx1"/>
                </a:solidFill>
              </a:rPr>
              <a:t>	 Ticket( ) : total (0) { }  </a:t>
            </a:r>
          </a:p>
          <a:p>
            <a:endParaRPr lang="es-AR" sz="1400" dirty="0">
              <a:solidFill>
                <a:schemeClr val="tx1"/>
              </a:solidFill>
            </a:endParaRPr>
          </a:p>
          <a:p>
            <a:r>
              <a:rPr lang="es-AR" sz="1600" dirty="0">
                <a:solidFill>
                  <a:schemeClr val="tx1"/>
                </a:solidFill>
              </a:rPr>
              <a:t>	 Ticket&amp; adicionar (</a:t>
            </a:r>
            <a:r>
              <a:rPr lang="es-AR" sz="1600" dirty="0" err="1">
                <a:solidFill>
                  <a:schemeClr val="tx1"/>
                </a:solidFill>
              </a:rPr>
              <a:t>int</a:t>
            </a:r>
            <a:r>
              <a:rPr lang="es-AR" sz="1600" dirty="0">
                <a:solidFill>
                  <a:schemeClr val="tx1"/>
                </a:solidFill>
              </a:rPr>
              <a:t> </a:t>
            </a:r>
            <a:r>
              <a:rPr lang="es-AR" sz="1600" dirty="0" err="1">
                <a:solidFill>
                  <a:schemeClr val="tx1"/>
                </a:solidFill>
              </a:rPr>
              <a:t>itemPrice</a:t>
            </a:r>
            <a:r>
              <a:rPr lang="es-AR" sz="1600" dirty="0">
                <a:solidFill>
                  <a:schemeClr val="tx1"/>
                </a:solidFill>
              </a:rPr>
              <a:t>) { </a:t>
            </a:r>
          </a:p>
          <a:p>
            <a:r>
              <a:rPr lang="es-AR" sz="1600" dirty="0">
                <a:solidFill>
                  <a:schemeClr val="tx1"/>
                </a:solidFill>
              </a:rPr>
              <a:t>		total += </a:t>
            </a:r>
            <a:r>
              <a:rPr lang="es-AR" sz="1600" dirty="0" err="1">
                <a:solidFill>
                  <a:schemeClr val="tx1"/>
                </a:solidFill>
              </a:rPr>
              <a:t>itemPrice</a:t>
            </a:r>
            <a:r>
              <a:rPr lang="es-AR" sz="1600" dirty="0">
                <a:solidFill>
                  <a:schemeClr val="tx1"/>
                </a:solidFill>
              </a:rPr>
              <a:t>;</a:t>
            </a:r>
          </a:p>
          <a:p>
            <a:r>
              <a:rPr lang="es-AR" sz="1600" dirty="0">
                <a:solidFill>
                  <a:schemeClr val="tx1"/>
                </a:solidFill>
              </a:rPr>
              <a:t>		</a:t>
            </a:r>
            <a:r>
              <a:rPr lang="es-AR" sz="1600" dirty="0" err="1">
                <a:solidFill>
                  <a:schemeClr val="tx1"/>
                </a:solidFill>
              </a:rPr>
              <a:t>return</a:t>
            </a:r>
            <a:r>
              <a:rPr lang="es-AR" sz="1600" dirty="0">
                <a:solidFill>
                  <a:schemeClr val="tx1"/>
                </a:solidFill>
              </a:rPr>
              <a:t> *</a:t>
            </a:r>
            <a:r>
              <a:rPr lang="es-AR" sz="1600" dirty="0" err="1">
                <a:solidFill>
                  <a:schemeClr val="tx1"/>
                </a:solidFill>
              </a:rPr>
              <a:t>this</a:t>
            </a:r>
            <a:r>
              <a:rPr lang="es-AR" sz="1600" dirty="0">
                <a:solidFill>
                  <a:schemeClr val="tx1"/>
                </a:solidFill>
              </a:rPr>
              <a:t>;</a:t>
            </a:r>
          </a:p>
          <a:p>
            <a:r>
              <a:rPr lang="es-AR" sz="1600" dirty="0">
                <a:solidFill>
                  <a:schemeClr val="tx1"/>
                </a:solidFill>
              </a:rPr>
              <a:t>	}</a:t>
            </a:r>
          </a:p>
          <a:p>
            <a:r>
              <a:rPr lang="es-AR" sz="1600" dirty="0">
                <a:solidFill>
                  <a:schemeClr val="tx1"/>
                </a:solidFill>
              </a:rPr>
              <a:t>	</a:t>
            </a:r>
            <a:r>
              <a:rPr lang="es-AR" sz="1600" dirty="0" err="1">
                <a:solidFill>
                  <a:schemeClr val="tx1"/>
                </a:solidFill>
              </a:rPr>
              <a:t>void</a:t>
            </a:r>
            <a:r>
              <a:rPr lang="es-AR" sz="1600" dirty="0">
                <a:solidFill>
                  <a:schemeClr val="tx1"/>
                </a:solidFill>
              </a:rPr>
              <a:t> comprobante() {</a:t>
            </a:r>
          </a:p>
          <a:p>
            <a:r>
              <a:rPr lang="es-AR" sz="1600" dirty="0">
                <a:solidFill>
                  <a:schemeClr val="tx1"/>
                </a:solidFill>
              </a:rPr>
              <a:t>		</a:t>
            </a:r>
            <a:r>
              <a:rPr lang="es-AR" sz="1600" dirty="0" err="1">
                <a:solidFill>
                  <a:schemeClr val="tx1"/>
                </a:solidFill>
              </a:rPr>
              <a:t>cout</a:t>
            </a:r>
            <a:r>
              <a:rPr lang="es-AR" sz="1600" dirty="0">
                <a:solidFill>
                  <a:schemeClr val="tx1"/>
                </a:solidFill>
              </a:rPr>
              <a:t> &lt;&lt; "total: " &lt;&lt; “$ “ &lt;&lt; total &lt;&lt; "\n";</a:t>
            </a:r>
          </a:p>
          <a:p>
            <a:r>
              <a:rPr lang="es-AR" sz="1600" dirty="0">
                <a:solidFill>
                  <a:schemeClr val="tx1"/>
                </a:solidFill>
              </a:rPr>
              <a:t>		total = 0: </a:t>
            </a:r>
          </a:p>
          <a:p>
            <a:r>
              <a:rPr lang="es-AR" sz="1600" dirty="0">
                <a:solidFill>
                  <a:schemeClr val="tx1"/>
                </a:solidFill>
              </a:rPr>
              <a:t>	}</a:t>
            </a:r>
          </a:p>
          <a:p>
            <a:r>
              <a:rPr lang="es-AR" sz="1600" dirty="0">
                <a:solidFill>
                  <a:schemeClr val="tx1"/>
                </a:solidFill>
              </a:rPr>
              <a:t>}; </a:t>
            </a:r>
          </a:p>
        </p:txBody>
      </p:sp>
      <p:sp>
        <p:nvSpPr>
          <p:cNvPr id="13" name="Rectángulo 12">
            <a:extLst>
              <a:ext uri="{FF2B5EF4-FFF2-40B4-BE49-F238E27FC236}">
                <a16:creationId xmlns:a16="http://schemas.microsoft.com/office/drawing/2014/main" id="{53756ED4-8EEC-4EBC-AAB7-FA8E990D25A6}"/>
              </a:ext>
            </a:extLst>
          </p:cNvPr>
          <p:cNvSpPr/>
          <p:nvPr/>
        </p:nvSpPr>
        <p:spPr>
          <a:xfrm>
            <a:off x="6168008" y="3429000"/>
            <a:ext cx="4297758"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endParaRPr lang="es-AR" sz="1600" dirty="0">
              <a:solidFill>
                <a:schemeClr val="tx1"/>
              </a:solidFill>
            </a:endParaRPr>
          </a:p>
          <a:p>
            <a:endParaRPr lang="es-AR" sz="1600" dirty="0">
              <a:solidFill>
                <a:schemeClr val="tx1"/>
              </a:solidFill>
            </a:endParaRPr>
          </a:p>
          <a:p>
            <a:endParaRPr lang="es-AR" sz="1600" dirty="0">
              <a:solidFill>
                <a:schemeClr val="tx1"/>
              </a:solidFill>
            </a:endParaRPr>
          </a:p>
          <a:p>
            <a:endParaRPr lang="es-AR" sz="1600" dirty="0">
              <a:solidFill>
                <a:schemeClr val="tx1"/>
              </a:solidFill>
            </a:endParaRPr>
          </a:p>
        </p:txBody>
      </p:sp>
      <p:sp>
        <p:nvSpPr>
          <p:cNvPr id="9" name="Rectángulo 8">
            <a:extLst>
              <a:ext uri="{FF2B5EF4-FFF2-40B4-BE49-F238E27FC236}">
                <a16:creationId xmlns:a16="http://schemas.microsoft.com/office/drawing/2014/main" id="{C6A3E108-39A4-40B5-A4D4-74CE2C249F62}"/>
              </a:ext>
            </a:extLst>
          </p:cNvPr>
          <p:cNvSpPr/>
          <p:nvPr/>
        </p:nvSpPr>
        <p:spPr>
          <a:xfrm rot="19573226">
            <a:off x="-16410" y="2859800"/>
            <a:ext cx="5364088"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AR" dirty="0">
                <a:solidFill>
                  <a:schemeClr val="tx1"/>
                </a:solidFill>
              </a:rPr>
              <a:t>	 Ticket&amp; adicionar (</a:t>
            </a:r>
            <a:r>
              <a:rPr lang="es-AR" dirty="0" err="1">
                <a:solidFill>
                  <a:schemeClr val="tx1"/>
                </a:solidFill>
              </a:rPr>
              <a:t>int</a:t>
            </a:r>
            <a:r>
              <a:rPr lang="es-AR" dirty="0">
                <a:solidFill>
                  <a:schemeClr val="tx1"/>
                </a:solidFill>
              </a:rPr>
              <a:t> </a:t>
            </a:r>
            <a:r>
              <a:rPr lang="es-AR" dirty="0" err="1">
                <a:solidFill>
                  <a:schemeClr val="tx1"/>
                </a:solidFill>
              </a:rPr>
              <a:t>itemPrice</a:t>
            </a:r>
            <a:r>
              <a:rPr lang="es-AR" dirty="0">
                <a:solidFill>
                  <a:schemeClr val="tx1"/>
                </a:solidFill>
              </a:rPr>
              <a:t>) { </a:t>
            </a:r>
          </a:p>
          <a:p>
            <a:r>
              <a:rPr lang="es-AR" dirty="0">
                <a:solidFill>
                  <a:schemeClr val="tx1"/>
                </a:solidFill>
              </a:rPr>
              <a:t>		total += </a:t>
            </a:r>
            <a:r>
              <a:rPr lang="es-AR" dirty="0" err="1">
                <a:solidFill>
                  <a:schemeClr val="tx1"/>
                </a:solidFill>
              </a:rPr>
              <a:t>itemPrice</a:t>
            </a:r>
            <a:r>
              <a:rPr lang="es-AR" dirty="0">
                <a:solidFill>
                  <a:schemeClr val="tx1"/>
                </a:solidFill>
              </a:rPr>
              <a:t>;</a:t>
            </a:r>
          </a:p>
          <a:p>
            <a:r>
              <a:rPr lang="es-AR" dirty="0">
                <a:solidFill>
                  <a:schemeClr val="tx1"/>
                </a:solidFill>
              </a:rPr>
              <a:t>		</a:t>
            </a:r>
            <a:r>
              <a:rPr lang="es-AR" dirty="0" err="1">
                <a:solidFill>
                  <a:schemeClr val="tx1"/>
                </a:solidFill>
              </a:rPr>
              <a:t>return</a:t>
            </a:r>
            <a:r>
              <a:rPr lang="es-AR" dirty="0">
                <a:solidFill>
                  <a:schemeClr val="tx1"/>
                </a:solidFill>
              </a:rPr>
              <a:t> *</a:t>
            </a:r>
            <a:r>
              <a:rPr lang="es-AR" dirty="0" err="1">
                <a:solidFill>
                  <a:schemeClr val="tx1"/>
                </a:solidFill>
              </a:rPr>
              <a:t>this</a:t>
            </a:r>
            <a:r>
              <a:rPr lang="es-AR" dirty="0">
                <a:solidFill>
                  <a:schemeClr val="tx1"/>
                </a:solidFill>
              </a:rPr>
              <a:t>;</a:t>
            </a:r>
          </a:p>
          <a:p>
            <a:r>
              <a:rPr lang="es-AR" dirty="0">
                <a:solidFill>
                  <a:schemeClr val="tx1"/>
                </a:solidFill>
              </a:rPr>
              <a:t>	}</a:t>
            </a:r>
          </a:p>
        </p:txBody>
      </p:sp>
      <p:sp>
        <p:nvSpPr>
          <p:cNvPr id="14" name="Rectángulo 13">
            <a:extLst>
              <a:ext uri="{FF2B5EF4-FFF2-40B4-BE49-F238E27FC236}">
                <a16:creationId xmlns:a16="http://schemas.microsoft.com/office/drawing/2014/main" id="{BB09BE6E-7906-4CD1-A49F-90D72D27D5DA}"/>
              </a:ext>
            </a:extLst>
          </p:cNvPr>
          <p:cNvSpPr/>
          <p:nvPr/>
        </p:nvSpPr>
        <p:spPr>
          <a:xfrm>
            <a:off x="5519936" y="60900"/>
            <a:ext cx="4703462" cy="1569660"/>
          </a:xfrm>
          <a:prstGeom prst="rect">
            <a:avLst/>
          </a:prstGeom>
        </p:spPr>
        <p:txBody>
          <a:bodyPr wrap="square">
            <a:spAutoFit/>
          </a:bodyPr>
          <a:lstStyle/>
          <a:p>
            <a:r>
              <a:rPr lang="es-AR" dirty="0">
                <a:solidFill>
                  <a:schemeClr val="tx1"/>
                </a:solidFill>
              </a:rPr>
              <a:t>	 void adicionar (</a:t>
            </a:r>
            <a:r>
              <a:rPr lang="es-AR" dirty="0" err="1">
                <a:solidFill>
                  <a:schemeClr val="tx1"/>
                </a:solidFill>
              </a:rPr>
              <a:t>int</a:t>
            </a:r>
            <a:r>
              <a:rPr lang="es-AR" dirty="0">
                <a:solidFill>
                  <a:schemeClr val="tx1"/>
                </a:solidFill>
              </a:rPr>
              <a:t> </a:t>
            </a:r>
            <a:r>
              <a:rPr lang="es-AR" dirty="0" err="1">
                <a:solidFill>
                  <a:schemeClr val="tx1"/>
                </a:solidFill>
              </a:rPr>
              <a:t>itemPrice</a:t>
            </a:r>
            <a:r>
              <a:rPr lang="es-AR" dirty="0">
                <a:solidFill>
                  <a:schemeClr val="tx1"/>
                </a:solidFill>
              </a:rPr>
              <a:t>) { </a:t>
            </a:r>
          </a:p>
          <a:p>
            <a:r>
              <a:rPr lang="es-AR" dirty="0">
                <a:solidFill>
                  <a:schemeClr val="tx1"/>
                </a:solidFill>
              </a:rPr>
              <a:t>		total += </a:t>
            </a:r>
            <a:r>
              <a:rPr lang="es-AR" dirty="0" err="1">
                <a:solidFill>
                  <a:schemeClr val="tx1"/>
                </a:solidFill>
              </a:rPr>
              <a:t>itemPrice</a:t>
            </a:r>
            <a:r>
              <a:rPr lang="es-AR" dirty="0">
                <a:solidFill>
                  <a:schemeClr val="tx1"/>
                </a:solidFill>
              </a:rPr>
              <a:t>;</a:t>
            </a:r>
          </a:p>
          <a:p>
            <a:r>
              <a:rPr lang="es-AR" dirty="0">
                <a:solidFill>
                  <a:schemeClr val="tx1"/>
                </a:solidFill>
              </a:rPr>
              <a:t>		</a:t>
            </a:r>
            <a:r>
              <a:rPr lang="es-AR" dirty="0" err="1">
                <a:solidFill>
                  <a:schemeClr val="tx1"/>
                </a:solidFill>
              </a:rPr>
              <a:t>return</a:t>
            </a:r>
            <a:r>
              <a:rPr lang="es-AR" dirty="0">
                <a:solidFill>
                  <a:schemeClr val="tx1"/>
                </a:solidFill>
              </a:rPr>
              <a:t>;</a:t>
            </a:r>
          </a:p>
          <a:p>
            <a:r>
              <a:rPr lang="es-AR" dirty="0">
                <a:solidFill>
                  <a:schemeClr val="tx1"/>
                </a:solidFill>
              </a:rPr>
              <a:t>	}</a:t>
            </a:r>
          </a:p>
        </p:txBody>
      </p:sp>
      <p:sp>
        <p:nvSpPr>
          <p:cNvPr id="16" name="AutoShape 8">
            <a:extLst>
              <a:ext uri="{FF2B5EF4-FFF2-40B4-BE49-F238E27FC236}">
                <a16:creationId xmlns:a16="http://schemas.microsoft.com/office/drawing/2014/main" id="{C0E7F4BE-FA64-40FB-BBAE-4ADA7155B0A3}"/>
              </a:ext>
            </a:extLst>
          </p:cNvPr>
          <p:cNvSpPr>
            <a:spLocks noChangeArrowheads="1"/>
          </p:cNvSpPr>
          <p:nvPr/>
        </p:nvSpPr>
        <p:spPr bwMode="auto">
          <a:xfrm>
            <a:off x="8904312" y="6237289"/>
            <a:ext cx="1439862" cy="400050"/>
          </a:xfrm>
          <a:prstGeom prst="homePlate">
            <a:avLst>
              <a:gd name="adj" fmla="val 73145"/>
            </a:avLst>
          </a:prstGeom>
          <a:solidFill>
            <a:srgbClr val="FFC000"/>
          </a:solidFill>
          <a:ln w="9360" cap="sq">
            <a:solidFill>
              <a:srgbClr val="808080"/>
            </a:solidFill>
            <a:round/>
            <a:headEnd/>
            <a:tailEnd/>
          </a:ln>
          <a:effec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2000" dirty="0" err="1"/>
              <a:t>static</a:t>
            </a:r>
            <a:endParaRPr lang="es-AR" altLang="es-AR" sz="1600" dirty="0"/>
          </a:p>
        </p:txBody>
      </p:sp>
      <p:sp>
        <p:nvSpPr>
          <p:cNvPr id="12" name="Rectángulo 11">
            <a:extLst>
              <a:ext uri="{FF2B5EF4-FFF2-40B4-BE49-F238E27FC236}">
                <a16:creationId xmlns:a16="http://schemas.microsoft.com/office/drawing/2014/main" id="{CF80F4DD-883B-4417-9860-B11B44CF13C6}"/>
              </a:ext>
            </a:extLst>
          </p:cNvPr>
          <p:cNvSpPr/>
          <p:nvPr/>
        </p:nvSpPr>
        <p:spPr>
          <a:xfrm rot="19573226">
            <a:off x="1435932" y="4006405"/>
            <a:ext cx="5364088"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AR" dirty="0">
                <a:solidFill>
                  <a:schemeClr val="tx1"/>
                </a:solidFill>
              </a:rPr>
              <a:t>	 void adicionar (</a:t>
            </a:r>
            <a:r>
              <a:rPr lang="es-AR" dirty="0" err="1">
                <a:solidFill>
                  <a:schemeClr val="tx1"/>
                </a:solidFill>
              </a:rPr>
              <a:t>int</a:t>
            </a:r>
            <a:r>
              <a:rPr lang="es-AR" dirty="0">
                <a:solidFill>
                  <a:schemeClr val="tx1"/>
                </a:solidFill>
              </a:rPr>
              <a:t> </a:t>
            </a:r>
            <a:r>
              <a:rPr lang="es-AR" dirty="0" err="1">
                <a:solidFill>
                  <a:schemeClr val="tx1"/>
                </a:solidFill>
              </a:rPr>
              <a:t>itemPrice</a:t>
            </a:r>
            <a:r>
              <a:rPr lang="es-AR" dirty="0">
                <a:solidFill>
                  <a:schemeClr val="tx1"/>
                </a:solidFill>
              </a:rPr>
              <a:t>) { </a:t>
            </a:r>
          </a:p>
          <a:p>
            <a:r>
              <a:rPr lang="es-AR" dirty="0">
                <a:solidFill>
                  <a:schemeClr val="tx1"/>
                </a:solidFill>
              </a:rPr>
              <a:t>		total += </a:t>
            </a:r>
            <a:r>
              <a:rPr lang="es-AR" dirty="0" err="1">
                <a:solidFill>
                  <a:schemeClr val="tx1"/>
                </a:solidFill>
              </a:rPr>
              <a:t>itemPrice</a:t>
            </a:r>
            <a:r>
              <a:rPr lang="es-AR" dirty="0">
                <a:solidFill>
                  <a:schemeClr val="tx1"/>
                </a:solidFill>
              </a:rPr>
              <a:t>;</a:t>
            </a:r>
          </a:p>
          <a:p>
            <a:r>
              <a:rPr lang="es-AR" dirty="0">
                <a:solidFill>
                  <a:schemeClr val="tx1"/>
                </a:solidFill>
              </a:rPr>
              <a:t>		</a:t>
            </a:r>
            <a:r>
              <a:rPr lang="es-AR" dirty="0" err="1">
                <a:solidFill>
                  <a:schemeClr val="tx1"/>
                </a:solidFill>
              </a:rPr>
              <a:t>return</a:t>
            </a:r>
            <a:r>
              <a:rPr lang="es-AR" dirty="0">
                <a:solidFill>
                  <a:schemeClr val="tx1"/>
                </a:solidFill>
              </a:rPr>
              <a:t>;</a:t>
            </a:r>
          </a:p>
          <a:p>
            <a:r>
              <a:rPr lang="es-AR" dirty="0">
                <a:solidFill>
                  <a:schemeClr val="tx1"/>
                </a:solidFill>
              </a:rPr>
              <a:t>	}					</a:t>
            </a:r>
            <a:r>
              <a:rPr lang="es-AR" b="1" dirty="0">
                <a:solidFill>
                  <a:srgbClr val="FF0000"/>
                </a:solidFill>
              </a:rPr>
              <a:t>//ANTES</a:t>
            </a:r>
          </a:p>
        </p:txBody>
      </p:sp>
    </p:spTree>
    <p:extLst>
      <p:ext uri="{BB962C8B-B14F-4D97-AF65-F5344CB8AC3E}">
        <p14:creationId xmlns:p14="http://schemas.microsoft.com/office/powerpoint/2010/main" val="41210637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 presetClass="exit"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par>
                          <p:cTn id="13" fill="hold">
                            <p:stCondLst>
                              <p:cond delay="500"/>
                            </p:stCondLst>
                            <p:childTnLst>
                              <p:par>
                                <p:cTn id="14" presetID="1" presetClass="entr" fill="hold" nodeType="afterEffect">
                                  <p:stCondLst>
                                    <p:cond delay="0"/>
                                  </p:stCondLst>
                                  <p:childTnLst>
                                    <p:set>
                                      <p:cBhvr additive="repl">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EAF156E6-191D-4F0D-9A48-EB57DCF45ABD}"/>
              </a:ext>
            </a:extLst>
          </p:cNvPr>
          <p:cNvGrpSpPr/>
          <p:nvPr/>
        </p:nvGrpSpPr>
        <p:grpSpPr>
          <a:xfrm>
            <a:off x="1665096" y="1375240"/>
            <a:ext cx="6735161" cy="4718056"/>
            <a:chOff x="141095" y="1375240"/>
            <a:chExt cx="6735161" cy="4718056"/>
          </a:xfrm>
        </p:grpSpPr>
        <p:grpSp>
          <p:nvGrpSpPr>
            <p:cNvPr id="9" name="Grupo 8">
              <a:extLst>
                <a:ext uri="{FF2B5EF4-FFF2-40B4-BE49-F238E27FC236}">
                  <a16:creationId xmlns:a16="http://schemas.microsoft.com/office/drawing/2014/main" id="{B635C46A-4CFA-40EE-BE91-F6C3064A7E86}"/>
                </a:ext>
              </a:extLst>
            </p:cNvPr>
            <p:cNvGrpSpPr/>
            <p:nvPr/>
          </p:nvGrpSpPr>
          <p:grpSpPr>
            <a:xfrm>
              <a:off x="141095" y="1375240"/>
              <a:ext cx="6735161" cy="4718056"/>
              <a:chOff x="1835695" y="404664"/>
              <a:chExt cx="5256583" cy="3783103"/>
            </a:xfrm>
          </p:grpSpPr>
          <p:grpSp>
            <p:nvGrpSpPr>
              <p:cNvPr id="10" name="Grupo 9">
                <a:extLst>
                  <a:ext uri="{FF2B5EF4-FFF2-40B4-BE49-F238E27FC236}">
                    <a16:creationId xmlns:a16="http://schemas.microsoft.com/office/drawing/2014/main" id="{6D2A20B1-5619-4490-AC66-D874C2CAF1B9}"/>
                  </a:ext>
                </a:extLst>
              </p:cNvPr>
              <p:cNvGrpSpPr/>
              <p:nvPr/>
            </p:nvGrpSpPr>
            <p:grpSpPr>
              <a:xfrm>
                <a:off x="1835695" y="404664"/>
                <a:ext cx="5256583" cy="3783103"/>
                <a:chOff x="1835694" y="404664"/>
                <a:chExt cx="5256581" cy="3783098"/>
              </a:xfrm>
            </p:grpSpPr>
            <p:pic>
              <p:nvPicPr>
                <p:cNvPr id="12" name="Imagen 3">
                  <a:extLst>
                    <a:ext uri="{FF2B5EF4-FFF2-40B4-BE49-F238E27FC236}">
                      <a16:creationId xmlns:a16="http://schemas.microsoft.com/office/drawing/2014/main" id="{040A9C46-D36F-4574-AC1B-23723E9BC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4" y="404664"/>
                  <a:ext cx="5256581" cy="3783098"/>
                </a:xfrm>
                <a:prstGeom prst="rect">
                  <a:avLst/>
                </a:prstGeom>
                <a:noFill/>
                <a:ln w="9525" cap="flat" cmpd="sng" algn="ctr">
                  <a:solidFill>
                    <a:schemeClr val="accent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minor">
                  <a:schemeClr val="accent4"/>
                </a:fontRef>
              </p:style>
            </p:pic>
            <p:pic>
              <p:nvPicPr>
                <p:cNvPr id="13" name="Imagen 12">
                  <a:extLst>
                    <a:ext uri="{FF2B5EF4-FFF2-40B4-BE49-F238E27FC236}">
                      <a16:creationId xmlns:a16="http://schemas.microsoft.com/office/drawing/2014/main" id="{E18A939B-AFE1-4F62-822F-EB5D4DD5A9A8}"/>
                    </a:ext>
                  </a:extLst>
                </p:cNvPr>
                <p:cNvPicPr>
                  <a:picLocks noChangeAspect="1"/>
                </p:cNvPicPr>
                <p:nvPr/>
              </p:nvPicPr>
              <p:blipFill>
                <a:blip r:embed="rId4"/>
                <a:stretch>
                  <a:fillRect/>
                </a:stretch>
              </p:blipFill>
              <p:spPr>
                <a:xfrm>
                  <a:off x="4046949" y="548680"/>
                  <a:ext cx="957095" cy="1148515"/>
                </a:xfrm>
                <a:prstGeom prst="rect">
                  <a:avLst/>
                </a:prstGeom>
              </p:spPr>
            </p:pic>
            <p:pic>
              <p:nvPicPr>
                <p:cNvPr id="14" name="Imagen 13">
                  <a:extLst>
                    <a:ext uri="{FF2B5EF4-FFF2-40B4-BE49-F238E27FC236}">
                      <a16:creationId xmlns:a16="http://schemas.microsoft.com/office/drawing/2014/main" id="{79370C5B-5B4B-4D31-BE6A-8BAA186918D5}"/>
                    </a:ext>
                  </a:extLst>
                </p:cNvPr>
                <p:cNvPicPr>
                  <a:picLocks noChangeAspect="1"/>
                </p:cNvPicPr>
                <p:nvPr/>
              </p:nvPicPr>
              <p:blipFill>
                <a:blip r:embed="rId5"/>
                <a:stretch>
                  <a:fillRect/>
                </a:stretch>
              </p:blipFill>
              <p:spPr>
                <a:xfrm>
                  <a:off x="2009809" y="2636912"/>
                  <a:ext cx="1022913" cy="1080120"/>
                </a:xfrm>
                <a:prstGeom prst="rect">
                  <a:avLst/>
                </a:prstGeom>
              </p:spPr>
            </p:pic>
            <p:pic>
              <p:nvPicPr>
                <p:cNvPr id="15" name="Imagen 14">
                  <a:extLst>
                    <a:ext uri="{FF2B5EF4-FFF2-40B4-BE49-F238E27FC236}">
                      <a16:creationId xmlns:a16="http://schemas.microsoft.com/office/drawing/2014/main" id="{CD572332-C25F-4ACE-BA3A-E510449A3733}"/>
                    </a:ext>
                  </a:extLst>
                </p:cNvPr>
                <p:cNvPicPr>
                  <a:picLocks noChangeAspect="1"/>
                </p:cNvPicPr>
                <p:nvPr/>
              </p:nvPicPr>
              <p:blipFill>
                <a:blip r:embed="rId6"/>
                <a:stretch>
                  <a:fillRect/>
                </a:stretch>
              </p:blipFill>
              <p:spPr>
                <a:xfrm>
                  <a:off x="6012161" y="2855724"/>
                  <a:ext cx="912851" cy="931144"/>
                </a:xfrm>
                <a:prstGeom prst="rect">
                  <a:avLst/>
                </a:prstGeom>
              </p:spPr>
            </p:pic>
          </p:grpSp>
          <p:sp>
            <p:nvSpPr>
              <p:cNvPr id="11" name="CuadroTexto 10">
                <a:extLst>
                  <a:ext uri="{FF2B5EF4-FFF2-40B4-BE49-F238E27FC236}">
                    <a16:creationId xmlns:a16="http://schemas.microsoft.com/office/drawing/2014/main" id="{BA17A2B9-7B56-4DD4-9053-8666A65D574F}"/>
                  </a:ext>
                </a:extLst>
              </p:cNvPr>
              <p:cNvSpPr txBox="1"/>
              <p:nvPr/>
            </p:nvSpPr>
            <p:spPr>
              <a:xfrm>
                <a:off x="4046951" y="2855724"/>
                <a:ext cx="797327" cy="863751"/>
              </a:xfrm>
              <a:prstGeom prst="rect">
                <a:avLst/>
              </a:prstGeom>
              <a:noFill/>
            </p:spPr>
            <p:txBody>
              <a:bodyPr wrap="square" rtlCol="0">
                <a:spAutoFit/>
              </a:bodyPr>
              <a:lstStyle/>
              <a:p>
                <a:pPr algn="ctr"/>
                <a:r>
                  <a:rPr lang="es-AR" sz="1600" dirty="0">
                    <a:solidFill>
                      <a:schemeClr val="tx1"/>
                    </a:solidFill>
                  </a:rPr>
                  <a:t>Métodos</a:t>
                </a:r>
              </a:p>
              <a:p>
                <a:pPr algn="ctr"/>
                <a:endParaRPr lang="es-AR" sz="1600" dirty="0">
                  <a:solidFill>
                    <a:schemeClr val="tx1"/>
                  </a:solidFill>
                </a:endParaRPr>
              </a:p>
              <a:p>
                <a:pPr algn="ctr"/>
                <a:r>
                  <a:rPr lang="es-AR" sz="1600" dirty="0" err="1">
                    <a:solidFill>
                      <a:schemeClr val="tx1"/>
                    </a:solidFill>
                  </a:rPr>
                  <a:t>var</a:t>
                </a:r>
                <a:r>
                  <a:rPr lang="es-AR" sz="1600" dirty="0">
                    <a:solidFill>
                      <a:schemeClr val="tx1"/>
                    </a:solidFill>
                  </a:rPr>
                  <a:t> </a:t>
                </a:r>
                <a:r>
                  <a:rPr lang="es-AR" sz="1600" dirty="0" err="1">
                    <a:solidFill>
                      <a:schemeClr val="tx1"/>
                    </a:solidFill>
                  </a:rPr>
                  <a:t>static</a:t>
                </a:r>
                <a:endParaRPr lang="es-AR" sz="1600" dirty="0">
                  <a:solidFill>
                    <a:schemeClr val="tx1"/>
                  </a:solidFill>
                </a:endParaRPr>
              </a:p>
              <a:p>
                <a:pPr algn="ctr"/>
                <a:r>
                  <a:rPr lang="es-AR" sz="1600" dirty="0" err="1">
                    <a:solidFill>
                      <a:schemeClr val="tx1"/>
                    </a:solidFill>
                  </a:rPr>
                  <a:t>fun</a:t>
                </a:r>
                <a:r>
                  <a:rPr lang="es-AR" sz="1600" dirty="0">
                    <a:solidFill>
                      <a:schemeClr val="tx1"/>
                    </a:solidFill>
                  </a:rPr>
                  <a:t> </a:t>
                </a:r>
                <a:r>
                  <a:rPr lang="es-AR" sz="1600" dirty="0" err="1">
                    <a:solidFill>
                      <a:schemeClr val="tx1"/>
                    </a:solidFill>
                  </a:rPr>
                  <a:t>static</a:t>
                </a:r>
                <a:endParaRPr lang="es-AR" sz="1600" dirty="0">
                  <a:solidFill>
                    <a:schemeClr val="tx1"/>
                  </a:solidFill>
                </a:endParaRPr>
              </a:p>
            </p:txBody>
          </p:sp>
        </p:grpSp>
        <p:sp>
          <p:nvSpPr>
            <p:cNvPr id="2" name="CuadroTexto 1">
              <a:extLst>
                <a:ext uri="{FF2B5EF4-FFF2-40B4-BE49-F238E27FC236}">
                  <a16:creationId xmlns:a16="http://schemas.microsoft.com/office/drawing/2014/main" id="{7728E09E-1FA2-4938-AAE9-DB3FE0518D89}"/>
                </a:ext>
              </a:extLst>
            </p:cNvPr>
            <p:cNvSpPr txBox="1"/>
            <p:nvPr/>
          </p:nvSpPr>
          <p:spPr>
            <a:xfrm>
              <a:off x="2974336" y="2987208"/>
              <a:ext cx="1226308" cy="646331"/>
            </a:xfrm>
            <a:prstGeom prst="rect">
              <a:avLst/>
            </a:prstGeom>
            <a:noFill/>
          </p:spPr>
          <p:txBody>
            <a:bodyPr wrap="square" rtlCol="0">
              <a:spAutoFit/>
            </a:bodyPr>
            <a:lstStyle/>
            <a:p>
              <a:pPr algn="ctr"/>
              <a:r>
                <a:rPr lang="es-AR" sz="1800" dirty="0">
                  <a:solidFill>
                    <a:schemeClr val="tx1"/>
                  </a:solidFill>
                </a:rPr>
                <a:t>Atributos OBJ1</a:t>
              </a:r>
              <a:endParaRPr lang="es-AR" dirty="0">
                <a:solidFill>
                  <a:schemeClr val="tx1"/>
                </a:solidFill>
              </a:endParaRPr>
            </a:p>
          </p:txBody>
        </p:sp>
        <p:sp>
          <p:nvSpPr>
            <p:cNvPr id="16" name="CuadroTexto 15">
              <a:extLst>
                <a:ext uri="{FF2B5EF4-FFF2-40B4-BE49-F238E27FC236}">
                  <a16:creationId xmlns:a16="http://schemas.microsoft.com/office/drawing/2014/main" id="{B11653F9-A76E-4EB7-9173-0E183F675CC8}"/>
                </a:ext>
              </a:extLst>
            </p:cNvPr>
            <p:cNvSpPr txBox="1"/>
            <p:nvPr/>
          </p:nvSpPr>
          <p:spPr>
            <a:xfrm>
              <a:off x="1329131" y="4832699"/>
              <a:ext cx="1226308" cy="646331"/>
            </a:xfrm>
            <a:prstGeom prst="rect">
              <a:avLst/>
            </a:prstGeom>
            <a:noFill/>
          </p:spPr>
          <p:txBody>
            <a:bodyPr wrap="square" rtlCol="0">
              <a:spAutoFit/>
            </a:bodyPr>
            <a:lstStyle/>
            <a:p>
              <a:pPr algn="ctr"/>
              <a:r>
                <a:rPr lang="es-AR" sz="1800" dirty="0">
                  <a:solidFill>
                    <a:schemeClr val="tx1"/>
                  </a:solidFill>
                </a:rPr>
                <a:t>Atributos OBJ2</a:t>
              </a:r>
              <a:endParaRPr lang="es-AR" dirty="0">
                <a:solidFill>
                  <a:schemeClr val="tx1"/>
                </a:solidFill>
              </a:endParaRPr>
            </a:p>
          </p:txBody>
        </p:sp>
        <p:sp>
          <p:nvSpPr>
            <p:cNvPr id="17" name="CuadroTexto 16">
              <a:extLst>
                <a:ext uri="{FF2B5EF4-FFF2-40B4-BE49-F238E27FC236}">
                  <a16:creationId xmlns:a16="http://schemas.microsoft.com/office/drawing/2014/main" id="{E8C1CE01-637B-4F63-B46F-D1DB91F6785D}"/>
                </a:ext>
              </a:extLst>
            </p:cNvPr>
            <p:cNvSpPr txBox="1"/>
            <p:nvPr/>
          </p:nvSpPr>
          <p:spPr>
            <a:xfrm>
              <a:off x="4498596" y="4970662"/>
              <a:ext cx="1226308" cy="646331"/>
            </a:xfrm>
            <a:prstGeom prst="rect">
              <a:avLst/>
            </a:prstGeom>
            <a:noFill/>
          </p:spPr>
          <p:txBody>
            <a:bodyPr wrap="square" rtlCol="0">
              <a:spAutoFit/>
            </a:bodyPr>
            <a:lstStyle/>
            <a:p>
              <a:pPr algn="ctr"/>
              <a:r>
                <a:rPr lang="es-AR" sz="1800" dirty="0">
                  <a:solidFill>
                    <a:schemeClr val="tx1"/>
                  </a:solidFill>
                </a:rPr>
                <a:t>Atributos OBJ3</a:t>
              </a:r>
              <a:endParaRPr lang="es-AR" dirty="0">
                <a:solidFill>
                  <a:schemeClr val="tx1"/>
                </a:solidFill>
              </a:endParaRPr>
            </a:p>
          </p:txBody>
        </p:sp>
      </p:grpSp>
      <p:sp>
        <p:nvSpPr>
          <p:cNvPr id="6" name="Marcador de fecha 3"/>
          <p:cNvSpPr>
            <a:spLocks noGrp="1"/>
          </p:cNvSpPr>
          <p:nvPr>
            <p:ph type="dt" idx="10"/>
          </p:nvPr>
        </p:nvSpPr>
        <p:spPr/>
        <p:txBody>
          <a:bodyPr/>
          <a:lstStyle/>
          <a:p>
            <a:r>
              <a:rPr lang="es-AR" altLang="es-AR"/>
              <a:t>@2018</a:t>
            </a:r>
          </a:p>
        </p:txBody>
      </p:sp>
      <p:sp>
        <p:nvSpPr>
          <p:cNvPr id="7" name="Marcador de pie de página 4"/>
          <p:cNvSpPr>
            <a:spLocks noGrp="1"/>
          </p:cNvSpPr>
          <p:nvPr>
            <p:ph type="ftr" idx="11"/>
          </p:nvPr>
        </p:nvSpPr>
        <p:spPr/>
        <p:txBody>
          <a:bodyPr/>
          <a:lstStyle/>
          <a:p>
            <a:r>
              <a:rPr lang="es-ES" altLang="es-AR"/>
              <a:t>Ing. M. Giura / Info2</a:t>
            </a:r>
          </a:p>
        </p:txBody>
      </p:sp>
      <p:sp>
        <p:nvSpPr>
          <p:cNvPr id="8" name="Marcador de número de diapositiva 5"/>
          <p:cNvSpPr>
            <a:spLocks noGrp="1"/>
          </p:cNvSpPr>
          <p:nvPr>
            <p:ph type="sldNum" idx="12"/>
          </p:nvPr>
        </p:nvSpPr>
        <p:spPr/>
        <p:txBody>
          <a:bodyPr/>
          <a:lstStyle/>
          <a:p>
            <a:fld id="{BC05D52A-105F-48B7-97F5-69E9F57932ED}" type="slidenum">
              <a:rPr lang="es-ES" altLang="es-AR"/>
              <a:pPr/>
              <a:t>27</a:t>
            </a:fld>
            <a:endParaRPr lang="es-ES" altLang="es-AR"/>
          </a:p>
        </p:txBody>
      </p:sp>
      <p:sp>
        <p:nvSpPr>
          <p:cNvPr id="13313" name="Rectangle 1"/>
          <p:cNvSpPr>
            <a:spLocks noGrp="1" noChangeArrowheads="1"/>
          </p:cNvSpPr>
          <p:nvPr>
            <p:ph type="title" idx="4294967295"/>
          </p:nvPr>
        </p:nvSpPr>
        <p:spPr>
          <a:xfrm>
            <a:off x="2207568" y="127091"/>
            <a:ext cx="8064500" cy="796925"/>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4800" b="1" dirty="0">
                <a:latin typeface="Bitstream Charter" pitchFamily="16" charset="0"/>
              </a:rPr>
              <a:t>Miembros de clase </a:t>
            </a:r>
            <a:r>
              <a:rPr lang="es-AR" altLang="es-AR" sz="4800" b="1" dirty="0" err="1">
                <a:latin typeface="Purisa" charset="0"/>
              </a:rPr>
              <a:t>static</a:t>
            </a:r>
            <a:endParaRPr lang="es-AR" altLang="es-AR" sz="4800" b="1" dirty="0">
              <a:latin typeface="Purisa" charset="0"/>
            </a:endParaRPr>
          </a:p>
        </p:txBody>
      </p:sp>
      <p:sp>
        <p:nvSpPr>
          <p:cNvPr id="13314" name="Text Box 2"/>
          <p:cNvSpPr txBox="1">
            <a:spLocks noChangeArrowheads="1"/>
          </p:cNvSpPr>
          <p:nvPr/>
        </p:nvSpPr>
        <p:spPr bwMode="auto">
          <a:xfrm>
            <a:off x="6744072" y="1189279"/>
            <a:ext cx="5222323" cy="2608014"/>
          </a:xfrm>
          <a:prstGeom prst="rect">
            <a:avLst/>
          </a:prstGeom>
          <a:ln/>
        </p:spPr>
        <p:style>
          <a:lnRef idx="2">
            <a:schemeClr val="accent3"/>
          </a:lnRef>
          <a:fillRef idx="1">
            <a:schemeClr val="lt1"/>
          </a:fillRef>
          <a:effectRef idx="0">
            <a:schemeClr val="accent3"/>
          </a:effectRef>
          <a:fontRef idx="minor">
            <a:schemeClr val="dk1"/>
          </a:fontRef>
        </p:style>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spcAft>
                <a:spcPts val="1425"/>
              </a:spcAft>
              <a:buClrTx/>
            </a:pPr>
            <a:r>
              <a:rPr lang="es-AR" altLang="es-AR" sz="4000" dirty="0"/>
              <a:t>Representa información a nivel de una clase, </a:t>
            </a:r>
            <a:r>
              <a:rPr lang="es-AR" altLang="es-AR" sz="4000" u="sng" dirty="0"/>
              <a:t>compartida por todas sus instancias</a:t>
            </a:r>
            <a:r>
              <a:rPr lang="es-AR" altLang="es-AR" sz="4000" dirty="0"/>
              <a:t>.</a:t>
            </a:r>
            <a:endParaRPr lang="es-AR" altLang="es-AR" sz="4800" dirty="0"/>
          </a:p>
        </p:txBody>
      </p:sp>
      <p:sp>
        <p:nvSpPr>
          <p:cNvPr id="18" name="Text Box 4">
            <a:extLst>
              <a:ext uri="{FF2B5EF4-FFF2-40B4-BE49-F238E27FC236}">
                <a16:creationId xmlns:a16="http://schemas.microsoft.com/office/drawing/2014/main" id="{27316EB7-3768-4B43-B9C0-5CF3E4FD11CF}"/>
              </a:ext>
            </a:extLst>
          </p:cNvPr>
          <p:cNvSpPr txBox="1">
            <a:spLocks noChangeArrowheads="1"/>
          </p:cNvSpPr>
          <p:nvPr/>
        </p:nvSpPr>
        <p:spPr bwMode="auto">
          <a:xfrm>
            <a:off x="479376" y="1321948"/>
            <a:ext cx="3825911" cy="2683117"/>
          </a:xfrm>
          <a:prstGeom prst="rect">
            <a:avLst/>
          </a:prstGeom>
          <a:ln/>
        </p:spPr>
        <p:style>
          <a:lnRef idx="2">
            <a:schemeClr val="accent3"/>
          </a:lnRef>
          <a:fillRef idx="1">
            <a:schemeClr val="lt1"/>
          </a:fillRef>
          <a:effectRef idx="0">
            <a:schemeClr val="accent3"/>
          </a:effectRef>
          <a:fontRef idx="minor">
            <a:schemeClr val="dk1"/>
          </a:fontRef>
        </p:style>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600" dirty="0"/>
              <a:t>El calificador </a:t>
            </a:r>
            <a:r>
              <a:rPr lang="es-AR" altLang="es-AR" sz="3600" dirty="0" err="1">
                <a:latin typeface="Purisa" charset="0"/>
              </a:rPr>
              <a:t>static</a:t>
            </a:r>
            <a:r>
              <a:rPr lang="es-AR" altLang="es-AR" sz="3600" dirty="0"/>
              <a:t> puede aplicarse tanto a métodos como a atributos</a:t>
            </a:r>
            <a:r>
              <a:rPr lang="es-AR" altLang="es-AR" sz="4400" dirty="0"/>
              <a:t>.</a:t>
            </a:r>
          </a:p>
        </p:txBody>
      </p:sp>
      <p:pic>
        <p:nvPicPr>
          <p:cNvPr id="20" name="Imagen 1">
            <a:extLst>
              <a:ext uri="{FF2B5EF4-FFF2-40B4-BE49-F238E27FC236}">
                <a16:creationId xmlns:a16="http://schemas.microsoft.com/office/drawing/2014/main" id="{AA0160CE-8280-4D2C-8327-54E38487D2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2508" y="4092576"/>
            <a:ext cx="4111886" cy="191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Marcador de fecha 3"/>
          <p:cNvSpPr>
            <a:spLocks noGrp="1"/>
          </p:cNvSpPr>
          <p:nvPr>
            <p:ph type="dt" idx="10"/>
          </p:nvPr>
        </p:nvSpPr>
        <p:spPr/>
        <p:txBody>
          <a:bodyPr/>
          <a:lstStyle/>
          <a:p>
            <a:r>
              <a:rPr lang="es-AR" altLang="es-AR"/>
              <a:t>@2018</a:t>
            </a:r>
          </a:p>
        </p:txBody>
      </p:sp>
      <p:sp>
        <p:nvSpPr>
          <p:cNvPr id="7" name="Marcador de pie de página 4"/>
          <p:cNvSpPr>
            <a:spLocks noGrp="1"/>
          </p:cNvSpPr>
          <p:nvPr>
            <p:ph type="ftr" idx="11"/>
          </p:nvPr>
        </p:nvSpPr>
        <p:spPr/>
        <p:txBody>
          <a:bodyPr/>
          <a:lstStyle/>
          <a:p>
            <a:r>
              <a:rPr lang="es-ES" altLang="es-AR"/>
              <a:t>Ing. M. Giura / Info2</a:t>
            </a:r>
          </a:p>
        </p:txBody>
      </p:sp>
      <p:sp>
        <p:nvSpPr>
          <p:cNvPr id="8" name="Marcador de número de diapositiva 5"/>
          <p:cNvSpPr>
            <a:spLocks noGrp="1"/>
          </p:cNvSpPr>
          <p:nvPr>
            <p:ph type="sldNum" idx="12"/>
          </p:nvPr>
        </p:nvSpPr>
        <p:spPr/>
        <p:txBody>
          <a:bodyPr/>
          <a:lstStyle/>
          <a:p>
            <a:fld id="{2443404A-FC23-4AF8-A8EC-0B3D1746469A}" type="slidenum">
              <a:rPr lang="es-ES" altLang="es-AR"/>
              <a:pPr/>
              <a:t>28</a:t>
            </a:fld>
            <a:endParaRPr lang="es-ES" altLang="es-AR"/>
          </a:p>
        </p:txBody>
      </p:sp>
      <p:sp>
        <p:nvSpPr>
          <p:cNvPr id="16385" name="Rectangle 1"/>
          <p:cNvSpPr>
            <a:spLocks noGrp="1" noChangeArrowheads="1"/>
          </p:cNvSpPr>
          <p:nvPr>
            <p:ph type="title" idx="4294967295"/>
          </p:nvPr>
        </p:nvSpPr>
        <p:spPr>
          <a:xfrm>
            <a:off x="4127500" y="171450"/>
            <a:ext cx="8064500" cy="796925"/>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6000" b="1" dirty="0">
                <a:latin typeface="Bitstream Charter" pitchFamily="16" charset="0"/>
              </a:rPr>
              <a:t>atributos </a:t>
            </a:r>
            <a:r>
              <a:rPr lang="es-AR" altLang="es-AR" sz="6000" b="1" dirty="0" err="1">
                <a:latin typeface="Purisa" charset="0"/>
              </a:rPr>
              <a:t>static</a:t>
            </a:r>
            <a:endParaRPr lang="es-AR" altLang="es-AR" sz="6000" b="1" dirty="0">
              <a:latin typeface="Purisa" charset="0"/>
            </a:endParaRPr>
          </a:p>
        </p:txBody>
      </p:sp>
      <p:sp>
        <p:nvSpPr>
          <p:cNvPr id="16386" name="Text Box 2"/>
          <p:cNvSpPr txBox="1">
            <a:spLocks noChangeArrowheads="1"/>
          </p:cNvSpPr>
          <p:nvPr/>
        </p:nvSpPr>
        <p:spPr bwMode="auto">
          <a:xfrm>
            <a:off x="2115609" y="524963"/>
            <a:ext cx="9217024" cy="3537088"/>
          </a:xfrm>
          <a:prstGeom prst="rect">
            <a:avLst/>
          </a:prstGeom>
          <a:noFill/>
          <a:ln w="9360" cap="sq">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17000" tIns="146160" rIns="117000" bIns="14616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nSpc>
                <a:spcPct val="90000"/>
              </a:lnSpc>
              <a:spcBef>
                <a:spcPts val="500"/>
              </a:spcBef>
              <a:buClrTx/>
            </a:pPr>
            <a:r>
              <a:rPr lang="es-AR" altLang="es-AR" b="1" i="1" dirty="0" err="1">
                <a:latin typeface="Ink Free" panose="03080402000500000000" pitchFamily="66" charset="0"/>
              </a:rPr>
              <a:t>class</a:t>
            </a:r>
            <a:r>
              <a:rPr lang="es-AR" altLang="es-AR" b="1" i="1" dirty="0">
                <a:latin typeface="Ink Free" panose="03080402000500000000" pitchFamily="66" charset="0"/>
              </a:rPr>
              <a:t> Empleado{</a:t>
            </a:r>
          </a:p>
          <a:p>
            <a:pPr>
              <a:lnSpc>
                <a:spcPct val="90000"/>
              </a:lnSpc>
              <a:spcBef>
                <a:spcPts val="500"/>
              </a:spcBef>
              <a:buClrTx/>
            </a:pPr>
            <a:r>
              <a:rPr lang="es-AR" altLang="es-AR" b="1" i="1" dirty="0" err="1">
                <a:latin typeface="Ink Free" panose="03080402000500000000" pitchFamily="66" charset="0"/>
              </a:rPr>
              <a:t>public</a:t>
            </a:r>
            <a:r>
              <a:rPr lang="es-AR" altLang="es-AR" b="1" i="1" dirty="0">
                <a:latin typeface="Ink Free" panose="03080402000500000000" pitchFamily="66" charset="0"/>
              </a:rPr>
              <a:t>:</a:t>
            </a:r>
          </a:p>
          <a:p>
            <a:pPr>
              <a:lnSpc>
                <a:spcPct val="90000"/>
              </a:lnSpc>
              <a:spcBef>
                <a:spcPts val="500"/>
              </a:spcBef>
              <a:buClrTx/>
            </a:pPr>
            <a:r>
              <a:rPr lang="es-AR" altLang="es-AR" b="1" i="1" dirty="0">
                <a:latin typeface="Ink Free" panose="03080402000500000000" pitchFamily="66" charset="0"/>
              </a:rPr>
              <a:t>		//...</a:t>
            </a:r>
          </a:p>
          <a:p>
            <a:pPr>
              <a:lnSpc>
                <a:spcPct val="90000"/>
              </a:lnSpc>
              <a:spcBef>
                <a:spcPts val="500"/>
              </a:spcBef>
              <a:buClrTx/>
            </a:pPr>
            <a:r>
              <a:rPr lang="es-AR" altLang="es-AR" sz="3600" b="1" i="1" dirty="0">
                <a:latin typeface="Ink Free" panose="03080402000500000000" pitchFamily="66" charset="0"/>
              </a:rPr>
              <a:t> </a:t>
            </a:r>
            <a:r>
              <a:rPr lang="es-AR" altLang="es-AR" sz="3600" b="1" i="1" dirty="0" err="1">
                <a:solidFill>
                  <a:srgbClr val="FF0000"/>
                </a:solidFill>
                <a:latin typeface="Ink Free" panose="03080402000500000000" pitchFamily="66" charset="0"/>
              </a:rPr>
              <a:t>static</a:t>
            </a:r>
            <a:r>
              <a:rPr lang="es-AR" altLang="es-AR" sz="3600" b="1" i="1" dirty="0">
                <a:latin typeface="Ink Free" panose="03080402000500000000" pitchFamily="66" charset="0"/>
              </a:rPr>
              <a:t> </a:t>
            </a:r>
            <a:r>
              <a:rPr lang="es-AR" altLang="es-AR" sz="3600" b="1" i="1" dirty="0" err="1">
                <a:latin typeface="Ink Free" panose="03080402000500000000" pitchFamily="66" charset="0"/>
              </a:rPr>
              <a:t>int</a:t>
            </a:r>
            <a:r>
              <a:rPr lang="es-AR" altLang="es-AR" sz="3600" b="1" i="1" dirty="0">
                <a:latin typeface="Ink Free" panose="03080402000500000000" pitchFamily="66" charset="0"/>
              </a:rPr>
              <a:t> </a:t>
            </a:r>
            <a:r>
              <a:rPr lang="es-AR" altLang="es-AR" sz="2800" b="1" i="1" dirty="0" err="1">
                <a:latin typeface="Ink Free" panose="03080402000500000000" pitchFamily="66" charset="0"/>
              </a:rPr>
              <a:t>CantEmpleados</a:t>
            </a:r>
            <a:r>
              <a:rPr lang="es-AR" altLang="es-AR" sz="3600" b="1" i="1" dirty="0">
                <a:latin typeface="Ink Free" panose="03080402000500000000" pitchFamily="66" charset="0"/>
              </a:rPr>
              <a:t>_</a:t>
            </a:r>
            <a:r>
              <a:rPr lang="es-AR" altLang="es-AR" sz="3600" i="1" dirty="0">
                <a:latin typeface="Ink Free" panose="03080402000500000000" pitchFamily="66" charset="0"/>
              </a:rPr>
              <a:t>;</a:t>
            </a:r>
            <a:r>
              <a:rPr lang="es-AR" altLang="es-AR" sz="3600" b="1" i="1" dirty="0">
                <a:latin typeface="Ink Free" panose="03080402000500000000" pitchFamily="66" charset="0"/>
              </a:rPr>
              <a:t>   </a:t>
            </a:r>
            <a:r>
              <a:rPr lang="es-AR" altLang="es-AR" sz="1800" i="1" dirty="0">
                <a:solidFill>
                  <a:srgbClr val="355E00"/>
                </a:solidFill>
                <a:latin typeface="Ink Free" panose="03080402000500000000" pitchFamily="66" charset="0"/>
              </a:rPr>
              <a:t>//contador de objetos </a:t>
            </a:r>
            <a:r>
              <a:rPr lang="es-AR" altLang="es-AR" sz="1600" i="1" dirty="0">
                <a:solidFill>
                  <a:srgbClr val="355E00"/>
                </a:solidFill>
                <a:latin typeface="Ink Free" panose="03080402000500000000" pitchFamily="66" charset="0"/>
              </a:rPr>
              <a:t>(instancias de la clase)</a:t>
            </a:r>
            <a:endParaRPr lang="es-AR" altLang="es-AR" sz="2800" i="1" dirty="0">
              <a:solidFill>
                <a:srgbClr val="355E00"/>
              </a:solidFill>
              <a:latin typeface="Ink Free" panose="03080402000500000000" pitchFamily="66" charset="0"/>
            </a:endParaRPr>
          </a:p>
          <a:p>
            <a:pPr>
              <a:lnSpc>
                <a:spcPct val="90000"/>
              </a:lnSpc>
              <a:spcBef>
                <a:spcPts val="500"/>
              </a:spcBef>
              <a:buClrTx/>
            </a:pPr>
            <a:endParaRPr lang="es-AR" altLang="es-AR" sz="500" b="1" i="1" dirty="0">
              <a:latin typeface="Ink Free" panose="03080402000500000000" pitchFamily="66" charset="0"/>
            </a:endParaRPr>
          </a:p>
          <a:p>
            <a:pPr>
              <a:lnSpc>
                <a:spcPct val="90000"/>
              </a:lnSpc>
              <a:spcBef>
                <a:spcPts val="500"/>
              </a:spcBef>
              <a:buClrTx/>
            </a:pPr>
            <a:r>
              <a:rPr lang="es-AR" altLang="es-AR" b="1" i="1" dirty="0" err="1">
                <a:latin typeface="Ink Free" panose="03080402000500000000" pitchFamily="66" charset="0"/>
              </a:rPr>
              <a:t>private</a:t>
            </a:r>
            <a:r>
              <a:rPr lang="es-AR" altLang="es-AR" b="1" i="1" dirty="0">
                <a:latin typeface="Ink Free" panose="03080402000500000000" pitchFamily="66" charset="0"/>
              </a:rPr>
              <a:t>:</a:t>
            </a:r>
          </a:p>
          <a:p>
            <a:pPr>
              <a:lnSpc>
                <a:spcPct val="90000"/>
              </a:lnSpc>
              <a:spcBef>
                <a:spcPts val="500"/>
              </a:spcBef>
              <a:buClrTx/>
            </a:pPr>
            <a:r>
              <a:rPr lang="es-AR" altLang="es-AR" b="1" i="1" dirty="0">
                <a:latin typeface="Ink Free" panose="03080402000500000000" pitchFamily="66" charset="0"/>
              </a:rPr>
              <a:t>//...</a:t>
            </a:r>
          </a:p>
          <a:p>
            <a:pPr>
              <a:lnSpc>
                <a:spcPct val="90000"/>
              </a:lnSpc>
              <a:spcBef>
                <a:spcPts val="500"/>
              </a:spcBef>
              <a:buClrTx/>
            </a:pPr>
            <a:r>
              <a:rPr lang="es-AR" altLang="es-AR" b="1" i="1" dirty="0">
                <a:latin typeface="Ink Free" panose="03080402000500000000" pitchFamily="66" charset="0"/>
              </a:rPr>
              <a:t>};</a:t>
            </a:r>
          </a:p>
        </p:txBody>
      </p:sp>
      <p:sp>
        <p:nvSpPr>
          <p:cNvPr id="16387" name="Text Box 3"/>
          <p:cNvSpPr txBox="1">
            <a:spLocks noChangeArrowheads="1"/>
          </p:cNvSpPr>
          <p:nvPr/>
        </p:nvSpPr>
        <p:spPr bwMode="auto">
          <a:xfrm>
            <a:off x="8542234" y="3952867"/>
            <a:ext cx="3684588" cy="1687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520" tIns="41760" rIns="83520" bIns="41760"/>
          <a:lstStyle>
            <a:lvl1pPr marL="14288">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1pPr>
            <a:lvl2pPr>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2pPr>
            <a:lvl3pPr>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3pPr>
            <a:lvl4pPr>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4pPr>
            <a:lvl5pPr>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9pPr>
          </a:lstStyle>
          <a:p>
            <a:pPr algn="ctr">
              <a:spcBef>
                <a:spcPts val="600"/>
              </a:spcBef>
              <a:buClrTx/>
            </a:pPr>
            <a:r>
              <a:rPr lang="es-ES" altLang="es-AR" dirty="0">
                <a:solidFill>
                  <a:srgbClr val="0000FF"/>
                </a:solidFill>
                <a:latin typeface="Arial" panose="020B0604020202020204" pitchFamily="34" charset="0"/>
              </a:rPr>
              <a:t>Usamos el constructor y destructor para incrementar y </a:t>
            </a:r>
            <a:r>
              <a:rPr lang="es-ES" altLang="es-AR" dirty="0" err="1">
                <a:solidFill>
                  <a:srgbClr val="0000FF"/>
                </a:solidFill>
                <a:latin typeface="Arial" panose="020B0604020202020204" pitchFamily="34" charset="0"/>
              </a:rPr>
              <a:t>decrementar</a:t>
            </a:r>
            <a:r>
              <a:rPr lang="es-ES" altLang="es-AR" dirty="0">
                <a:solidFill>
                  <a:srgbClr val="0000FF"/>
                </a:solidFill>
                <a:latin typeface="Arial" panose="020B0604020202020204" pitchFamily="34" charset="0"/>
              </a:rPr>
              <a:t> el contador:</a:t>
            </a:r>
          </a:p>
        </p:txBody>
      </p:sp>
      <p:sp>
        <p:nvSpPr>
          <p:cNvPr id="16388" name="Text Box 4"/>
          <p:cNvSpPr txBox="1">
            <a:spLocks noChangeArrowheads="1"/>
          </p:cNvSpPr>
          <p:nvPr/>
        </p:nvSpPr>
        <p:spPr bwMode="auto">
          <a:xfrm>
            <a:off x="516374" y="4171235"/>
            <a:ext cx="3684588" cy="1687864"/>
          </a:xfrm>
          <a:prstGeom prst="rect">
            <a:avLst/>
          </a:prstGeom>
          <a:noFill/>
          <a:ln w="9360" cap="sq">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7000" tIns="146160" rIns="117000" bIns="14616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nSpc>
                <a:spcPct val="80000"/>
              </a:lnSpc>
              <a:spcBef>
                <a:spcPts val="500"/>
              </a:spcBef>
              <a:buClrTx/>
            </a:pPr>
            <a:r>
              <a:rPr lang="es-AR" altLang="es-AR" b="1" i="1" dirty="0">
                <a:latin typeface="Ink Free" panose="03080402000500000000" pitchFamily="66" charset="0"/>
              </a:rPr>
              <a:t>Empleado :: Empleado( )</a:t>
            </a:r>
          </a:p>
          <a:p>
            <a:pPr>
              <a:lnSpc>
                <a:spcPct val="80000"/>
              </a:lnSpc>
              <a:spcBef>
                <a:spcPts val="500"/>
              </a:spcBef>
              <a:buClrTx/>
            </a:pPr>
            <a:r>
              <a:rPr lang="es-AR" altLang="es-AR" b="1" i="1" dirty="0">
                <a:latin typeface="Ink Free" panose="03080402000500000000" pitchFamily="66" charset="0"/>
              </a:rPr>
              <a:t>{</a:t>
            </a:r>
          </a:p>
          <a:p>
            <a:pPr>
              <a:lnSpc>
                <a:spcPct val="80000"/>
              </a:lnSpc>
              <a:spcBef>
                <a:spcPts val="500"/>
              </a:spcBef>
              <a:buClrTx/>
            </a:pPr>
            <a:r>
              <a:rPr lang="es-AR" altLang="es-AR" b="1" i="1" dirty="0">
                <a:latin typeface="Ink Free" panose="03080402000500000000" pitchFamily="66" charset="0"/>
              </a:rPr>
              <a:t>    </a:t>
            </a:r>
            <a:r>
              <a:rPr lang="es-AR" altLang="es-AR" b="1" i="1" dirty="0" err="1">
                <a:latin typeface="Ink Free" panose="03080402000500000000" pitchFamily="66" charset="0"/>
              </a:rPr>
              <a:t>CantEmpleados</a:t>
            </a:r>
            <a:r>
              <a:rPr lang="es-AR" altLang="es-AR" b="1" i="1" dirty="0">
                <a:latin typeface="Ink Free" panose="03080402000500000000" pitchFamily="66" charset="0"/>
              </a:rPr>
              <a:t>_++;</a:t>
            </a:r>
          </a:p>
          <a:p>
            <a:pPr>
              <a:lnSpc>
                <a:spcPct val="80000"/>
              </a:lnSpc>
              <a:spcBef>
                <a:spcPts val="500"/>
              </a:spcBef>
              <a:buClrTx/>
            </a:pPr>
            <a:r>
              <a:rPr lang="es-AR" altLang="es-AR" b="1" i="1" dirty="0">
                <a:latin typeface="Ink Free" panose="03080402000500000000" pitchFamily="66" charset="0"/>
              </a:rPr>
              <a:t>}</a:t>
            </a:r>
          </a:p>
        </p:txBody>
      </p:sp>
      <p:sp>
        <p:nvSpPr>
          <p:cNvPr id="10" name="CuadroTexto 9">
            <a:extLst>
              <a:ext uri="{FF2B5EF4-FFF2-40B4-BE49-F238E27FC236}">
                <a16:creationId xmlns:a16="http://schemas.microsoft.com/office/drawing/2014/main" id="{400AA16B-DA9B-4A3C-9EA7-03AA3215DCD1}"/>
              </a:ext>
            </a:extLst>
          </p:cNvPr>
          <p:cNvSpPr txBox="1"/>
          <p:nvPr/>
        </p:nvSpPr>
        <p:spPr>
          <a:xfrm>
            <a:off x="4781470" y="4171235"/>
            <a:ext cx="3956131" cy="1485022"/>
          </a:xfrm>
          <a:prstGeom prst="rect">
            <a:avLst/>
          </a:prstGeom>
          <a:noFill/>
        </p:spPr>
        <p:txBody>
          <a:bodyPr wrap="square">
            <a:spAutoFit/>
          </a:bodyPr>
          <a:lstStyle/>
          <a:p>
            <a:pPr>
              <a:lnSpc>
                <a:spcPct val="80000"/>
              </a:lnSpc>
              <a:spcBef>
                <a:spcPts val="500"/>
              </a:spcBef>
              <a:buClrTx/>
            </a:pPr>
            <a:r>
              <a:rPr lang="es-AR" altLang="es-AR" sz="2400" b="1" i="1" dirty="0">
                <a:solidFill>
                  <a:schemeClr val="tx1"/>
                </a:solidFill>
                <a:latin typeface="Ink Free" panose="03080402000500000000" pitchFamily="66" charset="0"/>
              </a:rPr>
              <a:t>Empleado ::~ Empleado( )</a:t>
            </a:r>
          </a:p>
          <a:p>
            <a:pPr>
              <a:lnSpc>
                <a:spcPct val="80000"/>
              </a:lnSpc>
              <a:spcBef>
                <a:spcPts val="500"/>
              </a:spcBef>
              <a:buClrTx/>
            </a:pPr>
            <a:r>
              <a:rPr lang="es-AR" altLang="es-AR" sz="2400" b="1" i="1" dirty="0">
                <a:solidFill>
                  <a:schemeClr val="tx1"/>
                </a:solidFill>
                <a:latin typeface="Ink Free" panose="03080402000500000000" pitchFamily="66" charset="0"/>
              </a:rPr>
              <a:t>{</a:t>
            </a:r>
          </a:p>
          <a:p>
            <a:pPr>
              <a:lnSpc>
                <a:spcPct val="80000"/>
              </a:lnSpc>
              <a:spcBef>
                <a:spcPts val="500"/>
              </a:spcBef>
              <a:buClrTx/>
            </a:pPr>
            <a:r>
              <a:rPr lang="es-AR" altLang="es-AR" sz="2400" b="1" i="1" dirty="0">
                <a:solidFill>
                  <a:schemeClr val="tx1"/>
                </a:solidFill>
                <a:latin typeface="Ink Free" panose="03080402000500000000" pitchFamily="66" charset="0"/>
              </a:rPr>
              <a:t>     </a:t>
            </a:r>
            <a:r>
              <a:rPr lang="es-AR" altLang="es-AR" sz="2400" b="1" i="1" dirty="0" err="1">
                <a:solidFill>
                  <a:schemeClr val="tx1"/>
                </a:solidFill>
                <a:latin typeface="Ink Free" panose="03080402000500000000" pitchFamily="66" charset="0"/>
              </a:rPr>
              <a:t>CantEmpleados</a:t>
            </a:r>
            <a:r>
              <a:rPr lang="es-AR" altLang="es-AR" sz="2400" b="1" i="1" dirty="0">
                <a:solidFill>
                  <a:schemeClr val="tx1"/>
                </a:solidFill>
                <a:latin typeface="Ink Free" panose="03080402000500000000" pitchFamily="66" charset="0"/>
              </a:rPr>
              <a:t>_--;</a:t>
            </a:r>
          </a:p>
          <a:p>
            <a:pPr>
              <a:lnSpc>
                <a:spcPct val="80000"/>
              </a:lnSpc>
              <a:spcBef>
                <a:spcPts val="500"/>
              </a:spcBef>
              <a:buClrTx/>
            </a:pPr>
            <a:r>
              <a:rPr lang="es-AR" altLang="es-AR" sz="2400" b="1" i="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9884809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3938B7D0-4D9C-4299-86B4-16D9570EC2C7}" type="slidenum">
              <a:rPr lang="es-ES" altLang="es-AR"/>
              <a:pPr/>
              <a:t>29</a:t>
            </a:fld>
            <a:endParaRPr lang="es-ES" altLang="es-AR"/>
          </a:p>
        </p:txBody>
      </p:sp>
      <p:sp>
        <p:nvSpPr>
          <p:cNvPr id="17409" name="Rectangle 1"/>
          <p:cNvSpPr>
            <a:spLocks noGrp="1" noChangeArrowheads="1"/>
          </p:cNvSpPr>
          <p:nvPr>
            <p:ph type="title" idx="4294967295"/>
          </p:nvPr>
        </p:nvSpPr>
        <p:spPr>
          <a:xfrm>
            <a:off x="899323" y="134145"/>
            <a:ext cx="10056440" cy="1223962"/>
          </a:xfrm>
          <a:ln/>
        </p:spPr>
        <p:txBody>
          <a:bodyPr/>
          <a:lstStyle/>
          <a:p>
            <a:pPr algn="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Inicialización de atributos  </a:t>
            </a:r>
            <a:r>
              <a:rPr lang="es-AR" altLang="es-AR" b="1" dirty="0" err="1">
                <a:latin typeface="Purisa" charset="0"/>
              </a:rPr>
              <a:t>static</a:t>
            </a:r>
            <a:endParaRPr lang="es-AR" altLang="es-AR" b="1" dirty="0">
              <a:latin typeface="Purisa" charset="0"/>
            </a:endParaRPr>
          </a:p>
        </p:txBody>
      </p:sp>
      <p:sp>
        <p:nvSpPr>
          <p:cNvPr id="17410" name="Text Box 2"/>
          <p:cNvSpPr txBox="1">
            <a:spLocks noChangeArrowheads="1"/>
          </p:cNvSpPr>
          <p:nvPr/>
        </p:nvSpPr>
        <p:spPr bwMode="auto">
          <a:xfrm>
            <a:off x="590605" y="1556792"/>
            <a:ext cx="10873207" cy="403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spcAft>
                <a:spcPts val="2400"/>
              </a:spcAft>
              <a:buSzPct val="99000"/>
              <a:buFont typeface="Wingdings" panose="05000000000000000000" pitchFamily="2" charset="2"/>
              <a:buChar char=""/>
            </a:pPr>
            <a:r>
              <a:rPr lang="es-AR" altLang="es-AR" sz="2800" dirty="0"/>
              <a:t> Los atributos </a:t>
            </a:r>
            <a:r>
              <a:rPr lang="es-AR" altLang="es-AR" sz="3600" dirty="0" err="1">
                <a:solidFill>
                  <a:srgbClr val="94476B"/>
                </a:solidFill>
                <a:latin typeface="Purisa" charset="0"/>
              </a:rPr>
              <a:t>static</a:t>
            </a:r>
            <a:r>
              <a:rPr lang="es-AR" altLang="es-AR" sz="2800" dirty="0"/>
              <a:t> amanecen por defecto en 0, pero pueden inicializarse (solo una vez) con cualquier otro valor.</a:t>
            </a:r>
          </a:p>
          <a:p>
            <a:pPr algn="just">
              <a:spcAft>
                <a:spcPts val="2400"/>
              </a:spcAft>
              <a:buSzPct val="99000"/>
              <a:buFont typeface="Wingdings" panose="05000000000000000000" pitchFamily="2" charset="2"/>
              <a:buChar char=""/>
            </a:pPr>
            <a:r>
              <a:rPr lang="es-AR" altLang="es-AR" sz="2800" dirty="0"/>
              <a:t> Para ello, se lo declara como variable global en el archivo </a:t>
            </a:r>
            <a:r>
              <a:rPr lang="es-AR" altLang="es-AR" sz="2800" dirty="0" err="1"/>
              <a:t>cpp</a:t>
            </a:r>
            <a:r>
              <a:rPr lang="es-AR" altLang="es-AR" sz="2800" dirty="0"/>
              <a:t> dentro del cual se definen los métodos de la clase en cuestión.</a:t>
            </a:r>
          </a:p>
          <a:p>
            <a:pPr algn="just">
              <a:spcAft>
                <a:spcPts val="1425"/>
              </a:spcAft>
              <a:buSzPct val="99000"/>
              <a:buFont typeface="Wingdings" panose="05000000000000000000" pitchFamily="2" charset="2"/>
              <a:buChar char=""/>
            </a:pPr>
            <a:r>
              <a:rPr lang="es-AR" altLang="es-AR" sz="2800" dirty="0"/>
              <a:t>Para nuestro ejemplo:</a:t>
            </a:r>
          </a:p>
          <a:p>
            <a:pPr algn="ctr">
              <a:spcAft>
                <a:spcPts val="1425"/>
              </a:spcAft>
              <a:buClrTx/>
            </a:pPr>
            <a:r>
              <a:rPr lang="es-AR" altLang="es-AR" sz="3600" dirty="0" err="1">
                <a:solidFill>
                  <a:schemeClr val="accent2"/>
                </a:solidFill>
              </a:rPr>
              <a:t>int</a:t>
            </a:r>
            <a:r>
              <a:rPr lang="es-AR" altLang="es-AR" sz="3600" dirty="0">
                <a:solidFill>
                  <a:schemeClr val="accent2"/>
                </a:solidFill>
              </a:rPr>
              <a:t> Empleados::</a:t>
            </a:r>
            <a:r>
              <a:rPr lang="es-AR" altLang="es-AR" sz="3600" dirty="0" err="1">
                <a:solidFill>
                  <a:schemeClr val="accent2"/>
                </a:solidFill>
              </a:rPr>
              <a:t>cantEmpleados</a:t>
            </a:r>
            <a:r>
              <a:rPr lang="es-AR" altLang="es-AR" sz="3600" dirty="0">
                <a:solidFill>
                  <a:schemeClr val="accent2"/>
                </a:solidFill>
              </a:rPr>
              <a:t> = 23; </a:t>
            </a:r>
            <a:r>
              <a:rPr lang="es-AR" altLang="es-AR" sz="3600" dirty="0">
                <a:solidFill>
                  <a:schemeClr val="accent2"/>
                </a:solidFill>
                <a:latin typeface="Monotype Corsiva" panose="03010101010201010101" pitchFamily="66" charset="0"/>
              </a:rPr>
              <a:t> </a:t>
            </a:r>
            <a:r>
              <a:rPr lang="es-AR" altLang="es-AR" sz="3600" dirty="0">
                <a:latin typeface="Monotype Corsiva" panose="03010101010201010101" pitchFamily="66" charset="0"/>
              </a:rPr>
              <a:t>//arbitrario</a:t>
            </a:r>
            <a:endParaRPr lang="es-AR" altLang="es-AR" sz="3600" dirty="0"/>
          </a:p>
          <a:p>
            <a:pPr algn="just">
              <a:spcAft>
                <a:spcPts val="1425"/>
              </a:spcAft>
              <a:buClrTx/>
            </a:pPr>
            <a:r>
              <a:rPr lang="es-AR" altLang="es-AR" sz="2600" dirty="0">
                <a:latin typeface="Monotype Corsiva" panose="03010101010201010101" pitchFamily="66" charset="0"/>
              </a:rPr>
              <a:t>				// Aquí NO DEBO incluir la palabra '</a:t>
            </a:r>
            <a:r>
              <a:rPr lang="es-AR" altLang="es-AR" sz="2600" dirty="0" err="1">
                <a:latin typeface="Monotype Corsiva" panose="03010101010201010101" pitchFamily="66" charset="0"/>
              </a:rPr>
              <a:t>static</a:t>
            </a:r>
            <a:r>
              <a:rPr lang="es-AR" altLang="es-AR" sz="2600" dirty="0">
                <a:latin typeface="Monotype Corsiva" panose="03010101010201010101" pitchFamily="66"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Marcador de fecha 3"/>
          <p:cNvSpPr>
            <a:spLocks noGrp="1"/>
          </p:cNvSpPr>
          <p:nvPr>
            <p:ph type="dt"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9pPr>
          </a:lstStyle>
          <a:p>
            <a:pPr>
              <a:defRPr/>
            </a:pPr>
            <a:r>
              <a:rPr lang="es-AR" altLang="es-AR" sz="1400">
                <a:solidFill>
                  <a:srgbClr val="FFFFFF"/>
                </a:solidFill>
                <a:latin typeface="Arial Narrow"/>
              </a:rPr>
              <a:t>@2018</a:t>
            </a:r>
            <a:endParaRPr lang="es-AR" altLang="es-AR" sz="1400" dirty="0">
              <a:solidFill>
                <a:srgbClr val="FFFFFF"/>
              </a:solidFill>
              <a:latin typeface="Arial Narrow"/>
            </a:endParaRPr>
          </a:p>
        </p:txBody>
      </p:sp>
      <p:sp>
        <p:nvSpPr>
          <p:cNvPr id="4" name="Marcador de pie de página 3"/>
          <p:cNvSpPr>
            <a:spLocks noGrp="1"/>
          </p:cNvSpPr>
          <p:nvPr>
            <p:ph type="ftr" idx="11"/>
          </p:nvPr>
        </p:nvSpPr>
        <p:spPr/>
        <p:txBody>
          <a:bodyPr/>
          <a:lstStyle/>
          <a:p>
            <a:r>
              <a:rPr lang="es-ES" altLang="es-AR" dirty="0"/>
              <a:t>Ing. M. Giura / Info2</a:t>
            </a:r>
          </a:p>
        </p:txBody>
      </p:sp>
      <p:sp>
        <p:nvSpPr>
          <p:cNvPr id="7172" name="Marcador de número de diapositiva 5"/>
          <p:cNvSpPr>
            <a:spLocks noGrp="1"/>
          </p:cNvSpPr>
          <p:nvPr>
            <p:ph type="sldNum" idx="12"/>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DejaVu Sans" charset="0"/>
                <a:cs typeface="DejaVu Sans" charset="0"/>
              </a:defRPr>
            </a:lvl9pPr>
          </a:lstStyle>
          <a:p>
            <a:pPr>
              <a:buClrTx/>
              <a:buFontTx/>
              <a:buNone/>
            </a:pPr>
            <a:fld id="{77C5C4ED-A356-4C81-997C-12171F20082B}" type="slidenum">
              <a:rPr lang="es-ES" altLang="es-AR">
                <a:solidFill>
                  <a:srgbClr val="000000"/>
                </a:solidFill>
              </a:rPr>
              <a:pPr>
                <a:buClrTx/>
                <a:buFontTx/>
                <a:buNone/>
              </a:pPr>
              <a:t>3</a:t>
            </a:fld>
            <a:endParaRPr lang="es-ES" altLang="es-AR">
              <a:solidFill>
                <a:srgbClr val="000000"/>
              </a:solidFill>
            </a:endParaRPr>
          </a:p>
        </p:txBody>
      </p:sp>
      <p:sp>
        <p:nvSpPr>
          <p:cNvPr id="7173" name="Rectangle 1"/>
          <p:cNvSpPr>
            <a:spLocks noGrp="1" noChangeArrowheads="1"/>
          </p:cNvSpPr>
          <p:nvPr>
            <p:ph type="title" idx="4294967295"/>
          </p:nvPr>
        </p:nvSpPr>
        <p:spPr>
          <a:xfrm>
            <a:off x="2085343" y="317037"/>
            <a:ext cx="8712200" cy="685800"/>
          </a:xfrm>
        </p:spPr>
        <p:txBody>
          <a:bodyPr>
            <a:normAutofit fontScale="90000"/>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4800" b="1" dirty="0">
                <a:solidFill>
                  <a:srgbClr val="FFC000"/>
                </a:solidFill>
                <a:latin typeface="Bitstream Charter" pitchFamily="16" charset="0"/>
              </a:rPr>
              <a:t>Agenda de hoy</a:t>
            </a:r>
          </a:p>
        </p:txBody>
      </p:sp>
      <p:graphicFrame>
        <p:nvGraphicFramePr>
          <p:cNvPr id="2" name="Tabla 1"/>
          <p:cNvGraphicFramePr>
            <a:graphicFrameLocks noGrp="1"/>
          </p:cNvGraphicFramePr>
          <p:nvPr>
            <p:extLst>
              <p:ext uri="{D42A27DB-BD31-4B8C-83A1-F6EECF244321}">
                <p14:modId xmlns:p14="http://schemas.microsoft.com/office/powerpoint/2010/main" val="3812910610"/>
              </p:ext>
            </p:extLst>
          </p:nvPr>
        </p:nvGraphicFramePr>
        <p:xfrm>
          <a:off x="2423592" y="1388804"/>
          <a:ext cx="8569325" cy="4482720"/>
        </p:xfrm>
        <a:graphic>
          <a:graphicData uri="http://schemas.openxmlformats.org/drawingml/2006/table">
            <a:tbl>
              <a:tblPr firstRow="1" bandRow="1">
                <a:tableStyleId>{5C22544A-7EE6-4342-B048-85BDC9FD1C3A}</a:tableStyleId>
              </a:tblPr>
              <a:tblGrid>
                <a:gridCol w="8569325">
                  <a:extLst>
                    <a:ext uri="{9D8B030D-6E8A-4147-A177-3AD203B41FA5}">
                      <a16:colId xmlns:a16="http://schemas.microsoft.com/office/drawing/2014/main" val="20000"/>
                    </a:ext>
                  </a:extLst>
                </a:gridCol>
              </a:tblGrid>
              <a:tr h="498125">
                <a:tc>
                  <a:txBody>
                    <a:bodyPr/>
                    <a:lstStyle/>
                    <a:p>
                      <a:pPr algn="ctr"/>
                      <a:r>
                        <a:rPr lang="es-AR" altLang="es-AR" sz="3600" b="1" dirty="0">
                          <a:solidFill>
                            <a:srgbClr val="0000FF"/>
                          </a:solidFill>
                          <a:latin typeface="Bitstream Charter" pitchFamily="16" charset="0"/>
                        </a:rPr>
                        <a:t>Mas temas propios de la POO en C++</a:t>
                      </a:r>
                      <a:endParaRPr lang="es-AR" sz="3600" dirty="0"/>
                    </a:p>
                  </a:txBody>
                  <a:tcPr marL="91444" marR="91444" marT="72000" marB="72000" anchor="ctr"/>
                </a:tc>
                <a:extLst>
                  <a:ext uri="{0D108BD9-81ED-4DB2-BD59-A6C34878D82A}">
                    <a16:rowId xmlns:a16="http://schemas.microsoft.com/office/drawing/2014/main" val="10000"/>
                  </a:ext>
                </a:extLst>
              </a:tr>
              <a:tr h="498125">
                <a:tc>
                  <a:txBody>
                    <a:bodyPr/>
                    <a:lstStyle/>
                    <a:p>
                      <a:pPr algn="ctr"/>
                      <a:r>
                        <a:rPr lang="es-AR" sz="3200" dirty="0"/>
                        <a:t>Referencias</a:t>
                      </a:r>
                    </a:p>
                  </a:txBody>
                  <a:tcPr marL="91444" marR="91444" marT="72000" marB="72000" anchor="ctr"/>
                </a:tc>
                <a:extLst>
                  <a:ext uri="{0D108BD9-81ED-4DB2-BD59-A6C34878D82A}">
                    <a16:rowId xmlns:a16="http://schemas.microsoft.com/office/drawing/2014/main" val="10001"/>
                  </a:ext>
                </a:extLst>
              </a:tr>
              <a:tr h="498125">
                <a:tc>
                  <a:txBody>
                    <a:bodyPr/>
                    <a:lstStyle/>
                    <a:p>
                      <a:pPr algn="ctr"/>
                      <a:r>
                        <a:rPr lang="es-AR" sz="3200" dirty="0"/>
                        <a:t>Constructor de copia</a:t>
                      </a:r>
                    </a:p>
                  </a:txBody>
                  <a:tcPr marL="91444" marR="91444" marT="72000" marB="72000" anchor="ctr"/>
                </a:tc>
                <a:extLst>
                  <a:ext uri="{0D108BD9-81ED-4DB2-BD59-A6C34878D82A}">
                    <a16:rowId xmlns:a16="http://schemas.microsoft.com/office/drawing/2014/main" val="10002"/>
                  </a:ext>
                </a:extLst>
              </a:tr>
              <a:tr h="498125">
                <a:tc>
                  <a:txBody>
                    <a:bodyPr/>
                    <a:lstStyle/>
                    <a:p>
                      <a:pPr algn="ctr"/>
                      <a:r>
                        <a:rPr lang="es-AR" sz="3200" dirty="0"/>
                        <a:t>Listas inicializadoras</a:t>
                      </a:r>
                    </a:p>
                  </a:txBody>
                  <a:tcPr marL="91444" marR="91444" marT="72000" marB="72000" anchor="ctr"/>
                </a:tc>
                <a:extLst>
                  <a:ext uri="{0D108BD9-81ED-4DB2-BD59-A6C34878D82A}">
                    <a16:rowId xmlns:a16="http://schemas.microsoft.com/office/drawing/2014/main" val="10003"/>
                  </a:ext>
                </a:extLst>
              </a:tr>
              <a:tr h="498125">
                <a:tc>
                  <a:txBody>
                    <a:bodyPr/>
                    <a:lstStyle/>
                    <a:p>
                      <a:pPr algn="ctr"/>
                      <a:r>
                        <a:rPr lang="es-AR" sz="3200" dirty="0"/>
                        <a:t>Puntero </a:t>
                      </a:r>
                      <a:r>
                        <a:rPr lang="es-AR" sz="3200" dirty="0" err="1"/>
                        <a:t>this</a:t>
                      </a:r>
                      <a:endParaRPr lang="es-AR" sz="3200" dirty="0"/>
                    </a:p>
                  </a:txBody>
                  <a:tcPr marL="91444" marR="91444" marT="72000" marB="72000" anchor="ctr"/>
                </a:tc>
                <a:extLst>
                  <a:ext uri="{0D108BD9-81ED-4DB2-BD59-A6C34878D82A}">
                    <a16:rowId xmlns:a16="http://schemas.microsoft.com/office/drawing/2014/main" val="10004"/>
                  </a:ext>
                </a:extLst>
              </a:tr>
              <a:tr h="498125">
                <a:tc>
                  <a:txBody>
                    <a:bodyPr/>
                    <a:lstStyle/>
                    <a:p>
                      <a:pPr algn="ctr"/>
                      <a:r>
                        <a:rPr lang="es-AR" sz="3200" dirty="0"/>
                        <a:t>Miembros </a:t>
                      </a:r>
                      <a:r>
                        <a:rPr lang="es-AR" sz="3200" dirty="0" err="1"/>
                        <a:t>static</a:t>
                      </a:r>
                      <a:endParaRPr lang="es-AR" sz="3200" dirty="0"/>
                    </a:p>
                  </a:txBody>
                  <a:tcPr marL="91444" marR="91444" marT="72000" marB="72000" anchor="ctr"/>
                </a:tc>
                <a:extLst>
                  <a:ext uri="{0D108BD9-81ED-4DB2-BD59-A6C34878D82A}">
                    <a16:rowId xmlns:a16="http://schemas.microsoft.com/office/drawing/2014/main" val="10005"/>
                  </a:ext>
                </a:extLst>
              </a:tr>
              <a:tr h="498125">
                <a:tc>
                  <a:txBody>
                    <a:bodyPr/>
                    <a:lstStyle/>
                    <a:p>
                      <a:pPr algn="ctr"/>
                      <a:r>
                        <a:rPr lang="es-AR" sz="3200" dirty="0" err="1"/>
                        <a:t>friend</a:t>
                      </a:r>
                      <a:endParaRPr lang="es-AR" sz="3200" dirty="0"/>
                    </a:p>
                  </a:txBody>
                  <a:tcPr marL="91444" marR="91444" marT="72000" marB="720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552045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Marcador de fecha 3"/>
          <p:cNvSpPr>
            <a:spLocks noGrp="1"/>
          </p:cNvSpPr>
          <p:nvPr>
            <p:ph type="dt" idx="10"/>
          </p:nvPr>
        </p:nvSpPr>
        <p:spPr/>
        <p:txBody>
          <a:bodyPr/>
          <a:lstStyle/>
          <a:p>
            <a:r>
              <a:rPr lang="es-AR" altLang="es-AR"/>
              <a:t>@2018</a:t>
            </a:r>
          </a:p>
        </p:txBody>
      </p:sp>
      <p:sp>
        <p:nvSpPr>
          <p:cNvPr id="6" name="Marcador de pie de página 4"/>
          <p:cNvSpPr>
            <a:spLocks noGrp="1"/>
          </p:cNvSpPr>
          <p:nvPr>
            <p:ph type="ftr" idx="11"/>
          </p:nvPr>
        </p:nvSpPr>
        <p:spPr/>
        <p:txBody>
          <a:bodyPr/>
          <a:lstStyle/>
          <a:p>
            <a:r>
              <a:rPr lang="es-ES" altLang="es-AR"/>
              <a:t>Ing. M. Giura / Info2</a:t>
            </a:r>
          </a:p>
        </p:txBody>
      </p:sp>
      <p:sp>
        <p:nvSpPr>
          <p:cNvPr id="7" name="Marcador de número de diapositiva 5"/>
          <p:cNvSpPr>
            <a:spLocks noGrp="1"/>
          </p:cNvSpPr>
          <p:nvPr>
            <p:ph type="sldNum" idx="12"/>
          </p:nvPr>
        </p:nvSpPr>
        <p:spPr/>
        <p:txBody>
          <a:bodyPr/>
          <a:lstStyle/>
          <a:p>
            <a:fld id="{18AF3A3F-2B93-4D5C-862E-AEB2AF66BF38}" type="slidenum">
              <a:rPr lang="es-ES" altLang="es-AR"/>
              <a:pPr/>
              <a:t>30</a:t>
            </a:fld>
            <a:endParaRPr lang="es-ES" altLang="es-AR"/>
          </a:p>
        </p:txBody>
      </p:sp>
      <p:sp>
        <p:nvSpPr>
          <p:cNvPr id="15361" name="Rectangle 1"/>
          <p:cNvSpPr>
            <a:spLocks noGrp="1" noChangeArrowheads="1"/>
          </p:cNvSpPr>
          <p:nvPr>
            <p:ph type="title" idx="4294967295"/>
          </p:nvPr>
        </p:nvSpPr>
        <p:spPr>
          <a:xfrm>
            <a:off x="1991544" y="171451"/>
            <a:ext cx="9408368" cy="1089025"/>
          </a:xfrm>
          <a:ln/>
        </p:spPr>
        <p:txBody>
          <a:bodyPr>
            <a:normAutofit fontScale="90000"/>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¿Cómo se accede a un atributo </a:t>
            </a:r>
            <a:r>
              <a:rPr lang="es-AR" altLang="es-AR" b="1" dirty="0" err="1">
                <a:latin typeface="Purisa" charset="0"/>
              </a:rPr>
              <a:t>static</a:t>
            </a:r>
            <a:r>
              <a:rPr lang="es-AR" altLang="es-AR" b="1" dirty="0">
                <a:latin typeface="Purisa" charset="0"/>
              </a:rPr>
              <a:t>?</a:t>
            </a:r>
          </a:p>
        </p:txBody>
      </p:sp>
      <p:sp>
        <p:nvSpPr>
          <p:cNvPr id="15362" name="Text Box 2"/>
          <p:cNvSpPr txBox="1">
            <a:spLocks noChangeArrowheads="1"/>
          </p:cNvSpPr>
          <p:nvPr/>
        </p:nvSpPr>
        <p:spPr bwMode="auto">
          <a:xfrm>
            <a:off x="695400" y="1260476"/>
            <a:ext cx="10704512" cy="2024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spcBef>
                <a:spcPts val="1425"/>
              </a:spcBef>
              <a:buSzPct val="99000"/>
              <a:buFont typeface="Wingdings" panose="05000000000000000000" pitchFamily="2" charset="2"/>
              <a:buChar char=""/>
            </a:pPr>
            <a:r>
              <a:rPr lang="es-AR" altLang="es-AR" sz="3200" u="sng" dirty="0">
                <a:solidFill>
                  <a:schemeClr val="accent6"/>
                </a:solidFill>
              </a:rPr>
              <a:t>Si es público</a:t>
            </a:r>
            <a:r>
              <a:rPr lang="es-AR" altLang="es-AR" sz="3200" dirty="0"/>
              <a:t>, se accede así:</a:t>
            </a:r>
          </a:p>
          <a:p>
            <a:pPr algn="just">
              <a:spcBef>
                <a:spcPts val="1425"/>
              </a:spcBef>
              <a:buSzPct val="99000"/>
            </a:pPr>
            <a:endParaRPr lang="es-AR" altLang="es-AR" sz="1050" dirty="0"/>
          </a:p>
          <a:p>
            <a:pPr algn="r">
              <a:spcAft>
                <a:spcPts val="1425"/>
              </a:spcAft>
              <a:buClrTx/>
            </a:pPr>
            <a:r>
              <a:rPr lang="es-AR" altLang="es-AR" sz="3200" i="1" dirty="0" err="1">
                <a:highlight>
                  <a:srgbClr val="FFFF00"/>
                </a:highlight>
                <a:latin typeface="Gentium Basic" charset="0"/>
              </a:rPr>
              <a:t>NombreClase</a:t>
            </a:r>
            <a:r>
              <a:rPr lang="es-AR" altLang="es-AR" sz="3200" i="1" dirty="0">
                <a:highlight>
                  <a:srgbClr val="FFFF00"/>
                </a:highlight>
                <a:latin typeface="Gentium Basic" charset="0"/>
              </a:rPr>
              <a:t>::</a:t>
            </a:r>
            <a:r>
              <a:rPr lang="es-AR" altLang="es-AR" sz="3200" i="1" dirty="0" err="1">
                <a:highlight>
                  <a:srgbClr val="FFFF00"/>
                </a:highlight>
                <a:latin typeface="Gentium Basic" charset="0"/>
              </a:rPr>
              <a:t>miembroStatic</a:t>
            </a:r>
            <a:endParaRPr lang="es-AR" altLang="es-AR" sz="3200" i="1" dirty="0">
              <a:highlight>
                <a:srgbClr val="FFFF00"/>
              </a:highlight>
              <a:latin typeface="Gentium Basic" charset="0"/>
            </a:endParaRPr>
          </a:p>
          <a:p>
            <a:pPr algn="just">
              <a:spcAft>
                <a:spcPts val="1425"/>
              </a:spcAft>
              <a:buSzPct val="99000"/>
            </a:pPr>
            <a:r>
              <a:rPr lang="es-AR" altLang="es-AR" sz="2800" i="1" dirty="0"/>
              <a:t>Para nuestro ejemplo →  Empleados::</a:t>
            </a:r>
            <a:r>
              <a:rPr lang="es-AR" altLang="es-AR" sz="2800" i="1" dirty="0" err="1"/>
              <a:t>cantEmpleados</a:t>
            </a:r>
            <a:endParaRPr lang="es-AR" altLang="es-AR" sz="2600" i="1" dirty="0"/>
          </a:p>
        </p:txBody>
      </p:sp>
      <p:sp>
        <p:nvSpPr>
          <p:cNvPr id="15363" name="Text Box 3"/>
          <p:cNvSpPr txBox="1">
            <a:spLocks noChangeArrowheads="1"/>
          </p:cNvSpPr>
          <p:nvPr/>
        </p:nvSpPr>
        <p:spPr bwMode="auto">
          <a:xfrm>
            <a:off x="-447675" y="2349500"/>
            <a:ext cx="180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 name="Rectángulo 1">
            <a:extLst>
              <a:ext uri="{FF2B5EF4-FFF2-40B4-BE49-F238E27FC236}">
                <a16:creationId xmlns:a16="http://schemas.microsoft.com/office/drawing/2014/main" id="{FA1511F0-F9A2-4915-BF6A-84423745DF51}"/>
              </a:ext>
            </a:extLst>
          </p:cNvPr>
          <p:cNvSpPr/>
          <p:nvPr/>
        </p:nvSpPr>
        <p:spPr>
          <a:xfrm>
            <a:off x="695401" y="4149080"/>
            <a:ext cx="10704511" cy="1924245"/>
          </a:xfrm>
          <a:prstGeom prst="rect">
            <a:avLst/>
          </a:prstGeom>
        </p:spPr>
        <p:txBody>
          <a:bodyPr wrap="square">
            <a:spAutoFit/>
          </a:bodyPr>
          <a:lstStyle/>
          <a:p>
            <a:pPr algn="just">
              <a:spcBef>
                <a:spcPts val="1425"/>
              </a:spcBef>
              <a:spcAft>
                <a:spcPts val="0"/>
              </a:spcAft>
              <a:buSzPct val="99000"/>
              <a:buFont typeface="Wingdings" panose="05000000000000000000" pitchFamily="2" charset="2"/>
              <a:buChar char=""/>
            </a:pPr>
            <a:r>
              <a:rPr lang="es-AR" altLang="es-AR" sz="3200" u="sng" dirty="0">
                <a:solidFill>
                  <a:srgbClr val="FF0000"/>
                </a:solidFill>
              </a:rPr>
              <a:t>Si es </a:t>
            </a:r>
            <a:r>
              <a:rPr lang="es-AR" altLang="es-AR" sz="3200" u="sng" dirty="0" err="1">
                <a:solidFill>
                  <a:srgbClr val="FF0000"/>
                </a:solidFill>
              </a:rPr>
              <a:t>private</a:t>
            </a:r>
            <a:r>
              <a:rPr lang="es-AR" altLang="es-AR" sz="3200" u="sng" dirty="0">
                <a:solidFill>
                  <a:srgbClr val="FF0000"/>
                </a:solidFill>
              </a:rPr>
              <a:t> o </a:t>
            </a:r>
            <a:r>
              <a:rPr lang="es-AR" altLang="es-AR" sz="3200" u="sng" dirty="0" err="1">
                <a:solidFill>
                  <a:srgbClr val="FF0000"/>
                </a:solidFill>
              </a:rPr>
              <a:t>protected</a:t>
            </a:r>
            <a:r>
              <a:rPr lang="es-AR" altLang="es-AR" sz="3200" dirty="0">
                <a:solidFill>
                  <a:schemeClr val="tx1"/>
                </a:solidFill>
              </a:rPr>
              <a:t>, se accede únicamente a través de un método estático (esa es su finalidad)</a:t>
            </a:r>
          </a:p>
          <a:p>
            <a:pPr algn="r">
              <a:lnSpc>
                <a:spcPct val="200000"/>
              </a:lnSpc>
              <a:spcAft>
                <a:spcPts val="288"/>
              </a:spcAft>
              <a:buClrTx/>
            </a:pPr>
            <a:r>
              <a:rPr lang="es-AR" altLang="es-AR" sz="3200" i="1" dirty="0" err="1">
                <a:solidFill>
                  <a:schemeClr val="tx1"/>
                </a:solidFill>
                <a:highlight>
                  <a:srgbClr val="FFFF00"/>
                </a:highlight>
                <a:latin typeface="Gentium Basic" charset="0"/>
              </a:rPr>
              <a:t>NombreClase</a:t>
            </a:r>
            <a:r>
              <a:rPr lang="es-AR" altLang="es-AR" sz="3200" i="1" dirty="0">
                <a:solidFill>
                  <a:schemeClr val="tx1"/>
                </a:solidFill>
                <a:highlight>
                  <a:srgbClr val="FFFF00"/>
                </a:highlight>
                <a:latin typeface="Gentium Basic" charset="0"/>
              </a:rPr>
              <a:t>::</a:t>
            </a:r>
            <a:r>
              <a:rPr lang="es-AR" altLang="es-AR" sz="3200" i="1" dirty="0" err="1">
                <a:solidFill>
                  <a:schemeClr val="tx1"/>
                </a:solidFill>
                <a:highlight>
                  <a:srgbClr val="FFFF00"/>
                </a:highlight>
                <a:latin typeface="Gentium Basic" charset="0"/>
              </a:rPr>
              <a:t>FuncStatic</a:t>
            </a:r>
            <a:r>
              <a:rPr lang="es-AR" altLang="es-AR" sz="3200" i="1" dirty="0">
                <a:solidFill>
                  <a:schemeClr val="tx1"/>
                </a:solidFill>
                <a:highlight>
                  <a:srgbClr val="FFFF00"/>
                </a:highlight>
                <a:latin typeface="Gentium Basic"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Marcador de fecha 3"/>
          <p:cNvSpPr>
            <a:spLocks noGrp="1"/>
          </p:cNvSpPr>
          <p:nvPr>
            <p:ph type="dt" idx="10"/>
          </p:nvPr>
        </p:nvSpPr>
        <p:spPr/>
        <p:txBody>
          <a:bodyPr/>
          <a:lstStyle/>
          <a:p>
            <a:r>
              <a:rPr lang="es-AR" altLang="es-AR"/>
              <a:t>@2018</a:t>
            </a:r>
          </a:p>
        </p:txBody>
      </p:sp>
      <p:sp>
        <p:nvSpPr>
          <p:cNvPr id="7" name="Marcador de pie de página 4"/>
          <p:cNvSpPr>
            <a:spLocks noGrp="1"/>
          </p:cNvSpPr>
          <p:nvPr>
            <p:ph type="ftr" idx="11"/>
          </p:nvPr>
        </p:nvSpPr>
        <p:spPr/>
        <p:txBody>
          <a:bodyPr/>
          <a:lstStyle/>
          <a:p>
            <a:r>
              <a:rPr lang="es-ES" altLang="es-AR"/>
              <a:t>Ing. M. Giura / Info2</a:t>
            </a:r>
          </a:p>
        </p:txBody>
      </p:sp>
      <p:sp>
        <p:nvSpPr>
          <p:cNvPr id="8" name="Marcador de número de diapositiva 5"/>
          <p:cNvSpPr>
            <a:spLocks noGrp="1"/>
          </p:cNvSpPr>
          <p:nvPr>
            <p:ph type="sldNum" idx="12"/>
          </p:nvPr>
        </p:nvSpPr>
        <p:spPr/>
        <p:txBody>
          <a:bodyPr/>
          <a:lstStyle/>
          <a:p>
            <a:fld id="{2443404A-FC23-4AF8-A8EC-0B3D1746469A}" type="slidenum">
              <a:rPr lang="es-ES" altLang="es-AR"/>
              <a:pPr/>
              <a:t>31</a:t>
            </a:fld>
            <a:endParaRPr lang="es-ES" altLang="es-AR"/>
          </a:p>
        </p:txBody>
      </p:sp>
      <p:sp>
        <p:nvSpPr>
          <p:cNvPr id="16385" name="Rectangle 1"/>
          <p:cNvSpPr>
            <a:spLocks noGrp="1" noChangeArrowheads="1"/>
          </p:cNvSpPr>
          <p:nvPr>
            <p:ph type="title" idx="4294967295"/>
          </p:nvPr>
        </p:nvSpPr>
        <p:spPr>
          <a:xfrm>
            <a:off x="1415480" y="139475"/>
            <a:ext cx="6694488" cy="796925"/>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Ejemplos usando </a:t>
            </a:r>
            <a:r>
              <a:rPr lang="es-AR" altLang="es-AR" b="1" dirty="0" err="1">
                <a:latin typeface="Purisa" charset="0"/>
              </a:rPr>
              <a:t>static</a:t>
            </a:r>
            <a:endParaRPr lang="es-AR" altLang="es-AR" b="1" dirty="0">
              <a:latin typeface="Purisa" charset="0"/>
            </a:endParaRPr>
          </a:p>
        </p:txBody>
      </p:sp>
      <p:sp>
        <p:nvSpPr>
          <p:cNvPr id="16386" name="Text Box 2"/>
          <p:cNvSpPr txBox="1">
            <a:spLocks noChangeArrowheads="1"/>
          </p:cNvSpPr>
          <p:nvPr/>
        </p:nvSpPr>
        <p:spPr bwMode="auto">
          <a:xfrm>
            <a:off x="1559496" y="1008064"/>
            <a:ext cx="9289032" cy="3605825"/>
          </a:xfrm>
          <a:prstGeom prst="rect">
            <a:avLst/>
          </a:prstGeom>
          <a:noFill/>
          <a:ln w="9360" cap="sq">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17000" tIns="146160" rIns="117000" bIns="14616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nSpc>
                <a:spcPct val="90000"/>
              </a:lnSpc>
              <a:spcBef>
                <a:spcPts val="500"/>
              </a:spcBef>
              <a:buClrTx/>
            </a:pPr>
            <a:r>
              <a:rPr lang="es-AR" altLang="es-AR" sz="2200" b="1" i="1" dirty="0" err="1">
                <a:latin typeface="Ink Free" panose="03080402000500000000" pitchFamily="66" charset="0"/>
              </a:rPr>
              <a:t>class</a:t>
            </a:r>
            <a:r>
              <a:rPr lang="es-AR" altLang="es-AR" sz="2200" b="1" i="1" dirty="0">
                <a:latin typeface="Ink Free" panose="03080402000500000000" pitchFamily="66" charset="0"/>
              </a:rPr>
              <a:t> Empleado{</a:t>
            </a:r>
          </a:p>
          <a:p>
            <a:pPr>
              <a:lnSpc>
                <a:spcPct val="90000"/>
              </a:lnSpc>
              <a:spcBef>
                <a:spcPts val="500"/>
              </a:spcBef>
              <a:buClrTx/>
            </a:pPr>
            <a:r>
              <a:rPr lang="es-AR" altLang="es-AR" sz="2200" b="1" i="1" dirty="0" err="1">
                <a:latin typeface="Ink Free" panose="03080402000500000000" pitchFamily="66" charset="0"/>
              </a:rPr>
              <a:t>public</a:t>
            </a:r>
            <a:r>
              <a:rPr lang="es-AR" altLang="es-AR" sz="2200" b="1" i="1" dirty="0">
                <a:latin typeface="Ink Free" panose="03080402000500000000" pitchFamily="66" charset="0"/>
              </a:rPr>
              <a:t>:</a:t>
            </a:r>
          </a:p>
          <a:p>
            <a:pPr>
              <a:lnSpc>
                <a:spcPct val="90000"/>
              </a:lnSpc>
              <a:spcBef>
                <a:spcPts val="500"/>
              </a:spcBef>
              <a:buClrTx/>
            </a:pPr>
            <a:r>
              <a:rPr lang="es-AR" altLang="es-AR" sz="2200" b="1" i="1" dirty="0">
                <a:latin typeface="Ink Free" panose="03080402000500000000" pitchFamily="66" charset="0"/>
              </a:rPr>
              <a:t>  </a:t>
            </a:r>
            <a:r>
              <a:rPr lang="es-AR" altLang="es-AR" sz="2200" b="1" i="1" dirty="0" err="1">
                <a:solidFill>
                  <a:srgbClr val="FF0000"/>
                </a:solidFill>
                <a:latin typeface="Ink Free" panose="03080402000500000000" pitchFamily="66" charset="0"/>
              </a:rPr>
              <a:t>static</a:t>
            </a:r>
            <a:r>
              <a:rPr lang="es-AR" altLang="es-AR" sz="2200" b="1" i="1" dirty="0">
                <a:latin typeface="Ink Free" panose="03080402000500000000" pitchFamily="66" charset="0"/>
              </a:rPr>
              <a:t> </a:t>
            </a:r>
            <a:r>
              <a:rPr lang="es-AR" altLang="es-AR" sz="2200" b="1" i="1" dirty="0" err="1">
                <a:latin typeface="Ink Free" panose="03080402000500000000" pitchFamily="66" charset="0"/>
              </a:rPr>
              <a:t>int</a:t>
            </a:r>
            <a:r>
              <a:rPr lang="es-AR" altLang="es-AR" sz="2200" b="1" i="1" dirty="0">
                <a:latin typeface="Ink Free" panose="03080402000500000000" pitchFamily="66" charset="0"/>
              </a:rPr>
              <a:t> </a:t>
            </a:r>
            <a:r>
              <a:rPr lang="es-AR" altLang="es-AR" sz="2200" b="1" i="1" dirty="0" err="1">
                <a:latin typeface="Ink Free" panose="03080402000500000000" pitchFamily="66" charset="0"/>
              </a:rPr>
              <a:t>get</a:t>
            </a:r>
            <a:r>
              <a:rPr lang="es-AR" altLang="es-AR" sz="2200" b="1" i="1" dirty="0">
                <a:latin typeface="Ink Free" panose="03080402000500000000" pitchFamily="66" charset="0"/>
              </a:rPr>
              <a:t>_</a:t>
            </a:r>
            <a:r>
              <a:rPr lang="es-AR" altLang="es-AR" sz="2000" b="1" i="1" dirty="0">
                <a:latin typeface="Ink Free" panose="03080402000500000000" pitchFamily="66" charset="0"/>
              </a:rPr>
              <a:t> </a:t>
            </a:r>
            <a:r>
              <a:rPr lang="es-AR" altLang="es-AR" b="1" i="1" dirty="0" err="1">
                <a:latin typeface="Ink Free" panose="03080402000500000000" pitchFamily="66" charset="0"/>
              </a:rPr>
              <a:t>CantEmpleados</a:t>
            </a:r>
            <a:r>
              <a:rPr lang="es-AR" altLang="es-AR" sz="2200" b="1" i="1" dirty="0">
                <a:latin typeface="Ink Free" panose="03080402000500000000" pitchFamily="66" charset="0"/>
              </a:rPr>
              <a:t>( ); </a:t>
            </a:r>
            <a:r>
              <a:rPr lang="es-AR" altLang="es-AR" sz="1800" i="1" dirty="0">
                <a:solidFill>
                  <a:srgbClr val="355E00"/>
                </a:solidFill>
                <a:latin typeface="Ink Free" panose="03080402000500000000" pitchFamily="66" charset="0"/>
              </a:rPr>
              <a:t>//puede acceder a </a:t>
            </a:r>
            <a:r>
              <a:rPr lang="es-AR" altLang="es-AR" sz="1800" i="1" dirty="0" err="1">
                <a:solidFill>
                  <a:srgbClr val="355E00"/>
                </a:solidFill>
                <a:latin typeface="Ink Free" panose="03080402000500000000" pitchFamily="66" charset="0"/>
              </a:rPr>
              <a:t>CantEmpleados</a:t>
            </a:r>
            <a:r>
              <a:rPr lang="es-AR" altLang="es-AR" sz="1800" i="1" dirty="0">
                <a:solidFill>
                  <a:srgbClr val="355E00"/>
                </a:solidFill>
                <a:latin typeface="Ink Free" panose="03080402000500000000" pitchFamily="66" charset="0"/>
              </a:rPr>
              <a:t>_</a:t>
            </a:r>
          </a:p>
          <a:p>
            <a:pPr>
              <a:lnSpc>
                <a:spcPct val="90000"/>
              </a:lnSpc>
              <a:spcBef>
                <a:spcPts val="500"/>
              </a:spcBef>
              <a:buClrTx/>
            </a:pPr>
            <a:r>
              <a:rPr lang="es-AR" altLang="es-AR" sz="2200" b="1" i="1" dirty="0">
                <a:latin typeface="Ink Free" panose="03080402000500000000" pitchFamily="66" charset="0"/>
              </a:rPr>
              <a:t>//...</a:t>
            </a:r>
          </a:p>
          <a:p>
            <a:pPr>
              <a:lnSpc>
                <a:spcPct val="90000"/>
              </a:lnSpc>
              <a:spcBef>
                <a:spcPts val="500"/>
              </a:spcBef>
              <a:buClrTx/>
            </a:pPr>
            <a:r>
              <a:rPr lang="es-AR" altLang="es-AR" sz="2200" b="1" i="1" dirty="0" err="1">
                <a:latin typeface="Ink Free" panose="03080402000500000000" pitchFamily="66" charset="0"/>
              </a:rPr>
              <a:t>private</a:t>
            </a:r>
            <a:r>
              <a:rPr lang="es-AR" altLang="es-AR" sz="2200" b="1" i="1" dirty="0">
                <a:latin typeface="Ink Free" panose="03080402000500000000" pitchFamily="66" charset="0"/>
              </a:rPr>
              <a:t>:</a:t>
            </a:r>
          </a:p>
          <a:p>
            <a:pPr>
              <a:lnSpc>
                <a:spcPct val="90000"/>
              </a:lnSpc>
              <a:spcBef>
                <a:spcPts val="500"/>
              </a:spcBef>
              <a:buClrTx/>
            </a:pPr>
            <a:r>
              <a:rPr lang="es-AR" altLang="es-AR" sz="2200" b="1" i="1" dirty="0">
                <a:latin typeface="Ink Free" panose="03080402000500000000" pitchFamily="66" charset="0"/>
              </a:rPr>
              <a:t>  </a:t>
            </a:r>
            <a:r>
              <a:rPr lang="es-AR" altLang="es-AR" sz="2200" b="1" i="1" dirty="0" err="1">
                <a:solidFill>
                  <a:srgbClr val="FF0000"/>
                </a:solidFill>
                <a:latin typeface="Ink Free" panose="03080402000500000000" pitchFamily="66" charset="0"/>
              </a:rPr>
              <a:t>static</a:t>
            </a:r>
            <a:r>
              <a:rPr lang="es-AR" altLang="es-AR" sz="2200" b="1" i="1" dirty="0">
                <a:latin typeface="Ink Free" panose="03080402000500000000" pitchFamily="66" charset="0"/>
              </a:rPr>
              <a:t> </a:t>
            </a:r>
            <a:r>
              <a:rPr lang="es-AR" altLang="es-AR" sz="2200" b="1" i="1" dirty="0" err="1">
                <a:latin typeface="Ink Free" panose="03080402000500000000" pitchFamily="66" charset="0"/>
              </a:rPr>
              <a:t>int</a:t>
            </a:r>
            <a:r>
              <a:rPr lang="es-AR" altLang="es-AR" sz="2200" b="1" i="1" dirty="0">
                <a:latin typeface="Ink Free" panose="03080402000500000000" pitchFamily="66" charset="0"/>
              </a:rPr>
              <a:t> </a:t>
            </a:r>
            <a:r>
              <a:rPr lang="es-AR" altLang="es-AR" b="1" i="1" dirty="0" err="1">
                <a:latin typeface="Ink Free" panose="03080402000500000000" pitchFamily="66" charset="0"/>
              </a:rPr>
              <a:t>CantEmpleados</a:t>
            </a:r>
            <a:r>
              <a:rPr lang="es-AR" altLang="es-AR" sz="2200" b="1" i="1" dirty="0">
                <a:latin typeface="Ink Free" panose="03080402000500000000" pitchFamily="66" charset="0"/>
              </a:rPr>
              <a:t>_; </a:t>
            </a:r>
            <a:r>
              <a:rPr lang="es-AR" altLang="es-AR" sz="2000" i="1" dirty="0">
                <a:solidFill>
                  <a:srgbClr val="355E00"/>
                </a:solidFill>
                <a:latin typeface="Ink Free" panose="03080402000500000000" pitchFamily="66" charset="0"/>
              </a:rPr>
              <a:t>//contador de objetos </a:t>
            </a:r>
            <a:r>
              <a:rPr lang="es-AR" altLang="es-AR" sz="1800" i="1" dirty="0">
                <a:solidFill>
                  <a:srgbClr val="355E00"/>
                </a:solidFill>
                <a:latin typeface="Ink Free" panose="03080402000500000000" pitchFamily="66" charset="0"/>
              </a:rPr>
              <a:t>(instancias de la clase)</a:t>
            </a:r>
          </a:p>
          <a:p>
            <a:pPr>
              <a:lnSpc>
                <a:spcPct val="90000"/>
              </a:lnSpc>
              <a:spcBef>
                <a:spcPts val="500"/>
              </a:spcBef>
              <a:buClrTx/>
            </a:pPr>
            <a:r>
              <a:rPr lang="es-AR" altLang="es-AR" sz="2200" b="1" i="1" dirty="0">
                <a:latin typeface="Ink Free" panose="03080402000500000000" pitchFamily="66" charset="0"/>
              </a:rPr>
              <a:t>//...</a:t>
            </a:r>
          </a:p>
          <a:p>
            <a:pPr>
              <a:lnSpc>
                <a:spcPct val="90000"/>
              </a:lnSpc>
              <a:spcBef>
                <a:spcPts val="500"/>
              </a:spcBef>
              <a:buClrTx/>
            </a:pPr>
            <a:r>
              <a:rPr lang="es-AR" altLang="es-AR" sz="2200" b="1" i="1" dirty="0">
                <a:latin typeface="Ink Free" panose="03080402000500000000" pitchFamily="66" charset="0"/>
              </a:rPr>
              <a:t>};</a:t>
            </a:r>
          </a:p>
          <a:p>
            <a:pPr>
              <a:lnSpc>
                <a:spcPct val="90000"/>
              </a:lnSpc>
              <a:spcBef>
                <a:spcPts val="500"/>
              </a:spcBef>
              <a:buClrTx/>
            </a:pPr>
            <a:endParaRPr lang="es-AR" altLang="es-AR" sz="2200" b="1" i="1" dirty="0">
              <a:latin typeface="Gentium Basic" charset="0"/>
            </a:endParaRPr>
          </a:p>
        </p:txBody>
      </p:sp>
      <p:sp>
        <p:nvSpPr>
          <p:cNvPr id="16387" name="Text Box 3"/>
          <p:cNvSpPr txBox="1">
            <a:spLocks noChangeArrowheads="1"/>
          </p:cNvSpPr>
          <p:nvPr/>
        </p:nvSpPr>
        <p:spPr bwMode="auto">
          <a:xfrm>
            <a:off x="8263058" y="4539990"/>
            <a:ext cx="3893174" cy="1569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520" tIns="41760" rIns="83520" bIns="41760"/>
          <a:lstStyle>
            <a:lvl1pPr marL="14288">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1pPr>
            <a:lvl2pPr>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2pPr>
            <a:lvl3pPr>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3pPr>
            <a:lvl4pPr>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4pPr>
            <a:lvl5pPr>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14288" algn="l"/>
                <a:tab pos="461963" algn="l"/>
                <a:tab pos="911225" algn="l"/>
                <a:tab pos="1360488" algn="l"/>
                <a:tab pos="1809750" algn="l"/>
                <a:tab pos="2259013" algn="l"/>
                <a:tab pos="2708275" algn="l"/>
                <a:tab pos="3157538" algn="l"/>
                <a:tab pos="3606800" algn="l"/>
                <a:tab pos="4056063" algn="l"/>
                <a:tab pos="4505325" algn="l"/>
                <a:tab pos="4954588" algn="l"/>
                <a:tab pos="5403850" algn="l"/>
                <a:tab pos="5853113" algn="l"/>
                <a:tab pos="6302375" algn="l"/>
                <a:tab pos="6751638" algn="l"/>
                <a:tab pos="7200900" algn="l"/>
                <a:tab pos="7650163" algn="l"/>
                <a:tab pos="8099425" algn="l"/>
                <a:tab pos="8548688" algn="l"/>
                <a:tab pos="8997950" algn="l"/>
              </a:tabLst>
              <a:defRPr sz="2400">
                <a:solidFill>
                  <a:srgbClr val="000000"/>
                </a:solidFill>
                <a:latin typeface="Times New Roman" panose="02020603050405020304" pitchFamily="18" charset="0"/>
                <a:ea typeface="DejaVu Sans" charset="0"/>
                <a:cs typeface="DejaVu Sans" charset="0"/>
              </a:defRPr>
            </a:lvl9pPr>
          </a:lstStyle>
          <a:p>
            <a:pPr algn="ctr">
              <a:spcBef>
                <a:spcPts val="600"/>
              </a:spcBef>
              <a:buClrTx/>
            </a:pPr>
            <a:r>
              <a:rPr lang="es-ES" altLang="es-AR" dirty="0">
                <a:solidFill>
                  <a:srgbClr val="0000FF"/>
                </a:solidFill>
                <a:latin typeface="Arial" panose="020B0604020202020204" pitchFamily="34" charset="0"/>
              </a:rPr>
              <a:t>Usamos el constructor y destructor para incrementar y </a:t>
            </a:r>
            <a:r>
              <a:rPr lang="es-ES" altLang="es-AR" dirty="0" err="1">
                <a:solidFill>
                  <a:srgbClr val="0000FF"/>
                </a:solidFill>
                <a:latin typeface="Arial" panose="020B0604020202020204" pitchFamily="34" charset="0"/>
              </a:rPr>
              <a:t>decrementar</a:t>
            </a:r>
            <a:r>
              <a:rPr lang="es-ES" altLang="es-AR" dirty="0">
                <a:solidFill>
                  <a:srgbClr val="0000FF"/>
                </a:solidFill>
                <a:latin typeface="Arial" panose="020B0604020202020204" pitchFamily="34" charset="0"/>
              </a:rPr>
              <a:t> el contador:</a:t>
            </a:r>
          </a:p>
        </p:txBody>
      </p:sp>
      <p:sp>
        <p:nvSpPr>
          <p:cNvPr id="9" name="Text Box 5"/>
          <p:cNvSpPr txBox="1">
            <a:spLocks noChangeArrowheads="1"/>
          </p:cNvSpPr>
          <p:nvPr/>
        </p:nvSpPr>
        <p:spPr bwMode="auto">
          <a:xfrm rot="1650402">
            <a:off x="9649040" y="363561"/>
            <a:ext cx="2687009" cy="1079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spcBef>
                <a:spcPts val="2500"/>
              </a:spcBef>
              <a:buClrTx/>
            </a:pPr>
            <a:r>
              <a:rPr lang="es-ES" altLang="es-AR" sz="3200" dirty="0">
                <a:solidFill>
                  <a:srgbClr val="FF0000"/>
                </a:solidFill>
                <a:latin typeface="Mistral" panose="03090702030407020403" pitchFamily="66" charset="0"/>
              </a:rPr>
              <a:t>Volviendo a nuestro ejemplo</a:t>
            </a:r>
          </a:p>
        </p:txBody>
      </p:sp>
      <p:sp>
        <p:nvSpPr>
          <p:cNvPr id="2" name="Rectángulo redondeado 1"/>
          <p:cNvSpPr/>
          <p:nvPr/>
        </p:nvSpPr>
        <p:spPr bwMode="auto">
          <a:xfrm>
            <a:off x="1703512" y="1870382"/>
            <a:ext cx="8424936" cy="406490"/>
          </a:xfrm>
          <a:prstGeom prst="roundRect">
            <a:avLst/>
          </a:prstGeom>
          <a:solidFill>
            <a:srgbClr val="FF0000">
              <a:alpha val="2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AR"/>
          </a:p>
        </p:txBody>
      </p:sp>
      <p:sp>
        <p:nvSpPr>
          <p:cNvPr id="11" name="Text Box 4">
            <a:extLst>
              <a:ext uri="{FF2B5EF4-FFF2-40B4-BE49-F238E27FC236}">
                <a16:creationId xmlns:a16="http://schemas.microsoft.com/office/drawing/2014/main" id="{FC824646-7D1B-4DF7-9C15-AF429FC4C761}"/>
              </a:ext>
            </a:extLst>
          </p:cNvPr>
          <p:cNvSpPr txBox="1">
            <a:spLocks noChangeArrowheads="1"/>
          </p:cNvSpPr>
          <p:nvPr/>
        </p:nvSpPr>
        <p:spPr bwMode="auto">
          <a:xfrm>
            <a:off x="480606" y="4589489"/>
            <a:ext cx="3684588" cy="1687864"/>
          </a:xfrm>
          <a:prstGeom prst="rect">
            <a:avLst/>
          </a:prstGeom>
          <a:noFill/>
          <a:ln w="9360" cap="sq">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7000" tIns="146160" rIns="117000" bIns="14616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nSpc>
                <a:spcPct val="80000"/>
              </a:lnSpc>
              <a:spcBef>
                <a:spcPts val="500"/>
              </a:spcBef>
              <a:buClrTx/>
            </a:pPr>
            <a:r>
              <a:rPr lang="es-AR" altLang="es-AR" b="1" i="1" dirty="0">
                <a:latin typeface="Ink Free" panose="03080402000500000000" pitchFamily="66" charset="0"/>
              </a:rPr>
              <a:t>Empleado :: Empleado( )</a:t>
            </a:r>
          </a:p>
          <a:p>
            <a:pPr>
              <a:lnSpc>
                <a:spcPct val="80000"/>
              </a:lnSpc>
              <a:spcBef>
                <a:spcPts val="500"/>
              </a:spcBef>
              <a:buClrTx/>
            </a:pPr>
            <a:r>
              <a:rPr lang="es-AR" altLang="es-AR" b="1" i="1" dirty="0">
                <a:latin typeface="Ink Free" panose="03080402000500000000" pitchFamily="66" charset="0"/>
              </a:rPr>
              <a:t>{</a:t>
            </a:r>
          </a:p>
          <a:p>
            <a:pPr>
              <a:lnSpc>
                <a:spcPct val="80000"/>
              </a:lnSpc>
              <a:spcBef>
                <a:spcPts val="500"/>
              </a:spcBef>
              <a:buClrTx/>
            </a:pPr>
            <a:r>
              <a:rPr lang="es-AR" altLang="es-AR" b="1" i="1" dirty="0">
                <a:latin typeface="Ink Free" panose="03080402000500000000" pitchFamily="66" charset="0"/>
              </a:rPr>
              <a:t>    </a:t>
            </a:r>
            <a:r>
              <a:rPr lang="es-AR" altLang="es-AR" b="1" i="1" dirty="0" err="1">
                <a:latin typeface="Ink Free" panose="03080402000500000000" pitchFamily="66" charset="0"/>
              </a:rPr>
              <a:t>CantEmpleados</a:t>
            </a:r>
            <a:r>
              <a:rPr lang="es-AR" altLang="es-AR" b="1" i="1" dirty="0">
                <a:latin typeface="Ink Free" panose="03080402000500000000" pitchFamily="66" charset="0"/>
              </a:rPr>
              <a:t>_++;</a:t>
            </a:r>
          </a:p>
          <a:p>
            <a:pPr>
              <a:lnSpc>
                <a:spcPct val="80000"/>
              </a:lnSpc>
              <a:spcBef>
                <a:spcPts val="500"/>
              </a:spcBef>
              <a:buClrTx/>
            </a:pPr>
            <a:r>
              <a:rPr lang="es-AR" altLang="es-AR" b="1" i="1" dirty="0">
                <a:latin typeface="Ink Free" panose="03080402000500000000" pitchFamily="66" charset="0"/>
              </a:rPr>
              <a:t>}</a:t>
            </a:r>
          </a:p>
        </p:txBody>
      </p:sp>
      <p:sp>
        <p:nvSpPr>
          <p:cNvPr id="12" name="CuadroTexto 11">
            <a:extLst>
              <a:ext uri="{FF2B5EF4-FFF2-40B4-BE49-F238E27FC236}">
                <a16:creationId xmlns:a16="http://schemas.microsoft.com/office/drawing/2014/main" id="{53DA0257-F501-4499-A459-6A1672D6523B}"/>
              </a:ext>
            </a:extLst>
          </p:cNvPr>
          <p:cNvSpPr txBox="1"/>
          <p:nvPr/>
        </p:nvSpPr>
        <p:spPr>
          <a:xfrm>
            <a:off x="4745702" y="4589489"/>
            <a:ext cx="3956131" cy="1485022"/>
          </a:xfrm>
          <a:prstGeom prst="rect">
            <a:avLst/>
          </a:prstGeom>
          <a:noFill/>
        </p:spPr>
        <p:txBody>
          <a:bodyPr wrap="square">
            <a:spAutoFit/>
          </a:bodyPr>
          <a:lstStyle/>
          <a:p>
            <a:pPr>
              <a:lnSpc>
                <a:spcPct val="80000"/>
              </a:lnSpc>
              <a:spcBef>
                <a:spcPts val="500"/>
              </a:spcBef>
              <a:buClrTx/>
            </a:pPr>
            <a:r>
              <a:rPr lang="es-AR" altLang="es-AR" sz="2400" b="1" i="1" dirty="0">
                <a:solidFill>
                  <a:schemeClr val="tx1"/>
                </a:solidFill>
                <a:latin typeface="Ink Free" panose="03080402000500000000" pitchFamily="66" charset="0"/>
              </a:rPr>
              <a:t>Empleado ::~ Empleado( )</a:t>
            </a:r>
          </a:p>
          <a:p>
            <a:pPr>
              <a:lnSpc>
                <a:spcPct val="80000"/>
              </a:lnSpc>
              <a:spcBef>
                <a:spcPts val="500"/>
              </a:spcBef>
              <a:buClrTx/>
            </a:pPr>
            <a:r>
              <a:rPr lang="es-AR" altLang="es-AR" sz="2400" b="1" i="1" dirty="0">
                <a:solidFill>
                  <a:schemeClr val="tx1"/>
                </a:solidFill>
                <a:latin typeface="Ink Free" panose="03080402000500000000" pitchFamily="66" charset="0"/>
              </a:rPr>
              <a:t>{</a:t>
            </a:r>
          </a:p>
          <a:p>
            <a:pPr>
              <a:lnSpc>
                <a:spcPct val="80000"/>
              </a:lnSpc>
              <a:spcBef>
                <a:spcPts val="500"/>
              </a:spcBef>
              <a:buClrTx/>
            </a:pPr>
            <a:r>
              <a:rPr lang="es-AR" altLang="es-AR" sz="2400" b="1" i="1" dirty="0">
                <a:solidFill>
                  <a:schemeClr val="tx1"/>
                </a:solidFill>
                <a:latin typeface="Ink Free" panose="03080402000500000000" pitchFamily="66" charset="0"/>
              </a:rPr>
              <a:t>     </a:t>
            </a:r>
            <a:r>
              <a:rPr lang="es-AR" altLang="es-AR" sz="2400" b="1" i="1" dirty="0" err="1">
                <a:solidFill>
                  <a:schemeClr val="tx1"/>
                </a:solidFill>
                <a:latin typeface="Ink Free" panose="03080402000500000000" pitchFamily="66" charset="0"/>
              </a:rPr>
              <a:t>CantEmpleados</a:t>
            </a:r>
            <a:r>
              <a:rPr lang="es-AR" altLang="es-AR" sz="2400" b="1" i="1" dirty="0">
                <a:solidFill>
                  <a:schemeClr val="tx1"/>
                </a:solidFill>
                <a:latin typeface="Ink Free" panose="03080402000500000000" pitchFamily="66" charset="0"/>
              </a:rPr>
              <a:t>_--;</a:t>
            </a:r>
          </a:p>
          <a:p>
            <a:pPr>
              <a:lnSpc>
                <a:spcPct val="80000"/>
              </a:lnSpc>
              <a:spcBef>
                <a:spcPts val="500"/>
              </a:spcBef>
              <a:buClrTx/>
            </a:pPr>
            <a:r>
              <a:rPr lang="es-AR" altLang="es-AR" sz="2400" b="1" i="1" dirty="0">
                <a:solidFill>
                  <a:schemeClr val="tx1"/>
                </a:solidFill>
                <a:latin typeface="Ink Free" panose="03080402000500000000" pitchFamily="66"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175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fltVal val="0"/>
                                          </p:val>
                                        </p:tav>
                                        <p:tav tm="100000">
                                          <p:val>
                                            <p:strVal val="#ppt_w"/>
                                          </p:val>
                                        </p:tav>
                                      </p:tavLst>
                                    </p:anim>
                                    <p:anim calcmode="lin" valueType="num">
                                      <p:cBhvr>
                                        <p:cTn id="8" dur="1250" fill="hold"/>
                                        <p:tgtEl>
                                          <p:spTgt spid="2"/>
                                        </p:tgtEl>
                                        <p:attrNameLst>
                                          <p:attrName>ppt_h</p:attrName>
                                        </p:attrNameLst>
                                      </p:cBhvr>
                                      <p:tavLst>
                                        <p:tav tm="0">
                                          <p:val>
                                            <p:fltVal val="0"/>
                                          </p:val>
                                        </p:tav>
                                        <p:tav tm="100000">
                                          <p:val>
                                            <p:strVal val="#ppt_h"/>
                                          </p:val>
                                        </p:tav>
                                      </p:tavLst>
                                    </p:anim>
                                    <p:anim calcmode="lin" valueType="num">
                                      <p:cBhvr>
                                        <p:cTn id="9" dur="1250" fill="hold"/>
                                        <p:tgtEl>
                                          <p:spTgt spid="2"/>
                                        </p:tgtEl>
                                        <p:attrNameLst>
                                          <p:attrName>style.rotation</p:attrName>
                                        </p:attrNameLst>
                                      </p:cBhvr>
                                      <p:tavLst>
                                        <p:tav tm="0">
                                          <p:val>
                                            <p:fltVal val="90"/>
                                          </p:val>
                                        </p:tav>
                                        <p:tav tm="100000">
                                          <p:val>
                                            <p:fltVal val="0"/>
                                          </p:val>
                                        </p:tav>
                                      </p:tavLst>
                                    </p:anim>
                                    <p:animEffect transition="in" filter="fade">
                                      <p:cBhvr>
                                        <p:cTn id="10"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2EFF7E90-A9FB-4863-9C0F-C047FEBD1309}" type="slidenum">
              <a:rPr lang="es-ES" altLang="es-AR"/>
              <a:pPr/>
              <a:t>32</a:t>
            </a:fld>
            <a:endParaRPr lang="es-ES" altLang="es-AR"/>
          </a:p>
        </p:txBody>
      </p:sp>
      <p:sp>
        <p:nvSpPr>
          <p:cNvPr id="14338" name="Rectangle 2"/>
          <p:cNvSpPr>
            <a:spLocks noGrp="1" noChangeArrowheads="1"/>
          </p:cNvSpPr>
          <p:nvPr>
            <p:ph type="title" idx="4294967295"/>
          </p:nvPr>
        </p:nvSpPr>
        <p:spPr>
          <a:xfrm>
            <a:off x="1631504" y="-100013"/>
            <a:ext cx="10560496" cy="1530351"/>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El puntero </a:t>
            </a:r>
            <a:r>
              <a:rPr lang="es-AR" altLang="es-AR" b="1" dirty="0" err="1">
                <a:latin typeface="Verdana" panose="020B0604030504040204" pitchFamily="34" charset="0"/>
                <a:ea typeface="Verdana" panose="020B0604030504040204" pitchFamily="34" charset="0"/>
                <a:cs typeface="Verdana" panose="020B0604030504040204" pitchFamily="34" charset="0"/>
              </a:rPr>
              <a:t>this</a:t>
            </a:r>
            <a:r>
              <a:rPr lang="es-AR" altLang="es-AR" b="1" dirty="0">
                <a:latin typeface="Bitstream Charter" pitchFamily="16" charset="0"/>
              </a:rPr>
              <a:t>  y los miembros </a:t>
            </a:r>
            <a:r>
              <a:rPr lang="es-AR" altLang="es-AR" b="1" i="1" dirty="0" err="1">
                <a:latin typeface="Purisa" charset="0"/>
              </a:rPr>
              <a:t>static</a:t>
            </a:r>
            <a:endParaRPr lang="es-AR" altLang="es-AR" b="1" i="1" dirty="0">
              <a:latin typeface="Purisa" charset="0"/>
            </a:endParaRPr>
          </a:p>
        </p:txBody>
      </p:sp>
      <p:sp>
        <p:nvSpPr>
          <p:cNvPr id="14337" name="Text Box 1"/>
          <p:cNvSpPr txBox="1">
            <a:spLocks noChangeArrowheads="1"/>
          </p:cNvSpPr>
          <p:nvPr/>
        </p:nvSpPr>
        <p:spPr bwMode="auto">
          <a:xfrm>
            <a:off x="839416" y="2060798"/>
            <a:ext cx="1056049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9pPr>
          </a:lstStyle>
          <a:p>
            <a:pPr algn="ctr">
              <a:spcAft>
                <a:spcPts val="850"/>
              </a:spcAft>
              <a:buClrTx/>
            </a:pPr>
            <a:r>
              <a:rPr lang="es-AR" altLang="es-AR" sz="4000" dirty="0">
                <a:solidFill>
                  <a:srgbClr val="94476B"/>
                </a:solidFill>
                <a:latin typeface="Purisa" charset="0"/>
              </a:rPr>
              <a:t>Una función o atributo miembro </a:t>
            </a:r>
            <a:r>
              <a:rPr lang="es-AR" altLang="es-AR" sz="4000" dirty="0" err="1">
                <a:solidFill>
                  <a:srgbClr val="94476B"/>
                </a:solidFill>
                <a:latin typeface="Purisa" charset="0"/>
              </a:rPr>
              <a:t>static</a:t>
            </a:r>
            <a:r>
              <a:rPr lang="es-AR" altLang="es-AR" sz="4000" dirty="0">
                <a:solidFill>
                  <a:srgbClr val="94476B"/>
                </a:solidFill>
                <a:latin typeface="Purisa" charset="0"/>
              </a:rPr>
              <a:t> </a:t>
            </a:r>
            <a:r>
              <a:rPr lang="es-AR" altLang="es-AR" sz="4000" b="1" dirty="0">
                <a:solidFill>
                  <a:srgbClr val="FF0000"/>
                </a:solidFill>
                <a:latin typeface="Purisa" charset="0"/>
              </a:rPr>
              <a:t>NO tiene asociado un puntero </a:t>
            </a:r>
            <a:r>
              <a:rPr lang="es-AR" altLang="es-AR" sz="4000" b="1" dirty="0" err="1">
                <a:solidFill>
                  <a:srgbClr val="FF0000"/>
                </a:solidFill>
                <a:latin typeface="Purisa" charset="0"/>
              </a:rPr>
              <a:t>this</a:t>
            </a:r>
            <a:r>
              <a:rPr lang="es-AR" altLang="es-AR" sz="4000" dirty="0">
                <a:solidFill>
                  <a:srgbClr val="94476B"/>
                </a:solidFill>
                <a:latin typeface="Purisa" charset="0"/>
              </a:rPr>
              <a:t>, pues los atributos y funciones miembro </a:t>
            </a:r>
            <a:r>
              <a:rPr lang="es-AR" altLang="es-AR" sz="4000" i="1" dirty="0" err="1">
                <a:solidFill>
                  <a:srgbClr val="94476B"/>
                </a:solidFill>
                <a:latin typeface="Purisa" charset="0"/>
              </a:rPr>
              <a:t>static</a:t>
            </a:r>
            <a:r>
              <a:rPr lang="es-AR" altLang="es-AR" sz="4000" dirty="0">
                <a:solidFill>
                  <a:srgbClr val="94476B"/>
                </a:solidFill>
                <a:latin typeface="Purisa" charset="0"/>
              </a:rPr>
              <a:t> existen independientemente de si se ha instanciado la clase 1 o 1000 veces o ninguna vez.</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Marcador de fecha 3"/>
          <p:cNvSpPr>
            <a:spLocks noGrp="1"/>
          </p:cNvSpPr>
          <p:nvPr>
            <p:ph type="dt" idx="10"/>
          </p:nvPr>
        </p:nvSpPr>
        <p:spPr/>
        <p:txBody>
          <a:bodyPr/>
          <a:lstStyle/>
          <a:p>
            <a:r>
              <a:rPr lang="es-AR" altLang="es-AR"/>
              <a:t>@2018</a:t>
            </a:r>
          </a:p>
        </p:txBody>
      </p:sp>
      <p:sp>
        <p:nvSpPr>
          <p:cNvPr id="10" name="Marcador de pie de página 4"/>
          <p:cNvSpPr>
            <a:spLocks noGrp="1"/>
          </p:cNvSpPr>
          <p:nvPr>
            <p:ph type="ftr" idx="11"/>
          </p:nvPr>
        </p:nvSpPr>
        <p:spPr/>
        <p:txBody>
          <a:bodyPr/>
          <a:lstStyle/>
          <a:p>
            <a:r>
              <a:rPr lang="es-ES" altLang="es-AR"/>
              <a:t>Ing. M. Giura / Info2</a:t>
            </a:r>
          </a:p>
        </p:txBody>
      </p:sp>
      <p:sp>
        <p:nvSpPr>
          <p:cNvPr id="11" name="Marcador de número de diapositiva 5"/>
          <p:cNvSpPr>
            <a:spLocks noGrp="1"/>
          </p:cNvSpPr>
          <p:nvPr>
            <p:ph type="sldNum" idx="12"/>
          </p:nvPr>
        </p:nvSpPr>
        <p:spPr/>
        <p:txBody>
          <a:bodyPr/>
          <a:lstStyle/>
          <a:p>
            <a:fld id="{6609176F-A930-464B-92BC-48ADF9FCFF64}" type="slidenum">
              <a:rPr lang="es-ES" altLang="es-AR"/>
              <a:pPr/>
              <a:t>33</a:t>
            </a:fld>
            <a:endParaRPr lang="es-ES" altLang="es-AR"/>
          </a:p>
        </p:txBody>
      </p:sp>
      <p:sp>
        <p:nvSpPr>
          <p:cNvPr id="18433" name="Rectangle 1"/>
          <p:cNvSpPr>
            <a:spLocks noGrp="1" noChangeArrowheads="1"/>
          </p:cNvSpPr>
          <p:nvPr>
            <p:ph type="title" idx="4294967295"/>
          </p:nvPr>
        </p:nvSpPr>
        <p:spPr>
          <a:xfrm>
            <a:off x="2567608" y="179869"/>
            <a:ext cx="8064500" cy="796925"/>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4800" b="1" dirty="0">
                <a:latin typeface="Bitstream Charter" pitchFamily="16" charset="0"/>
              </a:rPr>
              <a:t>Invocando</a:t>
            </a:r>
            <a:r>
              <a:rPr lang="es-AR" altLang="es-AR" b="1" dirty="0">
                <a:latin typeface="Bitstream Charter" pitchFamily="16" charset="0"/>
              </a:rPr>
              <a:t> a funciones </a:t>
            </a:r>
            <a:r>
              <a:rPr lang="es-AR" altLang="es-AR" b="1" dirty="0" err="1">
                <a:latin typeface="Purisa" charset="0"/>
              </a:rPr>
              <a:t>static</a:t>
            </a:r>
            <a:endParaRPr lang="es-AR" altLang="es-AR" b="1" dirty="0">
              <a:latin typeface="Purisa" charset="0"/>
            </a:endParaRPr>
          </a:p>
        </p:txBody>
      </p:sp>
      <p:sp>
        <p:nvSpPr>
          <p:cNvPr id="18434" name="Text Box 2"/>
          <p:cNvSpPr txBox="1">
            <a:spLocks noChangeArrowheads="1"/>
          </p:cNvSpPr>
          <p:nvPr/>
        </p:nvSpPr>
        <p:spPr bwMode="auto">
          <a:xfrm>
            <a:off x="2614211" y="1218118"/>
            <a:ext cx="8607425" cy="1594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520" tIns="41760" rIns="83520" bIns="41760"/>
          <a:lstStyle>
            <a:lvl1pPr marL="312738" indent="-254000">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anose="02020603050405020304" pitchFamily="18" charset="0"/>
                <a:ea typeface="DejaVu Sans" charset="0"/>
                <a:cs typeface="DejaVu Sans" charset="0"/>
              </a:defRPr>
            </a:lvl1pPr>
            <a:lvl2pPr>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anose="02020603050405020304" pitchFamily="18" charset="0"/>
                <a:ea typeface="DejaVu Sans" charset="0"/>
                <a:cs typeface="DejaVu Sans" charset="0"/>
              </a:defRPr>
            </a:lvl2pPr>
            <a:lvl3pPr>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anose="02020603050405020304" pitchFamily="18" charset="0"/>
                <a:ea typeface="DejaVu Sans" charset="0"/>
                <a:cs typeface="DejaVu Sans" charset="0"/>
              </a:defRPr>
            </a:lvl3pPr>
            <a:lvl4pPr>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anose="02020603050405020304" pitchFamily="18" charset="0"/>
                <a:ea typeface="DejaVu Sans" charset="0"/>
                <a:cs typeface="DejaVu Sans" charset="0"/>
              </a:defRPr>
            </a:lvl4pPr>
            <a:lvl5pPr>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anose="02020603050405020304" pitchFamily="18" charset="0"/>
                <a:ea typeface="DejaVu Sans" charset="0"/>
                <a:cs typeface="DejaVu Sans" charset="0"/>
              </a:defRPr>
            </a:lvl9pPr>
          </a:lstStyle>
          <a:p>
            <a:pPr algn="just">
              <a:spcBef>
                <a:spcPts val="600"/>
              </a:spcBef>
              <a:buClrTx/>
            </a:pPr>
            <a:r>
              <a:rPr lang="es-ES" altLang="es-AR" sz="2600" dirty="0">
                <a:latin typeface="DejaVu Sans" charset="0"/>
              </a:rPr>
              <a:t>Para invocar a una </a:t>
            </a:r>
            <a:r>
              <a:rPr lang="es-ES" altLang="es-AR" sz="2600" dirty="0">
                <a:highlight>
                  <a:srgbClr val="FFFF00"/>
                </a:highlight>
                <a:latin typeface="Purisa" charset="0"/>
              </a:rPr>
              <a:t>función </a:t>
            </a:r>
            <a:r>
              <a:rPr lang="es-ES" altLang="es-AR" sz="2600" dirty="0" err="1">
                <a:highlight>
                  <a:srgbClr val="FFFF00"/>
                </a:highlight>
                <a:latin typeface="Purisa" charset="0"/>
              </a:rPr>
              <a:t>static</a:t>
            </a:r>
            <a:r>
              <a:rPr lang="es-ES" altLang="es-AR" sz="2600" dirty="0">
                <a:highlight>
                  <a:srgbClr val="FFFF00"/>
                </a:highlight>
                <a:latin typeface="DejaVu Sans" charset="0"/>
              </a:rPr>
              <a:t> </a:t>
            </a:r>
            <a:r>
              <a:rPr lang="es-ES" altLang="es-AR" sz="2600" dirty="0">
                <a:latin typeface="DejaVu Sans" charset="0"/>
              </a:rPr>
              <a:t>se utiliza </a:t>
            </a:r>
            <a:r>
              <a:rPr lang="es-ES" altLang="es-AR" sz="2600" b="1" dirty="0">
                <a:solidFill>
                  <a:srgbClr val="FF0000"/>
                </a:solidFill>
                <a:latin typeface="DejaVu Sans" charset="0"/>
              </a:rPr>
              <a:t>indistintamente</a:t>
            </a:r>
            <a:r>
              <a:rPr lang="es-ES" altLang="es-AR" sz="2600" dirty="0">
                <a:solidFill>
                  <a:srgbClr val="FF0000"/>
                </a:solidFill>
                <a:latin typeface="DejaVu Sans" charset="0"/>
              </a:rPr>
              <a:t> </a:t>
            </a:r>
            <a:r>
              <a:rPr lang="es-ES" altLang="es-AR" sz="2600" dirty="0" err="1">
                <a:latin typeface="DejaVu Sans" charset="0"/>
              </a:rPr>
              <a:t>ó</a:t>
            </a:r>
            <a:r>
              <a:rPr lang="es-ES" altLang="es-AR" sz="2600" dirty="0">
                <a:latin typeface="DejaVu Sans" charset="0"/>
              </a:rPr>
              <a:t> el nombre de la clase </a:t>
            </a:r>
            <a:r>
              <a:rPr lang="es-ES" altLang="es-AR" sz="2600" dirty="0" err="1">
                <a:latin typeface="DejaVu Sans" charset="0"/>
              </a:rPr>
              <a:t>ó</a:t>
            </a:r>
            <a:r>
              <a:rPr lang="es-ES" altLang="es-AR" sz="2600" dirty="0">
                <a:latin typeface="DejaVu Sans" charset="0"/>
              </a:rPr>
              <a:t> cualquiera de los objetos.</a:t>
            </a:r>
          </a:p>
        </p:txBody>
      </p:sp>
      <p:sp>
        <p:nvSpPr>
          <p:cNvPr id="18435" name="Text Box 3"/>
          <p:cNvSpPr txBox="1">
            <a:spLocks noChangeArrowheads="1"/>
          </p:cNvSpPr>
          <p:nvPr/>
        </p:nvSpPr>
        <p:spPr bwMode="auto">
          <a:xfrm>
            <a:off x="2603477" y="2610028"/>
            <a:ext cx="8028631" cy="2942566"/>
          </a:xfrm>
          <a:prstGeom prst="rect">
            <a:avLst/>
          </a:prstGeom>
          <a:noFill/>
          <a:ln w="9360" cap="sq">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17000" tIns="146160" rIns="117000" bIns="14616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nSpc>
                <a:spcPct val="90000"/>
              </a:lnSpc>
              <a:spcBef>
                <a:spcPts val="500"/>
              </a:spcBef>
              <a:buClrTx/>
            </a:pPr>
            <a:r>
              <a:rPr lang="es-AR" altLang="es-AR" sz="2800" b="1" i="1" dirty="0" err="1">
                <a:latin typeface="Ink Free" panose="03080402000500000000" pitchFamily="66" charset="0"/>
              </a:rPr>
              <a:t>cout</a:t>
            </a:r>
            <a:r>
              <a:rPr lang="es-AR" altLang="es-AR" sz="2800" b="1" i="1" dirty="0">
                <a:latin typeface="Ink Free" panose="03080402000500000000" pitchFamily="66" charset="0"/>
              </a:rPr>
              <a:t> &lt;&lt; Empleado::</a:t>
            </a:r>
            <a:r>
              <a:rPr lang="es-AR" altLang="es-AR" sz="2800" b="1" i="1" dirty="0" err="1">
                <a:latin typeface="Ink Free" panose="03080402000500000000" pitchFamily="66" charset="0"/>
              </a:rPr>
              <a:t>get_CantEmpleados</a:t>
            </a:r>
            <a:r>
              <a:rPr lang="es-AR" altLang="es-AR" sz="2800" b="1" i="1" dirty="0">
                <a:latin typeface="Ink Free" panose="03080402000500000000" pitchFamily="66" charset="0"/>
              </a:rPr>
              <a:t>();  	</a:t>
            </a:r>
            <a:r>
              <a:rPr lang="es-AR" altLang="es-AR" sz="2800" b="1" i="1" dirty="0">
                <a:solidFill>
                  <a:srgbClr val="004A4A"/>
                </a:solidFill>
                <a:latin typeface="+mn-lt"/>
              </a:rPr>
              <a:t>// 0</a:t>
            </a:r>
          </a:p>
          <a:p>
            <a:pPr>
              <a:lnSpc>
                <a:spcPct val="90000"/>
              </a:lnSpc>
              <a:spcBef>
                <a:spcPts val="500"/>
              </a:spcBef>
              <a:buClrTx/>
            </a:pPr>
            <a:r>
              <a:rPr lang="es-AR" altLang="es-AR" sz="2800" b="1" i="1" dirty="0">
                <a:latin typeface="Ink Free" panose="03080402000500000000" pitchFamily="66" charset="0"/>
              </a:rPr>
              <a:t>Empleado S1;</a:t>
            </a:r>
          </a:p>
          <a:p>
            <a:pPr>
              <a:lnSpc>
                <a:spcPct val="90000"/>
              </a:lnSpc>
              <a:spcBef>
                <a:spcPts val="500"/>
              </a:spcBef>
              <a:buClrTx/>
            </a:pPr>
            <a:r>
              <a:rPr lang="es-AR" altLang="es-AR" sz="2800" b="1" i="1" dirty="0" err="1">
                <a:latin typeface="Ink Free" panose="03080402000500000000" pitchFamily="66" charset="0"/>
              </a:rPr>
              <a:t>cout</a:t>
            </a:r>
            <a:r>
              <a:rPr lang="es-AR" altLang="es-AR" sz="2800" b="1" i="1" dirty="0">
                <a:latin typeface="Ink Free" panose="03080402000500000000" pitchFamily="66" charset="0"/>
              </a:rPr>
              <a:t> &lt;&lt; Empleado::</a:t>
            </a:r>
            <a:r>
              <a:rPr lang="es-AR" altLang="es-AR" sz="2800" b="1" i="1" dirty="0" err="1">
                <a:latin typeface="Ink Free" panose="03080402000500000000" pitchFamily="66" charset="0"/>
              </a:rPr>
              <a:t>get_CantEmpleados</a:t>
            </a:r>
            <a:r>
              <a:rPr lang="es-AR" altLang="es-AR" sz="2800" b="1" i="1" dirty="0">
                <a:latin typeface="Ink Free" panose="03080402000500000000" pitchFamily="66" charset="0"/>
              </a:rPr>
              <a:t>(); </a:t>
            </a:r>
            <a:r>
              <a:rPr lang="es-AR" altLang="es-AR" sz="2800" b="1" i="1" dirty="0">
                <a:solidFill>
                  <a:srgbClr val="314004"/>
                </a:solidFill>
                <a:latin typeface="Ink Free" panose="03080402000500000000" pitchFamily="66" charset="0"/>
              </a:rPr>
              <a:t> 	</a:t>
            </a:r>
            <a:r>
              <a:rPr lang="es-AR" altLang="es-AR" sz="2800" b="1" i="1" dirty="0">
                <a:solidFill>
                  <a:srgbClr val="314004"/>
                </a:solidFill>
                <a:latin typeface="+mn-lt"/>
              </a:rPr>
              <a:t>// 1</a:t>
            </a:r>
          </a:p>
          <a:p>
            <a:pPr>
              <a:lnSpc>
                <a:spcPct val="90000"/>
              </a:lnSpc>
              <a:spcBef>
                <a:spcPts val="500"/>
              </a:spcBef>
              <a:buClrTx/>
            </a:pPr>
            <a:r>
              <a:rPr lang="es-AR" altLang="es-AR" sz="2800" b="1" i="1" dirty="0">
                <a:latin typeface="Ink Free" panose="03080402000500000000" pitchFamily="66" charset="0"/>
              </a:rPr>
              <a:t>Empleado S2;</a:t>
            </a:r>
          </a:p>
          <a:p>
            <a:pPr>
              <a:lnSpc>
                <a:spcPct val="90000"/>
              </a:lnSpc>
              <a:spcBef>
                <a:spcPts val="500"/>
              </a:spcBef>
              <a:buClrTx/>
            </a:pPr>
            <a:r>
              <a:rPr lang="es-AR" altLang="es-AR" sz="2800" b="1" i="1" dirty="0" err="1">
                <a:latin typeface="Ink Free" panose="03080402000500000000" pitchFamily="66" charset="0"/>
              </a:rPr>
              <a:t>cout</a:t>
            </a:r>
            <a:r>
              <a:rPr lang="es-AR" altLang="es-AR" sz="2800" b="1" i="1" dirty="0">
                <a:latin typeface="Ink Free" panose="03080402000500000000" pitchFamily="66" charset="0"/>
              </a:rPr>
              <a:t> &lt;&lt; S1. </a:t>
            </a:r>
            <a:r>
              <a:rPr lang="es-AR" altLang="es-AR" sz="2800" b="1" i="1" dirty="0" err="1">
                <a:latin typeface="Ink Free" panose="03080402000500000000" pitchFamily="66" charset="0"/>
              </a:rPr>
              <a:t>get_CantEmpleados</a:t>
            </a:r>
            <a:r>
              <a:rPr lang="es-AR" altLang="es-AR" sz="2800" b="1" i="1" dirty="0">
                <a:latin typeface="Ink Free" panose="03080402000500000000" pitchFamily="66" charset="0"/>
              </a:rPr>
              <a:t>(); </a:t>
            </a:r>
            <a:r>
              <a:rPr lang="es-AR" altLang="es-AR" b="1" dirty="0">
                <a:solidFill>
                  <a:srgbClr val="FFFFFF"/>
                </a:solidFill>
                <a:latin typeface="Ink Free" panose="03080402000500000000" pitchFamily="66" charset="0"/>
              </a:rPr>
              <a:t> </a:t>
            </a:r>
            <a:r>
              <a:rPr lang="es-AR" altLang="es-AR" sz="1800" b="1" dirty="0">
                <a:solidFill>
                  <a:srgbClr val="FFFFFF"/>
                </a:solidFill>
                <a:latin typeface="Ink Free" panose="03080402000500000000" pitchFamily="66" charset="0"/>
              </a:rPr>
              <a:t>   </a:t>
            </a:r>
            <a:r>
              <a:rPr lang="es-AR" altLang="es-AR" sz="2800" b="1" i="1" dirty="0">
                <a:solidFill>
                  <a:srgbClr val="314004"/>
                </a:solidFill>
                <a:latin typeface="Ink Free" panose="03080402000500000000" pitchFamily="66" charset="0"/>
              </a:rPr>
              <a:t> 			</a:t>
            </a:r>
            <a:r>
              <a:rPr lang="es-AR" altLang="es-AR" sz="2800" b="1" i="1" dirty="0">
                <a:solidFill>
                  <a:srgbClr val="314004"/>
                </a:solidFill>
                <a:latin typeface="+mn-lt"/>
              </a:rPr>
              <a:t>// 2</a:t>
            </a:r>
          </a:p>
          <a:p>
            <a:pPr>
              <a:lnSpc>
                <a:spcPct val="90000"/>
              </a:lnSpc>
              <a:spcBef>
                <a:spcPts val="500"/>
              </a:spcBef>
              <a:buClrTx/>
            </a:pPr>
            <a:r>
              <a:rPr lang="es-AR" altLang="es-AR" sz="2800" b="1" i="1" dirty="0" err="1">
                <a:latin typeface="Ink Free" panose="03080402000500000000" pitchFamily="66" charset="0"/>
              </a:rPr>
              <a:t>cout</a:t>
            </a:r>
            <a:r>
              <a:rPr lang="es-AR" altLang="es-AR" sz="2800" b="1" i="1" dirty="0">
                <a:latin typeface="Ink Free" panose="03080402000500000000" pitchFamily="66" charset="0"/>
              </a:rPr>
              <a:t> &lt;&lt; Empleado::</a:t>
            </a:r>
            <a:r>
              <a:rPr lang="es-AR" altLang="es-AR" sz="2800" b="1" i="1" dirty="0" err="1">
                <a:latin typeface="Ink Free" panose="03080402000500000000" pitchFamily="66" charset="0"/>
              </a:rPr>
              <a:t>get_CantEmpleados</a:t>
            </a:r>
            <a:r>
              <a:rPr lang="es-AR" altLang="es-AR" sz="2800" b="1" i="1" dirty="0">
                <a:latin typeface="Ink Free" panose="03080402000500000000" pitchFamily="66" charset="0"/>
              </a:rPr>
              <a:t>();  	</a:t>
            </a:r>
            <a:r>
              <a:rPr lang="es-AR" altLang="es-AR" sz="2800" b="1" i="1" dirty="0">
                <a:solidFill>
                  <a:srgbClr val="314004"/>
                </a:solidFill>
                <a:latin typeface="+mn-lt"/>
              </a:rPr>
              <a:t>// 2</a:t>
            </a:r>
            <a:endParaRPr lang="es-AR" altLang="es-AR" sz="2800" b="1" i="1" dirty="0">
              <a:solidFill>
                <a:srgbClr val="004A4A"/>
              </a:solidFill>
              <a:latin typeface="+mn-lt"/>
            </a:endParaRPr>
          </a:p>
        </p:txBody>
      </p:sp>
      <p:grpSp>
        <p:nvGrpSpPr>
          <p:cNvPr id="18437" name="Group 5"/>
          <p:cNvGrpSpPr>
            <a:grpSpLocks/>
          </p:cNvGrpSpPr>
          <p:nvPr/>
        </p:nvGrpSpPr>
        <p:grpSpPr bwMode="auto">
          <a:xfrm>
            <a:off x="46833" y="5177052"/>
            <a:ext cx="4433887" cy="920750"/>
            <a:chOff x="-926" y="3233"/>
            <a:chExt cx="2793" cy="580"/>
          </a:xfrm>
        </p:grpSpPr>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 y="3233"/>
              <a:ext cx="468" cy="3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9" name="Text Box 7"/>
            <p:cNvSpPr txBox="1">
              <a:spLocks noChangeArrowheads="1"/>
            </p:cNvSpPr>
            <p:nvPr/>
          </p:nvSpPr>
          <p:spPr bwMode="auto">
            <a:xfrm>
              <a:off x="-926" y="3586"/>
              <a:ext cx="27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2200" i="1" dirty="0" err="1">
                  <a:solidFill>
                    <a:srgbClr val="000080"/>
                  </a:solidFill>
                </a:rPr>
                <a:t>Static:cuento</a:t>
              </a:r>
              <a:r>
                <a:rPr lang="es-AR" altLang="es-AR" sz="2200" i="1" dirty="0">
                  <a:solidFill>
                    <a:srgbClr val="000080"/>
                  </a:solidFill>
                </a:rPr>
                <a:t> empleados</a:t>
              </a:r>
            </a:p>
          </p:txBody>
        </p:sp>
      </p:grpSp>
      <p:sp>
        <p:nvSpPr>
          <p:cNvPr id="2" name="Llamada rectangular redondeada 1"/>
          <p:cNvSpPr/>
          <p:nvPr/>
        </p:nvSpPr>
        <p:spPr bwMode="auto">
          <a:xfrm>
            <a:off x="2614590" y="1180913"/>
            <a:ext cx="8607425" cy="1234579"/>
          </a:xfrm>
          <a:prstGeom prst="wedgeRoundRectCallout">
            <a:avLst>
              <a:gd name="adj1" fmla="val -20833"/>
              <a:gd name="adj2" fmla="val 82832"/>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s-AR" sz="4000" dirty="0"/>
              <a:t>Observar invocación sin haber instanciado ningún objeto</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329FEBE3-DCAA-40C0-9CBD-0EFB2C50A37A}"/>
              </a:ext>
            </a:extLst>
          </p:cNvPr>
          <p:cNvSpPr txBox="1"/>
          <p:nvPr/>
        </p:nvSpPr>
        <p:spPr>
          <a:xfrm>
            <a:off x="1415480" y="155349"/>
            <a:ext cx="10456306" cy="830997"/>
          </a:xfrm>
          <a:prstGeom prst="rect">
            <a:avLst/>
          </a:prstGeom>
          <a:noFill/>
        </p:spPr>
        <p:txBody>
          <a:bodyPr wrap="square">
            <a:spAutoFit/>
          </a:bodyPr>
          <a:lstStyle/>
          <a:p>
            <a:pPr marL="0" marR="0" lvl="0" indent="0" algn="ctr" defTabSz="449263" rtl="0" eaLnBrk="0" fontAlgn="base" latinLnBrk="0" hangingPunct="0">
              <a:lnSpc>
                <a:spcPct val="100000"/>
              </a:lnSpc>
              <a:spcBef>
                <a:spcPct val="0"/>
              </a:spcBef>
              <a:spcAft>
                <a:spcPct val="0"/>
              </a:spcAft>
              <a:buClrTx/>
              <a:buSzTx/>
              <a:buFontTx/>
              <a:buNone/>
              <a:tabLst/>
              <a:defRPr/>
            </a:pPr>
            <a:r>
              <a:rPr kumimoji="0" lang="es-AR" altLang="es-ES" sz="4800" b="1" i="0" u="none" strike="noStrike" kern="1200" cap="none" spc="0" normalizeH="0" baseline="0" noProof="0" dirty="0">
                <a:ln>
                  <a:noFill/>
                </a:ln>
                <a:solidFill>
                  <a:srgbClr val="FFC545"/>
                </a:solidFill>
                <a:effectLst/>
                <a:uLnTx/>
                <a:uFillTx/>
                <a:latin typeface="Bitstream Charter" charset="0"/>
                <a:ea typeface="Microsoft YaHei" panose="020B0503020204020204" pitchFamily="34" charset="-122"/>
                <a:cs typeface="DejaVu Sans" charset="0"/>
              </a:rPr>
              <a:t>Constantes de ámbito de clase</a:t>
            </a:r>
          </a:p>
        </p:txBody>
      </p:sp>
      <p:sp>
        <p:nvSpPr>
          <p:cNvPr id="12" name="AutoShape 5">
            <a:extLst>
              <a:ext uri="{FF2B5EF4-FFF2-40B4-BE49-F238E27FC236}">
                <a16:creationId xmlns:a16="http://schemas.microsoft.com/office/drawing/2014/main" id="{E8055C85-9EC7-4449-8D5B-DED61698D2BA}"/>
              </a:ext>
            </a:extLst>
          </p:cNvPr>
          <p:cNvSpPr>
            <a:spLocks noChangeArrowheads="1"/>
          </p:cNvSpPr>
          <p:nvPr/>
        </p:nvSpPr>
        <p:spPr bwMode="auto">
          <a:xfrm>
            <a:off x="4112074" y="2701665"/>
            <a:ext cx="7510107" cy="3908425"/>
          </a:xfrm>
          <a:custGeom>
            <a:avLst/>
            <a:gdLst>
              <a:gd name="G0" fmla="*/ 1 14593 2"/>
              <a:gd name="G1" fmla="+- 6999 0 0"/>
              <a:gd name="G2" fmla="+- 13998 0 0"/>
              <a:gd name="G3" fmla="+- 14593 0 0"/>
            </a:gdLst>
            <a:ahLst/>
            <a:cxnLst>
              <a:cxn ang="0">
                <a:pos x="r" y="vc"/>
              </a:cxn>
              <a:cxn ang="5400000">
                <a:pos x="hc" y="b"/>
              </a:cxn>
              <a:cxn ang="10800000">
                <a:pos x="l" y="vc"/>
              </a:cxn>
              <a:cxn ang="16200000">
                <a:pos x="hc" y="t"/>
              </a:cxn>
            </a:cxnLst>
            <a:rect l="0" t="0" r="0" b="0"/>
            <a:pathLst>
              <a:path>
                <a:moveTo>
                  <a:pt x="0" y="0"/>
                </a:moveTo>
                <a:lnTo>
                  <a:pt x="14593" y="0"/>
                </a:lnTo>
                <a:lnTo>
                  <a:pt x="14593" y="13998"/>
                </a:lnTo>
                <a:lnTo>
                  <a:pt x="0" y="13998"/>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9pPr>
          </a:lstStyle>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s-AR" altLang="es-ES" sz="2400" b="0" i="0" u="none" strike="noStrike" kern="1200" cap="none" spc="0" normalizeH="0" baseline="0" noProof="0" dirty="0">
              <a:ln>
                <a:noFill/>
              </a:ln>
              <a:solidFill>
                <a:srgbClr val="355E00"/>
              </a:solidFill>
              <a:effectLst/>
              <a:uLnTx/>
              <a:uFillTx/>
              <a:latin typeface="Times New Roman" panose="02020603050405020304" pitchFamily="18" charset="0"/>
              <a:ea typeface="微软雅黑" panose="020B0503020204020204" pitchFamily="34" charset="-122"/>
              <a:cs typeface="DejaVu Sans" charset="0"/>
            </a:endParaRPr>
          </a:p>
        </p:txBody>
      </p:sp>
      <p:sp>
        <p:nvSpPr>
          <p:cNvPr id="9" name="AutoShape 5">
            <a:extLst>
              <a:ext uri="{FF2B5EF4-FFF2-40B4-BE49-F238E27FC236}">
                <a16:creationId xmlns:a16="http://schemas.microsoft.com/office/drawing/2014/main" id="{C7C1F92C-3DAD-4D3D-AFA2-63ED57198FA4}"/>
              </a:ext>
            </a:extLst>
          </p:cNvPr>
          <p:cNvSpPr>
            <a:spLocks noChangeArrowheads="1"/>
          </p:cNvSpPr>
          <p:nvPr/>
        </p:nvSpPr>
        <p:spPr bwMode="auto">
          <a:xfrm>
            <a:off x="263352" y="1333513"/>
            <a:ext cx="5310158" cy="2736304"/>
          </a:xfrm>
          <a:custGeom>
            <a:avLst/>
            <a:gdLst>
              <a:gd name="G0" fmla="*/ 1 10285 2"/>
              <a:gd name="G1" fmla="+- 2795 0 0"/>
              <a:gd name="G2" fmla="+- 5590 0 0"/>
              <a:gd name="G3" fmla="+- 10285 0 0"/>
            </a:gdLst>
            <a:ahLst/>
            <a:cxnLst>
              <a:cxn ang="0">
                <a:pos x="r" y="vc"/>
              </a:cxn>
              <a:cxn ang="5400000">
                <a:pos x="hc" y="b"/>
              </a:cxn>
              <a:cxn ang="10800000">
                <a:pos x="l" y="vc"/>
              </a:cxn>
              <a:cxn ang="16200000">
                <a:pos x="hc" y="t"/>
              </a:cxn>
            </a:cxnLst>
            <a:rect l="0" t="0" r="0" b="0"/>
            <a:pathLst>
              <a:path>
                <a:moveTo>
                  <a:pt x="0" y="0"/>
                </a:moveTo>
                <a:lnTo>
                  <a:pt x="10285" y="0"/>
                </a:lnTo>
                <a:lnTo>
                  <a:pt x="10285" y="5590"/>
                </a:lnTo>
                <a:lnTo>
                  <a:pt x="0" y="559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微软雅黑" panose="020B0503020204020204" pitchFamily="34" charset="-122"/>
              </a:defRPr>
            </a:lvl9pPr>
          </a:lstStyle>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ES" sz="2400" b="0" i="0" u="none" strike="noStrike" kern="1200" cap="none" spc="0" normalizeH="0" baseline="0" noProof="0" dirty="0" err="1">
                <a:ln>
                  <a:noFill/>
                </a:ln>
                <a:solidFill>
                  <a:srgbClr val="000000"/>
                </a:solidFill>
                <a:effectLst/>
                <a:uLnTx/>
                <a:uFillTx/>
                <a:latin typeface="Segoe Print" panose="02000600000000000000" pitchFamily="2" charset="0"/>
                <a:ea typeface="微软雅黑" panose="020B0503020204020204" pitchFamily="34" charset="-122"/>
                <a:cs typeface="DejaVu Sans" charset="0"/>
              </a:rPr>
              <a:t>class</a:t>
            </a: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 X {</a:t>
            </a:r>
          </a:p>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   </a:t>
            </a:r>
            <a:r>
              <a:rPr kumimoji="0" lang="es-AR" altLang="es-ES" sz="2400" b="0" i="0" u="none" strike="noStrike" kern="1200" cap="none" spc="0" normalizeH="0" baseline="0" noProof="0" dirty="0" err="1">
                <a:ln>
                  <a:noFill/>
                </a:ln>
                <a:solidFill>
                  <a:srgbClr val="000000"/>
                </a:solidFill>
                <a:effectLst/>
                <a:uLnTx/>
                <a:uFillTx/>
                <a:latin typeface="Segoe Print" panose="02000600000000000000" pitchFamily="2" charset="0"/>
                <a:ea typeface="微软雅黑" panose="020B0503020204020204" pitchFamily="34" charset="-122"/>
                <a:cs typeface="DejaVu Sans" charset="0"/>
              </a:rPr>
              <a:t>private</a:t>
            </a: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a:t>
            </a:r>
          </a:p>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      </a:t>
            </a:r>
            <a:r>
              <a:rPr kumimoji="0" lang="es-AR" altLang="es-ES" sz="2400" b="0" i="0" u="none" strike="noStrike" kern="1200" cap="none" spc="0" normalizeH="0" baseline="0" noProof="0" dirty="0" err="1">
                <a:ln>
                  <a:noFill/>
                </a:ln>
                <a:solidFill>
                  <a:srgbClr val="FF0000"/>
                </a:solidFill>
                <a:effectLst/>
                <a:uLnTx/>
                <a:uFillTx/>
                <a:latin typeface="Segoe Print" panose="02000600000000000000" pitchFamily="2" charset="0"/>
                <a:ea typeface="微软雅黑" panose="020B0503020204020204" pitchFamily="34" charset="-122"/>
                <a:cs typeface="DejaVu Sans" charset="0"/>
              </a:rPr>
              <a:t>static</a:t>
            </a:r>
            <a:r>
              <a:rPr kumimoji="0" lang="es-AR" altLang="es-ES" sz="2400" b="0" i="0" u="none" strike="noStrike" kern="1200" cap="none" spc="0" normalizeH="0" baseline="0" noProof="0" dirty="0">
                <a:ln>
                  <a:noFill/>
                </a:ln>
                <a:solidFill>
                  <a:srgbClr val="FF0000"/>
                </a:solidFill>
                <a:effectLst/>
                <a:uLnTx/>
                <a:uFillTx/>
                <a:latin typeface="Segoe Print" panose="02000600000000000000" pitchFamily="2" charset="0"/>
                <a:ea typeface="微软雅黑" panose="020B0503020204020204" pitchFamily="34" charset="-122"/>
                <a:cs typeface="DejaVu Sans" charset="0"/>
              </a:rPr>
              <a:t> </a:t>
            </a:r>
            <a:r>
              <a:rPr kumimoji="0" lang="es-AR" altLang="es-ES" sz="2400" b="0" i="0" u="none" strike="noStrike" kern="1200" cap="none" spc="0" normalizeH="0" baseline="0" noProof="0" dirty="0" err="1">
                <a:ln>
                  <a:noFill/>
                </a:ln>
                <a:solidFill>
                  <a:srgbClr val="FF0000"/>
                </a:solidFill>
                <a:effectLst/>
                <a:uLnTx/>
                <a:uFillTx/>
                <a:latin typeface="Segoe Print" panose="02000600000000000000" pitchFamily="2" charset="0"/>
                <a:ea typeface="微软雅黑" panose="020B0503020204020204" pitchFamily="34" charset="-122"/>
                <a:cs typeface="DejaVu Sans" charset="0"/>
              </a:rPr>
              <a:t>const</a:t>
            </a:r>
            <a:r>
              <a:rPr kumimoji="0" lang="es-AR" altLang="es-ES" sz="2400" b="0" i="0" u="none" strike="noStrike" kern="1200" cap="none" spc="0" normalizeH="0" baseline="0" noProof="0" dirty="0">
                <a:ln>
                  <a:noFill/>
                </a:ln>
                <a:solidFill>
                  <a:srgbClr val="FF0000"/>
                </a:solidFill>
                <a:effectLst/>
                <a:uLnTx/>
                <a:uFillTx/>
                <a:latin typeface="Segoe Print" panose="02000600000000000000" pitchFamily="2" charset="0"/>
                <a:ea typeface="微软雅黑" panose="020B0503020204020204" pitchFamily="34" charset="-122"/>
                <a:cs typeface="DejaVu Sans" charset="0"/>
              </a:rPr>
              <a:t> </a:t>
            </a:r>
            <a:r>
              <a:rPr kumimoji="0" lang="es-AR" altLang="es-ES" sz="2400" b="0" i="0" u="none" strike="noStrike" kern="1200" cap="none" spc="0" normalizeH="0" baseline="0" noProof="0" dirty="0" err="1">
                <a:ln>
                  <a:noFill/>
                </a:ln>
                <a:solidFill>
                  <a:srgbClr val="000000"/>
                </a:solidFill>
                <a:effectLst/>
                <a:uLnTx/>
                <a:uFillTx/>
                <a:latin typeface="Segoe Print" panose="02000600000000000000" pitchFamily="2" charset="0"/>
                <a:ea typeface="微软雅黑" panose="020B0503020204020204" pitchFamily="34" charset="-122"/>
                <a:cs typeface="DejaVu Sans" charset="0"/>
              </a:rPr>
              <a:t>int</a:t>
            </a: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 MAX = 256;</a:t>
            </a:r>
          </a:p>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		// …</a:t>
            </a:r>
          </a:p>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   </a:t>
            </a:r>
            <a:r>
              <a:rPr kumimoji="0" lang="es-AR" altLang="es-ES" sz="2400" b="0" i="0" u="none" strike="noStrike" kern="1200" cap="none" spc="0" normalizeH="0" baseline="0" noProof="0" dirty="0" err="1">
                <a:ln>
                  <a:noFill/>
                </a:ln>
                <a:solidFill>
                  <a:srgbClr val="000000"/>
                </a:solidFill>
                <a:effectLst/>
                <a:uLnTx/>
                <a:uFillTx/>
                <a:latin typeface="Segoe Print" panose="02000600000000000000" pitchFamily="2" charset="0"/>
                <a:ea typeface="微软雅黑" panose="020B0503020204020204" pitchFamily="34" charset="-122"/>
                <a:cs typeface="DejaVu Sans" charset="0"/>
              </a:rPr>
              <a:t>public</a:t>
            </a: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a:t>
            </a:r>
          </a:p>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      // …</a:t>
            </a:r>
          </a:p>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AR" altLang="es-ES" sz="24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rPr>
              <a:t>};</a:t>
            </a:r>
          </a:p>
          <a:p>
            <a:pPr marL="0" marR="0" lvl="0" indent="0" algn="l" defTabSz="449263" rtl="0" eaLnBrk="0" fontAlgn="base" latinLnBrk="0" hangingPunct="0">
              <a:lnSpc>
                <a:spcPct val="100000"/>
              </a:lnSpc>
              <a:spcBef>
                <a:spcPct val="0"/>
              </a:spcBef>
              <a:spcAft>
                <a:spcPct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s-AR" altLang="es-ES" sz="1600" b="0" i="0" u="none" strike="noStrike" kern="1200" cap="none" spc="0" normalizeH="0" baseline="0" noProof="0" dirty="0">
              <a:ln>
                <a:noFill/>
              </a:ln>
              <a:solidFill>
                <a:srgbClr val="000000"/>
              </a:solidFill>
              <a:effectLst/>
              <a:uLnTx/>
              <a:uFillTx/>
              <a:latin typeface="Segoe Print" panose="02000600000000000000" pitchFamily="2" charset="0"/>
              <a:ea typeface="微软雅黑" panose="020B0503020204020204" pitchFamily="34" charset="-122"/>
              <a:cs typeface="DejaVu Sans" charset="0"/>
            </a:endParaRPr>
          </a:p>
        </p:txBody>
      </p:sp>
      <p:sp>
        <p:nvSpPr>
          <p:cNvPr id="10" name="CuadroTexto 9">
            <a:extLst>
              <a:ext uri="{FF2B5EF4-FFF2-40B4-BE49-F238E27FC236}">
                <a16:creationId xmlns:a16="http://schemas.microsoft.com/office/drawing/2014/main" id="{0EEEAEF7-3D5C-4920-BE02-2AA94F446672}"/>
              </a:ext>
            </a:extLst>
          </p:cNvPr>
          <p:cNvSpPr txBox="1"/>
          <p:nvPr/>
        </p:nvSpPr>
        <p:spPr>
          <a:xfrm>
            <a:off x="5873000" y="986346"/>
            <a:ext cx="5735960" cy="2616101"/>
          </a:xfrm>
          <a:prstGeom prst="rect">
            <a:avLst/>
          </a:prstGeom>
          <a:noFill/>
        </p:spPr>
        <p:txBody>
          <a:bodyPr wrap="square">
            <a:spAutoFit/>
          </a:bodyPr>
          <a:lstStyle/>
          <a:p>
            <a:pPr marL="0" marR="0" lvl="0" indent="0" algn="just" defTabSz="449263" rtl="0" eaLnBrk="0" fontAlgn="base" latinLnBrk="0" hangingPunct="0">
              <a:lnSpc>
                <a:spcPct val="100000"/>
              </a:lnSpc>
              <a:spcBef>
                <a:spcPct val="0"/>
              </a:spcBef>
              <a:spcAft>
                <a:spcPts val="1200"/>
              </a:spcAft>
              <a:buClr>
                <a:srgbClr val="000080"/>
              </a:buClr>
              <a:buSzTx/>
              <a:buFont typeface="Courier New" panose="02070309020205020404" pitchFamily="49" charset="0"/>
              <a:buChar char="o"/>
              <a:tabLst/>
              <a:defRPr/>
            </a:pPr>
            <a:r>
              <a:rPr kumimoji="0" lang="es-AR" altLang="es-ES" sz="2400" b="0" i="0" u="none" strike="noStrike" kern="1200" cap="none" spc="0" normalizeH="0" baseline="0" noProof="0" dirty="0">
                <a:ln>
                  <a:noFill/>
                </a:ln>
                <a:solidFill>
                  <a:srgbClr val="000080"/>
                </a:solidFill>
                <a:effectLst/>
                <a:uLnTx/>
                <a:uFillTx/>
                <a:latin typeface="Purisa" charset="0"/>
                <a:ea typeface="Microsoft YaHei" panose="020B0503020204020204" pitchFamily="34" charset="-122"/>
                <a:cs typeface="DejaVu Sans" charset="0"/>
              </a:rPr>
              <a:t> Tienen visibilidad para todas las instancias (objetos) de la clase (por ser </a:t>
            </a:r>
            <a:r>
              <a:rPr kumimoji="0" lang="es-AR" altLang="es-ES" sz="2400" b="0" i="0" u="none" strike="noStrike" kern="1200" cap="none" spc="0" normalizeH="0" baseline="0" noProof="0" dirty="0" err="1">
                <a:ln>
                  <a:noFill/>
                </a:ln>
                <a:solidFill>
                  <a:srgbClr val="000080"/>
                </a:solidFill>
                <a:effectLst/>
                <a:uLnTx/>
                <a:uFillTx/>
                <a:latin typeface="Purisa" charset="0"/>
                <a:ea typeface="Microsoft YaHei" panose="020B0503020204020204" pitchFamily="34" charset="-122"/>
                <a:cs typeface="DejaVu Sans" charset="0"/>
              </a:rPr>
              <a:t>static</a:t>
            </a:r>
            <a:r>
              <a:rPr kumimoji="0" lang="es-AR" altLang="es-ES" sz="2400" b="0" i="0" u="none" strike="noStrike" kern="1200" cap="none" spc="0" normalizeH="0" baseline="0" noProof="0" dirty="0">
                <a:ln>
                  <a:noFill/>
                </a:ln>
                <a:solidFill>
                  <a:srgbClr val="000080"/>
                </a:solidFill>
                <a:effectLst/>
                <a:uLnTx/>
                <a:uFillTx/>
                <a:latin typeface="Purisa" charset="0"/>
                <a:ea typeface="Microsoft YaHei" panose="020B0503020204020204" pitchFamily="34" charset="-122"/>
                <a:cs typeface="DejaVu Sans" charset="0"/>
              </a:rPr>
              <a:t>).</a:t>
            </a:r>
          </a:p>
          <a:p>
            <a:pPr marL="0" marR="0" lvl="0" indent="0" algn="just" defTabSz="449263" rtl="0" eaLnBrk="0" fontAlgn="base" latinLnBrk="0" hangingPunct="0">
              <a:lnSpc>
                <a:spcPct val="100000"/>
              </a:lnSpc>
              <a:spcBef>
                <a:spcPct val="0"/>
              </a:spcBef>
              <a:spcAft>
                <a:spcPts val="1200"/>
              </a:spcAft>
              <a:buClr>
                <a:srgbClr val="000080"/>
              </a:buClr>
              <a:buSzTx/>
              <a:buFont typeface="Courier New" panose="02070309020205020404" pitchFamily="49" charset="0"/>
              <a:buChar char="o"/>
              <a:tabLst/>
              <a:defRPr/>
            </a:pPr>
            <a:r>
              <a:rPr kumimoji="0" lang="es-AR" altLang="es-ES" sz="2400" b="0" i="0" u="none" strike="noStrike" kern="1200" cap="none" spc="0" normalizeH="0" baseline="0" noProof="0" dirty="0">
                <a:ln>
                  <a:noFill/>
                </a:ln>
                <a:solidFill>
                  <a:srgbClr val="000080"/>
                </a:solidFill>
                <a:effectLst/>
                <a:uLnTx/>
                <a:uFillTx/>
                <a:latin typeface="Purisa" charset="0"/>
                <a:ea typeface="Microsoft YaHei" panose="020B0503020204020204" pitchFamily="34" charset="-122"/>
                <a:cs typeface="DejaVu Sans" charset="0"/>
              </a:rPr>
              <a:t> Se especifican como </a:t>
            </a:r>
            <a:r>
              <a:rPr kumimoji="0" lang="es-AR" altLang="es-ES" sz="2400" b="0" i="0" u="none" strike="noStrike" kern="1200" cap="none" spc="0" normalizeH="0" baseline="0" noProof="0" dirty="0" err="1">
                <a:ln>
                  <a:noFill/>
                </a:ln>
                <a:solidFill>
                  <a:srgbClr val="FF0000"/>
                </a:solidFill>
                <a:effectLst/>
                <a:uLnTx/>
                <a:uFillTx/>
                <a:latin typeface="Segoe Print" panose="02000600000000000000" pitchFamily="2" charset="0"/>
                <a:ea typeface="Microsoft YaHei" panose="020B0503020204020204" pitchFamily="34" charset="-122"/>
                <a:cs typeface="DejaVu Sans" charset="0"/>
              </a:rPr>
              <a:t>static</a:t>
            </a:r>
            <a:r>
              <a:rPr kumimoji="0" lang="es-AR" altLang="es-ES" sz="2400" b="0" i="0" u="none" strike="noStrike" kern="1200" cap="none" spc="0" normalizeH="0" baseline="0" noProof="0" dirty="0">
                <a:ln>
                  <a:noFill/>
                </a:ln>
                <a:solidFill>
                  <a:srgbClr val="FF0000"/>
                </a:solidFill>
                <a:effectLst/>
                <a:uLnTx/>
                <a:uFillTx/>
                <a:latin typeface="Segoe Print" panose="02000600000000000000" pitchFamily="2" charset="0"/>
                <a:ea typeface="Microsoft YaHei" panose="020B0503020204020204" pitchFamily="34" charset="-122"/>
                <a:cs typeface="DejaVu Sans" charset="0"/>
              </a:rPr>
              <a:t> </a:t>
            </a:r>
            <a:r>
              <a:rPr kumimoji="0" lang="es-AR" altLang="es-ES" sz="2400" b="0" i="0" u="none" strike="noStrike" kern="1200" cap="none" spc="0" normalizeH="0" baseline="0" noProof="0" dirty="0" err="1">
                <a:ln>
                  <a:noFill/>
                </a:ln>
                <a:solidFill>
                  <a:srgbClr val="FF0000"/>
                </a:solidFill>
                <a:effectLst/>
                <a:uLnTx/>
                <a:uFillTx/>
                <a:latin typeface="Segoe Print" panose="02000600000000000000" pitchFamily="2" charset="0"/>
                <a:ea typeface="Microsoft YaHei" panose="020B0503020204020204" pitchFamily="34" charset="-122"/>
                <a:cs typeface="DejaVu Sans" charset="0"/>
              </a:rPr>
              <a:t>const</a:t>
            </a:r>
            <a:r>
              <a:rPr kumimoji="0" lang="es-AR" altLang="es-ES" sz="2400" b="0" i="0" u="none" strike="noStrike" kern="1200" cap="none" spc="0" normalizeH="0" baseline="0" noProof="0" dirty="0" err="1">
                <a:ln>
                  <a:noFill/>
                </a:ln>
                <a:solidFill>
                  <a:srgbClr val="000080"/>
                </a:solidFill>
                <a:effectLst/>
                <a:uLnTx/>
                <a:uFillTx/>
                <a:latin typeface="Segoe Print" panose="02000600000000000000" pitchFamily="2" charset="0"/>
                <a:ea typeface="Microsoft YaHei" panose="020B0503020204020204" pitchFamily="34" charset="-122"/>
                <a:cs typeface="DejaVu Sans" charset="0"/>
              </a:rPr>
              <a:t>.</a:t>
            </a:r>
            <a:endParaRPr kumimoji="0" lang="es-AR" altLang="es-ES" sz="2400" b="0" i="0" u="none" strike="noStrike" kern="1200" cap="none" spc="0" normalizeH="0" baseline="0" noProof="0" dirty="0">
              <a:ln>
                <a:noFill/>
              </a:ln>
              <a:solidFill>
                <a:srgbClr val="000080"/>
              </a:solidFill>
              <a:effectLst/>
              <a:uLnTx/>
              <a:uFillTx/>
              <a:latin typeface="Segoe Print" panose="02000600000000000000" pitchFamily="2" charset="0"/>
              <a:ea typeface="Microsoft YaHei" panose="020B0503020204020204" pitchFamily="34" charset="-122"/>
              <a:cs typeface="DejaVu Sans" charset="0"/>
            </a:endParaRPr>
          </a:p>
          <a:p>
            <a:pPr marL="0" marR="0" lvl="0" indent="0" algn="just" defTabSz="449263" rtl="0" eaLnBrk="0" fontAlgn="base" latinLnBrk="0" hangingPunct="0">
              <a:lnSpc>
                <a:spcPct val="100000"/>
              </a:lnSpc>
              <a:spcBef>
                <a:spcPct val="0"/>
              </a:spcBef>
              <a:spcAft>
                <a:spcPts val="1200"/>
              </a:spcAft>
              <a:buClr>
                <a:srgbClr val="000080"/>
              </a:buClr>
              <a:buSzTx/>
              <a:buFont typeface="Courier New" panose="02070309020205020404" pitchFamily="49" charset="0"/>
              <a:buChar char="o"/>
              <a:tabLst/>
              <a:defRPr/>
            </a:pPr>
            <a:r>
              <a:rPr kumimoji="0" lang="es-AR" altLang="es-ES" sz="2400" b="0" i="0" u="none" strike="noStrike" kern="1200" cap="none" spc="0" normalizeH="0" baseline="0" noProof="0" dirty="0">
                <a:ln>
                  <a:noFill/>
                </a:ln>
                <a:solidFill>
                  <a:srgbClr val="000080"/>
                </a:solidFill>
                <a:effectLst/>
                <a:uLnTx/>
                <a:uFillTx/>
                <a:latin typeface="Purisa" charset="0"/>
                <a:ea typeface="Microsoft YaHei" panose="020B0503020204020204" pitchFamily="34" charset="-122"/>
                <a:cs typeface="DejaVu Sans" charset="0"/>
              </a:rPr>
              <a:t> Usualmente se definen en la parte </a:t>
            </a:r>
            <a:r>
              <a:rPr kumimoji="0" lang="es-AR" altLang="es-ES" sz="2400" b="0" i="0" u="none" strike="noStrike" kern="1200" cap="none" spc="0" normalizeH="0" baseline="0" noProof="0" dirty="0" err="1">
                <a:ln>
                  <a:noFill/>
                </a:ln>
                <a:solidFill>
                  <a:srgbClr val="FF0000"/>
                </a:solidFill>
                <a:effectLst/>
                <a:uLnTx/>
                <a:uFillTx/>
                <a:latin typeface="Segoe Print" panose="02000600000000000000" pitchFamily="2" charset="0"/>
                <a:ea typeface="Microsoft YaHei" panose="020B0503020204020204" pitchFamily="34" charset="-122"/>
                <a:cs typeface="DejaVu Sans" charset="0"/>
              </a:rPr>
              <a:t>private</a:t>
            </a:r>
            <a:r>
              <a:rPr kumimoji="0" lang="es-AR" altLang="es-ES" sz="2400" b="0" i="0" u="none" strike="noStrike" kern="1200" cap="none" spc="0" normalizeH="0" baseline="0" noProof="0" dirty="0">
                <a:ln>
                  <a:noFill/>
                </a:ln>
                <a:solidFill>
                  <a:srgbClr val="FF0000"/>
                </a:solidFill>
                <a:effectLst/>
                <a:uLnTx/>
                <a:uFillTx/>
                <a:latin typeface="Purisa" charset="0"/>
                <a:ea typeface="Microsoft YaHei" panose="020B0503020204020204" pitchFamily="34" charset="-122"/>
                <a:cs typeface="DejaVu Sans" charset="0"/>
              </a:rPr>
              <a:t> </a:t>
            </a:r>
            <a:r>
              <a:rPr kumimoji="0" lang="es-AR" altLang="es-ES" sz="2400" b="0" i="0" u="none" strike="noStrike" kern="1200" cap="none" spc="0" normalizeH="0" baseline="0" noProof="0" dirty="0">
                <a:ln>
                  <a:noFill/>
                </a:ln>
                <a:solidFill>
                  <a:srgbClr val="000080"/>
                </a:solidFill>
                <a:effectLst/>
                <a:uLnTx/>
                <a:uFillTx/>
                <a:latin typeface="Purisa" charset="0"/>
                <a:ea typeface="Microsoft YaHei" panose="020B0503020204020204" pitchFamily="34" charset="-122"/>
                <a:cs typeface="DejaVu Sans" charset="0"/>
              </a:rPr>
              <a:t>de la clase (y por ende será accesible desde la interfaz pública de ésta)</a:t>
            </a:r>
          </a:p>
        </p:txBody>
      </p:sp>
      <p:grpSp>
        <p:nvGrpSpPr>
          <p:cNvPr id="20" name="Grupo 19">
            <a:extLst>
              <a:ext uri="{FF2B5EF4-FFF2-40B4-BE49-F238E27FC236}">
                <a16:creationId xmlns:a16="http://schemas.microsoft.com/office/drawing/2014/main" id="{F5E1AB63-37D1-493C-AB70-B95ED139AF16}"/>
              </a:ext>
            </a:extLst>
          </p:cNvPr>
          <p:cNvGrpSpPr/>
          <p:nvPr/>
        </p:nvGrpSpPr>
        <p:grpSpPr>
          <a:xfrm>
            <a:off x="191344" y="3751215"/>
            <a:ext cx="11848248" cy="2279016"/>
            <a:chOff x="191344" y="3751215"/>
            <a:chExt cx="11848248" cy="2279016"/>
          </a:xfrm>
        </p:grpSpPr>
        <p:sp>
          <p:nvSpPr>
            <p:cNvPr id="15" name="CuadroTexto 14">
              <a:extLst>
                <a:ext uri="{FF2B5EF4-FFF2-40B4-BE49-F238E27FC236}">
                  <a16:creationId xmlns:a16="http://schemas.microsoft.com/office/drawing/2014/main" id="{6BE1DC4A-1EE2-4B19-98BD-B99EADE85956}"/>
                </a:ext>
              </a:extLst>
            </p:cNvPr>
            <p:cNvSpPr txBox="1"/>
            <p:nvPr/>
          </p:nvSpPr>
          <p:spPr>
            <a:xfrm>
              <a:off x="191344" y="4459937"/>
              <a:ext cx="5112568" cy="1569660"/>
            </a:xfrm>
            <a:prstGeom prst="rect">
              <a:avLst/>
            </a:prstGeom>
            <a:noFill/>
          </p:spPr>
          <p:txBody>
            <a:bodyPr wrap="square">
              <a:spAutoFit/>
            </a:bodyPr>
            <a:lstStyle/>
            <a:p>
              <a:pPr marL="0" marR="0" lvl="0" indent="0" algn="just" defTabSz="449263" rtl="0" eaLnBrk="0" fontAlgn="base" latinLnBrk="0" hangingPunct="0">
                <a:lnSpc>
                  <a:spcPct val="100000"/>
                </a:lnSpc>
                <a:spcBef>
                  <a:spcPct val="0"/>
                </a:spcBef>
                <a:spcAft>
                  <a:spcPts val="1200"/>
                </a:spcAft>
                <a:buClr>
                  <a:srgbClr val="000080"/>
                </a:buClr>
                <a:buSzTx/>
                <a:buFont typeface="Courier New" panose="02070309020205020404" pitchFamily="49" charset="0"/>
                <a:buChar char="o"/>
                <a:tabLst/>
                <a:defRPr/>
              </a:pPr>
              <a:r>
                <a:rPr kumimoji="0" lang="es-AR" altLang="es-ES" sz="2400" b="0" i="0" u="none" strike="noStrike" kern="1200" cap="none" spc="0" normalizeH="0" baseline="0" noProof="0" dirty="0">
                  <a:ln>
                    <a:noFill/>
                  </a:ln>
                  <a:solidFill>
                    <a:srgbClr val="000080"/>
                  </a:solidFill>
                  <a:effectLst/>
                  <a:uLnTx/>
                  <a:uFillTx/>
                  <a:latin typeface="Purisa" charset="0"/>
                  <a:ea typeface="Microsoft YaHei" panose="020B0503020204020204" pitchFamily="34" charset="-122"/>
                  <a:cs typeface="DejaVu Sans" charset="0"/>
                </a:rPr>
                <a:t> Se puede definir en la parte </a:t>
              </a:r>
              <a:r>
                <a:rPr kumimoji="0" lang="es-AR" altLang="es-ES" sz="2400" b="0" i="0" u="none" strike="noStrike" kern="1200" cap="none" spc="0" normalizeH="0" baseline="0" noProof="0" dirty="0" err="1">
                  <a:ln>
                    <a:noFill/>
                  </a:ln>
                  <a:solidFill>
                    <a:srgbClr val="FF0000"/>
                  </a:solidFill>
                  <a:effectLst/>
                  <a:uLnTx/>
                  <a:uFillTx/>
                  <a:latin typeface="Segoe Print" panose="02000600000000000000" pitchFamily="2" charset="0"/>
                  <a:ea typeface="Microsoft YaHei" panose="020B0503020204020204" pitchFamily="34" charset="-122"/>
                  <a:cs typeface="DejaVu Sans" charset="0"/>
                </a:rPr>
                <a:t>public</a:t>
              </a:r>
              <a:r>
                <a:rPr kumimoji="0" lang="es-AR" altLang="es-ES" sz="2400" b="0" i="0" u="none" strike="noStrike" kern="1200" cap="none" spc="0" normalizeH="0" baseline="0" noProof="0" dirty="0">
                  <a:ln>
                    <a:noFill/>
                  </a:ln>
                  <a:solidFill>
                    <a:srgbClr val="000080"/>
                  </a:solidFill>
                  <a:effectLst/>
                  <a:uLnTx/>
                  <a:uFillTx/>
                  <a:latin typeface="Purisa" charset="0"/>
                  <a:ea typeface="Microsoft YaHei" panose="020B0503020204020204" pitchFamily="34" charset="-122"/>
                  <a:cs typeface="DejaVu Sans" charset="0"/>
                </a:rPr>
                <a:t>. En ese caso se debe usar anteponiendo nombre de la clase y operador de visibilidad.</a:t>
              </a:r>
            </a:p>
          </p:txBody>
        </p:sp>
        <p:pic>
          <p:nvPicPr>
            <p:cNvPr id="7" name="Imagen 6">
              <a:extLst>
                <a:ext uri="{FF2B5EF4-FFF2-40B4-BE49-F238E27FC236}">
                  <a16:creationId xmlns:a16="http://schemas.microsoft.com/office/drawing/2014/main" id="{D1283A4A-A531-4168-8D35-75C9CCC0F05F}"/>
                </a:ext>
              </a:extLst>
            </p:cNvPr>
            <p:cNvPicPr>
              <a:picLocks noChangeAspect="1"/>
            </p:cNvPicPr>
            <p:nvPr/>
          </p:nvPicPr>
          <p:blipFill>
            <a:blip r:embed="rId3"/>
            <a:stretch>
              <a:fillRect/>
            </a:stretch>
          </p:blipFill>
          <p:spPr>
            <a:xfrm>
              <a:off x="5795815" y="3751215"/>
              <a:ext cx="3458649" cy="1838025"/>
            </a:xfrm>
            <a:prstGeom prst="rect">
              <a:avLst/>
            </a:prstGeom>
          </p:spPr>
        </p:pic>
        <p:pic>
          <p:nvPicPr>
            <p:cNvPr id="19" name="Imagen 18">
              <a:extLst>
                <a:ext uri="{FF2B5EF4-FFF2-40B4-BE49-F238E27FC236}">
                  <a16:creationId xmlns:a16="http://schemas.microsoft.com/office/drawing/2014/main" id="{483353AB-82C6-41EE-8564-0F8758B6576B}"/>
                </a:ext>
              </a:extLst>
            </p:cNvPr>
            <p:cNvPicPr>
              <a:picLocks noChangeAspect="1"/>
            </p:cNvPicPr>
            <p:nvPr/>
          </p:nvPicPr>
          <p:blipFill>
            <a:blip r:embed="rId4"/>
            <a:stretch>
              <a:fillRect/>
            </a:stretch>
          </p:blipFill>
          <p:spPr>
            <a:xfrm>
              <a:off x="9476769" y="4605301"/>
              <a:ext cx="2562823" cy="1424930"/>
            </a:xfrm>
            <a:prstGeom prst="rect">
              <a:avLst/>
            </a:prstGeom>
          </p:spPr>
        </p:pic>
      </p:grpSp>
      <p:sp>
        <p:nvSpPr>
          <p:cNvPr id="22" name="Marcador de fecha 3">
            <a:extLst>
              <a:ext uri="{FF2B5EF4-FFF2-40B4-BE49-F238E27FC236}">
                <a16:creationId xmlns:a16="http://schemas.microsoft.com/office/drawing/2014/main" id="{2735957F-52F8-473A-A2F2-31F8EBAFA475}"/>
              </a:ext>
            </a:extLst>
          </p:cNvPr>
          <p:cNvSpPr>
            <a:spLocks noGrp="1"/>
          </p:cNvSpPr>
          <p:nvPr>
            <p:ph type="dt" idx="10"/>
          </p:nvPr>
        </p:nvSpPr>
        <p:spPr>
          <a:xfrm>
            <a:off x="911424" y="6265861"/>
            <a:ext cx="1801813" cy="354013"/>
          </a:xfrm>
        </p:spPr>
        <p:txBody>
          <a:bodyPr/>
          <a:lstStyle/>
          <a:p>
            <a:pPr marL="0" marR="0" lvl="0" indent="0" algn="l" defTabSz="449263" rtl="0" eaLnBrk="0" fontAlgn="base" latinLnBrk="0" hangingPunct="0">
              <a:lnSpc>
                <a:spcPct val="100000"/>
              </a:lnSpc>
              <a:spcBef>
                <a:spcPct val="0"/>
              </a:spcBef>
              <a:spcAft>
                <a:spcPct val="0"/>
              </a:spcAft>
              <a:buClrTx/>
              <a:buSzTx/>
              <a:buFontTx/>
              <a:buNone/>
              <a:tabLst>
                <a:tab pos="336947" algn="l"/>
                <a:tab pos="673894" algn="l"/>
                <a:tab pos="1010841" algn="l"/>
                <a:tab pos="1347788" algn="l"/>
              </a:tabLst>
              <a:defRPr/>
            </a:pPr>
            <a:r>
              <a:rPr kumimoji="0" lang="es-AR" altLang="es-AR" sz="1050" b="0" i="0" u="none" strike="noStrike" kern="1200" cap="none" spc="0" normalizeH="0" baseline="0" noProof="0" dirty="0">
                <a:ln>
                  <a:noFill/>
                </a:ln>
                <a:solidFill>
                  <a:srgbClr val="99CCCC"/>
                </a:solidFill>
                <a:effectLst/>
                <a:uLnTx/>
                <a:uFillTx/>
                <a:latin typeface="Arial Narrow"/>
              </a:rPr>
              <a:t>@2021</a:t>
            </a:r>
          </a:p>
        </p:txBody>
      </p:sp>
      <p:sp>
        <p:nvSpPr>
          <p:cNvPr id="23" name="Marcador de pie de página 4">
            <a:extLst>
              <a:ext uri="{FF2B5EF4-FFF2-40B4-BE49-F238E27FC236}">
                <a16:creationId xmlns:a16="http://schemas.microsoft.com/office/drawing/2014/main" id="{CD8AFED2-249D-45E0-B783-1D2B4A08E91B}"/>
              </a:ext>
            </a:extLst>
          </p:cNvPr>
          <p:cNvSpPr>
            <a:spLocks noGrp="1"/>
          </p:cNvSpPr>
          <p:nvPr>
            <p:ph type="ftr" idx="11"/>
          </p:nvPr>
        </p:nvSpPr>
        <p:spPr>
          <a:xfrm>
            <a:off x="4533378" y="6283324"/>
            <a:ext cx="2792413" cy="354013"/>
          </a:xfrm>
        </p:spPr>
        <p:txBody>
          <a:bodyPr/>
          <a:lstStyle/>
          <a:p>
            <a:pPr marL="0" marR="0" lvl="0" indent="0" algn="ctr" defTabSz="449263" rtl="0" eaLnBrk="0" fontAlgn="base" latinLnBrk="0" hangingPunct="0">
              <a:lnSpc>
                <a:spcPct val="100000"/>
              </a:lnSpc>
              <a:spcBef>
                <a:spcPct val="0"/>
              </a:spcBef>
              <a:spcAft>
                <a:spcPct val="0"/>
              </a:spcAft>
              <a:buClrTx/>
              <a:buSzTx/>
              <a:buFontTx/>
              <a:buNone/>
              <a:tabLst>
                <a:tab pos="336947" algn="l"/>
                <a:tab pos="673894" algn="l"/>
                <a:tab pos="1010841" algn="l"/>
                <a:tab pos="1347788" algn="l"/>
                <a:tab pos="1684735" algn="l"/>
                <a:tab pos="2021681" algn="l"/>
              </a:tabLst>
              <a:defRPr/>
            </a:pPr>
            <a:r>
              <a:rPr kumimoji="0" lang="es-ES" altLang="es-AR" sz="1050" b="0" i="0" u="none" strike="noStrike" kern="1200" cap="none" spc="0" normalizeH="0" baseline="0" noProof="0">
                <a:ln>
                  <a:noFill/>
                </a:ln>
                <a:solidFill>
                  <a:srgbClr val="99CCCC"/>
                </a:solidFill>
                <a:effectLst/>
                <a:uLnTx/>
                <a:uFillTx/>
                <a:latin typeface="Arial Narrow"/>
              </a:rPr>
              <a:t>Ing. M. Giura / Info2</a:t>
            </a:r>
          </a:p>
        </p:txBody>
      </p:sp>
      <p:sp>
        <p:nvSpPr>
          <p:cNvPr id="24" name="Marcador de número de diapositiva 5">
            <a:extLst>
              <a:ext uri="{FF2B5EF4-FFF2-40B4-BE49-F238E27FC236}">
                <a16:creationId xmlns:a16="http://schemas.microsoft.com/office/drawing/2014/main" id="{8252204F-43E6-4B2A-883C-2A21BCC338F5}"/>
              </a:ext>
            </a:extLst>
          </p:cNvPr>
          <p:cNvSpPr>
            <a:spLocks noGrp="1"/>
          </p:cNvSpPr>
          <p:nvPr>
            <p:ph type="sldNum" idx="12"/>
          </p:nvPr>
        </p:nvSpPr>
        <p:spPr>
          <a:xfrm>
            <a:off x="9371556" y="6283324"/>
            <a:ext cx="1801813" cy="354013"/>
          </a:xfrm>
        </p:spPr>
        <p:txBody>
          <a:bodyPr/>
          <a:lstStyle/>
          <a:p>
            <a:pPr marL="0" marR="0" lvl="0" indent="0" algn="r" defTabSz="449263" rtl="0" eaLnBrk="0" fontAlgn="base" latinLnBrk="0" hangingPunct="0">
              <a:lnSpc>
                <a:spcPct val="100000"/>
              </a:lnSpc>
              <a:spcBef>
                <a:spcPct val="0"/>
              </a:spcBef>
              <a:spcAft>
                <a:spcPct val="0"/>
              </a:spcAft>
              <a:buClrTx/>
              <a:buSzTx/>
              <a:buFontTx/>
              <a:buNone/>
              <a:tabLst>
                <a:tab pos="336947" algn="l"/>
                <a:tab pos="673894" algn="l"/>
                <a:tab pos="1010841" algn="l"/>
                <a:tab pos="1347788" algn="l"/>
              </a:tabLst>
              <a:defRPr/>
            </a:pPr>
            <a:fld id="{EDEFA78B-8494-4A6A-BCC2-2C605DF3E8B2}" type="slidenum">
              <a:rPr kumimoji="0" lang="es-ES" altLang="es-AR" sz="1050" b="0" i="0" u="none" strike="noStrike" kern="1200" cap="none" spc="0" normalizeH="0" baseline="0" noProof="0">
                <a:ln>
                  <a:noFill/>
                </a:ln>
                <a:solidFill>
                  <a:srgbClr val="99CCCC"/>
                </a:solidFill>
                <a:effectLst/>
                <a:uLnTx/>
                <a:uFillTx/>
                <a:latin typeface="Arial Narrow"/>
              </a:rPr>
              <a:pPr marL="0" marR="0" lvl="0" indent="0" algn="r" defTabSz="449263" rtl="0" eaLnBrk="0" fontAlgn="base" latinLnBrk="0" hangingPunct="0">
                <a:lnSpc>
                  <a:spcPct val="100000"/>
                </a:lnSpc>
                <a:spcBef>
                  <a:spcPct val="0"/>
                </a:spcBef>
                <a:spcAft>
                  <a:spcPct val="0"/>
                </a:spcAft>
                <a:buClrTx/>
                <a:buSzTx/>
                <a:buFontTx/>
                <a:buNone/>
                <a:tabLst>
                  <a:tab pos="336947" algn="l"/>
                  <a:tab pos="673894" algn="l"/>
                  <a:tab pos="1010841" algn="l"/>
                  <a:tab pos="1347788" algn="l"/>
                </a:tabLst>
                <a:defRPr/>
              </a:pPr>
              <a:t>34</a:t>
            </a:fld>
            <a:endParaRPr kumimoji="0" lang="es-ES" altLang="es-AR" sz="1050" b="0" i="0" u="none" strike="noStrike" kern="1200" cap="none" spc="0" normalizeH="0" baseline="0" noProof="0">
              <a:ln>
                <a:noFill/>
              </a:ln>
              <a:solidFill>
                <a:srgbClr val="99CCCC"/>
              </a:solidFill>
              <a:effectLst/>
              <a:uLnTx/>
              <a:uFillTx/>
              <a:latin typeface="Arial Narrow"/>
            </a:endParaRPr>
          </a:p>
        </p:txBody>
      </p:sp>
    </p:spTree>
    <p:extLst>
      <p:ext uri="{BB962C8B-B14F-4D97-AF65-F5344CB8AC3E}">
        <p14:creationId xmlns:p14="http://schemas.microsoft.com/office/powerpoint/2010/main" val="21836633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additive="repl">
                                        <p:cTn id="6" dur="1" fill="hold">
                                          <p:stCondLst>
                                            <p:cond delay="0"/>
                                          </p:stCondLst>
                                        </p:cTn>
                                        <p:tgtEl>
                                          <p:spTgt spid="12"/>
                                        </p:tgtEl>
                                        <p:attrNameLst>
                                          <p:attrName>style.visibility</p:attrName>
                                        </p:attrNameLst>
                                      </p:cBhvr>
                                      <p:to>
                                        <p:strVal val="visible"/>
                                      </p:to>
                                    </p:set>
                                    <p:animEffect transition="out" filter="wipe(down)">
                                      <p:cBhvr additive="repl">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fecha 3"/>
          <p:cNvSpPr>
            <a:spLocks noGrp="1"/>
          </p:cNvSpPr>
          <p:nvPr>
            <p:ph type="dt" idx="10"/>
          </p:nvPr>
        </p:nvSpPr>
        <p:spPr/>
        <p:txBody>
          <a:bodyPr/>
          <a:lstStyle/>
          <a:p>
            <a:r>
              <a:rPr lang="es-AR" altLang="es-AR"/>
              <a:t>@2018</a:t>
            </a:r>
          </a:p>
        </p:txBody>
      </p:sp>
      <p:sp>
        <p:nvSpPr>
          <p:cNvPr id="10" name="Marcador de pie de página 4"/>
          <p:cNvSpPr>
            <a:spLocks noGrp="1"/>
          </p:cNvSpPr>
          <p:nvPr>
            <p:ph type="ftr" idx="11"/>
          </p:nvPr>
        </p:nvSpPr>
        <p:spPr/>
        <p:txBody>
          <a:bodyPr/>
          <a:lstStyle/>
          <a:p>
            <a:r>
              <a:rPr lang="es-ES" altLang="es-AR"/>
              <a:t>Ing. M. Giura / Info2</a:t>
            </a:r>
          </a:p>
        </p:txBody>
      </p:sp>
      <p:sp>
        <p:nvSpPr>
          <p:cNvPr id="11" name="Marcador de número de diapositiva 5"/>
          <p:cNvSpPr>
            <a:spLocks noGrp="1"/>
          </p:cNvSpPr>
          <p:nvPr>
            <p:ph type="sldNum" idx="12"/>
          </p:nvPr>
        </p:nvSpPr>
        <p:spPr/>
        <p:txBody>
          <a:bodyPr/>
          <a:lstStyle/>
          <a:p>
            <a:fld id="{6609176F-A930-464B-92BC-48ADF9FCFF64}" type="slidenum">
              <a:rPr lang="es-ES" altLang="es-AR"/>
              <a:pPr/>
              <a:t>35</a:t>
            </a:fld>
            <a:endParaRPr lang="es-ES" altLang="es-AR"/>
          </a:p>
        </p:txBody>
      </p:sp>
      <p:sp>
        <p:nvSpPr>
          <p:cNvPr id="18433" name="Rectangle 1"/>
          <p:cNvSpPr>
            <a:spLocks noGrp="1" noChangeArrowheads="1"/>
          </p:cNvSpPr>
          <p:nvPr>
            <p:ph type="title" idx="4294967295"/>
          </p:nvPr>
        </p:nvSpPr>
        <p:spPr>
          <a:xfrm>
            <a:off x="1415480" y="171450"/>
            <a:ext cx="10776520" cy="796925"/>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4000" b="1" dirty="0">
                <a:latin typeface="Bitstream Charter" pitchFamily="16" charset="0"/>
              </a:rPr>
              <a:t>Diferentes usos de la palabra clave </a:t>
            </a:r>
            <a:r>
              <a:rPr lang="es-AR" altLang="es-AR" sz="4800" b="1" i="1" dirty="0" err="1">
                <a:solidFill>
                  <a:schemeClr val="accent1">
                    <a:lumMod val="50000"/>
                  </a:schemeClr>
                </a:solidFill>
                <a:latin typeface="Bitstream Charter" pitchFamily="16" charset="0"/>
              </a:rPr>
              <a:t>static</a:t>
            </a:r>
            <a:endParaRPr lang="es-AR" altLang="es-AR" sz="5400" b="1" i="1" dirty="0">
              <a:solidFill>
                <a:schemeClr val="accent1">
                  <a:lumMod val="50000"/>
                </a:schemeClr>
              </a:solidFill>
              <a:latin typeface="Purisa" charset="0"/>
            </a:endParaRPr>
          </a:p>
        </p:txBody>
      </p:sp>
      <p:sp>
        <p:nvSpPr>
          <p:cNvPr id="18436" name="AutoShape 4"/>
          <p:cNvSpPr>
            <a:spLocks noChangeArrowheads="1"/>
          </p:cNvSpPr>
          <p:nvPr/>
        </p:nvSpPr>
        <p:spPr bwMode="auto">
          <a:xfrm>
            <a:off x="9132759" y="6283326"/>
            <a:ext cx="1236663" cy="390525"/>
          </a:xfrm>
          <a:prstGeom prst="homePlate">
            <a:avLst>
              <a:gd name="adj" fmla="val 79167"/>
            </a:avLst>
          </a:prstGeom>
          <a:solidFill>
            <a:srgbClr val="FFC000"/>
          </a:solidFill>
          <a:ln w="9360" cap="sq">
            <a:solidFill>
              <a:srgbClr val="808080"/>
            </a:solidFill>
            <a:round/>
            <a:headEnd/>
            <a:tailEnd/>
          </a:ln>
          <a:effec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1400"/>
              <a:t>friend</a:t>
            </a:r>
          </a:p>
        </p:txBody>
      </p:sp>
      <p:graphicFrame>
        <p:nvGraphicFramePr>
          <p:cNvPr id="13" name="Group 2">
            <a:extLst>
              <a:ext uri="{FF2B5EF4-FFF2-40B4-BE49-F238E27FC236}">
                <a16:creationId xmlns:a16="http://schemas.microsoft.com/office/drawing/2014/main" id="{E39F3D5A-BE73-4453-AF02-89A24756D53F}"/>
              </a:ext>
            </a:extLst>
          </p:cNvPr>
          <p:cNvGraphicFramePr>
            <a:graphicFrameLocks noGrp="1"/>
          </p:cNvGraphicFramePr>
          <p:nvPr/>
        </p:nvGraphicFramePr>
        <p:xfrm>
          <a:off x="1674020" y="1351049"/>
          <a:ext cx="8814469" cy="4857644"/>
        </p:xfrm>
        <a:graphic>
          <a:graphicData uri="http://schemas.openxmlformats.org/drawingml/2006/table">
            <a:tbl>
              <a:tblPr/>
              <a:tblGrid>
                <a:gridCol w="3773909">
                  <a:extLst>
                    <a:ext uri="{9D8B030D-6E8A-4147-A177-3AD203B41FA5}">
                      <a16:colId xmlns:a16="http://schemas.microsoft.com/office/drawing/2014/main" val="1664550258"/>
                    </a:ext>
                  </a:extLst>
                </a:gridCol>
                <a:gridCol w="5040560">
                  <a:extLst>
                    <a:ext uri="{9D8B030D-6E8A-4147-A177-3AD203B41FA5}">
                      <a16:colId xmlns:a16="http://schemas.microsoft.com/office/drawing/2014/main" val="1138568597"/>
                    </a:ext>
                  </a:extLst>
                </a:gridCol>
              </a:tblGrid>
              <a:tr h="493348">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ctr" defTabSz="449263" rtl="0" eaLnBrk="1" fontAlgn="base" latinLnBrk="0" hangingPunct="1">
                        <a:lnSpc>
                          <a:spcPct val="93000"/>
                        </a:lnSpc>
                        <a:spcBef>
                          <a:spcPts val="6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000" b="1"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Posición</a:t>
                      </a:r>
                    </a:p>
                  </a:txBody>
                  <a:tcPr marT="64580"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ctr" defTabSz="449263" rtl="0" eaLnBrk="1" fontAlgn="base" latinLnBrk="0" hangingPunct="1">
                        <a:lnSpc>
                          <a:spcPct val="93000"/>
                        </a:lnSpc>
                        <a:spcBef>
                          <a:spcPts val="6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000" b="1"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Efecto</a:t>
                      </a:r>
                    </a:p>
                  </a:txBody>
                  <a:tcPr marT="64580"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83062174"/>
                  </a:ext>
                </a:extLst>
              </a:tr>
              <a:tr h="955263">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ts val="5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000" b="0"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Delante de una </a:t>
                      </a:r>
                      <a:r>
                        <a:rPr kumimoji="0" lang="es-AR" altLang="es-AR" sz="2000" b="0" i="0" u="none" strike="noStrike" cap="none" normalizeH="0" baseline="0" noProof="0">
                          <a:ln>
                            <a:noFill/>
                          </a:ln>
                          <a:solidFill>
                            <a:srgbClr val="FF0000"/>
                          </a:solidFill>
                          <a:effectLst/>
                          <a:latin typeface="Arial" panose="020B0604020202020204" pitchFamily="34" charset="0"/>
                          <a:ea typeface="Microsoft YaHei" panose="020B0503020204020204" pitchFamily="34" charset="-122"/>
                        </a:rPr>
                        <a:t>variable en un archivo</a:t>
                      </a:r>
                      <a:r>
                        <a:rPr kumimoji="0" lang="es-AR" altLang="es-AR" sz="2000" b="0" i="0" u="none" strike="noStrike" cap="none" normalizeH="0" baseline="0" noProof="0">
                          <a:ln>
                            <a:noFill/>
                          </a:ln>
                          <a:solidFill>
                            <a:srgbClr val="002060"/>
                          </a:solidFill>
                          <a:effectLst/>
                          <a:latin typeface="Arial" panose="020B0604020202020204" pitchFamily="34" charset="0"/>
                          <a:ea typeface="Microsoft YaHei" panose="020B0503020204020204" pitchFamily="34" charset="-122"/>
                        </a:rPr>
                        <a:t> </a:t>
                      </a:r>
                      <a:r>
                        <a:rPr kumimoji="0" lang="es-AR" altLang="es-AR" sz="2000" b="0"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(fuera de cualquier función)</a:t>
                      </a:r>
                    </a:p>
                  </a:txBody>
                  <a:tcPr marT="64580"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ts val="5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400" b="1" i="0" u="none" strike="noStrike" cap="none" normalizeH="0" baseline="0" noProof="0" dirty="0">
                          <a:ln>
                            <a:noFill/>
                          </a:ln>
                          <a:solidFill>
                            <a:srgbClr val="000000"/>
                          </a:solidFill>
                          <a:effectLst/>
                          <a:latin typeface="Arial" panose="020B0604020202020204" pitchFamily="34" charset="0"/>
                          <a:ea typeface="Microsoft YaHei" panose="020B0503020204020204" pitchFamily="34" charset="-122"/>
                        </a:rPr>
                        <a:t>La variable solo es conocida en ese archivo. </a:t>
                      </a:r>
                      <a:r>
                        <a:rPr kumimoji="0" lang="es-AR" altLang="es-AR" sz="2000" b="0" i="1" u="none" strike="noStrike" cap="none" normalizeH="0" baseline="0" noProof="0" dirty="0">
                          <a:ln>
                            <a:noFill/>
                          </a:ln>
                          <a:solidFill>
                            <a:srgbClr val="000000"/>
                          </a:solidFill>
                          <a:effectLst/>
                          <a:latin typeface="Arial" panose="020B0604020202020204" pitchFamily="34" charset="0"/>
                          <a:ea typeface="Microsoft YaHei" panose="020B0503020204020204" pitchFamily="34" charset="-122"/>
                        </a:rPr>
                        <a:t>(es global a él)</a:t>
                      </a:r>
                      <a:endParaRPr kumimoji="0" lang="es-AR" altLang="es-AR" sz="2400" b="0" i="1" u="none" strike="noStrike" cap="none" normalizeH="0" baseline="0" noProof="0" dirty="0">
                        <a:ln>
                          <a:noFill/>
                        </a:ln>
                        <a:solidFill>
                          <a:srgbClr val="000000"/>
                        </a:solidFill>
                        <a:effectLst/>
                        <a:latin typeface="Arial" panose="020B0604020202020204" pitchFamily="34" charset="0"/>
                        <a:ea typeface="Microsoft YaHei" panose="020B0503020204020204" pitchFamily="34" charset="-122"/>
                      </a:endParaRPr>
                    </a:p>
                  </a:txBody>
                  <a:tcPr marT="64580"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329076359"/>
                  </a:ext>
                </a:extLst>
              </a:tr>
              <a:tr h="750270">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ts val="5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000" b="0"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Delante de una </a:t>
                      </a:r>
                      <a:r>
                        <a:rPr kumimoji="0" lang="es-AR" altLang="es-AR" sz="2000" b="0" i="0" u="none" strike="noStrike" cap="none" normalizeH="0" baseline="0" noProof="0">
                          <a:ln>
                            <a:noFill/>
                          </a:ln>
                          <a:solidFill>
                            <a:srgbClr val="FF0000"/>
                          </a:solidFill>
                          <a:effectLst/>
                          <a:latin typeface="Arial" panose="020B0604020202020204" pitchFamily="34" charset="0"/>
                          <a:ea typeface="Microsoft YaHei" panose="020B0503020204020204" pitchFamily="34" charset="-122"/>
                        </a:rPr>
                        <a:t>variable en una función</a:t>
                      </a:r>
                    </a:p>
                  </a:txBody>
                  <a:tcPr marT="64580"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ts val="5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400" b="1"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La variable mantiene su valor entre llamadas de la función</a:t>
                      </a:r>
                    </a:p>
                  </a:txBody>
                  <a:tcPr marT="64580"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624679688"/>
                  </a:ext>
                </a:extLst>
              </a:tr>
              <a:tr h="1016760">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ts val="5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000" b="0"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Delante de un </a:t>
                      </a:r>
                      <a:r>
                        <a:rPr kumimoji="0" lang="es-AR" altLang="es-AR" sz="2000" b="0" i="0" u="none" strike="noStrike" cap="none" normalizeH="0" baseline="0" noProof="0">
                          <a:ln>
                            <a:noFill/>
                          </a:ln>
                          <a:solidFill>
                            <a:srgbClr val="FF0000"/>
                          </a:solidFill>
                          <a:effectLst/>
                          <a:latin typeface="Arial" panose="020B0604020202020204" pitchFamily="34" charset="0"/>
                          <a:ea typeface="Microsoft YaHei" panose="020B0503020204020204" pitchFamily="34" charset="-122"/>
                        </a:rPr>
                        <a:t>atributo</a:t>
                      </a:r>
                      <a:r>
                        <a:rPr kumimoji="0" lang="es-AR" altLang="es-AR" sz="2000" b="0" i="0" u="none" strike="noStrike" cap="none" normalizeH="0" baseline="0" noProof="0">
                          <a:ln>
                            <a:noFill/>
                          </a:ln>
                          <a:solidFill>
                            <a:srgbClr val="558BB8"/>
                          </a:solidFill>
                          <a:effectLst/>
                          <a:latin typeface="Arial" panose="020B0604020202020204" pitchFamily="34" charset="0"/>
                          <a:ea typeface="Microsoft YaHei" panose="020B0503020204020204" pitchFamily="34" charset="-122"/>
                        </a:rPr>
                        <a:t> </a:t>
                      </a:r>
                      <a:r>
                        <a:rPr kumimoji="0" lang="es-AR" altLang="es-AR" sz="2000" b="0"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a:t>
                      </a:r>
                      <a:r>
                        <a:rPr kumimoji="0" lang="es-AR" altLang="es-AR" sz="2000" b="0" i="1"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data member</a:t>
                      </a:r>
                      <a:r>
                        <a:rPr kumimoji="0" lang="es-AR" altLang="es-AR" sz="2000" b="0"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 de una </a:t>
                      </a:r>
                      <a:r>
                        <a:rPr kumimoji="0" lang="es-AR" altLang="es-AR" sz="2000" b="0" i="0" u="none" strike="noStrike" cap="none" normalizeH="0" baseline="0" noProof="0">
                          <a:ln>
                            <a:noFill/>
                          </a:ln>
                          <a:solidFill>
                            <a:srgbClr val="FF0000"/>
                          </a:solidFill>
                          <a:effectLst/>
                          <a:latin typeface="Arial" panose="020B0604020202020204" pitchFamily="34" charset="0"/>
                          <a:ea typeface="Microsoft YaHei" panose="020B0503020204020204" pitchFamily="34" charset="-122"/>
                        </a:rPr>
                        <a:t>clase</a:t>
                      </a:r>
                    </a:p>
                  </a:txBody>
                  <a:tcPr marT="64580"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ts val="5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400" b="1" i="0" u="none" strike="noStrike" cap="none" normalizeH="0" baseline="0" noProof="0" dirty="0">
                          <a:ln>
                            <a:noFill/>
                          </a:ln>
                          <a:solidFill>
                            <a:srgbClr val="000000"/>
                          </a:solidFill>
                          <a:effectLst/>
                          <a:latin typeface="Arial" panose="020B0604020202020204" pitchFamily="34" charset="0"/>
                          <a:ea typeface="Microsoft YaHei" panose="020B0503020204020204" pitchFamily="34" charset="-122"/>
                        </a:rPr>
                        <a:t>Su valor es el mismo para todos los objetos de la misma clase. </a:t>
                      </a:r>
                      <a:r>
                        <a:rPr kumimoji="0" lang="es-AR" altLang="es-AR" sz="2400" b="0" i="1" u="none" strike="noStrike" cap="none" normalizeH="0" baseline="0" noProof="0" dirty="0">
                          <a:ln>
                            <a:noFill/>
                          </a:ln>
                          <a:solidFill>
                            <a:srgbClr val="000000"/>
                          </a:solidFill>
                          <a:effectLst/>
                          <a:latin typeface="Arial" panose="020B0604020202020204" pitchFamily="34" charset="0"/>
                          <a:ea typeface="Microsoft YaHei" panose="020B0503020204020204" pitchFamily="34" charset="-122"/>
                        </a:rPr>
                        <a:t>(es global a los objetos de la clase)</a:t>
                      </a:r>
                      <a:endParaRPr kumimoji="0" lang="es-AR" altLang="es-AR" sz="2400" b="1" i="0" u="none" strike="noStrike" cap="none" normalizeH="0" baseline="0" noProof="0" dirty="0">
                        <a:ln>
                          <a:noFill/>
                        </a:ln>
                        <a:solidFill>
                          <a:srgbClr val="000000"/>
                        </a:solidFill>
                        <a:effectLst/>
                        <a:latin typeface="Arial" panose="020B0604020202020204" pitchFamily="34" charset="0"/>
                        <a:ea typeface="Microsoft YaHei" panose="020B0503020204020204" pitchFamily="34" charset="-122"/>
                      </a:endParaRPr>
                    </a:p>
                  </a:txBody>
                  <a:tcPr marT="64580"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010702669"/>
                  </a:ext>
                </a:extLst>
              </a:tr>
              <a:tr h="1310582">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ts val="5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000" b="0"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Delante de un </a:t>
                      </a:r>
                      <a:r>
                        <a:rPr kumimoji="0" lang="es-AR" altLang="es-AR" sz="2000" b="0" i="0" u="none" strike="noStrike" cap="none" normalizeH="0" baseline="0" noProof="0">
                          <a:ln>
                            <a:noFill/>
                          </a:ln>
                          <a:solidFill>
                            <a:srgbClr val="FF0000"/>
                          </a:solidFill>
                          <a:effectLst/>
                          <a:latin typeface="Arial" panose="020B0604020202020204" pitchFamily="34" charset="0"/>
                          <a:ea typeface="Microsoft YaHei" panose="020B0503020204020204" pitchFamily="34" charset="-122"/>
                        </a:rPr>
                        <a:t>método</a:t>
                      </a:r>
                      <a:r>
                        <a:rPr kumimoji="0" lang="es-AR" altLang="es-AR" sz="2000" b="0" i="0" u="none" strike="noStrike" cap="none" normalizeH="0" baseline="0" noProof="0">
                          <a:ln>
                            <a:noFill/>
                          </a:ln>
                          <a:solidFill>
                            <a:srgbClr val="558BB8"/>
                          </a:solidFill>
                          <a:effectLst/>
                          <a:latin typeface="Arial" panose="020B0604020202020204" pitchFamily="34" charset="0"/>
                          <a:ea typeface="Microsoft YaHei" panose="020B0503020204020204" pitchFamily="34" charset="-122"/>
                        </a:rPr>
                        <a:t> </a:t>
                      </a:r>
                      <a:r>
                        <a:rPr kumimoji="0" lang="es-AR" altLang="es-AR" sz="2000" b="0" i="0" u="none" strike="noStrike" cap="none" normalizeH="0" baseline="0" noProof="0">
                          <a:ln>
                            <a:noFill/>
                          </a:ln>
                          <a:solidFill>
                            <a:srgbClr val="000000"/>
                          </a:solidFill>
                          <a:effectLst/>
                          <a:latin typeface="Arial" panose="020B0604020202020204" pitchFamily="34" charset="0"/>
                          <a:ea typeface="Microsoft YaHei" panose="020B0503020204020204" pitchFamily="34" charset="-122"/>
                        </a:rPr>
                        <a:t>de una </a:t>
                      </a:r>
                      <a:r>
                        <a:rPr kumimoji="0" lang="es-AR" altLang="es-AR" sz="2000" b="0" i="0" u="none" strike="noStrike" cap="none" normalizeH="0" baseline="0" noProof="0">
                          <a:ln>
                            <a:noFill/>
                          </a:ln>
                          <a:solidFill>
                            <a:srgbClr val="558BB8"/>
                          </a:solidFill>
                          <a:effectLst/>
                          <a:latin typeface="Arial" panose="020B0604020202020204" pitchFamily="34" charset="0"/>
                          <a:ea typeface="Microsoft YaHei" panose="020B0503020204020204" pitchFamily="34" charset="-122"/>
                        </a:rPr>
                        <a:t>clase</a:t>
                      </a:r>
                    </a:p>
                  </a:txBody>
                  <a:tcPr marT="64580"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a:spcBef>
                          <a:spcPts val="7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w Cen MT" panose="020B0602020104020603" pitchFamily="34" charset="0"/>
                          <a:ea typeface="Microsoft YaHei" panose="020B0503020204020204" pitchFamily="34" charset="-122"/>
                        </a:defRPr>
                      </a:lvl1pPr>
                      <a:lvl2pPr eaLnBrk="0">
                        <a:spcBef>
                          <a:spcPts val="6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500">
                          <a:solidFill>
                            <a:srgbClr val="000000"/>
                          </a:solidFill>
                          <a:latin typeface="Tw Cen MT" panose="020B0602020104020603" pitchFamily="34" charset="0"/>
                          <a:ea typeface="Microsoft YaHei" panose="020B0503020204020204" pitchFamily="34" charset="-122"/>
                        </a:defRPr>
                      </a:lvl2pPr>
                      <a:lvl3pPr eaLnBrk="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rgbClr val="000000"/>
                          </a:solidFill>
                          <a:latin typeface="Tw Cen MT" panose="020B0602020104020603" pitchFamily="34" charset="0"/>
                          <a:ea typeface="Microsoft YaHei" panose="020B0503020204020204" pitchFamily="34" charset="-122"/>
                        </a:defRPr>
                      </a:lvl3pPr>
                      <a:lvl4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4pPr>
                      <a:lvl5pPr eaLnBrk="0">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5pPr>
                      <a:lvl6pPr marL="25146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6pPr>
                      <a:lvl7pPr marL="29718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7pPr>
                      <a:lvl8pPr marL="34290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8pPr>
                      <a:lvl9pPr marL="3886200" indent="-228600" defTabSz="449263" eaLnBrk="0" fontAlgn="base" hangingPunct="0">
                        <a:spcBef>
                          <a:spcPts val="43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anose="020B0602020104020603" pitchFamily="34" charset="0"/>
                          <a:ea typeface="Microsoft YaHei" panose="020B0503020204020204" pitchFamily="34" charset="-122"/>
                        </a:defRPr>
                      </a:lvl9pPr>
                    </a:lstStyle>
                    <a:p>
                      <a:pPr marL="0" marR="0" lvl="0" indent="0" algn="l" defTabSz="449263" rtl="0" eaLnBrk="1" fontAlgn="base" latinLnBrk="0" hangingPunct="1">
                        <a:lnSpc>
                          <a:spcPct val="93000"/>
                        </a:lnSpc>
                        <a:spcBef>
                          <a:spcPts val="5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300" b="1" i="0" u="none" strike="noStrike" cap="none" normalizeH="0" baseline="0" noProof="0" dirty="0">
                          <a:ln>
                            <a:noFill/>
                          </a:ln>
                          <a:solidFill>
                            <a:srgbClr val="000000"/>
                          </a:solidFill>
                          <a:effectLst/>
                          <a:latin typeface="Arial" panose="020B0604020202020204" pitchFamily="34" charset="0"/>
                          <a:ea typeface="Microsoft YaHei" panose="020B0503020204020204" pitchFamily="34" charset="-122"/>
                        </a:rPr>
                        <a:t>Solo puede acceder a atributos privados </a:t>
                      </a:r>
                      <a:r>
                        <a:rPr kumimoji="0" lang="es-AR" altLang="es-AR" sz="2300" b="1" i="0" u="none" strike="noStrike" cap="none" normalizeH="0" baseline="0" noProof="0" dirty="0" err="1">
                          <a:ln>
                            <a:noFill/>
                          </a:ln>
                          <a:solidFill>
                            <a:srgbClr val="000000"/>
                          </a:solidFill>
                          <a:effectLst/>
                          <a:latin typeface="Courier New" panose="02070309020205020404" pitchFamily="49" charset="0"/>
                          <a:ea typeface="Microsoft YaHei" panose="020B0503020204020204" pitchFamily="34" charset="-122"/>
                        </a:rPr>
                        <a:t>static</a:t>
                      </a:r>
                      <a:r>
                        <a:rPr kumimoji="0" lang="es-AR" altLang="es-AR" sz="2300" b="1" i="0" u="none" strike="noStrike" cap="none" normalizeH="0" baseline="0" noProof="0" dirty="0">
                          <a:ln>
                            <a:noFill/>
                          </a:ln>
                          <a:solidFill>
                            <a:srgbClr val="000000"/>
                          </a:solidFill>
                          <a:effectLst/>
                          <a:latin typeface="Courier New" panose="02070309020205020404" pitchFamily="49" charset="0"/>
                          <a:ea typeface="Microsoft YaHei" panose="020B0503020204020204" pitchFamily="34" charset="-122"/>
                        </a:rPr>
                        <a:t> </a:t>
                      </a:r>
                      <a:r>
                        <a:rPr kumimoji="0" lang="es-AR" altLang="es-AR" sz="2300" b="1" i="0" u="none" strike="noStrike" cap="none" normalizeH="0" baseline="0" noProof="0" dirty="0">
                          <a:ln>
                            <a:noFill/>
                          </a:ln>
                          <a:solidFill>
                            <a:srgbClr val="000000"/>
                          </a:solidFill>
                          <a:effectLst/>
                          <a:latin typeface="Arial" panose="020B0604020202020204" pitchFamily="34" charset="0"/>
                          <a:ea typeface="Microsoft YaHei" panose="020B0503020204020204" pitchFamily="34" charset="-122"/>
                        </a:rPr>
                        <a:t>de la clase.</a:t>
                      </a:r>
                      <a:endParaRPr kumimoji="0" lang="es-AR" altLang="es-AR" sz="2300" b="1" i="0" u="none" strike="noStrike" cap="none" normalizeH="0" baseline="0" noProof="0" dirty="0">
                        <a:ln>
                          <a:noFill/>
                        </a:ln>
                        <a:solidFill>
                          <a:srgbClr val="000000"/>
                        </a:solidFill>
                        <a:effectLst/>
                        <a:latin typeface="Courier New" panose="02070309020205020404" pitchFamily="49" charset="0"/>
                        <a:ea typeface="Microsoft YaHei" panose="020B0503020204020204" pitchFamily="34" charset="-122"/>
                      </a:endParaRPr>
                    </a:p>
                    <a:p>
                      <a:pPr marL="0" marR="0" lvl="0" indent="0" algn="l" defTabSz="449263" rtl="0" eaLnBrk="1" fontAlgn="base" latinLnBrk="0" hangingPunct="1">
                        <a:lnSpc>
                          <a:spcPct val="93000"/>
                        </a:lnSpc>
                        <a:spcBef>
                          <a:spcPts val="500"/>
                        </a:spcBef>
                        <a:spcAft>
                          <a:spcPct val="0"/>
                        </a:spcAft>
                        <a:buClrTx/>
                        <a:buSzPct val="7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altLang="es-AR" sz="2300" b="1" i="0" u="none" strike="noStrike" cap="none" normalizeH="0" baseline="0" noProof="0" dirty="0">
                          <a:ln>
                            <a:noFill/>
                          </a:ln>
                          <a:solidFill>
                            <a:srgbClr val="000000"/>
                          </a:solidFill>
                          <a:effectLst/>
                          <a:latin typeface="Arial" panose="020B0604020202020204" pitchFamily="34" charset="0"/>
                          <a:ea typeface="Microsoft YaHei" panose="020B0503020204020204" pitchFamily="34" charset="-122"/>
                        </a:rPr>
                        <a:t>Se accede a al método a través de la clase, no de objetos.</a:t>
                      </a:r>
                    </a:p>
                  </a:txBody>
                  <a:tcPr marT="64580"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959240824"/>
                  </a:ext>
                </a:extLst>
              </a:tr>
            </a:tbl>
          </a:graphicData>
        </a:graphic>
      </p:graphicFrame>
      <p:pic>
        <p:nvPicPr>
          <p:cNvPr id="2" name="Imagen 1">
            <a:extLst>
              <a:ext uri="{FF2B5EF4-FFF2-40B4-BE49-F238E27FC236}">
                <a16:creationId xmlns:a16="http://schemas.microsoft.com/office/drawing/2014/main" id="{C5F4020D-A565-4198-ACCE-6C3A794CE4CB}"/>
              </a:ext>
            </a:extLst>
          </p:cNvPr>
          <p:cNvPicPr>
            <a:picLocks noChangeAspect="1"/>
          </p:cNvPicPr>
          <p:nvPr/>
        </p:nvPicPr>
        <p:blipFill>
          <a:blip r:embed="rId3"/>
          <a:stretch>
            <a:fillRect/>
          </a:stretch>
        </p:blipFill>
        <p:spPr>
          <a:xfrm>
            <a:off x="5475728" y="1945718"/>
            <a:ext cx="4752528" cy="792088"/>
          </a:xfrm>
          <a:prstGeom prst="rect">
            <a:avLst/>
          </a:prstGeom>
        </p:spPr>
      </p:pic>
      <p:pic>
        <p:nvPicPr>
          <p:cNvPr id="12" name="Imagen 11">
            <a:extLst>
              <a:ext uri="{FF2B5EF4-FFF2-40B4-BE49-F238E27FC236}">
                <a16:creationId xmlns:a16="http://schemas.microsoft.com/office/drawing/2014/main" id="{C46AE5DF-ABD6-4CE8-ACB1-F289D81EFDB9}"/>
              </a:ext>
            </a:extLst>
          </p:cNvPr>
          <p:cNvPicPr>
            <a:picLocks noChangeAspect="1"/>
          </p:cNvPicPr>
          <p:nvPr/>
        </p:nvPicPr>
        <p:blipFill>
          <a:blip r:embed="rId3"/>
          <a:stretch>
            <a:fillRect/>
          </a:stretch>
        </p:blipFill>
        <p:spPr>
          <a:xfrm>
            <a:off x="5475729" y="2879830"/>
            <a:ext cx="4752528" cy="658552"/>
          </a:xfrm>
          <a:prstGeom prst="rect">
            <a:avLst/>
          </a:prstGeom>
        </p:spPr>
      </p:pic>
      <p:pic>
        <p:nvPicPr>
          <p:cNvPr id="14" name="Imagen 13">
            <a:extLst>
              <a:ext uri="{FF2B5EF4-FFF2-40B4-BE49-F238E27FC236}">
                <a16:creationId xmlns:a16="http://schemas.microsoft.com/office/drawing/2014/main" id="{F8744B4B-E52B-4184-9F96-426369EE1DDB}"/>
              </a:ext>
            </a:extLst>
          </p:cNvPr>
          <p:cNvPicPr>
            <a:picLocks noChangeAspect="1"/>
          </p:cNvPicPr>
          <p:nvPr/>
        </p:nvPicPr>
        <p:blipFill>
          <a:blip r:embed="rId3"/>
          <a:stretch>
            <a:fillRect/>
          </a:stretch>
        </p:blipFill>
        <p:spPr>
          <a:xfrm>
            <a:off x="5475729" y="3700547"/>
            <a:ext cx="4868743" cy="964375"/>
          </a:xfrm>
          <a:prstGeom prst="rect">
            <a:avLst/>
          </a:prstGeom>
        </p:spPr>
      </p:pic>
      <p:pic>
        <p:nvPicPr>
          <p:cNvPr id="15" name="Imagen 14">
            <a:extLst>
              <a:ext uri="{FF2B5EF4-FFF2-40B4-BE49-F238E27FC236}">
                <a16:creationId xmlns:a16="http://schemas.microsoft.com/office/drawing/2014/main" id="{2F8007D4-EC62-43B9-9F96-10B01511F756}"/>
              </a:ext>
            </a:extLst>
          </p:cNvPr>
          <p:cNvPicPr>
            <a:picLocks noChangeAspect="1"/>
          </p:cNvPicPr>
          <p:nvPr/>
        </p:nvPicPr>
        <p:blipFill>
          <a:blip r:embed="rId3"/>
          <a:stretch>
            <a:fillRect/>
          </a:stretch>
        </p:blipFill>
        <p:spPr>
          <a:xfrm>
            <a:off x="5464218" y="4763549"/>
            <a:ext cx="4868742" cy="1445144"/>
          </a:xfrm>
          <a:prstGeom prst="rect">
            <a:avLst/>
          </a:prstGeom>
        </p:spPr>
      </p:pic>
    </p:spTree>
    <p:extLst>
      <p:ext uri="{BB962C8B-B14F-4D97-AF65-F5344CB8AC3E}">
        <p14:creationId xmlns:p14="http://schemas.microsoft.com/office/powerpoint/2010/main" val="25903241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Marcador de fecha 3"/>
          <p:cNvSpPr>
            <a:spLocks noGrp="1"/>
          </p:cNvSpPr>
          <p:nvPr>
            <p:ph type="dt" idx="10"/>
          </p:nvPr>
        </p:nvSpPr>
        <p:spPr/>
        <p:txBody>
          <a:bodyPr/>
          <a:lstStyle/>
          <a:p>
            <a:r>
              <a:rPr lang="es-AR" altLang="es-AR"/>
              <a:t>@2018</a:t>
            </a:r>
          </a:p>
        </p:txBody>
      </p:sp>
      <p:sp>
        <p:nvSpPr>
          <p:cNvPr id="8" name="Marcador de pie de página 4"/>
          <p:cNvSpPr>
            <a:spLocks noGrp="1"/>
          </p:cNvSpPr>
          <p:nvPr>
            <p:ph type="ftr" idx="11"/>
          </p:nvPr>
        </p:nvSpPr>
        <p:spPr/>
        <p:txBody>
          <a:bodyPr/>
          <a:lstStyle/>
          <a:p>
            <a:r>
              <a:rPr lang="es-ES" altLang="es-AR"/>
              <a:t>Ing. M. Giura / Info2</a:t>
            </a:r>
          </a:p>
        </p:txBody>
      </p:sp>
      <p:sp>
        <p:nvSpPr>
          <p:cNvPr id="9" name="Marcador de número de diapositiva 5"/>
          <p:cNvSpPr>
            <a:spLocks noGrp="1"/>
          </p:cNvSpPr>
          <p:nvPr>
            <p:ph type="sldNum" idx="12"/>
          </p:nvPr>
        </p:nvSpPr>
        <p:spPr/>
        <p:txBody>
          <a:bodyPr/>
          <a:lstStyle/>
          <a:p>
            <a:fld id="{41549680-E5C3-45D5-93FB-DAC9621AC937}" type="slidenum">
              <a:rPr lang="es-ES" altLang="es-AR"/>
              <a:pPr/>
              <a:t>36</a:t>
            </a:fld>
            <a:endParaRPr lang="es-ES" altLang="es-AR"/>
          </a:p>
        </p:txBody>
      </p:sp>
      <p:sp>
        <p:nvSpPr>
          <p:cNvPr id="19457" name="Rectangle 1"/>
          <p:cNvSpPr>
            <a:spLocks noGrp="1" noChangeArrowheads="1"/>
          </p:cNvSpPr>
          <p:nvPr>
            <p:ph type="title" idx="4294967295"/>
          </p:nvPr>
        </p:nvSpPr>
        <p:spPr>
          <a:xfrm>
            <a:off x="1847528" y="259945"/>
            <a:ext cx="10128448" cy="763587"/>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5400" b="1" dirty="0">
                <a:latin typeface="Bitstream Charter" pitchFamily="16" charset="0"/>
              </a:rPr>
              <a:t>Relaciones de amistad: </a:t>
            </a:r>
            <a:r>
              <a:rPr lang="es-AR" altLang="es-AR" b="1" dirty="0" err="1">
                <a:solidFill>
                  <a:schemeClr val="accent2"/>
                </a:solidFill>
                <a:latin typeface="Segoe Print" panose="02000600000000000000" pitchFamily="2" charset="0"/>
              </a:rPr>
              <a:t>friend</a:t>
            </a:r>
            <a:endParaRPr lang="es-AR" altLang="es-AR" b="1" dirty="0">
              <a:solidFill>
                <a:schemeClr val="accent2"/>
              </a:solidFill>
              <a:latin typeface="Segoe Print" panose="02000600000000000000" pitchFamily="2" charset="0"/>
            </a:endParaRPr>
          </a:p>
        </p:txBody>
      </p:sp>
      <p:sp>
        <p:nvSpPr>
          <p:cNvPr id="19458" name="Text Box 2"/>
          <p:cNvSpPr txBox="1">
            <a:spLocks noChangeArrowheads="1"/>
          </p:cNvSpPr>
          <p:nvPr/>
        </p:nvSpPr>
        <p:spPr bwMode="auto">
          <a:xfrm>
            <a:off x="1703388" y="1662808"/>
            <a:ext cx="8640762" cy="205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spcAft>
                <a:spcPts val="2550"/>
              </a:spcAft>
              <a:buClrTx/>
            </a:pPr>
            <a:r>
              <a:rPr lang="es-AR" altLang="es-AR" sz="4000" dirty="0"/>
              <a:t>Los miembros privados de una clase no son  accesibles para funciones y clases exteriores a dicha clase. </a:t>
            </a:r>
            <a:r>
              <a:rPr lang="es-AR" altLang="es-AR" sz="4000" b="1" dirty="0">
                <a:solidFill>
                  <a:srgbClr val="FF0000"/>
                </a:solidFill>
                <a:latin typeface="Ume Gothic" pitchFamily="32" charset="0"/>
                <a:ea typeface="Ume Gothic" pitchFamily="32" charset="0"/>
                <a:cs typeface="Ume Gothic" pitchFamily="32" charset="0"/>
              </a:rPr>
              <a:t>✔</a:t>
            </a:r>
          </a:p>
        </p:txBody>
      </p:sp>
      <p:sp>
        <p:nvSpPr>
          <p:cNvPr id="19459" name="Text Box 3"/>
          <p:cNvSpPr txBox="1">
            <a:spLocks noChangeArrowheads="1"/>
          </p:cNvSpPr>
          <p:nvPr/>
        </p:nvSpPr>
        <p:spPr bwMode="auto">
          <a:xfrm>
            <a:off x="1524000" y="4077072"/>
            <a:ext cx="9144000" cy="179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9pPr>
          </a:lstStyle>
          <a:p>
            <a:pPr algn="ctr">
              <a:spcAft>
                <a:spcPts val="2550"/>
              </a:spcAft>
              <a:buClrTx/>
            </a:pPr>
            <a:r>
              <a:rPr lang="es-AR" altLang="es-AR" sz="2800" dirty="0">
                <a:solidFill>
                  <a:srgbClr val="000080"/>
                </a:solidFill>
                <a:latin typeface="Segoe Print" panose="02000600000000000000" pitchFamily="2" charset="0"/>
              </a:rPr>
              <a:t>En ciertas ocasiones queremos “saltarnos” esta restricción y acceder a miembros privados de un objeto de una clase desde objetos de </a:t>
            </a:r>
            <a:r>
              <a:rPr lang="es-AR" altLang="es-AR" sz="2800" dirty="0">
                <a:solidFill>
                  <a:srgbClr val="000080"/>
                </a:solidFill>
                <a:effectLst>
                  <a:outerShdw blurRad="38100" dist="38100" dir="2700000" algn="tl">
                    <a:srgbClr val="C0C0C0"/>
                  </a:outerShdw>
                </a:effectLst>
                <a:latin typeface="Segoe Print" panose="02000600000000000000" pitchFamily="2" charset="0"/>
              </a:rPr>
              <a:t>otras</a:t>
            </a:r>
            <a:r>
              <a:rPr lang="es-AR" altLang="es-AR" sz="2800" dirty="0">
                <a:solidFill>
                  <a:srgbClr val="000080"/>
                </a:solidFill>
                <a:latin typeface="Segoe Print" panose="02000600000000000000" pitchFamily="2" charset="0"/>
              </a:rPr>
              <a:t> clases o desde cualquier parte de un programa. </a:t>
            </a:r>
          </a:p>
        </p:txBody>
      </p:sp>
      <p:sp>
        <p:nvSpPr>
          <p:cNvPr id="19461" name="Text Box 5"/>
          <p:cNvSpPr txBox="1">
            <a:spLocks noChangeArrowheads="1"/>
          </p:cNvSpPr>
          <p:nvPr/>
        </p:nvSpPr>
        <p:spPr bwMode="auto">
          <a:xfrm>
            <a:off x="2639617" y="1245196"/>
            <a:ext cx="33115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i="1" dirty="0">
                <a:latin typeface="Purisa" charset="0"/>
              </a:rPr>
              <a:t>Ya sabemos que…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indefinite" fill="hold">
                                          <p:stCondLst>
                                            <p:cond delay="0"/>
                                          </p:stCondLst>
                                        </p:cTn>
                                        <p:tgtEl>
                                          <p:spTgt spid="19459"/>
                                        </p:tgtEl>
                                        <p:attrNameLst>
                                          <p:attrName>style.visibility</p:attrName>
                                        </p:attrNameLst>
                                      </p:cBhvr>
                                      <p:to>
                                        <p:strVal val="visible"/>
                                      </p:to>
                                    </p:set>
                                    <p:animEffect transition="in" filter="dissolve">
                                      <p:cBhvr additive="repl">
                                        <p:cTn id="7" dur="125"/>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Marcador de fecha 3"/>
          <p:cNvSpPr>
            <a:spLocks noGrp="1"/>
          </p:cNvSpPr>
          <p:nvPr>
            <p:ph type="dt" idx="10"/>
          </p:nvPr>
        </p:nvSpPr>
        <p:spPr/>
        <p:txBody>
          <a:bodyPr/>
          <a:lstStyle/>
          <a:p>
            <a:r>
              <a:rPr lang="es-AR" altLang="es-AR"/>
              <a:t>@2018</a:t>
            </a:r>
          </a:p>
        </p:txBody>
      </p:sp>
      <p:sp>
        <p:nvSpPr>
          <p:cNvPr id="10" name="Marcador de pie de página 4"/>
          <p:cNvSpPr>
            <a:spLocks noGrp="1"/>
          </p:cNvSpPr>
          <p:nvPr>
            <p:ph type="ftr" idx="11"/>
          </p:nvPr>
        </p:nvSpPr>
        <p:spPr/>
        <p:txBody>
          <a:bodyPr/>
          <a:lstStyle/>
          <a:p>
            <a:r>
              <a:rPr lang="es-ES" altLang="es-AR"/>
              <a:t>Ing. M. Giura / Info2</a:t>
            </a:r>
          </a:p>
        </p:txBody>
      </p:sp>
      <p:sp>
        <p:nvSpPr>
          <p:cNvPr id="11" name="Marcador de número de diapositiva 5"/>
          <p:cNvSpPr>
            <a:spLocks noGrp="1"/>
          </p:cNvSpPr>
          <p:nvPr>
            <p:ph type="sldNum" idx="12"/>
          </p:nvPr>
        </p:nvSpPr>
        <p:spPr/>
        <p:txBody>
          <a:bodyPr/>
          <a:lstStyle/>
          <a:p>
            <a:fld id="{348DDECC-23B2-4A6F-8B70-4FDB2C6F3FF2}" type="slidenum">
              <a:rPr lang="es-ES" altLang="es-AR"/>
              <a:pPr/>
              <a:t>37</a:t>
            </a:fld>
            <a:endParaRPr lang="es-ES" altLang="es-AR"/>
          </a:p>
        </p:txBody>
      </p:sp>
      <p:sp>
        <p:nvSpPr>
          <p:cNvPr id="20481" name="Text Box 1"/>
          <p:cNvSpPr txBox="1">
            <a:spLocks noChangeArrowheads="1"/>
          </p:cNvSpPr>
          <p:nvPr/>
        </p:nvSpPr>
        <p:spPr bwMode="auto">
          <a:xfrm>
            <a:off x="422058" y="1789338"/>
            <a:ext cx="11737303" cy="2060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600" dirty="0">
                <a:solidFill>
                  <a:srgbClr val="FF0000"/>
                </a:solidFill>
              </a:rPr>
              <a:t>La palabra reservada </a:t>
            </a:r>
            <a:r>
              <a:rPr lang="es-AR" altLang="es-AR" sz="3600" b="1" dirty="0" err="1">
                <a:solidFill>
                  <a:schemeClr val="accent2"/>
                </a:solidFill>
                <a:latin typeface="Segoe Print" panose="02000600000000000000" pitchFamily="2" charset="0"/>
              </a:rPr>
              <a:t>friend</a:t>
            </a:r>
            <a:r>
              <a:rPr lang="es-AR" altLang="es-AR" sz="3600" dirty="0">
                <a:solidFill>
                  <a:srgbClr val="FF0000"/>
                </a:solidFill>
              </a:rPr>
              <a:t>  me permite declarar relaciones de amistad entre clases o entre clases y funciones.</a:t>
            </a:r>
          </a:p>
        </p:txBody>
      </p:sp>
      <p:sp>
        <p:nvSpPr>
          <p:cNvPr id="20485" name="Text Box 5"/>
          <p:cNvSpPr txBox="1">
            <a:spLocks noChangeArrowheads="1"/>
          </p:cNvSpPr>
          <p:nvPr/>
        </p:nvSpPr>
        <p:spPr bwMode="auto">
          <a:xfrm>
            <a:off x="422058" y="5442093"/>
            <a:ext cx="11434582"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sz="2100" i="1" dirty="0"/>
              <a:t>No es deseable abusar de las funciones amigas. El uso fundamental que tendrán será el de poder realizar operaciones con objetos de dos clases distintas. </a:t>
            </a:r>
          </a:p>
        </p:txBody>
      </p:sp>
      <p:sp>
        <p:nvSpPr>
          <p:cNvPr id="20486" name="Text Box 6"/>
          <p:cNvSpPr txBox="1">
            <a:spLocks noChangeArrowheads="1"/>
          </p:cNvSpPr>
          <p:nvPr/>
        </p:nvSpPr>
        <p:spPr bwMode="auto">
          <a:xfrm>
            <a:off x="1919288" y="274639"/>
            <a:ext cx="9721327"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5400" b="1" dirty="0">
                <a:solidFill>
                  <a:srgbClr val="FFC545"/>
                </a:solidFill>
                <a:latin typeface="Bitstream Charter" pitchFamily="16" charset="0"/>
              </a:rPr>
              <a:t>Relaciones de amistad: </a:t>
            </a:r>
            <a:r>
              <a:rPr lang="es-AR" altLang="es-AR" sz="4400" b="1" dirty="0" err="1">
                <a:solidFill>
                  <a:schemeClr val="accent2"/>
                </a:solidFill>
                <a:latin typeface="Segoe Print" panose="02000600000000000000" pitchFamily="2" charset="0"/>
              </a:rPr>
              <a:t>friend</a:t>
            </a:r>
            <a:endParaRPr lang="es-AR" altLang="es-AR" sz="4400" b="1" dirty="0">
              <a:solidFill>
                <a:srgbClr val="FFC545"/>
              </a:solidFill>
              <a:latin typeface="Purisa" charset="0"/>
            </a:endParaRPr>
          </a:p>
        </p:txBody>
      </p:sp>
      <p:sp>
        <p:nvSpPr>
          <p:cNvPr id="20487" name="AutoShape 7"/>
          <p:cNvSpPr>
            <a:spLocks noChangeArrowheads="1"/>
          </p:cNvSpPr>
          <p:nvPr/>
        </p:nvSpPr>
        <p:spPr bwMode="auto">
          <a:xfrm>
            <a:off x="9048328" y="6232525"/>
            <a:ext cx="1439863" cy="455613"/>
          </a:xfrm>
          <a:prstGeom prst="homePlate">
            <a:avLst>
              <a:gd name="adj" fmla="val 79007"/>
            </a:avLst>
          </a:prstGeom>
          <a:solidFill>
            <a:srgbClr val="CFE7F5"/>
          </a:solidFill>
          <a:ln w="9360" cap="sq">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1400" dirty="0" err="1"/>
              <a:t>caractristicas</a:t>
            </a:r>
            <a:endParaRPr lang="es-AR" altLang="es-AR" sz="1400" dirty="0"/>
          </a:p>
        </p:txBody>
      </p:sp>
      <p:sp>
        <p:nvSpPr>
          <p:cNvPr id="2" name="Rectángulo 1"/>
          <p:cNvSpPr/>
          <p:nvPr/>
        </p:nvSpPr>
        <p:spPr>
          <a:xfrm>
            <a:off x="1847529" y="4038164"/>
            <a:ext cx="8533135" cy="830997"/>
          </a:xfrm>
          <a:prstGeom prst="rect">
            <a:avLst/>
          </a:prstGeom>
        </p:spPr>
        <p:txBody>
          <a:bodyPr wrap="square">
            <a:spAutoFit/>
          </a:bodyPr>
          <a:lstStyle/>
          <a:p>
            <a:pPr algn="ctr"/>
            <a:r>
              <a:rPr lang="es-AR" altLang="es-AR" dirty="0">
                <a:solidFill>
                  <a:srgbClr val="000080"/>
                </a:solidFill>
                <a:latin typeface="Segoe Print" panose="02000600000000000000" pitchFamily="2" charset="0"/>
              </a:rPr>
              <a:t>y por ende facilitaremos el acceso a miembros privados de una clase cuando nos convenga</a:t>
            </a:r>
            <a:endParaRPr lang="es-AR" dirty="0"/>
          </a:p>
        </p:txBody>
      </p:sp>
    </p:spTree>
    <p:extLst>
      <p:ext uri="{BB962C8B-B14F-4D97-AF65-F5344CB8AC3E}">
        <p14:creationId xmlns:p14="http://schemas.microsoft.com/office/powerpoint/2010/main" val="418919798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Marcador de fecha 3"/>
          <p:cNvSpPr>
            <a:spLocks noGrp="1"/>
          </p:cNvSpPr>
          <p:nvPr>
            <p:ph type="dt" idx="10"/>
          </p:nvPr>
        </p:nvSpPr>
        <p:spPr/>
        <p:txBody>
          <a:bodyPr/>
          <a:lstStyle/>
          <a:p>
            <a:r>
              <a:rPr lang="es-AR" altLang="es-AR"/>
              <a:t>@2018</a:t>
            </a:r>
          </a:p>
        </p:txBody>
      </p:sp>
      <p:sp>
        <p:nvSpPr>
          <p:cNvPr id="10" name="Marcador de pie de página 4"/>
          <p:cNvSpPr>
            <a:spLocks noGrp="1"/>
          </p:cNvSpPr>
          <p:nvPr>
            <p:ph type="ftr" idx="11"/>
          </p:nvPr>
        </p:nvSpPr>
        <p:spPr/>
        <p:txBody>
          <a:bodyPr/>
          <a:lstStyle/>
          <a:p>
            <a:r>
              <a:rPr lang="es-ES" altLang="es-AR"/>
              <a:t>Ing. M. Giura / Info2</a:t>
            </a:r>
          </a:p>
        </p:txBody>
      </p:sp>
      <p:sp>
        <p:nvSpPr>
          <p:cNvPr id="11" name="Marcador de número de diapositiva 5"/>
          <p:cNvSpPr>
            <a:spLocks noGrp="1"/>
          </p:cNvSpPr>
          <p:nvPr>
            <p:ph type="sldNum" idx="12"/>
          </p:nvPr>
        </p:nvSpPr>
        <p:spPr/>
        <p:txBody>
          <a:bodyPr/>
          <a:lstStyle/>
          <a:p>
            <a:fld id="{348DDECC-23B2-4A6F-8B70-4FDB2C6F3FF2}" type="slidenum">
              <a:rPr lang="es-ES" altLang="es-AR"/>
              <a:pPr/>
              <a:t>38</a:t>
            </a:fld>
            <a:endParaRPr lang="es-ES" altLang="es-AR"/>
          </a:p>
        </p:txBody>
      </p:sp>
      <p:sp>
        <p:nvSpPr>
          <p:cNvPr id="20482" name="Text Box 2"/>
          <p:cNvSpPr txBox="1">
            <a:spLocks noChangeArrowheads="1"/>
          </p:cNvSpPr>
          <p:nvPr/>
        </p:nvSpPr>
        <p:spPr bwMode="auto">
          <a:xfrm>
            <a:off x="695400" y="1844825"/>
            <a:ext cx="11017224"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3600" b="1" dirty="0">
                <a:solidFill>
                  <a:srgbClr val="2300DC"/>
                </a:solidFill>
              </a:rPr>
              <a:t>La amistad no puede transferirse</a:t>
            </a:r>
          </a:p>
          <a:p>
            <a:pPr>
              <a:buClrTx/>
              <a:buFontTx/>
              <a:buNone/>
            </a:pPr>
            <a:r>
              <a:rPr lang="es-AR" altLang="es-AR" sz="2000" dirty="0"/>
              <a:t>Si A es amigo de B, y B es amigo de C </a:t>
            </a:r>
            <a:r>
              <a:rPr lang="es-AR" altLang="es-AR" sz="2000" dirty="0">
                <a:latin typeface="Symbol" panose="05050102010706020507" pitchFamily="18" charset="2"/>
                <a:ea typeface="Symbol" panose="05050102010706020507" pitchFamily="18" charset="2"/>
                <a:cs typeface="Symbol" panose="05050102010706020507" pitchFamily="18" charset="2"/>
              </a:rPr>
              <a:t></a:t>
            </a:r>
            <a:r>
              <a:rPr lang="es-AR" altLang="es-AR" sz="2000" dirty="0"/>
              <a:t>A no tiene que ser amigo de C (y viceversa)</a:t>
            </a:r>
          </a:p>
          <a:p>
            <a:pPr algn="ctr">
              <a:buClrTx/>
              <a:buFontTx/>
              <a:buNone/>
            </a:pPr>
            <a:r>
              <a:rPr lang="es-AR" altLang="es-AR" sz="2000" i="1" dirty="0"/>
              <a:t>“Los amigos de mis amigos son mis amigos” </a:t>
            </a:r>
            <a:r>
              <a:rPr lang="es-AR" altLang="es-AR" sz="2000" b="1" i="1" dirty="0">
                <a:solidFill>
                  <a:srgbClr val="FF0000"/>
                </a:solidFill>
              </a:rPr>
              <a:t>NO APLICA</a:t>
            </a:r>
            <a:r>
              <a:rPr lang="es-AR" altLang="es-AR" sz="2000" i="1" dirty="0"/>
              <a:t>.</a:t>
            </a:r>
          </a:p>
        </p:txBody>
      </p:sp>
      <p:sp>
        <p:nvSpPr>
          <p:cNvPr id="20483" name="Text Box 3"/>
          <p:cNvSpPr txBox="1">
            <a:spLocks noChangeArrowheads="1"/>
          </p:cNvSpPr>
          <p:nvPr/>
        </p:nvSpPr>
        <p:spPr bwMode="auto">
          <a:xfrm>
            <a:off x="695400" y="3284365"/>
            <a:ext cx="11017224"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3600" b="1">
                <a:solidFill>
                  <a:srgbClr val="2300DC"/>
                </a:solidFill>
              </a:rPr>
              <a:t>La amistad no puede heredarse</a:t>
            </a:r>
          </a:p>
          <a:p>
            <a:pPr>
              <a:buClrTx/>
              <a:buFontTx/>
              <a:buNone/>
            </a:pPr>
            <a:r>
              <a:rPr lang="es-AR" altLang="es-AR" sz="2000"/>
              <a:t>Si A es amigo de B, y C deriva de B </a:t>
            </a:r>
            <a:r>
              <a:rPr lang="es-AR" altLang="es-AR" sz="2000">
                <a:latin typeface="Symbol" panose="05050102010706020507" pitchFamily="18" charset="2"/>
                <a:ea typeface="Symbol" panose="05050102010706020507" pitchFamily="18" charset="2"/>
                <a:cs typeface="Symbol" panose="05050102010706020507" pitchFamily="18" charset="2"/>
              </a:rPr>
              <a:t></a:t>
            </a:r>
            <a:r>
              <a:rPr lang="es-AR" altLang="es-AR" sz="2000"/>
              <a:t>A no tiene que ser amigo de C (y viceversa)</a:t>
            </a:r>
          </a:p>
          <a:p>
            <a:pPr algn="ctr">
              <a:buClrTx/>
              <a:buFontTx/>
              <a:buNone/>
            </a:pPr>
            <a:r>
              <a:rPr lang="es-AR" altLang="es-AR" sz="2000" i="1"/>
              <a:t>“Los hijos de mis amigos son mis amigos”</a:t>
            </a:r>
            <a:r>
              <a:rPr lang="es-AR" altLang="es-AR" sz="2000" b="1" i="1">
                <a:solidFill>
                  <a:srgbClr val="FF0000"/>
                </a:solidFill>
              </a:rPr>
              <a:t>NO APLICA</a:t>
            </a:r>
            <a:r>
              <a:rPr lang="es-AR" altLang="es-AR" sz="2000" i="1"/>
              <a:t>.</a:t>
            </a:r>
          </a:p>
        </p:txBody>
      </p:sp>
      <p:sp>
        <p:nvSpPr>
          <p:cNvPr id="20484" name="Text Box 4"/>
          <p:cNvSpPr txBox="1">
            <a:spLocks noChangeArrowheads="1"/>
          </p:cNvSpPr>
          <p:nvPr/>
        </p:nvSpPr>
        <p:spPr bwMode="auto">
          <a:xfrm>
            <a:off x="695400" y="4898802"/>
            <a:ext cx="11017224"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3600" b="1">
                <a:solidFill>
                  <a:srgbClr val="2300DC"/>
                </a:solidFill>
              </a:rPr>
              <a:t>La amistad no es simétrica</a:t>
            </a:r>
          </a:p>
          <a:p>
            <a:pPr algn="ctr">
              <a:buClrTx/>
              <a:buFontTx/>
              <a:buNone/>
            </a:pPr>
            <a:r>
              <a:rPr lang="es-AR" altLang="es-AR" sz="2000"/>
              <a:t>Si A es amigo de B </a:t>
            </a:r>
            <a:r>
              <a:rPr lang="es-AR" altLang="es-AR" sz="2000">
                <a:latin typeface="Symbol" panose="05050102010706020507" pitchFamily="18" charset="2"/>
                <a:ea typeface="Symbol" panose="05050102010706020507" pitchFamily="18" charset="2"/>
                <a:cs typeface="Symbol" panose="05050102010706020507" pitchFamily="18" charset="2"/>
              </a:rPr>
              <a:t></a:t>
            </a:r>
            <a:r>
              <a:rPr lang="es-AR" altLang="es-AR" sz="2000"/>
              <a:t> no tiene porqué ser amigo de A </a:t>
            </a:r>
          </a:p>
        </p:txBody>
      </p:sp>
      <p:sp>
        <p:nvSpPr>
          <p:cNvPr id="20486" name="Text Box 6"/>
          <p:cNvSpPr txBox="1">
            <a:spLocks noChangeArrowheads="1"/>
          </p:cNvSpPr>
          <p:nvPr/>
        </p:nvSpPr>
        <p:spPr bwMode="auto">
          <a:xfrm>
            <a:off x="2639617" y="274639"/>
            <a:ext cx="7991872"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4400" b="1" dirty="0">
                <a:solidFill>
                  <a:srgbClr val="FFC545"/>
                </a:solidFill>
                <a:latin typeface="Bitstream Charter" pitchFamily="16" charset="0"/>
              </a:rPr>
              <a:t>Relaciones de amistad: </a:t>
            </a:r>
            <a:r>
              <a:rPr lang="es-AR" altLang="es-AR" sz="3600" b="1" dirty="0" err="1">
                <a:solidFill>
                  <a:schemeClr val="accent2"/>
                </a:solidFill>
                <a:latin typeface="Segoe Print" panose="02000600000000000000" pitchFamily="2" charset="0"/>
              </a:rPr>
              <a:t>friend</a:t>
            </a:r>
            <a:endParaRPr lang="es-AR" altLang="es-AR" sz="3600" b="1" dirty="0">
              <a:solidFill>
                <a:srgbClr val="FFC545"/>
              </a:solidFill>
              <a:latin typeface="Purisa" charset="0"/>
            </a:endParaRPr>
          </a:p>
        </p:txBody>
      </p:sp>
      <p:sp>
        <p:nvSpPr>
          <p:cNvPr id="20487" name="AutoShape 7"/>
          <p:cNvSpPr>
            <a:spLocks noChangeArrowheads="1"/>
          </p:cNvSpPr>
          <p:nvPr/>
        </p:nvSpPr>
        <p:spPr bwMode="auto">
          <a:xfrm>
            <a:off x="8093076" y="6270626"/>
            <a:ext cx="1439863" cy="455613"/>
          </a:xfrm>
          <a:prstGeom prst="homePlate">
            <a:avLst>
              <a:gd name="adj" fmla="val 79007"/>
            </a:avLst>
          </a:prstGeom>
          <a:solidFill>
            <a:srgbClr val="CFE7F5"/>
          </a:solidFill>
          <a:ln w="9360" cap="sq">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1400"/>
              <a:t>Funciones</a:t>
            </a:r>
          </a:p>
          <a:p>
            <a:pPr algn="ctr">
              <a:buClrTx/>
              <a:buFontTx/>
              <a:buNone/>
            </a:pPr>
            <a:r>
              <a:rPr lang="es-AR" altLang="es-AR" sz="1400"/>
              <a:t>amigas externas</a:t>
            </a:r>
          </a:p>
        </p:txBody>
      </p:sp>
      <p:sp>
        <p:nvSpPr>
          <p:cNvPr id="12" name="Text Box 5"/>
          <p:cNvSpPr txBox="1">
            <a:spLocks noChangeArrowheads="1"/>
          </p:cNvSpPr>
          <p:nvPr/>
        </p:nvSpPr>
        <p:spPr bwMode="auto">
          <a:xfrm>
            <a:off x="2639617" y="1245196"/>
            <a:ext cx="33115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2800" i="1" dirty="0">
                <a:latin typeface="Purisa" charset="0"/>
              </a:rPr>
              <a:t>propiedades: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Marcador de fecha 3"/>
          <p:cNvSpPr>
            <a:spLocks noGrp="1"/>
          </p:cNvSpPr>
          <p:nvPr>
            <p:ph type="dt" idx="10"/>
          </p:nvPr>
        </p:nvSpPr>
        <p:spPr/>
        <p:txBody>
          <a:bodyPr/>
          <a:lstStyle/>
          <a:p>
            <a:r>
              <a:rPr lang="es-AR" altLang="es-AR"/>
              <a:t>@2018</a:t>
            </a:r>
          </a:p>
        </p:txBody>
      </p:sp>
      <p:sp>
        <p:nvSpPr>
          <p:cNvPr id="10" name="Marcador de pie de página 4"/>
          <p:cNvSpPr>
            <a:spLocks noGrp="1"/>
          </p:cNvSpPr>
          <p:nvPr>
            <p:ph type="ftr" idx="11"/>
          </p:nvPr>
        </p:nvSpPr>
        <p:spPr/>
        <p:txBody>
          <a:bodyPr/>
          <a:lstStyle/>
          <a:p>
            <a:r>
              <a:rPr lang="es-ES" altLang="es-AR"/>
              <a:t>Ing. M. Giura / Info2</a:t>
            </a:r>
          </a:p>
        </p:txBody>
      </p:sp>
      <p:sp>
        <p:nvSpPr>
          <p:cNvPr id="11" name="Marcador de número de diapositiva 5"/>
          <p:cNvSpPr>
            <a:spLocks noGrp="1"/>
          </p:cNvSpPr>
          <p:nvPr>
            <p:ph type="sldNum" idx="12"/>
          </p:nvPr>
        </p:nvSpPr>
        <p:spPr/>
        <p:txBody>
          <a:bodyPr/>
          <a:lstStyle/>
          <a:p>
            <a:fld id="{348DDECC-23B2-4A6F-8B70-4FDB2C6F3FF2}" type="slidenum">
              <a:rPr lang="es-ES" altLang="es-AR"/>
              <a:pPr/>
              <a:t>39</a:t>
            </a:fld>
            <a:endParaRPr lang="es-ES" altLang="es-AR"/>
          </a:p>
        </p:txBody>
      </p:sp>
      <p:sp>
        <p:nvSpPr>
          <p:cNvPr id="20486" name="Text Box 6"/>
          <p:cNvSpPr txBox="1">
            <a:spLocks noChangeArrowheads="1"/>
          </p:cNvSpPr>
          <p:nvPr/>
        </p:nvSpPr>
        <p:spPr bwMode="auto">
          <a:xfrm>
            <a:off x="1991544" y="274639"/>
            <a:ext cx="8856984"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5400" b="1" dirty="0">
                <a:solidFill>
                  <a:srgbClr val="FFC545"/>
                </a:solidFill>
                <a:latin typeface="Bitstream Charter" pitchFamily="16" charset="0"/>
              </a:rPr>
              <a:t>Relaciones</a:t>
            </a:r>
            <a:r>
              <a:rPr lang="es-AR" altLang="es-AR" sz="4400" b="1" dirty="0">
                <a:solidFill>
                  <a:srgbClr val="FFC545"/>
                </a:solidFill>
                <a:latin typeface="Bitstream Charter" pitchFamily="16" charset="0"/>
              </a:rPr>
              <a:t> de amistad: </a:t>
            </a:r>
            <a:r>
              <a:rPr lang="es-AR" altLang="es-AR" sz="3600" b="1" dirty="0" err="1">
                <a:solidFill>
                  <a:schemeClr val="accent2"/>
                </a:solidFill>
                <a:latin typeface="Segoe Print" panose="02000600000000000000" pitchFamily="2" charset="0"/>
              </a:rPr>
              <a:t>friend</a:t>
            </a:r>
            <a:endParaRPr lang="es-AR" altLang="es-AR" sz="3600" b="1" dirty="0">
              <a:solidFill>
                <a:srgbClr val="FFC545"/>
              </a:solidFill>
              <a:latin typeface="Purisa" charset="0"/>
            </a:endParaRPr>
          </a:p>
        </p:txBody>
      </p:sp>
      <p:sp>
        <p:nvSpPr>
          <p:cNvPr id="20487" name="AutoShape 7"/>
          <p:cNvSpPr>
            <a:spLocks noChangeArrowheads="1"/>
          </p:cNvSpPr>
          <p:nvPr/>
        </p:nvSpPr>
        <p:spPr bwMode="auto">
          <a:xfrm>
            <a:off x="8976617" y="6232525"/>
            <a:ext cx="1439863" cy="455613"/>
          </a:xfrm>
          <a:prstGeom prst="homePlate">
            <a:avLst>
              <a:gd name="adj" fmla="val 79007"/>
            </a:avLst>
          </a:prstGeom>
          <a:solidFill>
            <a:srgbClr val="CFE7F5"/>
          </a:solidFill>
          <a:ln w="9360" cap="sq">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1400" dirty="0"/>
              <a:t>Funciones</a:t>
            </a:r>
          </a:p>
          <a:p>
            <a:pPr algn="ctr">
              <a:buClrTx/>
              <a:buFontTx/>
              <a:buNone/>
            </a:pPr>
            <a:r>
              <a:rPr lang="es-AR" altLang="es-AR" sz="1400" dirty="0"/>
              <a:t>amigas externas</a:t>
            </a:r>
          </a:p>
        </p:txBody>
      </p:sp>
      <p:graphicFrame>
        <p:nvGraphicFramePr>
          <p:cNvPr id="2" name="Diagrama 1"/>
          <p:cNvGraphicFramePr/>
          <p:nvPr>
            <p:extLst>
              <p:ext uri="{D42A27DB-BD31-4B8C-83A1-F6EECF244321}">
                <p14:modId xmlns:p14="http://schemas.microsoft.com/office/powerpoint/2010/main" val="1246364630"/>
              </p:ext>
            </p:extLst>
          </p:nvPr>
        </p:nvGraphicFramePr>
        <p:xfrm>
          <a:off x="1991544" y="1124744"/>
          <a:ext cx="842493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lamada con línea 2 (barra de énfasis) 2"/>
          <p:cNvSpPr/>
          <p:nvPr/>
        </p:nvSpPr>
        <p:spPr bwMode="auto">
          <a:xfrm rot="20969554" flipH="1">
            <a:off x="1601142" y="5571684"/>
            <a:ext cx="1956192" cy="636612"/>
          </a:xfrm>
          <a:prstGeom prst="accentCallout2">
            <a:avLst>
              <a:gd name="adj1" fmla="val 18750"/>
              <a:gd name="adj2" fmla="val -8333"/>
              <a:gd name="adj3" fmla="val 18750"/>
              <a:gd name="adj4" fmla="val -16667"/>
              <a:gd name="adj5" fmla="val -31642"/>
              <a:gd name="adj6" fmla="val -46737"/>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s-AR" sz="1800" dirty="0">
                <a:solidFill>
                  <a:schemeClr val="bg1"/>
                </a:solidFill>
                <a:latin typeface="Times New Roman" panose="02020603050405020304" pitchFamily="18" charset="0"/>
              </a:rPr>
              <a:t>Las llamaremos “externas”</a:t>
            </a:r>
          </a:p>
        </p:txBody>
      </p:sp>
    </p:spTree>
    <p:extLst>
      <p:ext uri="{BB962C8B-B14F-4D97-AF65-F5344CB8AC3E}">
        <p14:creationId xmlns:p14="http://schemas.microsoft.com/office/powerpoint/2010/main" val="31385048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fecha 3"/>
          <p:cNvSpPr>
            <a:spLocks noGrp="1"/>
          </p:cNvSpPr>
          <p:nvPr>
            <p:ph type="dt" idx="10"/>
          </p:nvPr>
        </p:nvSpPr>
        <p:spPr/>
        <p:txBody>
          <a:bodyPr/>
          <a:lstStyle/>
          <a:p>
            <a:r>
              <a:rPr lang="es-AR" altLang="es-AR"/>
              <a:t>@2018</a:t>
            </a:r>
          </a:p>
        </p:txBody>
      </p:sp>
      <p:sp>
        <p:nvSpPr>
          <p:cNvPr id="8" name="Marcador de pie de página 4"/>
          <p:cNvSpPr>
            <a:spLocks noGrp="1"/>
          </p:cNvSpPr>
          <p:nvPr>
            <p:ph type="ftr" idx="11"/>
          </p:nvPr>
        </p:nvSpPr>
        <p:spPr/>
        <p:txBody>
          <a:bodyPr/>
          <a:lstStyle/>
          <a:p>
            <a:r>
              <a:rPr lang="es-ES" altLang="es-AR"/>
              <a:t>Ing. M. Giura / Info2</a:t>
            </a:r>
          </a:p>
        </p:txBody>
      </p:sp>
      <p:sp>
        <p:nvSpPr>
          <p:cNvPr id="9" name="Marcador de número de diapositiva 5"/>
          <p:cNvSpPr>
            <a:spLocks noGrp="1"/>
          </p:cNvSpPr>
          <p:nvPr>
            <p:ph type="sldNum" idx="12"/>
          </p:nvPr>
        </p:nvSpPr>
        <p:spPr/>
        <p:txBody>
          <a:bodyPr/>
          <a:lstStyle/>
          <a:p>
            <a:fld id="{17A624DD-0D80-4CF4-B28D-555A9809E20F}" type="slidenum">
              <a:rPr lang="es-ES" altLang="es-AR"/>
              <a:pPr/>
              <a:t>4</a:t>
            </a:fld>
            <a:endParaRPr lang="es-ES" altLang="es-AR"/>
          </a:p>
        </p:txBody>
      </p:sp>
      <p:sp>
        <p:nvSpPr>
          <p:cNvPr id="9217" name="Rectangle 1"/>
          <p:cNvSpPr>
            <a:spLocks noGrp="1" noChangeArrowheads="1"/>
          </p:cNvSpPr>
          <p:nvPr>
            <p:ph type="title" idx="4294967295"/>
          </p:nvPr>
        </p:nvSpPr>
        <p:spPr>
          <a:xfrm>
            <a:off x="2460627" y="178956"/>
            <a:ext cx="8062912" cy="823913"/>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Nuevo tipo de datos: </a:t>
            </a:r>
            <a:r>
              <a:rPr lang="es-AR" altLang="es-AR" b="1" dirty="0">
                <a:solidFill>
                  <a:srgbClr val="FF0000"/>
                </a:solidFill>
                <a:latin typeface="Purisa" charset="0"/>
              </a:rPr>
              <a:t>referencias</a:t>
            </a:r>
          </a:p>
        </p:txBody>
      </p:sp>
      <p:sp>
        <p:nvSpPr>
          <p:cNvPr id="9218" name="Text Box 2"/>
          <p:cNvSpPr txBox="1">
            <a:spLocks noChangeArrowheads="1"/>
          </p:cNvSpPr>
          <p:nvPr/>
        </p:nvSpPr>
        <p:spPr bwMode="auto">
          <a:xfrm>
            <a:off x="551384" y="1533093"/>
            <a:ext cx="11089232" cy="2745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spcAft>
                <a:spcPts val="850"/>
              </a:spcAft>
              <a:buSzPct val="99000"/>
              <a:buFont typeface="Wingdings" panose="05000000000000000000" pitchFamily="2" charset="2"/>
              <a:buChar char=""/>
            </a:pPr>
            <a:r>
              <a:rPr lang="es-AR" altLang="es-AR" sz="3200" dirty="0"/>
              <a:t> C++ ofrece una nueva forma de pasar argumentos por referencia a una función sin utilizar el operador (*) para acceder al valor de la variable que se quiere modificar.</a:t>
            </a:r>
          </a:p>
          <a:p>
            <a:pPr algn="just">
              <a:spcAft>
                <a:spcPts val="850"/>
              </a:spcAft>
              <a:buSzPct val="99000"/>
              <a:buFont typeface="Wingdings" panose="05000000000000000000" pitchFamily="2" charset="2"/>
              <a:buChar char=""/>
            </a:pPr>
            <a:r>
              <a:rPr lang="es-AR" altLang="es-AR" sz="3200" dirty="0"/>
              <a:t> Las variables </a:t>
            </a:r>
            <a:r>
              <a:rPr lang="es-AR" altLang="es-AR" sz="3200" u="sng" dirty="0"/>
              <a:t>de tipo </a:t>
            </a:r>
            <a:r>
              <a:rPr lang="es-AR" altLang="es-AR" sz="3200" i="1" u="sng" dirty="0"/>
              <a:t>referencia</a:t>
            </a:r>
            <a:r>
              <a:rPr lang="es-AR" altLang="es-AR" sz="3200" u="sng" dirty="0"/>
              <a:t> </a:t>
            </a:r>
            <a:r>
              <a:rPr lang="es-AR" altLang="es-AR" sz="3200" dirty="0"/>
              <a:t>se declaran con el operador (&amp;) y deben ser SIEMPRE inicializadas a otra variable.   Por ejemplo:</a:t>
            </a:r>
          </a:p>
          <a:p>
            <a:pPr algn="just">
              <a:buClrTx/>
              <a:buSzPct val="99000"/>
              <a:buFontTx/>
              <a:buNone/>
            </a:pPr>
            <a:endParaRPr lang="es-AR" altLang="es-AR" dirty="0"/>
          </a:p>
          <a:p>
            <a:pPr algn="just">
              <a:buClrTx/>
              <a:buSzPct val="99000"/>
              <a:buFontTx/>
              <a:buNone/>
            </a:pPr>
            <a:endParaRPr lang="es-AR" altLang="es-AR" dirty="0"/>
          </a:p>
        </p:txBody>
      </p:sp>
      <p:sp>
        <p:nvSpPr>
          <p:cNvPr id="9219" name="AutoShape 3"/>
          <p:cNvSpPr>
            <a:spLocks noChangeArrowheads="1"/>
          </p:cNvSpPr>
          <p:nvPr/>
        </p:nvSpPr>
        <p:spPr bwMode="auto">
          <a:xfrm>
            <a:off x="1631951" y="4679951"/>
            <a:ext cx="1800225" cy="1260475"/>
          </a:xfrm>
          <a:prstGeom prst="irregularSeal2">
            <a:avLst/>
          </a:prstGeom>
          <a:solidFill>
            <a:srgbClr val="99CCFF"/>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a:t>alias</a:t>
            </a:r>
          </a:p>
        </p:txBody>
      </p:sp>
      <p:sp>
        <p:nvSpPr>
          <p:cNvPr id="9220" name="Text Box 4"/>
          <p:cNvSpPr txBox="1">
            <a:spLocks noChangeArrowheads="1"/>
          </p:cNvSpPr>
          <p:nvPr/>
        </p:nvSpPr>
        <p:spPr bwMode="auto">
          <a:xfrm>
            <a:off x="3503614" y="4679950"/>
            <a:ext cx="701992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dirty="0" err="1">
                <a:latin typeface="DejaVu Sans" charset="0"/>
              </a:rPr>
              <a:t>int</a:t>
            </a:r>
            <a:r>
              <a:rPr lang="es-AR" altLang="es-AR" dirty="0">
                <a:latin typeface="DejaVu Sans" charset="0"/>
              </a:rPr>
              <a:t> i=2;</a:t>
            </a:r>
          </a:p>
          <a:p>
            <a:pPr>
              <a:buClrTx/>
              <a:buFontTx/>
              <a:buNone/>
            </a:pPr>
            <a:r>
              <a:rPr lang="es-AR" altLang="es-AR" dirty="0" err="1">
                <a:latin typeface="DejaVu Sans" charset="0"/>
              </a:rPr>
              <a:t>int</a:t>
            </a:r>
            <a:r>
              <a:rPr lang="es-AR" altLang="es-AR" dirty="0">
                <a:latin typeface="DejaVu Sans" charset="0"/>
              </a:rPr>
              <a:t> &amp;</a:t>
            </a:r>
            <a:r>
              <a:rPr lang="es-AR" altLang="es-AR" dirty="0" err="1">
                <a:latin typeface="DejaVu Sans" charset="0"/>
              </a:rPr>
              <a:t>iref</a:t>
            </a:r>
            <a:r>
              <a:rPr lang="es-AR" altLang="es-AR" dirty="0">
                <a:latin typeface="DejaVu Sans" charset="0"/>
              </a:rPr>
              <a:t> = i;</a:t>
            </a:r>
            <a:r>
              <a:rPr lang="es-AR" altLang="es-AR" dirty="0"/>
              <a:t>	//declaración de referencia válida</a:t>
            </a:r>
          </a:p>
          <a:p>
            <a:pPr>
              <a:buClrTx/>
              <a:buFontTx/>
              <a:buNone/>
            </a:pPr>
            <a:r>
              <a:rPr lang="es-AR" altLang="es-AR" dirty="0" err="1">
                <a:latin typeface="DejaVu Sans" charset="0"/>
              </a:rPr>
              <a:t>int</a:t>
            </a:r>
            <a:r>
              <a:rPr lang="es-AR" altLang="es-AR" dirty="0">
                <a:latin typeface="DejaVu Sans" charset="0"/>
              </a:rPr>
              <a:t> &amp;</a:t>
            </a:r>
            <a:r>
              <a:rPr lang="es-AR" altLang="es-AR" dirty="0" err="1">
                <a:latin typeface="DejaVu Sans" charset="0"/>
              </a:rPr>
              <a:t>jref</a:t>
            </a:r>
            <a:r>
              <a:rPr lang="es-AR" altLang="es-AR" dirty="0">
                <a:latin typeface="DejaVu Sans" charset="0"/>
              </a:rPr>
              <a:t> ;</a:t>
            </a:r>
            <a:r>
              <a:rPr lang="es-AR" altLang="es-AR" dirty="0"/>
              <a:t>		</a:t>
            </a:r>
            <a:r>
              <a:rPr lang="es-AR" altLang="es-AR" dirty="0">
                <a:solidFill>
                  <a:srgbClr val="FF0000"/>
                </a:solidFill>
              </a:rPr>
              <a:t>//declaración de referencia NO válida</a:t>
            </a:r>
          </a:p>
        </p:txBody>
      </p:sp>
    </p:spTree>
    <p:extLst>
      <p:ext uri="{BB962C8B-B14F-4D97-AF65-F5344CB8AC3E}">
        <p14:creationId xmlns:p14="http://schemas.microsoft.com/office/powerpoint/2010/main" val="11726040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Marcador de fecha 3"/>
          <p:cNvSpPr>
            <a:spLocks noGrp="1"/>
          </p:cNvSpPr>
          <p:nvPr>
            <p:ph type="dt" idx="10"/>
          </p:nvPr>
        </p:nvSpPr>
        <p:spPr/>
        <p:txBody>
          <a:bodyPr/>
          <a:lstStyle/>
          <a:p>
            <a:r>
              <a:rPr lang="es-AR" altLang="es-AR"/>
              <a:t>@2018</a:t>
            </a:r>
          </a:p>
        </p:txBody>
      </p:sp>
      <p:sp>
        <p:nvSpPr>
          <p:cNvPr id="13" name="Marcador de pie de página 4"/>
          <p:cNvSpPr>
            <a:spLocks noGrp="1"/>
          </p:cNvSpPr>
          <p:nvPr>
            <p:ph type="ftr" idx="11"/>
          </p:nvPr>
        </p:nvSpPr>
        <p:spPr/>
        <p:txBody>
          <a:bodyPr/>
          <a:lstStyle/>
          <a:p>
            <a:r>
              <a:rPr lang="es-ES" altLang="es-AR"/>
              <a:t>Ing. M. Giura / Info2</a:t>
            </a:r>
          </a:p>
        </p:txBody>
      </p:sp>
      <p:sp>
        <p:nvSpPr>
          <p:cNvPr id="14" name="Marcador de número de diapositiva 5"/>
          <p:cNvSpPr>
            <a:spLocks noGrp="1"/>
          </p:cNvSpPr>
          <p:nvPr>
            <p:ph type="sldNum" idx="12"/>
          </p:nvPr>
        </p:nvSpPr>
        <p:spPr/>
        <p:txBody>
          <a:bodyPr/>
          <a:lstStyle/>
          <a:p>
            <a:fld id="{57A44046-9238-4B2A-935F-93228CEEDBC8}" type="slidenum">
              <a:rPr lang="es-ES" altLang="es-AR"/>
              <a:pPr/>
              <a:t>40</a:t>
            </a:fld>
            <a:endParaRPr lang="es-ES" altLang="es-AR"/>
          </a:p>
        </p:txBody>
      </p:sp>
      <p:sp>
        <p:nvSpPr>
          <p:cNvPr id="21505" name="Rectangle 1"/>
          <p:cNvSpPr>
            <a:spLocks noGrp="1" noChangeArrowheads="1"/>
          </p:cNvSpPr>
          <p:nvPr>
            <p:ph type="title" idx="4294967295"/>
          </p:nvPr>
        </p:nvSpPr>
        <p:spPr>
          <a:xfrm>
            <a:off x="3768725" y="196850"/>
            <a:ext cx="8423275" cy="763588"/>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a:latin typeface="Bitstream Charter" pitchFamily="16" charset="0"/>
              </a:rPr>
              <a:t>Funciones amigas </a:t>
            </a:r>
            <a:r>
              <a:rPr lang="es-AR" altLang="es-AR" b="1" i="1">
                <a:solidFill>
                  <a:srgbClr val="006B6B"/>
                </a:solidFill>
                <a:latin typeface="Bitstream Charter" pitchFamily="16" charset="0"/>
              </a:rPr>
              <a:t>externas</a:t>
            </a:r>
          </a:p>
        </p:txBody>
      </p:sp>
      <p:sp>
        <p:nvSpPr>
          <p:cNvPr id="21507" name="Text Box 3"/>
          <p:cNvSpPr txBox="1">
            <a:spLocks noChangeArrowheads="1"/>
          </p:cNvSpPr>
          <p:nvPr/>
        </p:nvSpPr>
        <p:spPr bwMode="auto">
          <a:xfrm>
            <a:off x="1668463" y="1124744"/>
            <a:ext cx="5651673" cy="31776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ES" altLang="es-AR" sz="2200" b="1" i="1" dirty="0" err="1">
                <a:solidFill>
                  <a:srgbClr val="FF3300"/>
                </a:solidFill>
                <a:latin typeface="Gentium Basic" charset="0"/>
              </a:rPr>
              <a:t>class</a:t>
            </a:r>
            <a:r>
              <a:rPr lang="es-ES" altLang="es-AR" sz="2200" b="1" i="1" dirty="0">
                <a:latin typeface="Gentium Basic" charset="0"/>
              </a:rPr>
              <a:t> </a:t>
            </a:r>
            <a:r>
              <a:rPr lang="es-ES" altLang="es-AR" sz="2200" b="1" i="1" dirty="0" err="1">
                <a:latin typeface="Gentium Basic" charset="0"/>
              </a:rPr>
              <a:t>ClaseA</a:t>
            </a:r>
            <a:r>
              <a:rPr lang="es-ES" altLang="es-AR" sz="2200" b="1" i="1" dirty="0">
                <a:latin typeface="Gentium Basic" charset="0"/>
              </a:rPr>
              <a:t> {</a:t>
            </a:r>
          </a:p>
          <a:p>
            <a:pPr>
              <a:buClrTx/>
              <a:buFontTx/>
              <a:buNone/>
            </a:pPr>
            <a:r>
              <a:rPr lang="es-ES" altLang="es-AR" sz="2200" b="1" i="1" dirty="0">
                <a:latin typeface="Gentium Basic" charset="0"/>
              </a:rPr>
              <a:t>    </a:t>
            </a:r>
            <a:r>
              <a:rPr lang="es-ES" altLang="es-AR" sz="2200" b="1" i="1" dirty="0">
                <a:solidFill>
                  <a:srgbClr val="000099"/>
                </a:solidFill>
                <a:latin typeface="Gentium Basic" charset="0"/>
              </a:rPr>
              <a:t>//declaro función amiga de la clase</a:t>
            </a:r>
          </a:p>
          <a:p>
            <a:pPr>
              <a:buClrTx/>
              <a:buFontTx/>
              <a:buNone/>
            </a:pPr>
            <a:r>
              <a:rPr lang="es-ES" altLang="es-AR" sz="2200" b="1" i="1" dirty="0">
                <a:latin typeface="Gentium Basic" charset="0"/>
              </a:rPr>
              <a:t>    </a:t>
            </a:r>
            <a:r>
              <a:rPr lang="es-ES" altLang="es-AR" sz="2200" b="1" i="1" dirty="0" err="1">
                <a:solidFill>
                  <a:srgbClr val="355E00"/>
                </a:solidFill>
                <a:latin typeface="Gentium Basic" charset="0"/>
              </a:rPr>
              <a:t>friend</a:t>
            </a:r>
            <a:r>
              <a:rPr lang="es-ES" altLang="es-AR" sz="2200" b="1" i="1" dirty="0">
                <a:latin typeface="Gentium Basic" charset="0"/>
              </a:rPr>
              <a:t> </a:t>
            </a:r>
            <a:r>
              <a:rPr lang="es-ES" altLang="es-AR" sz="2200" b="1" i="1" dirty="0" err="1">
                <a:latin typeface="Gentium Basic" charset="0"/>
              </a:rPr>
              <a:t>void</a:t>
            </a:r>
            <a:r>
              <a:rPr lang="es-ES" altLang="es-AR" sz="2200" b="1" i="1" dirty="0">
                <a:latin typeface="Gentium Basic" charset="0"/>
              </a:rPr>
              <a:t> función1 (</a:t>
            </a:r>
            <a:r>
              <a:rPr lang="es-ES" altLang="es-AR" sz="2200" b="1" i="1" dirty="0" err="1">
                <a:latin typeface="Gentium Basic" charset="0"/>
              </a:rPr>
              <a:t>ClaseA</a:t>
            </a:r>
            <a:r>
              <a:rPr lang="es-ES" altLang="es-AR" sz="2200" b="1" i="1" dirty="0">
                <a:latin typeface="Gentium Basic" charset="0"/>
              </a:rPr>
              <a:t>);</a:t>
            </a:r>
          </a:p>
          <a:p>
            <a:pPr>
              <a:buClrTx/>
              <a:buFontTx/>
              <a:buNone/>
            </a:pPr>
            <a:r>
              <a:rPr lang="es-ES" altLang="es-AR" sz="2200" b="1" i="1" dirty="0">
                <a:solidFill>
                  <a:srgbClr val="FF3300"/>
                </a:solidFill>
                <a:latin typeface="Gentium Basic" charset="0"/>
              </a:rPr>
              <a:t>    </a:t>
            </a:r>
            <a:r>
              <a:rPr lang="es-ES" altLang="es-AR" sz="2200" b="1" i="1" dirty="0" err="1">
                <a:solidFill>
                  <a:srgbClr val="FF3300"/>
                </a:solidFill>
                <a:latin typeface="Gentium Basic" charset="0"/>
              </a:rPr>
              <a:t>private</a:t>
            </a:r>
            <a:r>
              <a:rPr lang="es-ES" altLang="es-AR" sz="2200" b="1" i="1" dirty="0">
                <a:latin typeface="Gentium Basic" charset="0"/>
              </a:rPr>
              <a:t>:</a:t>
            </a:r>
          </a:p>
          <a:p>
            <a:pPr>
              <a:buClrTx/>
              <a:buFontTx/>
              <a:buNone/>
            </a:pPr>
            <a:r>
              <a:rPr lang="es-ES" altLang="es-AR" sz="2200" b="1" i="1" dirty="0">
                <a:latin typeface="Gentium Basic" charset="0"/>
              </a:rPr>
              <a:t>        </a:t>
            </a:r>
            <a:r>
              <a:rPr lang="es-ES" altLang="es-AR" sz="2200" b="1" i="1" dirty="0" err="1">
                <a:latin typeface="Gentium Basic" charset="0"/>
              </a:rPr>
              <a:t>int</a:t>
            </a:r>
            <a:r>
              <a:rPr lang="es-ES" altLang="es-AR" sz="2200" b="1" i="1" dirty="0">
                <a:latin typeface="Gentium Basic" charset="0"/>
              </a:rPr>
              <a:t> a_;</a:t>
            </a:r>
          </a:p>
          <a:p>
            <a:pPr>
              <a:buClrTx/>
              <a:buFontTx/>
              <a:buNone/>
            </a:pPr>
            <a:r>
              <a:rPr lang="es-ES" altLang="es-AR" sz="2200" b="1" i="1" dirty="0">
                <a:latin typeface="Gentium Basic" charset="0"/>
              </a:rPr>
              <a:t>    </a:t>
            </a:r>
            <a:r>
              <a:rPr lang="es-ES" altLang="es-AR" sz="2200" b="1" i="1" dirty="0" err="1">
                <a:solidFill>
                  <a:srgbClr val="FF3300"/>
                </a:solidFill>
                <a:latin typeface="Gentium Basic" charset="0"/>
              </a:rPr>
              <a:t>public</a:t>
            </a:r>
            <a:r>
              <a:rPr lang="es-ES" altLang="es-AR" sz="2200" b="1" i="1" dirty="0">
                <a:latin typeface="Gentium Basic" charset="0"/>
              </a:rPr>
              <a:t>:</a:t>
            </a:r>
          </a:p>
          <a:p>
            <a:pPr>
              <a:buClrTx/>
              <a:buFontTx/>
              <a:buNone/>
            </a:pPr>
            <a:r>
              <a:rPr lang="es-ES" altLang="es-AR" sz="2200" b="1" i="1" dirty="0">
                <a:latin typeface="Gentium Basic" charset="0"/>
              </a:rPr>
              <a:t>        </a:t>
            </a:r>
            <a:r>
              <a:rPr lang="es-ES" altLang="es-AR" sz="2200" b="1" i="1" dirty="0" err="1">
                <a:latin typeface="Gentium Basic" charset="0"/>
              </a:rPr>
              <a:t>ClaseA</a:t>
            </a:r>
            <a:r>
              <a:rPr lang="es-ES" altLang="es-AR" sz="2200" b="1" i="1" dirty="0">
                <a:latin typeface="Gentium Basic" charset="0"/>
              </a:rPr>
              <a:t> (</a:t>
            </a:r>
            <a:r>
              <a:rPr lang="es-ES" altLang="es-AR" sz="2200" b="1" i="1" dirty="0" err="1">
                <a:latin typeface="Gentium Basic" charset="0"/>
              </a:rPr>
              <a:t>int</a:t>
            </a:r>
            <a:r>
              <a:rPr lang="es-ES" altLang="es-AR" sz="2200" b="1" i="1" dirty="0">
                <a:latin typeface="Gentium Basic" charset="0"/>
              </a:rPr>
              <a:t> i=0) {a_=i;}</a:t>
            </a:r>
          </a:p>
          <a:p>
            <a:pPr>
              <a:buClrTx/>
              <a:buFontTx/>
              <a:buNone/>
            </a:pPr>
            <a:r>
              <a:rPr lang="es-ES" altLang="es-AR" sz="2200" b="1" i="1" dirty="0">
                <a:latin typeface="Gentium Basic" charset="0"/>
              </a:rPr>
              <a:t>        </a:t>
            </a:r>
            <a:r>
              <a:rPr lang="es-ES" altLang="es-AR" sz="2200" b="1" i="1" dirty="0" err="1">
                <a:latin typeface="Gentium Basic" charset="0"/>
              </a:rPr>
              <a:t>void</a:t>
            </a:r>
            <a:r>
              <a:rPr lang="es-ES" altLang="es-AR" sz="2200" b="1" i="1" dirty="0">
                <a:latin typeface="Gentium Basic" charset="0"/>
              </a:rPr>
              <a:t> mostrar( ) {</a:t>
            </a:r>
            <a:r>
              <a:rPr lang="es-ES" altLang="es-AR" sz="2200" b="1" i="1" dirty="0" err="1">
                <a:latin typeface="Gentium Basic" charset="0"/>
              </a:rPr>
              <a:t>cout</a:t>
            </a:r>
            <a:r>
              <a:rPr lang="es-ES" altLang="es-AR" sz="2200" b="1" i="1" dirty="0">
                <a:latin typeface="Gentium Basic" charset="0"/>
              </a:rPr>
              <a:t> &lt;&lt; a_ &lt;&lt; </a:t>
            </a:r>
            <a:r>
              <a:rPr lang="es-ES" altLang="es-AR" sz="2200" b="1" i="1" dirty="0" err="1">
                <a:latin typeface="Gentium Basic" charset="0"/>
              </a:rPr>
              <a:t>endl</a:t>
            </a:r>
            <a:r>
              <a:rPr lang="es-ES" altLang="es-AR" sz="2200" b="1" i="1" dirty="0">
                <a:latin typeface="Gentium Basic" charset="0"/>
              </a:rPr>
              <a:t>;}</a:t>
            </a:r>
          </a:p>
          <a:p>
            <a:pPr>
              <a:buClrTx/>
              <a:buFontTx/>
              <a:buNone/>
            </a:pPr>
            <a:r>
              <a:rPr lang="es-ES" altLang="es-AR" sz="2200" b="1" i="1" dirty="0">
                <a:latin typeface="Gentium Basic" charset="0"/>
              </a:rPr>
              <a:t>};</a:t>
            </a:r>
          </a:p>
          <a:p>
            <a:pPr>
              <a:buClrTx/>
              <a:buFontTx/>
              <a:buNone/>
            </a:pPr>
            <a:endParaRPr lang="es-ES" altLang="es-AR" sz="2200" b="1" i="1" dirty="0">
              <a:solidFill>
                <a:srgbClr val="000099"/>
              </a:solidFill>
              <a:latin typeface="Gentium Basic" charset="0"/>
            </a:endParaRPr>
          </a:p>
        </p:txBody>
      </p:sp>
      <p:sp>
        <p:nvSpPr>
          <p:cNvPr id="21513" name="AutoShape 9"/>
          <p:cNvSpPr>
            <a:spLocks noChangeArrowheads="1"/>
          </p:cNvSpPr>
          <p:nvPr/>
        </p:nvSpPr>
        <p:spPr bwMode="auto">
          <a:xfrm rot="10860000">
            <a:off x="5738429" y="1913156"/>
            <a:ext cx="503238" cy="287338"/>
          </a:xfrm>
          <a:prstGeom prst="notchedRightArrow">
            <a:avLst>
              <a:gd name="adj1" fmla="val 50000"/>
              <a:gd name="adj2" fmla="val 43784"/>
            </a:avLst>
          </a:prstGeom>
          <a:solidFill>
            <a:srgbClr val="FF0000"/>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1514" name="Rectangle 10"/>
          <p:cNvSpPr>
            <a:spLocks noChangeArrowheads="1"/>
          </p:cNvSpPr>
          <p:nvPr/>
        </p:nvSpPr>
        <p:spPr bwMode="auto">
          <a:xfrm>
            <a:off x="1703562" y="1484140"/>
            <a:ext cx="5616575" cy="720725"/>
          </a:xfrm>
          <a:prstGeom prst="rect">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accent3"/>
          </a:lnRef>
          <a:fillRef idx="1">
            <a:schemeClr val="lt1"/>
          </a:fillRef>
          <a:effectRef idx="0">
            <a:schemeClr val="accent3"/>
          </a:effectRef>
          <a:fontRef idx="minor">
            <a:schemeClr val="dk1"/>
          </a:fontRef>
        </p:style>
        <p:txBody>
          <a:bodyPr wrap="none" anchor="ctr"/>
          <a:lstStyle/>
          <a:p>
            <a:endParaRPr lang="es-AR"/>
          </a:p>
        </p:txBody>
      </p:sp>
      <p:sp>
        <p:nvSpPr>
          <p:cNvPr id="2" name="Rectángulo 1"/>
          <p:cNvSpPr/>
          <p:nvPr/>
        </p:nvSpPr>
        <p:spPr>
          <a:xfrm>
            <a:off x="4011613" y="4298321"/>
            <a:ext cx="6504719" cy="1538883"/>
          </a:xfrm>
          <a:prstGeom prst="rect">
            <a:avLst/>
          </a:prstGeom>
        </p:spPr>
        <p:txBody>
          <a:bodyPr wrap="square">
            <a:spAutoFit/>
          </a:bodyPr>
          <a:lstStyle/>
          <a:p>
            <a:pPr>
              <a:buClrTx/>
              <a:buFontTx/>
              <a:buNone/>
            </a:pPr>
            <a:r>
              <a:rPr lang="es-ES" altLang="es-AR" sz="2200" dirty="0">
                <a:solidFill>
                  <a:srgbClr val="000099"/>
                </a:solidFill>
                <a:latin typeface="Segoe Print" panose="02000600000000000000" pitchFamily="2" charset="0"/>
              </a:rPr>
              <a:t>//función global. No es exclusiva de la clase</a:t>
            </a:r>
          </a:p>
          <a:p>
            <a:pPr>
              <a:buClrTx/>
              <a:buFontTx/>
              <a:buNone/>
            </a:pPr>
            <a:r>
              <a:rPr lang="es-ES" altLang="es-AR" b="1" i="1" dirty="0" err="1">
                <a:solidFill>
                  <a:schemeClr val="tx1"/>
                </a:solidFill>
                <a:latin typeface="Gentium Basic" charset="0"/>
              </a:rPr>
              <a:t>void</a:t>
            </a:r>
            <a:r>
              <a:rPr lang="es-ES" altLang="es-AR" b="1" i="1" dirty="0">
                <a:solidFill>
                  <a:schemeClr val="tx1"/>
                </a:solidFill>
                <a:latin typeface="Gentium Basic" charset="0"/>
              </a:rPr>
              <a:t> función1 (</a:t>
            </a:r>
            <a:r>
              <a:rPr lang="es-ES" altLang="es-AR" b="1" i="1" dirty="0" err="1">
                <a:solidFill>
                  <a:schemeClr val="tx1"/>
                </a:solidFill>
                <a:latin typeface="Gentium Basic" charset="0"/>
              </a:rPr>
              <a:t>ClaseA</a:t>
            </a:r>
            <a:r>
              <a:rPr lang="es-ES" altLang="es-AR" b="1" i="1" dirty="0">
                <a:solidFill>
                  <a:schemeClr val="tx1"/>
                </a:solidFill>
                <a:latin typeface="Gentium Basic" charset="0"/>
              </a:rPr>
              <a:t> z) {</a:t>
            </a:r>
          </a:p>
          <a:p>
            <a:pPr>
              <a:buClrTx/>
              <a:buFontTx/>
              <a:buNone/>
            </a:pPr>
            <a:r>
              <a:rPr lang="es-ES" altLang="es-AR" b="1" i="1" dirty="0">
                <a:solidFill>
                  <a:schemeClr val="tx1"/>
                </a:solidFill>
                <a:latin typeface="Gentium Basic" charset="0"/>
              </a:rPr>
              <a:t>    </a:t>
            </a:r>
            <a:r>
              <a:rPr lang="es-ES" altLang="es-AR" b="1" i="1" dirty="0" err="1">
                <a:solidFill>
                  <a:schemeClr val="tx1"/>
                </a:solidFill>
                <a:latin typeface="Gentium Basic" charset="0"/>
              </a:rPr>
              <a:t>cout</a:t>
            </a:r>
            <a:r>
              <a:rPr lang="es-ES" altLang="es-AR" b="1" i="1" dirty="0">
                <a:solidFill>
                  <a:schemeClr val="tx1"/>
                </a:solidFill>
                <a:latin typeface="Gentium Basic" charset="0"/>
              </a:rPr>
              <a:t> &lt;&lt; </a:t>
            </a:r>
            <a:r>
              <a:rPr lang="es-ES" altLang="es-AR" b="1" i="1" dirty="0" err="1">
                <a:solidFill>
                  <a:srgbClr val="FF0000"/>
                </a:solidFill>
                <a:latin typeface="Gentium Basic" charset="0"/>
              </a:rPr>
              <a:t>z.a</a:t>
            </a:r>
            <a:r>
              <a:rPr lang="es-ES" altLang="es-AR" b="1" i="1" dirty="0">
                <a:solidFill>
                  <a:srgbClr val="FF0000"/>
                </a:solidFill>
                <a:latin typeface="Gentium Basic" charset="0"/>
              </a:rPr>
              <a:t>_</a:t>
            </a:r>
            <a:r>
              <a:rPr lang="es-ES" altLang="es-AR" b="1" i="1" dirty="0">
                <a:solidFill>
                  <a:schemeClr val="tx1"/>
                </a:solidFill>
                <a:latin typeface="Gentium Basic" charset="0"/>
              </a:rPr>
              <a:t> &lt;&lt; </a:t>
            </a:r>
            <a:r>
              <a:rPr lang="es-ES" altLang="es-AR" b="1" i="1" dirty="0" err="1">
                <a:solidFill>
                  <a:schemeClr val="tx1"/>
                </a:solidFill>
                <a:latin typeface="Gentium Basic" charset="0"/>
              </a:rPr>
              <a:t>endl</a:t>
            </a:r>
            <a:r>
              <a:rPr lang="es-ES" altLang="es-AR" b="1" i="1" dirty="0">
                <a:solidFill>
                  <a:schemeClr val="tx1"/>
                </a:solidFill>
                <a:latin typeface="Gentium Basic" charset="0"/>
              </a:rPr>
              <a:t>;</a:t>
            </a:r>
          </a:p>
          <a:p>
            <a:pPr>
              <a:buClrTx/>
            </a:pPr>
            <a:r>
              <a:rPr lang="es-ES" altLang="es-AR" b="1" i="1" dirty="0">
                <a:solidFill>
                  <a:schemeClr val="tx1"/>
                </a:solidFill>
                <a:latin typeface="Gentium Basic" charset="0"/>
              </a:rPr>
              <a:t>}	</a:t>
            </a:r>
            <a:endParaRPr lang="es-ES" altLang="es-AR" sz="2000" dirty="0">
              <a:solidFill>
                <a:srgbClr val="FF9900"/>
              </a:solidFill>
              <a:latin typeface="Segoe Print" panose="02000600000000000000" pitchFamily="2" charset="0"/>
            </a:endParaRPr>
          </a:p>
        </p:txBody>
      </p:sp>
      <p:sp>
        <p:nvSpPr>
          <p:cNvPr id="10" name="Rectangle 10">
            <a:extLst>
              <a:ext uri="{FF2B5EF4-FFF2-40B4-BE49-F238E27FC236}">
                <a16:creationId xmlns:a16="http://schemas.microsoft.com/office/drawing/2014/main" id="{68B7F7B5-9A69-4A1E-BC6C-245070A36205}"/>
              </a:ext>
            </a:extLst>
          </p:cNvPr>
          <p:cNvSpPr>
            <a:spLocks noChangeArrowheads="1"/>
          </p:cNvSpPr>
          <p:nvPr/>
        </p:nvSpPr>
        <p:spPr bwMode="auto">
          <a:xfrm>
            <a:off x="6816080" y="3261519"/>
            <a:ext cx="6010026" cy="720725"/>
          </a:xfrm>
          <a:prstGeom prst="rect">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accent3"/>
          </a:lnRef>
          <a:fillRef idx="1">
            <a:schemeClr val="lt1"/>
          </a:fillRef>
          <a:effectRef idx="0">
            <a:schemeClr val="accent3"/>
          </a:effectRef>
          <a:fontRef idx="minor">
            <a:schemeClr val="dk1"/>
          </a:fontRef>
        </p:style>
        <p:txBody>
          <a:bodyPr wrap="none" anchor="ctr"/>
          <a:lstStyle/>
          <a:p>
            <a:endParaRPr lang="es-AR" dirty="0"/>
          </a:p>
        </p:txBody>
      </p:sp>
      <p:sp>
        <p:nvSpPr>
          <p:cNvPr id="3" name="Pergamino: horizontal 2">
            <a:extLst>
              <a:ext uri="{FF2B5EF4-FFF2-40B4-BE49-F238E27FC236}">
                <a16:creationId xmlns:a16="http://schemas.microsoft.com/office/drawing/2014/main" id="{E36F2210-F0D4-411E-A851-FC250A25FEAF}"/>
              </a:ext>
            </a:extLst>
          </p:cNvPr>
          <p:cNvSpPr/>
          <p:nvPr/>
        </p:nvSpPr>
        <p:spPr bwMode="auto">
          <a:xfrm>
            <a:off x="7176120" y="1851626"/>
            <a:ext cx="4536504" cy="1556281"/>
          </a:xfrm>
          <a:prstGeom prst="horizontalScroll">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s-AR" dirty="0"/>
              <a:t>observar que el calificador </a:t>
            </a:r>
            <a:r>
              <a:rPr lang="es-AR" dirty="0" err="1"/>
              <a:t>friend</a:t>
            </a:r>
            <a:r>
              <a:rPr lang="es-AR" dirty="0"/>
              <a:t> no aparece en la implementación de la función</a:t>
            </a:r>
          </a:p>
        </p:txBody>
      </p:sp>
      <p:sp>
        <p:nvSpPr>
          <p:cNvPr id="15" name="Rectángulo 14">
            <a:extLst>
              <a:ext uri="{FF2B5EF4-FFF2-40B4-BE49-F238E27FC236}">
                <a16:creationId xmlns:a16="http://schemas.microsoft.com/office/drawing/2014/main" id="{51A49A06-A4FA-4238-948F-40090DC6CB93}"/>
              </a:ext>
            </a:extLst>
          </p:cNvPr>
          <p:cNvSpPr/>
          <p:nvPr/>
        </p:nvSpPr>
        <p:spPr>
          <a:xfrm>
            <a:off x="4012233" y="4293096"/>
            <a:ext cx="6504719" cy="1538883"/>
          </a:xfrm>
          <a:prstGeom prst="rect">
            <a:avLst/>
          </a:prstGeom>
        </p:spPr>
        <p:txBody>
          <a:bodyPr wrap="square">
            <a:spAutoFit/>
          </a:bodyPr>
          <a:lstStyle/>
          <a:p>
            <a:pPr>
              <a:buClrTx/>
              <a:buFontTx/>
              <a:buNone/>
            </a:pPr>
            <a:r>
              <a:rPr lang="es-ES" altLang="es-AR" sz="2200" dirty="0">
                <a:solidFill>
                  <a:srgbClr val="000099"/>
                </a:solidFill>
                <a:latin typeface="Segoe Print" panose="02000600000000000000" pitchFamily="2" charset="0"/>
              </a:rPr>
              <a:t>//función global. No es exclusiva de la clase</a:t>
            </a:r>
          </a:p>
          <a:p>
            <a:pPr>
              <a:buClrTx/>
              <a:buFontTx/>
              <a:buNone/>
            </a:pPr>
            <a:r>
              <a:rPr lang="es-ES" altLang="es-AR" b="1" i="1" dirty="0" err="1">
                <a:solidFill>
                  <a:srgbClr val="FF0000"/>
                </a:solidFill>
                <a:latin typeface="Gentium Basic" charset="0"/>
              </a:rPr>
              <a:t>void</a:t>
            </a:r>
            <a:r>
              <a:rPr lang="es-ES" altLang="es-AR" b="1" i="1" dirty="0">
                <a:solidFill>
                  <a:srgbClr val="FF0000"/>
                </a:solidFill>
                <a:latin typeface="Gentium Basic" charset="0"/>
              </a:rPr>
              <a:t> función1 (</a:t>
            </a:r>
            <a:r>
              <a:rPr lang="es-ES" altLang="es-AR" b="1" i="1" dirty="0" err="1">
                <a:solidFill>
                  <a:srgbClr val="FF0000"/>
                </a:solidFill>
                <a:latin typeface="Gentium Basic" charset="0"/>
              </a:rPr>
              <a:t>ClaseA</a:t>
            </a:r>
            <a:r>
              <a:rPr lang="es-ES" altLang="es-AR" b="1" i="1" dirty="0">
                <a:solidFill>
                  <a:srgbClr val="FF0000"/>
                </a:solidFill>
                <a:latin typeface="Gentium Basic" charset="0"/>
              </a:rPr>
              <a:t> z) {</a:t>
            </a:r>
          </a:p>
          <a:p>
            <a:pPr>
              <a:buClrTx/>
              <a:buFontTx/>
              <a:buNone/>
            </a:pPr>
            <a:r>
              <a:rPr lang="es-ES" altLang="es-AR" b="1" i="1" dirty="0">
                <a:solidFill>
                  <a:srgbClr val="FF0000"/>
                </a:solidFill>
                <a:latin typeface="Gentium Basic" charset="0"/>
              </a:rPr>
              <a:t>    </a:t>
            </a:r>
            <a:r>
              <a:rPr lang="es-ES" altLang="es-AR" b="1" i="1" dirty="0" err="1">
                <a:solidFill>
                  <a:srgbClr val="FF0000"/>
                </a:solidFill>
                <a:latin typeface="Gentium Basic" charset="0"/>
              </a:rPr>
              <a:t>cout</a:t>
            </a:r>
            <a:r>
              <a:rPr lang="es-ES" altLang="es-AR" b="1" i="1" dirty="0">
                <a:solidFill>
                  <a:srgbClr val="FF0000"/>
                </a:solidFill>
                <a:latin typeface="Gentium Basic" charset="0"/>
              </a:rPr>
              <a:t> &lt;&lt; </a:t>
            </a:r>
            <a:r>
              <a:rPr lang="es-ES" altLang="es-AR" b="1" i="1" dirty="0" err="1">
                <a:solidFill>
                  <a:srgbClr val="FF0000"/>
                </a:solidFill>
                <a:latin typeface="Gentium Basic" charset="0"/>
              </a:rPr>
              <a:t>z.a</a:t>
            </a:r>
            <a:r>
              <a:rPr lang="es-ES" altLang="es-AR" b="1" i="1" dirty="0">
                <a:solidFill>
                  <a:srgbClr val="FF0000"/>
                </a:solidFill>
                <a:latin typeface="Gentium Basic" charset="0"/>
              </a:rPr>
              <a:t>_ &lt;&lt; </a:t>
            </a:r>
            <a:r>
              <a:rPr lang="es-ES" altLang="es-AR" b="1" i="1" dirty="0" err="1">
                <a:solidFill>
                  <a:srgbClr val="FF0000"/>
                </a:solidFill>
                <a:latin typeface="Gentium Basic" charset="0"/>
              </a:rPr>
              <a:t>endl</a:t>
            </a:r>
            <a:r>
              <a:rPr lang="es-ES" altLang="es-AR" b="1" i="1" dirty="0">
                <a:solidFill>
                  <a:srgbClr val="FF0000"/>
                </a:solidFill>
                <a:latin typeface="Gentium Basic" charset="0"/>
              </a:rPr>
              <a:t>;</a:t>
            </a:r>
          </a:p>
          <a:p>
            <a:pPr>
              <a:buClrTx/>
            </a:pPr>
            <a:r>
              <a:rPr lang="es-ES" altLang="es-AR" b="1" i="1" dirty="0">
                <a:solidFill>
                  <a:srgbClr val="FF0000"/>
                </a:solidFill>
                <a:latin typeface="Gentium Basic" charset="0"/>
              </a:rPr>
              <a:t>}	</a:t>
            </a:r>
            <a:endParaRPr lang="es-ES" altLang="es-AR" sz="20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33995360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1514"/>
                                        </p:tgtEl>
                                      </p:cBhvr>
                                    </p:animEffect>
                                    <p:set>
                                      <p:cBhvr>
                                        <p:cTn id="13" dur="1" fill="hold">
                                          <p:stCondLst>
                                            <p:cond delay="499"/>
                                          </p:stCondLst>
                                        </p:cTn>
                                        <p:tgtEl>
                                          <p:spTgt spid="21514"/>
                                        </p:tgtEl>
                                        <p:attrNameLst>
                                          <p:attrName>style.visibility</p:attrName>
                                        </p:attrNameLst>
                                      </p:cBhvr>
                                      <p:to>
                                        <p:strVal val="hidden"/>
                                      </p:to>
                                    </p:se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21513"/>
                                        </p:tgtEl>
                                        <p:attrNameLst>
                                          <p:attrName>style.visibility</p:attrName>
                                        </p:attrNameLst>
                                      </p:cBhvr>
                                      <p:to>
                                        <p:strVal val="visible"/>
                                      </p:to>
                                    </p:set>
                                    <p:anim calcmode="lin" valueType="num">
                                      <p:cBhvr additive="base">
                                        <p:cTn id="17" dur="500" fill="hold"/>
                                        <p:tgtEl>
                                          <p:spTgt spid="21513"/>
                                        </p:tgtEl>
                                        <p:attrNameLst>
                                          <p:attrName>ppt_x</p:attrName>
                                        </p:attrNameLst>
                                      </p:cBhvr>
                                      <p:tavLst>
                                        <p:tav tm="0">
                                          <p:val>
                                            <p:strVal val="1+#ppt_w/2"/>
                                          </p:val>
                                        </p:tav>
                                        <p:tav tm="100000">
                                          <p:val>
                                            <p:strVal val="#ppt_x"/>
                                          </p:val>
                                        </p:tav>
                                      </p:tavLst>
                                    </p:anim>
                                    <p:anim calcmode="lin" valueType="num">
                                      <p:cBhvr additive="base">
                                        <p:cTn id="18" dur="500" fill="hold"/>
                                        <p:tgtEl>
                                          <p:spTgt spid="2151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 presetClass="entr" presetSubtype="0" fill="hold" grpId="1"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animBg="1"/>
      <p:bldP spid="21514" grpId="0" animBg="1"/>
      <p:bldP spid="2" grpId="0"/>
      <p:bldP spid="3" grpId="0" animBg="1"/>
      <p:bldP spid="15" grpId="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Marcador de fecha 3"/>
          <p:cNvSpPr>
            <a:spLocks noGrp="1"/>
          </p:cNvSpPr>
          <p:nvPr>
            <p:ph type="dt" idx="10"/>
          </p:nvPr>
        </p:nvSpPr>
        <p:spPr/>
        <p:txBody>
          <a:bodyPr/>
          <a:lstStyle/>
          <a:p>
            <a:r>
              <a:rPr lang="es-AR" altLang="es-AR"/>
              <a:t>@2018</a:t>
            </a:r>
          </a:p>
        </p:txBody>
      </p:sp>
      <p:sp>
        <p:nvSpPr>
          <p:cNvPr id="13" name="Marcador de pie de página 4"/>
          <p:cNvSpPr>
            <a:spLocks noGrp="1"/>
          </p:cNvSpPr>
          <p:nvPr>
            <p:ph type="ftr" idx="11"/>
          </p:nvPr>
        </p:nvSpPr>
        <p:spPr/>
        <p:txBody>
          <a:bodyPr/>
          <a:lstStyle/>
          <a:p>
            <a:r>
              <a:rPr lang="es-ES" altLang="es-AR"/>
              <a:t>Ing. M. Giura / Info2</a:t>
            </a:r>
          </a:p>
        </p:txBody>
      </p:sp>
      <p:sp>
        <p:nvSpPr>
          <p:cNvPr id="14" name="Marcador de número de diapositiva 5"/>
          <p:cNvSpPr>
            <a:spLocks noGrp="1"/>
          </p:cNvSpPr>
          <p:nvPr>
            <p:ph type="sldNum" idx="12"/>
          </p:nvPr>
        </p:nvSpPr>
        <p:spPr/>
        <p:txBody>
          <a:bodyPr/>
          <a:lstStyle/>
          <a:p>
            <a:fld id="{57A44046-9238-4B2A-935F-93228CEEDBC8}" type="slidenum">
              <a:rPr lang="es-ES" altLang="es-AR"/>
              <a:pPr/>
              <a:t>41</a:t>
            </a:fld>
            <a:endParaRPr lang="es-ES" altLang="es-AR"/>
          </a:p>
        </p:txBody>
      </p:sp>
      <p:sp>
        <p:nvSpPr>
          <p:cNvPr id="21505" name="Rectangle 1"/>
          <p:cNvSpPr>
            <a:spLocks noGrp="1" noChangeArrowheads="1"/>
          </p:cNvSpPr>
          <p:nvPr>
            <p:ph type="title" idx="4294967295"/>
          </p:nvPr>
        </p:nvSpPr>
        <p:spPr>
          <a:xfrm>
            <a:off x="3768725" y="196850"/>
            <a:ext cx="8423275" cy="763588"/>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a:latin typeface="Bitstream Charter" pitchFamily="16" charset="0"/>
              </a:rPr>
              <a:t>Funciones amigas </a:t>
            </a:r>
            <a:r>
              <a:rPr lang="es-AR" altLang="es-AR" b="1" i="1">
                <a:solidFill>
                  <a:srgbClr val="006B6B"/>
                </a:solidFill>
                <a:latin typeface="Bitstream Charter" pitchFamily="16" charset="0"/>
              </a:rPr>
              <a:t>externas</a:t>
            </a:r>
          </a:p>
        </p:txBody>
      </p:sp>
      <p:sp>
        <p:nvSpPr>
          <p:cNvPr id="21507" name="Text Box 3"/>
          <p:cNvSpPr txBox="1">
            <a:spLocks noChangeArrowheads="1"/>
          </p:cNvSpPr>
          <p:nvPr/>
        </p:nvSpPr>
        <p:spPr bwMode="auto">
          <a:xfrm>
            <a:off x="1668464" y="1124745"/>
            <a:ext cx="3851473" cy="2994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ES" altLang="es-AR" sz="1800" b="1" i="1" dirty="0" err="1">
                <a:solidFill>
                  <a:srgbClr val="FF3300"/>
                </a:solidFill>
                <a:latin typeface="Gentium Basic" charset="0"/>
              </a:rPr>
              <a:t>class</a:t>
            </a:r>
            <a:r>
              <a:rPr lang="es-ES" altLang="es-AR" sz="1800" b="1" i="1" dirty="0">
                <a:latin typeface="Gentium Basic" charset="0"/>
              </a:rPr>
              <a:t> </a:t>
            </a:r>
            <a:r>
              <a:rPr lang="es-ES" altLang="es-AR" sz="1800" b="1" i="1" dirty="0" err="1">
                <a:latin typeface="Gentium Basic" charset="0"/>
              </a:rPr>
              <a:t>ClaseA</a:t>
            </a:r>
            <a:r>
              <a:rPr lang="es-ES" altLang="es-AR" sz="1800" b="1" i="1" dirty="0">
                <a:latin typeface="Gentium Basic" charset="0"/>
              </a:rPr>
              <a:t> </a:t>
            </a:r>
          </a:p>
          <a:p>
            <a:pPr>
              <a:buClrTx/>
              <a:buFontTx/>
              <a:buNone/>
            </a:pPr>
            <a:r>
              <a:rPr lang="es-ES" altLang="es-AR" sz="1800" b="1" i="1" dirty="0">
                <a:latin typeface="Gentium Basic" charset="0"/>
              </a:rPr>
              <a:t>{</a:t>
            </a:r>
          </a:p>
          <a:p>
            <a:pPr>
              <a:buClrTx/>
              <a:buFontTx/>
              <a:buNone/>
            </a:pPr>
            <a:r>
              <a:rPr lang="es-ES" altLang="es-AR" sz="1800" b="1" i="1" dirty="0">
                <a:solidFill>
                  <a:srgbClr val="355E00"/>
                </a:solidFill>
                <a:latin typeface="Gentium Basic" charset="0"/>
              </a:rPr>
              <a:t>	     </a:t>
            </a:r>
            <a:r>
              <a:rPr lang="es-ES" altLang="es-AR" sz="1800" b="1" i="1" dirty="0" err="1">
                <a:solidFill>
                  <a:srgbClr val="355E00"/>
                </a:solidFill>
                <a:latin typeface="Gentium Basic" charset="0"/>
              </a:rPr>
              <a:t>friend</a:t>
            </a:r>
            <a:r>
              <a:rPr lang="es-ES" altLang="es-AR" sz="1800" b="1" i="1" dirty="0">
                <a:latin typeface="Gentium Basic" charset="0"/>
              </a:rPr>
              <a:t> </a:t>
            </a:r>
            <a:r>
              <a:rPr lang="es-ES" altLang="es-AR" sz="1800" b="1" i="1" dirty="0" err="1">
                <a:latin typeface="Gentium Basic" charset="0"/>
              </a:rPr>
              <a:t>void</a:t>
            </a:r>
            <a:r>
              <a:rPr lang="es-ES" altLang="es-AR" sz="1800" b="1" i="1" dirty="0">
                <a:latin typeface="Gentium Basic" charset="0"/>
              </a:rPr>
              <a:t> función1 (</a:t>
            </a:r>
            <a:r>
              <a:rPr lang="es-ES" altLang="es-AR" sz="1800" b="1" i="1" dirty="0" err="1">
                <a:latin typeface="Gentium Basic" charset="0"/>
              </a:rPr>
              <a:t>ClaseA</a:t>
            </a:r>
            <a:r>
              <a:rPr lang="es-ES" altLang="es-AR" sz="1800" b="1" i="1" dirty="0">
                <a:latin typeface="Gentium Basic" charset="0"/>
              </a:rPr>
              <a:t>);</a:t>
            </a:r>
          </a:p>
          <a:p>
            <a:pPr>
              <a:buClrTx/>
              <a:buFontTx/>
              <a:buNone/>
            </a:pPr>
            <a:r>
              <a:rPr lang="es-ES" altLang="es-AR" sz="1800" b="1" i="1" dirty="0">
                <a:solidFill>
                  <a:srgbClr val="FF3300"/>
                </a:solidFill>
                <a:latin typeface="Gentium Basic" charset="0"/>
              </a:rPr>
              <a:t>    </a:t>
            </a:r>
            <a:r>
              <a:rPr lang="es-ES" altLang="es-AR" sz="1800" b="1" i="1" dirty="0" err="1">
                <a:solidFill>
                  <a:srgbClr val="FF3300"/>
                </a:solidFill>
                <a:latin typeface="Gentium Basic" charset="0"/>
              </a:rPr>
              <a:t>private</a:t>
            </a:r>
            <a:r>
              <a:rPr lang="es-ES" altLang="es-AR" sz="1800" b="1" i="1" dirty="0">
                <a:latin typeface="Gentium Basic" charset="0"/>
              </a:rPr>
              <a:t>:</a:t>
            </a:r>
          </a:p>
          <a:p>
            <a:pPr>
              <a:buClrTx/>
              <a:buFontTx/>
              <a:buNone/>
            </a:pPr>
            <a:r>
              <a:rPr lang="es-ES" altLang="es-AR" sz="1800" b="1" i="1" dirty="0">
                <a:latin typeface="Gentium Basic" charset="0"/>
              </a:rPr>
              <a:t>        </a:t>
            </a:r>
            <a:r>
              <a:rPr lang="es-ES" altLang="es-AR" sz="1800" b="1" i="1" dirty="0" err="1">
                <a:latin typeface="Gentium Basic" charset="0"/>
              </a:rPr>
              <a:t>int</a:t>
            </a:r>
            <a:r>
              <a:rPr lang="es-ES" altLang="es-AR" sz="1800" b="1" i="1" dirty="0">
                <a:latin typeface="Gentium Basic" charset="0"/>
              </a:rPr>
              <a:t> a_;</a:t>
            </a:r>
          </a:p>
          <a:p>
            <a:pPr>
              <a:buClrTx/>
              <a:buFontTx/>
              <a:buNone/>
            </a:pPr>
            <a:r>
              <a:rPr lang="es-ES" altLang="es-AR" sz="1800" b="1" i="1" dirty="0">
                <a:latin typeface="Gentium Basic" charset="0"/>
              </a:rPr>
              <a:t>    </a:t>
            </a:r>
            <a:r>
              <a:rPr lang="es-ES" altLang="es-AR" sz="1800" b="1" i="1" dirty="0" err="1">
                <a:solidFill>
                  <a:srgbClr val="FF3300"/>
                </a:solidFill>
                <a:latin typeface="Gentium Basic" charset="0"/>
              </a:rPr>
              <a:t>public</a:t>
            </a:r>
            <a:r>
              <a:rPr lang="es-ES" altLang="es-AR" sz="1800" b="1" i="1" dirty="0">
                <a:latin typeface="Gentium Basic" charset="0"/>
              </a:rPr>
              <a:t>:</a:t>
            </a:r>
          </a:p>
          <a:p>
            <a:pPr>
              <a:buClrTx/>
              <a:buFontTx/>
              <a:buNone/>
            </a:pPr>
            <a:r>
              <a:rPr lang="es-ES" altLang="es-AR" sz="1800" b="1" i="1" dirty="0">
                <a:latin typeface="Gentium Basic" charset="0"/>
              </a:rPr>
              <a:t>        </a:t>
            </a:r>
            <a:r>
              <a:rPr lang="es-ES" altLang="es-AR" sz="1800" b="1" i="1" dirty="0" err="1">
                <a:latin typeface="Gentium Basic" charset="0"/>
              </a:rPr>
              <a:t>ClaseA</a:t>
            </a:r>
            <a:r>
              <a:rPr lang="es-ES" altLang="es-AR" sz="1800" b="1" i="1" dirty="0">
                <a:latin typeface="Gentium Basic" charset="0"/>
              </a:rPr>
              <a:t> (</a:t>
            </a:r>
            <a:r>
              <a:rPr lang="es-ES" altLang="es-AR" sz="1800" b="1" i="1" dirty="0" err="1">
                <a:latin typeface="Gentium Basic" charset="0"/>
              </a:rPr>
              <a:t>int</a:t>
            </a:r>
            <a:r>
              <a:rPr lang="es-ES" altLang="es-AR" sz="1800" b="1" i="1" dirty="0">
                <a:latin typeface="Gentium Basic" charset="0"/>
              </a:rPr>
              <a:t> i=0) {a_=i;}</a:t>
            </a:r>
          </a:p>
          <a:p>
            <a:pPr>
              <a:buClrTx/>
              <a:buFontTx/>
              <a:buNone/>
            </a:pPr>
            <a:r>
              <a:rPr lang="es-ES" altLang="es-AR" sz="1800" b="1" i="1" dirty="0">
                <a:latin typeface="Gentium Basic" charset="0"/>
              </a:rPr>
              <a:t>        </a:t>
            </a:r>
            <a:r>
              <a:rPr lang="es-ES" altLang="es-AR" sz="1800" b="1" i="1" dirty="0" err="1">
                <a:latin typeface="Gentium Basic" charset="0"/>
              </a:rPr>
              <a:t>void</a:t>
            </a:r>
            <a:r>
              <a:rPr lang="es-ES" altLang="es-AR" sz="1800" b="1" i="1" dirty="0">
                <a:latin typeface="Gentium Basic" charset="0"/>
              </a:rPr>
              <a:t> mostrar ( ) {</a:t>
            </a:r>
          </a:p>
          <a:p>
            <a:pPr>
              <a:buClrTx/>
              <a:buFontTx/>
              <a:buNone/>
            </a:pPr>
            <a:r>
              <a:rPr lang="es-ES" altLang="es-AR" sz="1800" b="1" i="1" dirty="0">
                <a:latin typeface="Gentium Basic" charset="0"/>
              </a:rPr>
              <a:t>			</a:t>
            </a:r>
            <a:r>
              <a:rPr lang="es-ES" altLang="es-AR" sz="1800" b="1" i="1" dirty="0" err="1">
                <a:latin typeface="Gentium Basic" charset="0"/>
              </a:rPr>
              <a:t>cout</a:t>
            </a:r>
            <a:r>
              <a:rPr lang="es-ES" altLang="es-AR" sz="1800" b="1" i="1" dirty="0">
                <a:latin typeface="Gentium Basic" charset="0"/>
              </a:rPr>
              <a:t> &lt;&lt; a_ &lt;&lt; </a:t>
            </a:r>
            <a:r>
              <a:rPr lang="es-ES" altLang="es-AR" sz="1800" b="1" i="1" dirty="0" err="1">
                <a:latin typeface="Gentium Basic" charset="0"/>
              </a:rPr>
              <a:t>endl</a:t>
            </a:r>
            <a:r>
              <a:rPr lang="es-ES" altLang="es-AR" sz="1800" b="1" i="1" dirty="0">
                <a:latin typeface="Gentium Basic" charset="0"/>
              </a:rPr>
              <a:t>;}</a:t>
            </a:r>
          </a:p>
          <a:p>
            <a:pPr>
              <a:buClrTx/>
              <a:buFontTx/>
              <a:buNone/>
            </a:pPr>
            <a:r>
              <a:rPr lang="es-ES" altLang="es-AR" sz="1800" b="1" i="1" dirty="0">
                <a:latin typeface="Gentium Basic" charset="0"/>
              </a:rPr>
              <a:t>};</a:t>
            </a:r>
          </a:p>
          <a:p>
            <a:pPr>
              <a:buClrTx/>
              <a:buFontTx/>
              <a:buNone/>
            </a:pPr>
            <a:endParaRPr lang="es-ES" altLang="es-AR" sz="2200" b="1" i="1" dirty="0">
              <a:solidFill>
                <a:srgbClr val="000099"/>
              </a:solidFill>
              <a:latin typeface="Gentium Basic" charset="0"/>
            </a:endParaRPr>
          </a:p>
        </p:txBody>
      </p:sp>
      <p:sp>
        <p:nvSpPr>
          <p:cNvPr id="2" name="Rectángulo 1"/>
          <p:cNvSpPr/>
          <p:nvPr/>
        </p:nvSpPr>
        <p:spPr>
          <a:xfrm>
            <a:off x="1585836" y="4385716"/>
            <a:ext cx="3574061" cy="1323439"/>
          </a:xfrm>
          <a:prstGeom prst="rect">
            <a:avLst/>
          </a:prstGeom>
        </p:spPr>
        <p:txBody>
          <a:bodyPr wrap="square">
            <a:spAutoFit/>
          </a:bodyPr>
          <a:lstStyle/>
          <a:p>
            <a:pPr>
              <a:buClrTx/>
              <a:buFontTx/>
              <a:buNone/>
            </a:pPr>
            <a:r>
              <a:rPr lang="es-ES" altLang="es-AR" sz="2000" b="1" i="1" dirty="0" err="1">
                <a:solidFill>
                  <a:schemeClr val="tx1"/>
                </a:solidFill>
                <a:latin typeface="Gentium Basic" charset="0"/>
              </a:rPr>
              <a:t>void</a:t>
            </a:r>
            <a:r>
              <a:rPr lang="es-ES" altLang="es-AR" sz="2000" b="1" i="1" dirty="0">
                <a:solidFill>
                  <a:schemeClr val="tx1"/>
                </a:solidFill>
                <a:latin typeface="Gentium Basic" charset="0"/>
              </a:rPr>
              <a:t> función1 (</a:t>
            </a:r>
            <a:r>
              <a:rPr lang="es-ES" altLang="es-AR" sz="2000" b="1" i="1" dirty="0" err="1">
                <a:solidFill>
                  <a:schemeClr val="tx1"/>
                </a:solidFill>
                <a:latin typeface="Gentium Basic" charset="0"/>
              </a:rPr>
              <a:t>ClaseA</a:t>
            </a:r>
            <a:r>
              <a:rPr lang="es-ES" altLang="es-AR" sz="2000" b="1" i="1" dirty="0">
                <a:solidFill>
                  <a:schemeClr val="tx1"/>
                </a:solidFill>
                <a:latin typeface="Gentium Basic" charset="0"/>
              </a:rPr>
              <a:t> z) </a:t>
            </a:r>
          </a:p>
          <a:p>
            <a:pPr>
              <a:buClrTx/>
              <a:buFontTx/>
              <a:buNone/>
            </a:pPr>
            <a:r>
              <a:rPr lang="es-ES" altLang="es-AR" sz="2000" b="1" i="1" dirty="0">
                <a:solidFill>
                  <a:schemeClr val="tx1"/>
                </a:solidFill>
                <a:latin typeface="Gentium Basic" charset="0"/>
              </a:rPr>
              <a:t>{</a:t>
            </a:r>
          </a:p>
          <a:p>
            <a:pPr>
              <a:buClrTx/>
              <a:buFontTx/>
              <a:buNone/>
            </a:pPr>
            <a:r>
              <a:rPr lang="es-ES" altLang="es-AR" sz="2000" b="1" i="1" dirty="0">
                <a:solidFill>
                  <a:schemeClr val="tx1"/>
                </a:solidFill>
                <a:latin typeface="Gentium Basic" charset="0"/>
              </a:rPr>
              <a:t>    </a:t>
            </a:r>
            <a:r>
              <a:rPr lang="es-ES" altLang="es-AR" sz="2000" b="1" i="1" dirty="0" err="1">
                <a:solidFill>
                  <a:schemeClr val="tx1"/>
                </a:solidFill>
                <a:latin typeface="Gentium Basic" charset="0"/>
              </a:rPr>
              <a:t>cout</a:t>
            </a:r>
            <a:r>
              <a:rPr lang="es-ES" altLang="es-AR" sz="2000" b="1" i="1" dirty="0">
                <a:solidFill>
                  <a:schemeClr val="tx1"/>
                </a:solidFill>
                <a:latin typeface="Gentium Basic" charset="0"/>
              </a:rPr>
              <a:t> &lt;&lt; </a:t>
            </a:r>
            <a:r>
              <a:rPr lang="es-ES" altLang="es-AR" sz="2000" b="1" i="1" dirty="0" err="1">
                <a:solidFill>
                  <a:schemeClr val="tx1"/>
                </a:solidFill>
                <a:latin typeface="Gentium Basic" charset="0"/>
              </a:rPr>
              <a:t>z.a</a:t>
            </a:r>
            <a:r>
              <a:rPr lang="es-ES" altLang="es-AR" sz="2000" b="1" i="1" dirty="0">
                <a:solidFill>
                  <a:schemeClr val="tx1"/>
                </a:solidFill>
                <a:latin typeface="Gentium Basic" charset="0"/>
              </a:rPr>
              <a:t>_ &lt;&lt; </a:t>
            </a:r>
            <a:r>
              <a:rPr lang="es-ES" altLang="es-AR" sz="2000" b="1" i="1" dirty="0" err="1">
                <a:solidFill>
                  <a:schemeClr val="tx1"/>
                </a:solidFill>
                <a:latin typeface="Gentium Basic" charset="0"/>
              </a:rPr>
              <a:t>endl</a:t>
            </a:r>
            <a:r>
              <a:rPr lang="es-ES" altLang="es-AR" sz="2000" b="1" i="1" dirty="0">
                <a:solidFill>
                  <a:schemeClr val="tx1"/>
                </a:solidFill>
                <a:latin typeface="Gentium Basic" charset="0"/>
              </a:rPr>
              <a:t>;</a:t>
            </a:r>
          </a:p>
          <a:p>
            <a:pPr>
              <a:buClrTx/>
            </a:pPr>
            <a:r>
              <a:rPr lang="es-ES" altLang="es-AR" sz="2000" b="1" i="1" dirty="0">
                <a:solidFill>
                  <a:schemeClr val="tx1"/>
                </a:solidFill>
                <a:latin typeface="Gentium Basic" charset="0"/>
              </a:rPr>
              <a:t>}</a:t>
            </a:r>
            <a:endParaRPr lang="es-ES" altLang="es-AR" sz="1800" dirty="0">
              <a:solidFill>
                <a:srgbClr val="000099"/>
              </a:solidFill>
              <a:latin typeface="Segoe Print" panose="02000600000000000000" pitchFamily="2" charset="0"/>
            </a:endParaRPr>
          </a:p>
        </p:txBody>
      </p:sp>
      <p:sp>
        <p:nvSpPr>
          <p:cNvPr id="10" name="Rectangle 2"/>
          <p:cNvSpPr>
            <a:spLocks noChangeArrowheads="1"/>
          </p:cNvSpPr>
          <p:nvPr/>
        </p:nvSpPr>
        <p:spPr bwMode="auto">
          <a:xfrm>
            <a:off x="6312024" y="1052737"/>
            <a:ext cx="3903662" cy="3418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ES" altLang="es-AR" b="1" i="1" dirty="0" err="1">
                <a:latin typeface="Gentium Basic" charset="0"/>
              </a:rPr>
              <a:t>int</a:t>
            </a:r>
            <a:r>
              <a:rPr lang="es-ES" altLang="es-AR" b="1" i="1" dirty="0">
                <a:latin typeface="Gentium Basic" charset="0"/>
              </a:rPr>
              <a:t> </a:t>
            </a:r>
            <a:r>
              <a:rPr lang="es-ES" altLang="es-AR" b="1" i="1" dirty="0" err="1">
                <a:latin typeface="Gentium Basic" charset="0"/>
              </a:rPr>
              <a:t>main</a:t>
            </a:r>
            <a:r>
              <a:rPr lang="es-ES" altLang="es-AR" b="1" i="1" dirty="0">
                <a:latin typeface="Gentium Basic" charset="0"/>
              </a:rPr>
              <a:t> (</a:t>
            </a:r>
            <a:r>
              <a:rPr lang="es-ES" altLang="es-AR" b="1" i="1" dirty="0" err="1">
                <a:latin typeface="Gentium Basic" charset="0"/>
              </a:rPr>
              <a:t>void</a:t>
            </a:r>
            <a:r>
              <a:rPr lang="es-ES" altLang="es-AR" b="1" i="1" dirty="0">
                <a:latin typeface="Gentium Basic" charset="0"/>
              </a:rPr>
              <a:t>) </a:t>
            </a:r>
          </a:p>
          <a:p>
            <a:pPr>
              <a:buClrTx/>
              <a:buFontTx/>
              <a:buNone/>
            </a:pPr>
            <a:r>
              <a:rPr lang="es-ES" altLang="es-AR" b="1" i="1" dirty="0">
                <a:latin typeface="Gentium Basic" charset="0"/>
              </a:rPr>
              <a:t>{</a:t>
            </a:r>
          </a:p>
          <a:p>
            <a:pPr>
              <a:buClrTx/>
              <a:buFontTx/>
              <a:buNone/>
            </a:pPr>
            <a:r>
              <a:rPr lang="es-ES" altLang="es-AR" b="1" i="1" dirty="0">
                <a:latin typeface="Gentium Basic" charset="0"/>
              </a:rPr>
              <a:t>    .......................</a:t>
            </a:r>
          </a:p>
          <a:p>
            <a:pPr>
              <a:buClrTx/>
              <a:buFontTx/>
              <a:buNone/>
            </a:pPr>
            <a:r>
              <a:rPr lang="es-ES" altLang="es-AR" b="1" i="1" dirty="0">
                <a:latin typeface="Gentium Basic" charset="0"/>
              </a:rPr>
              <a:t>    </a:t>
            </a:r>
            <a:r>
              <a:rPr lang="es-ES" altLang="es-AR" b="1" i="1" dirty="0" err="1">
                <a:latin typeface="Gentium Basic" charset="0"/>
              </a:rPr>
              <a:t>ClaseA</a:t>
            </a:r>
            <a:r>
              <a:rPr lang="es-ES" altLang="es-AR" b="1" i="1" dirty="0">
                <a:latin typeface="Gentium Basic" charset="0"/>
              </a:rPr>
              <a:t> objeto1;</a:t>
            </a:r>
          </a:p>
          <a:p>
            <a:pPr>
              <a:buClrTx/>
              <a:buFontTx/>
              <a:buNone/>
            </a:pPr>
            <a:r>
              <a:rPr lang="es-ES" altLang="es-AR" b="1" i="1" dirty="0">
                <a:solidFill>
                  <a:srgbClr val="94006B"/>
                </a:solidFill>
                <a:latin typeface="Gentium Basic" charset="0"/>
              </a:rPr>
              <a:t>    función1  (objeto1);</a:t>
            </a:r>
          </a:p>
          <a:p>
            <a:pPr>
              <a:buClrTx/>
              <a:buFontTx/>
              <a:buNone/>
            </a:pPr>
            <a:r>
              <a:rPr lang="es-ES" altLang="es-AR" b="1" i="1" dirty="0">
                <a:latin typeface="Gentium Basic" charset="0"/>
              </a:rPr>
              <a:t>    objeto1. mostrar ( );</a:t>
            </a:r>
          </a:p>
          <a:p>
            <a:pPr>
              <a:buClrTx/>
              <a:buFontTx/>
              <a:buNone/>
            </a:pPr>
            <a:r>
              <a:rPr lang="es-ES" altLang="es-AR" b="1" i="1" dirty="0">
                <a:latin typeface="Gentium Basic" charset="0"/>
              </a:rPr>
              <a:t>    .......................</a:t>
            </a:r>
          </a:p>
          <a:p>
            <a:pPr>
              <a:buClrTx/>
              <a:buFontTx/>
              <a:buNone/>
            </a:pPr>
            <a:r>
              <a:rPr lang="es-ES" altLang="es-AR" b="1" i="1" dirty="0">
                <a:latin typeface="Gentium Basic" charset="0"/>
              </a:rPr>
              <a:t>    .......................</a:t>
            </a:r>
          </a:p>
          <a:p>
            <a:pPr>
              <a:buClrTx/>
              <a:buFontTx/>
              <a:buNone/>
            </a:pPr>
            <a:r>
              <a:rPr lang="es-ES" altLang="es-AR" b="1" i="1" dirty="0">
                <a:latin typeface="Gentium Basic" charset="0"/>
              </a:rPr>
              <a:t>}</a:t>
            </a:r>
          </a:p>
        </p:txBody>
      </p:sp>
      <p:sp>
        <p:nvSpPr>
          <p:cNvPr id="11" name="AutoShape 4"/>
          <p:cNvSpPr>
            <a:spLocks noChangeArrowheads="1"/>
          </p:cNvSpPr>
          <p:nvPr/>
        </p:nvSpPr>
        <p:spPr bwMode="auto">
          <a:xfrm>
            <a:off x="8616281" y="3357612"/>
            <a:ext cx="720725" cy="1079500"/>
          </a:xfrm>
          <a:prstGeom prst="upArrow">
            <a:avLst>
              <a:gd name="adj1" fmla="val 50000"/>
              <a:gd name="adj2" fmla="val 37445"/>
            </a:avLst>
          </a:prstGeom>
          <a:solidFill>
            <a:srgbClr val="99CCFF"/>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5" name="Text Box 5"/>
          <p:cNvSpPr txBox="1">
            <a:spLocks noChangeArrowheads="1"/>
          </p:cNvSpPr>
          <p:nvPr/>
        </p:nvSpPr>
        <p:spPr bwMode="auto">
          <a:xfrm>
            <a:off x="7681094" y="4509120"/>
            <a:ext cx="251936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b="1" i="1" dirty="0">
                <a:solidFill>
                  <a:srgbClr val="FF0000"/>
                </a:solidFill>
              </a:rPr>
              <a:t>¿Qué veremos?</a:t>
            </a:r>
          </a:p>
        </p:txBody>
      </p:sp>
      <p:grpSp>
        <p:nvGrpSpPr>
          <p:cNvPr id="16" name="Group 6"/>
          <p:cNvGrpSpPr>
            <a:grpSpLocks/>
          </p:cNvGrpSpPr>
          <p:nvPr/>
        </p:nvGrpSpPr>
        <p:grpSpPr bwMode="auto">
          <a:xfrm>
            <a:off x="7264525" y="5644604"/>
            <a:ext cx="2598737" cy="520700"/>
            <a:chOff x="4037" y="3492"/>
            <a:chExt cx="1637" cy="328"/>
          </a:xfrm>
        </p:grpSpPr>
        <p:pic>
          <p:nvPicPr>
            <p:cNvPr id="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 y="3492"/>
              <a:ext cx="221" cy="3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Text Box 8"/>
            <p:cNvSpPr txBox="1">
              <a:spLocks noChangeArrowheads="1"/>
            </p:cNvSpPr>
            <p:nvPr/>
          </p:nvSpPr>
          <p:spPr bwMode="auto">
            <a:xfrm>
              <a:off x="4268" y="3573"/>
              <a:ext cx="140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i="1">
                  <a:solidFill>
                    <a:srgbClr val="000080"/>
                  </a:solidFill>
                </a:rPr>
                <a:t>friend</a:t>
              </a:r>
            </a:p>
          </p:txBody>
        </p:sp>
      </p:grpSp>
    </p:spTree>
    <p:extLst>
      <p:ext uri="{BB962C8B-B14F-4D97-AF65-F5344CB8AC3E}">
        <p14:creationId xmlns:p14="http://schemas.microsoft.com/office/powerpoint/2010/main" val="340515213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2" name="TextShape 1"/>
          <p:cNvSpPr txBox="1"/>
          <p:nvPr/>
        </p:nvSpPr>
        <p:spPr>
          <a:xfrm>
            <a:off x="2209800" y="6283440"/>
            <a:ext cx="1829880" cy="382320"/>
          </a:xfrm>
          <a:prstGeom prst="rect">
            <a:avLst/>
          </a:prstGeom>
          <a:noFill/>
          <a:ln>
            <a:noFill/>
          </a:ln>
        </p:spPr>
        <p:txBody>
          <a:bodyPr lIns="90000" tIns="46800" rIns="90000" bIns="46800" anchor="b"/>
          <a:lstStyle/>
          <a:p>
            <a:pPr>
              <a:lnSpc>
                <a:spcPct val="100000"/>
              </a:lnSpc>
            </a:pPr>
            <a:r>
              <a:rPr lang="es-AR" sz="1400" spc="-1">
                <a:solidFill>
                  <a:srgbClr val="99CCCC"/>
                </a:solidFill>
                <a:uFill>
                  <a:solidFill>
                    <a:srgbClr val="FFFFFF"/>
                  </a:solidFill>
                </a:uFill>
                <a:latin typeface="Arial Narrow"/>
                <a:ea typeface="DejaVu Sans"/>
              </a:rPr>
              <a:t>@2016</a:t>
            </a:r>
            <a:endParaRPr lang="es-AR" sz="1400" spc="-1">
              <a:solidFill>
                <a:srgbClr val="000000"/>
              </a:solidFill>
              <a:uFill>
                <a:solidFill>
                  <a:srgbClr val="FFFFFF"/>
                </a:solidFill>
              </a:uFill>
              <a:latin typeface="Times New Roman"/>
            </a:endParaRPr>
          </a:p>
        </p:txBody>
      </p:sp>
      <p:sp>
        <p:nvSpPr>
          <p:cNvPr id="263" name="TextShape 2"/>
          <p:cNvSpPr txBox="1"/>
          <p:nvPr/>
        </p:nvSpPr>
        <p:spPr>
          <a:xfrm>
            <a:off x="4648080" y="6283440"/>
            <a:ext cx="2820600" cy="382320"/>
          </a:xfrm>
          <a:prstGeom prst="rect">
            <a:avLst/>
          </a:prstGeom>
          <a:noFill/>
          <a:ln>
            <a:noFill/>
          </a:ln>
        </p:spPr>
        <p:txBody>
          <a:bodyPr lIns="90000" tIns="46800" rIns="90000" bIns="46800" anchor="b"/>
          <a:lstStyle/>
          <a:p>
            <a:pPr algn="ctr">
              <a:lnSpc>
                <a:spcPct val="100000"/>
              </a:lnSpc>
            </a:pPr>
            <a:r>
              <a:rPr lang="es-AR" sz="1400" spc="-1">
                <a:solidFill>
                  <a:srgbClr val="99CCCC"/>
                </a:solidFill>
                <a:uFill>
                  <a:solidFill>
                    <a:srgbClr val="FFFFFF"/>
                  </a:solidFill>
                </a:uFill>
                <a:latin typeface="Arial Narrow"/>
                <a:ea typeface="DejaVu Sans"/>
              </a:rPr>
              <a:t>Ing. M. Giura / Info2</a:t>
            </a:r>
            <a:endParaRPr lang="es-AR" sz="1400" spc="-1">
              <a:solidFill>
                <a:srgbClr val="000000"/>
              </a:solidFill>
              <a:uFill>
                <a:solidFill>
                  <a:srgbClr val="FFFFFF"/>
                </a:solidFill>
              </a:uFill>
              <a:latin typeface="Times New Roman"/>
            </a:endParaRPr>
          </a:p>
        </p:txBody>
      </p:sp>
      <p:sp>
        <p:nvSpPr>
          <p:cNvPr id="264" name="TextShape 3"/>
          <p:cNvSpPr txBox="1"/>
          <p:nvPr/>
        </p:nvSpPr>
        <p:spPr>
          <a:xfrm>
            <a:off x="8077080" y="6283440"/>
            <a:ext cx="1829880" cy="382320"/>
          </a:xfrm>
          <a:prstGeom prst="rect">
            <a:avLst/>
          </a:prstGeom>
          <a:noFill/>
          <a:ln>
            <a:noFill/>
          </a:ln>
        </p:spPr>
        <p:txBody>
          <a:bodyPr lIns="90000" tIns="46800" rIns="90000" bIns="46800" anchor="b"/>
          <a:lstStyle/>
          <a:p>
            <a:pPr algn="r">
              <a:lnSpc>
                <a:spcPct val="100000"/>
              </a:lnSpc>
            </a:pPr>
            <a:fld id="{5893D2B5-86F6-4537-9ADC-E4DD235E7291}" type="slidenum">
              <a:rPr lang="es-AR" sz="1400" spc="-1">
                <a:solidFill>
                  <a:srgbClr val="99CCCC"/>
                </a:solidFill>
                <a:uFill>
                  <a:solidFill>
                    <a:srgbClr val="FFFFFF"/>
                  </a:solidFill>
                </a:uFill>
                <a:latin typeface="Arial Narrow"/>
                <a:ea typeface="DejaVu Sans"/>
              </a:rPr>
              <a:t>42</a:t>
            </a:fld>
            <a:endParaRPr lang="es-AR" sz="1400" spc="-1">
              <a:solidFill>
                <a:srgbClr val="000000"/>
              </a:solidFill>
              <a:uFill>
                <a:solidFill>
                  <a:srgbClr val="FFFFFF"/>
                </a:solidFill>
              </a:uFill>
              <a:latin typeface="Times New Roman"/>
            </a:endParaRPr>
          </a:p>
        </p:txBody>
      </p:sp>
      <p:sp>
        <p:nvSpPr>
          <p:cNvPr id="265" name="CustomShape 4"/>
          <p:cNvSpPr/>
          <p:nvPr/>
        </p:nvSpPr>
        <p:spPr>
          <a:xfrm>
            <a:off x="263352" y="1295280"/>
            <a:ext cx="11737304" cy="4810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299880" indent="-264600" algn="just">
              <a:buSzPct val="99000"/>
              <a:buFont typeface="Wingdings" charset="2"/>
              <a:buChar char=""/>
            </a:pPr>
            <a:r>
              <a:rPr lang="es-AR" sz="3600" spc="-1" dirty="0">
                <a:solidFill>
                  <a:srgbClr val="000000"/>
                </a:solidFill>
                <a:uFill>
                  <a:solidFill>
                    <a:srgbClr val="FFFFFF"/>
                  </a:solidFill>
                </a:uFill>
                <a:latin typeface="Times New Roman"/>
                <a:ea typeface="DejaVu Sans"/>
              </a:rPr>
              <a:t>CLASE COMPLEJO: Realizamos una clase llamada </a:t>
            </a:r>
            <a:r>
              <a:rPr lang="es-AR" sz="3600" spc="-1" dirty="0">
                <a:solidFill>
                  <a:srgbClr val="000000"/>
                </a:solidFill>
                <a:uFill>
                  <a:solidFill>
                    <a:srgbClr val="FFFFFF"/>
                  </a:solidFill>
                </a:uFill>
                <a:latin typeface="Trebuchet MS"/>
                <a:ea typeface="DejaVu Sans"/>
              </a:rPr>
              <a:t>Complejo</a:t>
            </a:r>
            <a:r>
              <a:rPr lang="es-AR" sz="3600" spc="-1" dirty="0">
                <a:solidFill>
                  <a:srgbClr val="000000"/>
                </a:solidFill>
                <a:uFill>
                  <a:solidFill>
                    <a:srgbClr val="FFFFFF"/>
                  </a:solidFill>
                </a:uFill>
                <a:latin typeface="Times New Roman"/>
                <a:ea typeface="DejaVu Sans"/>
              </a:rPr>
              <a:t> que sepa manejar números imaginarios. Debe contemplar:</a:t>
            </a:r>
            <a:endParaRPr lang="es-AR" spc="-1" dirty="0">
              <a:solidFill>
                <a:srgbClr val="000000"/>
              </a:solidFill>
              <a:uFill>
                <a:solidFill>
                  <a:srgbClr val="FFFFFF"/>
                </a:solidFill>
              </a:uFill>
              <a:latin typeface="Arial"/>
            </a:endParaRPr>
          </a:p>
          <a:p>
            <a:pPr marL="685800" lvl="1" indent="-228240" algn="just">
              <a:buSzPct val="99000"/>
              <a:buFont typeface="Ubuntu"/>
              <a:buChar char="Ω"/>
            </a:pPr>
            <a:r>
              <a:rPr lang="es-AR" sz="3200" spc="-1" dirty="0">
                <a:solidFill>
                  <a:srgbClr val="000000"/>
                </a:solidFill>
                <a:uFill>
                  <a:solidFill>
                    <a:srgbClr val="FFFFFF"/>
                  </a:solidFill>
                </a:uFill>
                <a:latin typeface="Times New Roman"/>
                <a:ea typeface="DejaVu Sans"/>
              </a:rPr>
              <a:t> Constructor por defecto (inicializa en 0).</a:t>
            </a:r>
            <a:endParaRPr lang="es-AR" sz="2000" spc="-1" dirty="0">
              <a:solidFill>
                <a:srgbClr val="000000"/>
              </a:solidFill>
              <a:uFill>
                <a:solidFill>
                  <a:srgbClr val="FFFFFF"/>
                </a:solidFill>
              </a:uFill>
              <a:latin typeface="Arial"/>
            </a:endParaRPr>
          </a:p>
          <a:p>
            <a:pPr marL="685800" lvl="1" indent="-228240" algn="just">
              <a:buSzPct val="99000"/>
              <a:buFont typeface="Ubuntu"/>
              <a:buChar char="Ω"/>
            </a:pPr>
            <a:r>
              <a:rPr lang="es-AR" sz="3200" spc="-1" dirty="0">
                <a:solidFill>
                  <a:srgbClr val="000000"/>
                </a:solidFill>
                <a:uFill>
                  <a:solidFill>
                    <a:srgbClr val="FFFFFF"/>
                  </a:solidFill>
                </a:uFill>
                <a:latin typeface="Times New Roman"/>
                <a:ea typeface="DejaVu Sans"/>
              </a:rPr>
              <a:t> Constructor parametrizado con valores por defecto en (3,-i).</a:t>
            </a:r>
          </a:p>
          <a:p>
            <a:pPr marL="685800" lvl="1" indent="-228240" algn="just">
              <a:buSzPct val="99000"/>
              <a:buFont typeface="Ubuntu"/>
              <a:buChar char="Ω"/>
            </a:pPr>
            <a:r>
              <a:rPr lang="es-AR" sz="3200" spc="-1" dirty="0">
                <a:solidFill>
                  <a:srgbClr val="000000"/>
                </a:solidFill>
                <a:uFill>
                  <a:solidFill>
                    <a:srgbClr val="FFFFFF"/>
                  </a:solidFill>
                </a:uFill>
                <a:latin typeface="Times New Roman"/>
                <a:ea typeface="DejaVu Sans"/>
              </a:rPr>
              <a:t> Constructor de copia.</a:t>
            </a:r>
            <a:endParaRPr lang="es-AR" sz="2000" spc="-1" dirty="0">
              <a:solidFill>
                <a:srgbClr val="000000"/>
              </a:solidFill>
              <a:uFill>
                <a:solidFill>
                  <a:srgbClr val="FFFFFF"/>
                </a:solidFill>
              </a:uFill>
              <a:latin typeface="Arial"/>
            </a:endParaRPr>
          </a:p>
          <a:p>
            <a:pPr marL="685800" lvl="1" indent="-228240" algn="just">
              <a:buSzPct val="99000"/>
              <a:buFont typeface="Ubuntu"/>
              <a:buChar char="Ω"/>
            </a:pPr>
            <a:r>
              <a:rPr lang="es-AR" sz="3200" spc="-1" dirty="0">
                <a:solidFill>
                  <a:srgbClr val="000000"/>
                </a:solidFill>
                <a:uFill>
                  <a:solidFill>
                    <a:srgbClr val="FFFFFF"/>
                  </a:solidFill>
                </a:uFill>
                <a:latin typeface="Times New Roman"/>
                <a:ea typeface="DejaVu Sans"/>
              </a:rPr>
              <a:t> Métodos consultores (</a:t>
            </a:r>
            <a:r>
              <a:rPr lang="es-AR" sz="3200" spc="-1" dirty="0" err="1">
                <a:solidFill>
                  <a:srgbClr val="000000"/>
                </a:solidFill>
                <a:uFill>
                  <a:solidFill>
                    <a:srgbClr val="FFFFFF"/>
                  </a:solidFill>
                </a:uFill>
                <a:latin typeface="Times New Roman"/>
                <a:ea typeface="DejaVu Sans"/>
              </a:rPr>
              <a:t>get</a:t>
            </a:r>
            <a:r>
              <a:rPr lang="es-AR" sz="3200" spc="-1" dirty="0">
                <a:solidFill>
                  <a:srgbClr val="000000"/>
                </a:solidFill>
                <a:uFill>
                  <a:solidFill>
                    <a:srgbClr val="FFFFFF"/>
                  </a:solidFill>
                </a:uFill>
                <a:latin typeface="Times New Roman"/>
                <a:ea typeface="DejaVu Sans"/>
              </a:rPr>
              <a:t>) y modificadores (set).</a:t>
            </a:r>
            <a:endParaRPr lang="es-AR" sz="2000" spc="-1" dirty="0">
              <a:solidFill>
                <a:srgbClr val="000000"/>
              </a:solidFill>
              <a:uFill>
                <a:solidFill>
                  <a:srgbClr val="FFFFFF"/>
                </a:solidFill>
              </a:uFill>
              <a:latin typeface="Arial"/>
            </a:endParaRPr>
          </a:p>
          <a:p>
            <a:pPr marL="685800" lvl="1" indent="-228240" algn="just">
              <a:buSzPct val="99000"/>
              <a:buFont typeface="Ubuntu"/>
              <a:buChar char="Ω"/>
            </a:pPr>
            <a:r>
              <a:rPr lang="es-AR" sz="3200" spc="-1" dirty="0">
                <a:solidFill>
                  <a:srgbClr val="000000"/>
                </a:solidFill>
                <a:uFill>
                  <a:solidFill>
                    <a:srgbClr val="FFFFFF"/>
                  </a:solidFill>
                </a:uFill>
                <a:latin typeface="Times New Roman"/>
                <a:ea typeface="DejaVu Sans"/>
              </a:rPr>
              <a:t> Métodos para calcular el conjugado, la representación polar, el inverso y el opuesto.</a:t>
            </a:r>
            <a:endParaRPr lang="es-AR" sz="2000" spc="-1" dirty="0">
              <a:solidFill>
                <a:srgbClr val="000000"/>
              </a:solidFill>
              <a:uFill>
                <a:solidFill>
                  <a:srgbClr val="FFFFFF"/>
                </a:solidFill>
              </a:uFill>
              <a:latin typeface="Arial"/>
            </a:endParaRPr>
          </a:p>
        </p:txBody>
      </p:sp>
      <p:sp>
        <p:nvSpPr>
          <p:cNvPr id="266" name="CustomShape 5"/>
          <p:cNvSpPr/>
          <p:nvPr/>
        </p:nvSpPr>
        <p:spPr>
          <a:xfrm>
            <a:off x="2603640" y="171360"/>
            <a:ext cx="8064000" cy="7966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r>
              <a:rPr lang="es-AR" sz="4400" b="1" spc="-1" dirty="0" err="1">
                <a:solidFill>
                  <a:srgbClr val="FFC545"/>
                </a:solidFill>
                <a:uFill>
                  <a:solidFill>
                    <a:srgbClr val="FFFFFF"/>
                  </a:solidFill>
                </a:uFill>
                <a:latin typeface="Purisa"/>
                <a:ea typeface="DejaVu Sans"/>
              </a:rPr>
              <a:t>homework</a:t>
            </a:r>
            <a:endParaRPr lang="es-AR" sz="1800" spc="-1" dirty="0">
              <a:solidFill>
                <a:srgbClr val="000000"/>
              </a:solidFill>
              <a:uFill>
                <a:solidFill>
                  <a:srgbClr val="FFFFFF"/>
                </a:solidFill>
              </a:uFill>
              <a:latin typeface="Arial"/>
            </a:endParaRPr>
          </a:p>
        </p:txBody>
      </p:sp>
      <p:pic>
        <p:nvPicPr>
          <p:cNvPr id="267" name="Picture 3"/>
          <p:cNvPicPr/>
          <p:nvPr/>
        </p:nvPicPr>
        <p:blipFill>
          <a:blip r:embed="rId3"/>
          <a:stretch/>
        </p:blipFill>
        <p:spPr>
          <a:xfrm>
            <a:off x="5988720" y="333360"/>
            <a:ext cx="394920" cy="456840"/>
          </a:xfrm>
          <a:prstGeom prst="rect">
            <a:avLst/>
          </a:prstGeom>
          <a:ln>
            <a:noFill/>
          </a:ln>
        </p:spPr>
      </p:pic>
      <p:pic>
        <p:nvPicPr>
          <p:cNvPr id="268" name="Picture 4"/>
          <p:cNvPicPr/>
          <p:nvPr/>
        </p:nvPicPr>
        <p:blipFill>
          <a:blip r:embed="rId4"/>
          <a:stretch/>
        </p:blipFill>
        <p:spPr>
          <a:xfrm>
            <a:off x="4945080" y="990720"/>
            <a:ext cx="5700240" cy="123480"/>
          </a:xfrm>
          <a:prstGeom prst="rect">
            <a:avLst/>
          </a:prstGeom>
          <a:ln>
            <a:noFill/>
          </a:ln>
        </p:spPr>
      </p:pic>
    </p:spTree>
    <p:extLst>
      <p:ext uri="{BB962C8B-B14F-4D97-AF65-F5344CB8AC3E}">
        <p14:creationId xmlns:p14="http://schemas.microsoft.com/office/powerpoint/2010/main" val="35486867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EDEFA78B-8494-4A6A-BCC2-2C605DF3E8B2}" type="slidenum">
              <a:rPr lang="es-ES" altLang="es-AR"/>
              <a:pPr/>
              <a:t>43</a:t>
            </a:fld>
            <a:endParaRPr lang="es-ES" altLang="es-AR"/>
          </a:p>
        </p:txBody>
      </p:sp>
      <p:sp>
        <p:nvSpPr>
          <p:cNvPr id="32769" name="Rectangle 1"/>
          <p:cNvSpPr>
            <a:spLocks noGrp="1" noChangeArrowheads="1"/>
          </p:cNvSpPr>
          <p:nvPr>
            <p:ph type="title" idx="4294967295"/>
          </p:nvPr>
        </p:nvSpPr>
        <p:spPr>
          <a:xfrm>
            <a:off x="2495600" y="0"/>
            <a:ext cx="7776864" cy="1676400"/>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ltLang="es-AR" sz="8800" dirty="0">
                <a:latin typeface="AR CENA" panose="02000000000000000000" pitchFamily="2" charset="0"/>
              </a:rPr>
              <a:t>Material adicional</a:t>
            </a:r>
          </a:p>
        </p:txBody>
      </p:sp>
      <p:sp>
        <p:nvSpPr>
          <p:cNvPr id="7" name="AutoShape 3">
            <a:extLst>
              <a:ext uri="{FF2B5EF4-FFF2-40B4-BE49-F238E27FC236}">
                <a16:creationId xmlns:a16="http://schemas.microsoft.com/office/drawing/2014/main" id="{B27E2003-90C2-4A15-A1F5-2B92D38B5932}"/>
              </a:ext>
            </a:extLst>
          </p:cNvPr>
          <p:cNvSpPr>
            <a:spLocks noChangeArrowheads="1"/>
          </p:cNvSpPr>
          <p:nvPr/>
        </p:nvSpPr>
        <p:spPr bwMode="auto">
          <a:xfrm>
            <a:off x="4450" y="1905787"/>
            <a:ext cx="3312368" cy="2519496"/>
          </a:xfrm>
          <a:custGeom>
            <a:avLst/>
            <a:gdLst>
              <a:gd name="T0" fmla="*/ 8710612 w 8710612"/>
              <a:gd name="T1" fmla="*/ 342107 h 684213"/>
              <a:gd name="T2" fmla="*/ 4355306 w 8710612"/>
              <a:gd name="T3" fmla="*/ 684213 h 684213"/>
              <a:gd name="T4" fmla="*/ 0 w 8710612"/>
              <a:gd name="T5" fmla="*/ 342107 h 684213"/>
              <a:gd name="T6" fmla="*/ 4355306 w 8710612"/>
              <a:gd name="T7" fmla="*/ 0 h 684213"/>
              <a:gd name="T8" fmla="*/ 0 60000 65536"/>
              <a:gd name="T9" fmla="*/ 5898240 60000 65536"/>
              <a:gd name="T10" fmla="*/ 11796480 60000 65536"/>
              <a:gd name="T11" fmla="*/ 17694720 60000 65536"/>
              <a:gd name="T12" fmla="*/ 0 w 8710612"/>
              <a:gd name="T13" fmla="*/ 0 h 684213"/>
              <a:gd name="T14" fmla="*/ 8710612 w 8710612"/>
              <a:gd name="T15" fmla="*/ 684213 h 684213"/>
            </a:gdLst>
            <a:ahLst/>
            <a:cxnLst>
              <a:cxn ang="T8">
                <a:pos x="T0" y="T1"/>
              </a:cxn>
              <a:cxn ang="T9">
                <a:pos x="T2" y="T3"/>
              </a:cxn>
              <a:cxn ang="T10">
                <a:pos x="T4" y="T5"/>
              </a:cxn>
              <a:cxn ang="T11">
                <a:pos x="T6" y="T7"/>
              </a:cxn>
            </a:cxnLst>
            <a:rect l="T12" t="T13" r="T14" b="T15"/>
            <a:pathLst>
              <a:path w="8710612" h="684213">
                <a:moveTo>
                  <a:pt x="0" y="0"/>
                </a:moveTo>
                <a:lnTo>
                  <a:pt x="24198" y="0"/>
                </a:lnTo>
                <a:lnTo>
                  <a:pt x="24198" y="1902"/>
                </a:lnTo>
                <a:lnTo>
                  <a:pt x="0" y="1902"/>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Narrow" panose="020B0606020202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Narrow" panose="020B0606020202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Narrow" panose="020B0606020202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Narrow" panose="020B0606020202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Narrow" panose="020B0606020202030204" pitchFamily="34" charset="0"/>
                <a:cs typeface="DejaVu Sans"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Narrow" panose="020B0606020202030204" pitchFamily="34" charset="0"/>
                <a:cs typeface="DejaVu Sans"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Narrow" panose="020B0606020202030204" pitchFamily="34" charset="0"/>
                <a:cs typeface="DejaVu Sans"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Narrow" panose="020B0606020202030204" pitchFamily="34" charset="0"/>
                <a:cs typeface="DejaVu Sans"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Narrow" panose="020B0606020202030204" pitchFamily="34" charset="0"/>
                <a:cs typeface="DejaVu Sans" charset="0"/>
              </a:defRPr>
            </a:lvl9pPr>
          </a:lstStyle>
          <a:p>
            <a:pPr algn="ctr" hangingPunct="0">
              <a:spcBef>
                <a:spcPct val="0"/>
              </a:spcBef>
              <a:buClrTx/>
              <a:defRPr/>
            </a:pPr>
            <a:r>
              <a:rPr lang="es-AR" altLang="es-AR" sz="4000" b="1" dirty="0">
                <a:solidFill>
                  <a:srgbClr val="0000FF"/>
                </a:solidFill>
                <a:latin typeface="Bitstream Charter"/>
                <a:ea typeface="Microsoft YaHei" panose="020B0503020204020204" pitchFamily="34" charset="-122"/>
              </a:rPr>
              <a:t>Mas sobre entrada/salida en C++</a:t>
            </a:r>
          </a:p>
        </p:txBody>
      </p:sp>
      <p:graphicFrame>
        <p:nvGraphicFramePr>
          <p:cNvPr id="8" name="Tabla 7">
            <a:extLst>
              <a:ext uri="{FF2B5EF4-FFF2-40B4-BE49-F238E27FC236}">
                <a16:creationId xmlns:a16="http://schemas.microsoft.com/office/drawing/2014/main" id="{AF8FE3CE-5329-4754-942A-EBE4BD8390D0}"/>
              </a:ext>
            </a:extLst>
          </p:cNvPr>
          <p:cNvGraphicFramePr>
            <a:graphicFrameLocks noGrp="1"/>
          </p:cNvGraphicFramePr>
          <p:nvPr>
            <p:extLst>
              <p:ext uri="{D42A27DB-BD31-4B8C-83A1-F6EECF244321}">
                <p14:modId xmlns:p14="http://schemas.microsoft.com/office/powerpoint/2010/main" val="3433141368"/>
              </p:ext>
            </p:extLst>
          </p:nvPr>
        </p:nvGraphicFramePr>
        <p:xfrm>
          <a:off x="3316818" y="1988840"/>
          <a:ext cx="8569325" cy="3260699"/>
        </p:xfrm>
        <a:graphic>
          <a:graphicData uri="http://schemas.openxmlformats.org/drawingml/2006/table">
            <a:tbl>
              <a:tblPr firstRow="1" bandRow="1">
                <a:tableStyleId>{5C22544A-7EE6-4342-B048-85BDC9FD1C3A}</a:tableStyleId>
              </a:tblPr>
              <a:tblGrid>
                <a:gridCol w="8569325">
                  <a:extLst>
                    <a:ext uri="{9D8B030D-6E8A-4147-A177-3AD203B41FA5}">
                      <a16:colId xmlns:a16="http://schemas.microsoft.com/office/drawing/2014/main" val="20000"/>
                    </a:ext>
                  </a:extLst>
                </a:gridCol>
              </a:tblGrid>
              <a:tr h="712059">
                <a:tc>
                  <a:txBody>
                    <a:bodyPr/>
                    <a:lstStyle/>
                    <a:p>
                      <a:pPr algn="ctr"/>
                      <a:r>
                        <a:rPr lang="es-AR" sz="3600" dirty="0"/>
                        <a:t>Cadenas estilo C vs. tipo </a:t>
                      </a:r>
                      <a:r>
                        <a:rPr lang="es-AR" sz="3600" dirty="0" err="1"/>
                        <a:t>string</a:t>
                      </a:r>
                      <a:r>
                        <a:rPr lang="es-AR" sz="3600" dirty="0"/>
                        <a:t> de la STL</a:t>
                      </a:r>
                    </a:p>
                  </a:txBody>
                  <a:tcPr marL="91444" marR="91444" marT="45710" marB="45710"/>
                </a:tc>
                <a:extLst>
                  <a:ext uri="{0D108BD9-81ED-4DB2-BD59-A6C34878D82A}">
                    <a16:rowId xmlns:a16="http://schemas.microsoft.com/office/drawing/2014/main" val="10000"/>
                  </a:ext>
                </a:extLst>
              </a:tr>
              <a:tr h="509722">
                <a:tc>
                  <a:txBody>
                    <a:bodyPr/>
                    <a:lstStyle/>
                    <a:p>
                      <a:pPr algn="ctr"/>
                      <a:r>
                        <a:rPr lang="es-AR" sz="2400" dirty="0"/>
                        <a:t> funciones útiles con las cadenas estilo C</a:t>
                      </a:r>
                    </a:p>
                  </a:txBody>
                  <a:tcPr marL="91444" marR="91444" marT="71984" marB="71984" anchor="ctr"/>
                </a:tc>
                <a:extLst>
                  <a:ext uri="{0D108BD9-81ED-4DB2-BD59-A6C34878D82A}">
                    <a16:rowId xmlns:a16="http://schemas.microsoft.com/office/drawing/2014/main" val="10001"/>
                  </a:ext>
                </a:extLst>
              </a:tr>
              <a:tr h="509722">
                <a:tc>
                  <a:txBody>
                    <a:bodyPr/>
                    <a:lstStyle/>
                    <a:p>
                      <a:pPr algn="ctr"/>
                      <a:r>
                        <a:rPr lang="es-AR" sz="2400" dirty="0"/>
                        <a:t>Método </a:t>
                      </a:r>
                      <a:r>
                        <a:rPr lang="es-AR" sz="2400" dirty="0" err="1"/>
                        <a:t>getline</a:t>
                      </a:r>
                      <a:r>
                        <a:rPr lang="es-AR" sz="2400" dirty="0"/>
                        <a:t>() de la corriente </a:t>
                      </a:r>
                      <a:r>
                        <a:rPr lang="es-AR" sz="2400" dirty="0" err="1"/>
                        <a:t>cin</a:t>
                      </a:r>
                      <a:endParaRPr lang="es-AR" sz="2400" dirty="0"/>
                    </a:p>
                  </a:txBody>
                  <a:tcPr marL="91444" marR="91444" marT="71984" marB="71984" anchor="ctr"/>
                </a:tc>
                <a:extLst>
                  <a:ext uri="{0D108BD9-81ED-4DB2-BD59-A6C34878D82A}">
                    <a16:rowId xmlns:a16="http://schemas.microsoft.com/office/drawing/2014/main" val="1422983606"/>
                  </a:ext>
                </a:extLst>
              </a:tr>
              <a:tr h="509722">
                <a:tc>
                  <a:txBody>
                    <a:bodyPr/>
                    <a:lstStyle/>
                    <a:p>
                      <a:pPr marL="0" algn="ctr" defTabSz="914400" rtl="0" eaLnBrk="1" latinLnBrk="0" hangingPunct="1"/>
                      <a:r>
                        <a:rPr lang="es-AR" altLang="es-AR" sz="2400" kern="1200" dirty="0">
                          <a:solidFill>
                            <a:schemeClr val="dk1"/>
                          </a:solidFill>
                          <a:latin typeface="+mn-lt"/>
                          <a:ea typeface="+mn-ea"/>
                          <a:cs typeface="+mn-cs"/>
                        </a:rPr>
                        <a:t>Conversiones de cadena tipo C a número (</a:t>
                      </a:r>
                      <a:r>
                        <a:rPr lang="es-AR" altLang="es-AR" sz="2400" kern="1200" dirty="0" err="1">
                          <a:solidFill>
                            <a:schemeClr val="dk1"/>
                          </a:solidFill>
                          <a:latin typeface="+mn-lt"/>
                          <a:ea typeface="+mn-ea"/>
                          <a:cs typeface="+mn-cs"/>
                        </a:rPr>
                        <a:t>atoi</a:t>
                      </a:r>
                      <a:r>
                        <a:rPr lang="es-AR" altLang="es-AR" sz="2400" kern="1200" dirty="0">
                          <a:solidFill>
                            <a:schemeClr val="dk1"/>
                          </a:solidFill>
                          <a:latin typeface="+mn-lt"/>
                          <a:ea typeface="+mn-ea"/>
                          <a:cs typeface="+mn-cs"/>
                        </a:rPr>
                        <a:t>/atol/</a:t>
                      </a:r>
                      <a:r>
                        <a:rPr lang="es-AR" altLang="es-AR" sz="2400" kern="1200" dirty="0" err="1">
                          <a:solidFill>
                            <a:schemeClr val="dk1"/>
                          </a:solidFill>
                          <a:latin typeface="+mn-lt"/>
                          <a:ea typeface="+mn-ea"/>
                          <a:cs typeface="+mn-cs"/>
                        </a:rPr>
                        <a:t>atof</a:t>
                      </a:r>
                      <a:r>
                        <a:rPr lang="es-AR" altLang="es-AR" sz="2400" kern="1200" dirty="0">
                          <a:solidFill>
                            <a:schemeClr val="dk1"/>
                          </a:solidFill>
                          <a:latin typeface="+mn-lt"/>
                          <a:ea typeface="+mn-ea"/>
                          <a:cs typeface="+mn-cs"/>
                        </a:rPr>
                        <a:t>)</a:t>
                      </a:r>
                      <a:endParaRPr lang="es-AR" sz="2400" kern="1200" dirty="0">
                        <a:solidFill>
                          <a:schemeClr val="dk1"/>
                        </a:solidFill>
                        <a:latin typeface="+mn-lt"/>
                        <a:ea typeface="+mn-ea"/>
                        <a:cs typeface="+mn-cs"/>
                      </a:endParaRPr>
                    </a:p>
                  </a:txBody>
                  <a:tcPr marL="91444" marR="91444" marT="71984" marB="71984" anchor="ctr"/>
                </a:tc>
                <a:extLst>
                  <a:ext uri="{0D108BD9-81ED-4DB2-BD59-A6C34878D82A}">
                    <a16:rowId xmlns:a16="http://schemas.microsoft.com/office/drawing/2014/main" val="2488955870"/>
                  </a:ext>
                </a:extLst>
              </a:tr>
              <a:tr h="509722">
                <a:tc>
                  <a:txBody>
                    <a:bodyPr/>
                    <a:lstStyle/>
                    <a:p>
                      <a:pPr algn="ctr"/>
                      <a:r>
                        <a:rPr lang="es-AR" sz="2400" dirty="0"/>
                        <a:t>STL: tipo </a:t>
                      </a:r>
                      <a:r>
                        <a:rPr lang="es-AR" sz="2400" dirty="0" err="1"/>
                        <a:t>string</a:t>
                      </a:r>
                      <a:endParaRPr lang="es-AR" sz="2400" dirty="0"/>
                    </a:p>
                  </a:txBody>
                  <a:tcPr marL="91444" marR="91444" marT="71984" marB="71984" anchor="ctr"/>
                </a:tc>
                <a:extLst>
                  <a:ext uri="{0D108BD9-81ED-4DB2-BD59-A6C34878D82A}">
                    <a16:rowId xmlns:a16="http://schemas.microsoft.com/office/drawing/2014/main" val="1458931656"/>
                  </a:ext>
                </a:extLst>
              </a:tr>
              <a:tr h="509722">
                <a:tc>
                  <a:txBody>
                    <a:bodyPr/>
                    <a:lstStyle/>
                    <a:p>
                      <a:pPr algn="ctr"/>
                      <a:r>
                        <a:rPr lang="es-AR" sz="2400" dirty="0"/>
                        <a:t>La función estática </a:t>
                      </a:r>
                      <a:r>
                        <a:rPr lang="es-AR" sz="2400" dirty="0" err="1"/>
                        <a:t>getline</a:t>
                      </a:r>
                      <a:r>
                        <a:rPr lang="es-AR" sz="2400" dirty="0"/>
                        <a:t>() vs el método </a:t>
                      </a:r>
                      <a:r>
                        <a:rPr lang="es-AR" sz="2400" dirty="0" err="1"/>
                        <a:t>getline</a:t>
                      </a:r>
                      <a:r>
                        <a:rPr lang="es-AR" sz="2400" dirty="0"/>
                        <a:t>()</a:t>
                      </a:r>
                    </a:p>
                  </a:txBody>
                  <a:tcPr marL="91444" marR="91444" marT="71984" marB="71984" anchor="ctr"/>
                </a:tc>
                <a:extLst>
                  <a:ext uri="{0D108BD9-81ED-4DB2-BD59-A6C34878D82A}">
                    <a16:rowId xmlns:a16="http://schemas.microsoft.com/office/drawing/2014/main" val="1623468738"/>
                  </a:ext>
                </a:extLst>
              </a:tr>
            </a:tbl>
          </a:graphicData>
        </a:graphic>
      </p:graphicFrame>
      <p:sp>
        <p:nvSpPr>
          <p:cNvPr id="2" name="CuadroTexto 1">
            <a:extLst>
              <a:ext uri="{FF2B5EF4-FFF2-40B4-BE49-F238E27FC236}">
                <a16:creationId xmlns:a16="http://schemas.microsoft.com/office/drawing/2014/main" id="{07D40D6E-BC3F-4970-8FD7-A1CF4EB62EB3}"/>
              </a:ext>
            </a:extLst>
          </p:cNvPr>
          <p:cNvSpPr txBox="1"/>
          <p:nvPr/>
        </p:nvSpPr>
        <p:spPr>
          <a:xfrm>
            <a:off x="338600" y="5571851"/>
            <a:ext cx="11377218" cy="523220"/>
          </a:xfrm>
          <a:prstGeom prst="rect">
            <a:avLst/>
          </a:prstGeom>
          <a:noFill/>
        </p:spPr>
        <p:txBody>
          <a:bodyPr wrap="square" rtlCol="0">
            <a:spAutoFit/>
          </a:bodyPr>
          <a:lstStyle/>
          <a:p>
            <a:pPr algn="ctr"/>
            <a:r>
              <a:rPr lang="es-AR" sz="2800" dirty="0">
                <a:solidFill>
                  <a:srgbClr val="FF0000"/>
                </a:solidFill>
                <a:latin typeface="AR CENA" panose="02000000000000000000" pitchFamily="2" charset="0"/>
              </a:rPr>
              <a:t>Si llegamos… lo vemos en clase. Sino….¡en casa!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EDEFA78B-8494-4A6A-BCC2-2C605DF3E8B2}" type="slidenum">
              <a:rPr lang="es-ES" altLang="es-AR"/>
              <a:pPr/>
              <a:t>44</a:t>
            </a:fld>
            <a:endParaRPr lang="es-ES" altLang="es-AR"/>
          </a:p>
        </p:txBody>
      </p:sp>
      <p:sp>
        <p:nvSpPr>
          <p:cNvPr id="15" name="Text Box 3">
            <a:extLst>
              <a:ext uri="{FF2B5EF4-FFF2-40B4-BE49-F238E27FC236}">
                <a16:creationId xmlns:a16="http://schemas.microsoft.com/office/drawing/2014/main" id="{CC954C21-E1CC-4C1C-8C76-ACD397CD4321}"/>
              </a:ext>
            </a:extLst>
          </p:cNvPr>
          <p:cNvSpPr txBox="1">
            <a:spLocks noChangeArrowheads="1"/>
          </p:cNvSpPr>
          <p:nvPr/>
        </p:nvSpPr>
        <p:spPr bwMode="auto">
          <a:xfrm>
            <a:off x="29000" y="2780928"/>
            <a:ext cx="2086000" cy="1789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200" dirty="0">
                <a:solidFill>
                  <a:srgbClr val="000080"/>
                </a:solidFill>
                <a:latin typeface="Purisa" charset="0"/>
              </a:rPr>
              <a:t>Manipulando cadenas tipo C</a:t>
            </a:r>
          </a:p>
        </p:txBody>
      </p:sp>
      <p:pic>
        <p:nvPicPr>
          <p:cNvPr id="16" name="Imagen 15">
            <a:extLst>
              <a:ext uri="{FF2B5EF4-FFF2-40B4-BE49-F238E27FC236}">
                <a16:creationId xmlns:a16="http://schemas.microsoft.com/office/drawing/2014/main" id="{643A2023-9AE8-4284-8B28-14ADF3AB128D}"/>
              </a:ext>
            </a:extLst>
          </p:cNvPr>
          <p:cNvPicPr>
            <a:picLocks noChangeAspect="1"/>
          </p:cNvPicPr>
          <p:nvPr/>
        </p:nvPicPr>
        <p:blipFill>
          <a:blip r:embed="rId3"/>
          <a:stretch>
            <a:fillRect/>
          </a:stretch>
        </p:blipFill>
        <p:spPr>
          <a:xfrm>
            <a:off x="2351584" y="458414"/>
            <a:ext cx="9433048" cy="5611037"/>
          </a:xfrm>
          <a:prstGeom prst="rect">
            <a:avLst/>
          </a:prstGeom>
        </p:spPr>
      </p:pic>
    </p:spTree>
    <p:extLst>
      <p:ext uri="{BB962C8B-B14F-4D97-AF65-F5344CB8AC3E}">
        <p14:creationId xmlns:p14="http://schemas.microsoft.com/office/powerpoint/2010/main" val="259249770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EDEFA78B-8494-4A6A-BCC2-2C605DF3E8B2}" type="slidenum">
              <a:rPr lang="es-ES" altLang="es-AR"/>
              <a:pPr/>
              <a:t>45</a:t>
            </a:fld>
            <a:endParaRPr lang="es-ES" altLang="es-AR"/>
          </a:p>
        </p:txBody>
      </p:sp>
      <p:pic>
        <p:nvPicPr>
          <p:cNvPr id="3" name="Imagen 2">
            <a:extLst>
              <a:ext uri="{FF2B5EF4-FFF2-40B4-BE49-F238E27FC236}">
                <a16:creationId xmlns:a16="http://schemas.microsoft.com/office/drawing/2014/main" id="{96CE6B91-97BA-4AF5-8972-776D820E2531}"/>
              </a:ext>
            </a:extLst>
          </p:cNvPr>
          <p:cNvPicPr>
            <a:picLocks noChangeAspect="1"/>
          </p:cNvPicPr>
          <p:nvPr/>
        </p:nvPicPr>
        <p:blipFill>
          <a:blip r:embed="rId3"/>
          <a:stretch>
            <a:fillRect/>
          </a:stretch>
        </p:blipFill>
        <p:spPr>
          <a:xfrm>
            <a:off x="2351584" y="1337549"/>
            <a:ext cx="9631770" cy="4059925"/>
          </a:xfrm>
          <a:prstGeom prst="rect">
            <a:avLst/>
          </a:prstGeom>
        </p:spPr>
      </p:pic>
      <p:sp>
        <p:nvSpPr>
          <p:cNvPr id="7" name="Text Box 3">
            <a:extLst>
              <a:ext uri="{FF2B5EF4-FFF2-40B4-BE49-F238E27FC236}">
                <a16:creationId xmlns:a16="http://schemas.microsoft.com/office/drawing/2014/main" id="{F1688CE1-23DE-48A5-A5EA-05117B8492EA}"/>
              </a:ext>
            </a:extLst>
          </p:cNvPr>
          <p:cNvSpPr txBox="1">
            <a:spLocks noChangeArrowheads="1"/>
          </p:cNvSpPr>
          <p:nvPr/>
        </p:nvSpPr>
        <p:spPr bwMode="auto">
          <a:xfrm>
            <a:off x="29000" y="2780928"/>
            <a:ext cx="2086000" cy="1789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200" dirty="0">
                <a:solidFill>
                  <a:srgbClr val="000080"/>
                </a:solidFill>
                <a:latin typeface="Purisa" charset="0"/>
              </a:rPr>
              <a:t>Manipulando cadenas tipo C</a:t>
            </a:r>
          </a:p>
        </p:txBody>
      </p:sp>
    </p:spTree>
    <p:extLst>
      <p:ext uri="{BB962C8B-B14F-4D97-AF65-F5344CB8AC3E}">
        <p14:creationId xmlns:p14="http://schemas.microsoft.com/office/powerpoint/2010/main" val="324550749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EDEFA78B-8494-4A6A-BCC2-2C605DF3E8B2}" type="slidenum">
              <a:rPr lang="es-ES" altLang="es-AR"/>
              <a:pPr/>
              <a:t>46</a:t>
            </a:fld>
            <a:endParaRPr lang="es-ES" altLang="es-AR"/>
          </a:p>
        </p:txBody>
      </p:sp>
      <p:sp>
        <p:nvSpPr>
          <p:cNvPr id="15" name="Text Box 3">
            <a:extLst>
              <a:ext uri="{FF2B5EF4-FFF2-40B4-BE49-F238E27FC236}">
                <a16:creationId xmlns:a16="http://schemas.microsoft.com/office/drawing/2014/main" id="{CC954C21-E1CC-4C1C-8C76-ACD397CD4321}"/>
              </a:ext>
            </a:extLst>
          </p:cNvPr>
          <p:cNvSpPr txBox="1">
            <a:spLocks noChangeArrowheads="1"/>
          </p:cNvSpPr>
          <p:nvPr/>
        </p:nvSpPr>
        <p:spPr bwMode="auto">
          <a:xfrm>
            <a:off x="2209800" y="343177"/>
            <a:ext cx="8820150"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200" dirty="0">
                <a:solidFill>
                  <a:srgbClr val="000080"/>
                </a:solidFill>
                <a:latin typeface="Purisa" charset="0"/>
              </a:rPr>
              <a:t>Manipulando cadenas tipo C</a:t>
            </a:r>
          </a:p>
        </p:txBody>
      </p:sp>
      <p:sp>
        <p:nvSpPr>
          <p:cNvPr id="8" name="CuadroTexto 7">
            <a:extLst>
              <a:ext uri="{FF2B5EF4-FFF2-40B4-BE49-F238E27FC236}">
                <a16:creationId xmlns:a16="http://schemas.microsoft.com/office/drawing/2014/main" id="{CDA5F6E2-EDA2-4E9C-B38C-67F4DA3F6DEF}"/>
              </a:ext>
            </a:extLst>
          </p:cNvPr>
          <p:cNvSpPr txBox="1"/>
          <p:nvPr/>
        </p:nvSpPr>
        <p:spPr>
          <a:xfrm>
            <a:off x="335360" y="1268760"/>
            <a:ext cx="11593288" cy="2677656"/>
          </a:xfrm>
          <a:prstGeom prst="rect">
            <a:avLst/>
          </a:prstGeom>
          <a:noFill/>
        </p:spPr>
        <p:txBody>
          <a:bodyPr wrap="square">
            <a:spAutoFit/>
          </a:bodyPr>
          <a:lstStyle/>
          <a:p>
            <a:pPr marL="342900" indent="-342900" algn="just">
              <a:buFont typeface="Arial" panose="020B0604020202020204" pitchFamily="34" charset="0"/>
              <a:buChar char="•"/>
            </a:pPr>
            <a:r>
              <a:rPr lang="es-AR" dirty="0">
                <a:solidFill>
                  <a:schemeClr val="tx1"/>
                </a:solidFill>
                <a:latin typeface="LegacySans-Book"/>
              </a:rPr>
              <a:t>Es posible leer </a:t>
            </a:r>
            <a:r>
              <a:rPr lang="es-AR" dirty="0" err="1">
                <a:solidFill>
                  <a:schemeClr val="tx1"/>
                </a:solidFill>
                <a:latin typeface="Ink Free" panose="03080402000500000000" pitchFamily="66" charset="0"/>
              </a:rPr>
              <a:t>cin</a:t>
            </a:r>
            <a:r>
              <a:rPr lang="es-AR" dirty="0">
                <a:solidFill>
                  <a:schemeClr val="tx1"/>
                </a:solidFill>
                <a:latin typeface="LegacySans-Book"/>
              </a:rPr>
              <a:t> mediante el operador </a:t>
            </a:r>
            <a:r>
              <a:rPr lang="es-AR" dirty="0">
                <a:solidFill>
                  <a:schemeClr val="tx1"/>
                </a:solidFill>
                <a:latin typeface="Ink Free" panose="03080402000500000000" pitchFamily="66" charset="0"/>
              </a:rPr>
              <a:t>&gt;&gt;,</a:t>
            </a:r>
            <a:r>
              <a:rPr lang="es-AR" dirty="0">
                <a:solidFill>
                  <a:schemeClr val="tx1"/>
                </a:solidFill>
                <a:latin typeface="LegacySans-Book"/>
              </a:rPr>
              <a:t> pero al igual que para los demás tipos de datos, todo espacio en blanco (espacios, tabulaciones y retornos de línea) finaliza la lectura.</a:t>
            </a:r>
          </a:p>
          <a:p>
            <a:pPr marL="342900" indent="-342900" algn="just">
              <a:buFont typeface="Arial" panose="020B0604020202020204" pitchFamily="34" charset="0"/>
              <a:buChar char="•"/>
            </a:pPr>
            <a:r>
              <a:rPr lang="es-AR" dirty="0">
                <a:solidFill>
                  <a:schemeClr val="tx1"/>
                </a:solidFill>
                <a:latin typeface="LegacySans-Book"/>
              </a:rPr>
              <a:t>Para leer una cadena, mejor usar </a:t>
            </a:r>
            <a:r>
              <a:rPr lang="es-AR" dirty="0" err="1">
                <a:solidFill>
                  <a:schemeClr val="tx1"/>
                </a:solidFill>
                <a:latin typeface="Ink Free" panose="03080402000500000000" pitchFamily="66" charset="0"/>
              </a:rPr>
              <a:t>getline</a:t>
            </a:r>
            <a:r>
              <a:rPr lang="es-AR" dirty="0">
                <a:solidFill>
                  <a:schemeClr val="tx1"/>
                </a:solidFill>
                <a:latin typeface="LegacySans-Book"/>
              </a:rPr>
              <a:t> que es una función miembro de todo flujo de entrada:</a:t>
            </a:r>
          </a:p>
          <a:p>
            <a:pPr algn="ctr"/>
            <a:r>
              <a:rPr lang="es-AR" dirty="0" err="1">
                <a:solidFill>
                  <a:schemeClr val="accent6"/>
                </a:solidFill>
                <a:latin typeface="Ink Free" panose="03080402000500000000" pitchFamily="66" charset="0"/>
              </a:rPr>
              <a:t>cin.getline</a:t>
            </a:r>
            <a:r>
              <a:rPr lang="es-AR" dirty="0">
                <a:solidFill>
                  <a:schemeClr val="accent6"/>
                </a:solidFill>
                <a:latin typeface="Ink Free" panose="03080402000500000000" pitchFamily="66" charset="0"/>
              </a:rPr>
              <a:t>(</a:t>
            </a:r>
            <a:r>
              <a:rPr lang="es-AR" dirty="0" err="1">
                <a:solidFill>
                  <a:schemeClr val="accent6"/>
                </a:solidFill>
                <a:latin typeface="Ink Free" panose="03080402000500000000" pitchFamily="66" charset="0"/>
              </a:rPr>
              <a:t>Var_cadena</a:t>
            </a:r>
            <a:r>
              <a:rPr lang="es-AR" dirty="0">
                <a:solidFill>
                  <a:schemeClr val="accent6"/>
                </a:solidFill>
                <a:latin typeface="Ink Free" panose="03080402000500000000" pitchFamily="66" charset="0"/>
              </a:rPr>
              <a:t>, </a:t>
            </a:r>
            <a:r>
              <a:rPr lang="es-AR" dirty="0" err="1">
                <a:solidFill>
                  <a:schemeClr val="accent6"/>
                </a:solidFill>
                <a:latin typeface="Ink Free" panose="03080402000500000000" pitchFamily="66" charset="0"/>
              </a:rPr>
              <a:t>Caracteres_Máx</a:t>
            </a:r>
            <a:r>
              <a:rPr lang="es-AR" dirty="0">
                <a:solidFill>
                  <a:schemeClr val="accent6"/>
                </a:solidFill>
                <a:latin typeface="Ink Free" panose="03080402000500000000" pitchFamily="66" charset="0"/>
              </a:rPr>
              <a:t> + 1);</a:t>
            </a:r>
            <a:endParaRPr lang="es-AR" sz="3200" dirty="0">
              <a:solidFill>
                <a:schemeClr val="accent6"/>
              </a:solidFill>
              <a:latin typeface="Ink Free" panose="03080402000500000000" pitchFamily="66" charset="0"/>
            </a:endParaRPr>
          </a:p>
          <a:p>
            <a:pPr marL="342900" indent="-342900" algn="just">
              <a:buFont typeface="Arial" panose="020B0604020202020204" pitchFamily="34" charset="0"/>
              <a:buChar char="•"/>
            </a:pPr>
            <a:endParaRPr lang="es-AR" dirty="0">
              <a:solidFill>
                <a:schemeClr val="tx1"/>
              </a:solidFill>
              <a:latin typeface="LegacySans-Book"/>
            </a:endParaRPr>
          </a:p>
        </p:txBody>
      </p:sp>
      <p:sp>
        <p:nvSpPr>
          <p:cNvPr id="7" name="Botón de acción: Ayuda 6">
            <a:hlinkClick r:id="" action="ppaction://noaction" highlightClick="1"/>
            <a:extLst>
              <a:ext uri="{FF2B5EF4-FFF2-40B4-BE49-F238E27FC236}">
                <a16:creationId xmlns:a16="http://schemas.microsoft.com/office/drawing/2014/main" id="{5AF4F384-7875-4B43-9CC2-68BE52429131}"/>
              </a:ext>
            </a:extLst>
          </p:cNvPr>
          <p:cNvSpPr/>
          <p:nvPr/>
        </p:nvSpPr>
        <p:spPr bwMode="auto">
          <a:xfrm>
            <a:off x="9336360" y="3068960"/>
            <a:ext cx="466352" cy="504056"/>
          </a:xfrm>
          <a:prstGeom prst="actionButtonHelp">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s-AR"/>
          </a:p>
        </p:txBody>
      </p:sp>
      <p:sp>
        <p:nvSpPr>
          <p:cNvPr id="11" name="CuadroTexto 10">
            <a:extLst>
              <a:ext uri="{FF2B5EF4-FFF2-40B4-BE49-F238E27FC236}">
                <a16:creationId xmlns:a16="http://schemas.microsoft.com/office/drawing/2014/main" id="{20D86ADD-D837-4F99-8392-876B6D6CDC67}"/>
              </a:ext>
            </a:extLst>
          </p:cNvPr>
          <p:cNvSpPr txBox="1"/>
          <p:nvPr/>
        </p:nvSpPr>
        <p:spPr>
          <a:xfrm rot="20912778">
            <a:off x="2075342" y="4045592"/>
            <a:ext cx="3553196" cy="1200329"/>
          </a:xfrm>
          <a:prstGeom prst="rect">
            <a:avLst/>
          </a:prstGeom>
          <a:noFill/>
        </p:spPr>
        <p:txBody>
          <a:bodyPr wrap="square">
            <a:spAutoFit/>
          </a:bodyPr>
          <a:lstStyle/>
          <a:p>
            <a:pPr algn="l"/>
            <a:r>
              <a:rPr lang="es-AR" b="1" dirty="0">
                <a:solidFill>
                  <a:schemeClr val="tx1"/>
                </a:solidFill>
                <a:latin typeface="LegacySans-Bold"/>
              </a:rPr>
              <a:t>Ejemplo</a:t>
            </a:r>
          </a:p>
          <a:p>
            <a:pPr algn="l"/>
            <a:r>
              <a:rPr lang="es-AR" i="1" dirty="0" err="1">
                <a:solidFill>
                  <a:schemeClr val="tx1"/>
                </a:solidFill>
                <a:latin typeface="Ink Free" panose="03080402000500000000" pitchFamily="66" charset="0"/>
              </a:rPr>
              <a:t>char</a:t>
            </a:r>
            <a:r>
              <a:rPr lang="es-AR" i="1" dirty="0">
                <a:solidFill>
                  <a:schemeClr val="tx1"/>
                </a:solidFill>
                <a:latin typeface="Ink Free" panose="03080402000500000000" pitchFamily="66" charset="0"/>
              </a:rPr>
              <a:t> </a:t>
            </a:r>
            <a:r>
              <a:rPr lang="es-AR" dirty="0" err="1">
                <a:solidFill>
                  <a:schemeClr val="tx1"/>
                </a:solidFill>
                <a:latin typeface="Ink Free" panose="03080402000500000000" pitchFamily="66" charset="0"/>
              </a:rPr>
              <a:t>una_linea</a:t>
            </a:r>
            <a:r>
              <a:rPr lang="es-AR" dirty="0">
                <a:solidFill>
                  <a:schemeClr val="tx1"/>
                </a:solidFill>
                <a:latin typeface="Ink Free" panose="03080402000500000000" pitchFamily="66" charset="0"/>
              </a:rPr>
              <a:t>[80];</a:t>
            </a:r>
          </a:p>
          <a:p>
            <a:pPr algn="l"/>
            <a:r>
              <a:rPr lang="it-IT" dirty="0">
                <a:solidFill>
                  <a:schemeClr val="tx1"/>
                </a:solidFill>
                <a:latin typeface="Ink Free" panose="03080402000500000000" pitchFamily="66" charset="0"/>
              </a:rPr>
              <a:t>cin.getline(una_linea, 80);</a:t>
            </a:r>
            <a:endParaRPr lang="es-AR" dirty="0">
              <a:solidFill>
                <a:schemeClr val="tx1"/>
              </a:solidFill>
              <a:latin typeface="Ink Free" panose="03080402000500000000" pitchFamily="66" charset="0"/>
            </a:endParaRPr>
          </a:p>
        </p:txBody>
      </p:sp>
      <p:sp>
        <p:nvSpPr>
          <p:cNvPr id="13" name="CuadroTexto 12">
            <a:extLst>
              <a:ext uri="{FF2B5EF4-FFF2-40B4-BE49-F238E27FC236}">
                <a16:creationId xmlns:a16="http://schemas.microsoft.com/office/drawing/2014/main" id="{D03D0A7B-963C-4780-9D83-771612FDC5FB}"/>
              </a:ext>
            </a:extLst>
          </p:cNvPr>
          <p:cNvSpPr txBox="1"/>
          <p:nvPr/>
        </p:nvSpPr>
        <p:spPr>
          <a:xfrm>
            <a:off x="7292511" y="5263595"/>
            <a:ext cx="4087697" cy="646331"/>
          </a:xfrm>
          <a:prstGeom prst="rect">
            <a:avLst/>
          </a:prstGeom>
          <a:noFill/>
        </p:spPr>
        <p:txBody>
          <a:bodyPr wrap="square">
            <a:spAutoFit/>
          </a:bodyPr>
          <a:lstStyle/>
          <a:p>
            <a:pPr algn="ctr"/>
            <a:r>
              <a:rPr lang="es-AR" sz="1800" dirty="0">
                <a:solidFill>
                  <a:schemeClr val="tx1"/>
                </a:solidFill>
                <a:latin typeface="LegacySans-Book"/>
              </a:rPr>
              <a:t>Puede usar un flujo de entrada conectado a un archivo de texto en lugar de </a:t>
            </a:r>
            <a:r>
              <a:rPr lang="es-AR" sz="1800" dirty="0" err="1">
                <a:solidFill>
                  <a:schemeClr val="tx1"/>
                </a:solidFill>
                <a:latin typeface="PrestigeElite"/>
              </a:rPr>
              <a:t>cin</a:t>
            </a:r>
            <a:endParaRPr lang="es-AR" sz="1800" dirty="0">
              <a:solidFill>
                <a:schemeClr val="tx1"/>
              </a:solidFill>
            </a:endParaRPr>
          </a:p>
        </p:txBody>
      </p:sp>
    </p:spTree>
    <p:extLst>
      <p:ext uri="{BB962C8B-B14F-4D97-AF65-F5344CB8AC3E}">
        <p14:creationId xmlns:p14="http://schemas.microsoft.com/office/powerpoint/2010/main" val="231194378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EDEFA78B-8494-4A6A-BCC2-2C605DF3E8B2}" type="slidenum">
              <a:rPr lang="es-ES" altLang="es-AR"/>
              <a:pPr/>
              <a:t>47</a:t>
            </a:fld>
            <a:endParaRPr lang="es-ES" altLang="es-AR"/>
          </a:p>
        </p:txBody>
      </p:sp>
      <p:sp>
        <p:nvSpPr>
          <p:cNvPr id="15" name="Text Box 3">
            <a:extLst>
              <a:ext uri="{FF2B5EF4-FFF2-40B4-BE49-F238E27FC236}">
                <a16:creationId xmlns:a16="http://schemas.microsoft.com/office/drawing/2014/main" id="{CC954C21-E1CC-4C1C-8C76-ACD397CD4321}"/>
              </a:ext>
            </a:extLst>
          </p:cNvPr>
          <p:cNvSpPr txBox="1">
            <a:spLocks noChangeArrowheads="1"/>
          </p:cNvSpPr>
          <p:nvPr/>
        </p:nvSpPr>
        <p:spPr bwMode="auto">
          <a:xfrm>
            <a:off x="1742546" y="404663"/>
            <a:ext cx="10330117" cy="806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200" dirty="0">
                <a:solidFill>
                  <a:srgbClr val="000080"/>
                </a:solidFill>
                <a:latin typeface="Purisa" charset="0"/>
              </a:rPr>
              <a:t>Conversiones de cadena tipo C a número y entrada robusta</a:t>
            </a:r>
          </a:p>
        </p:txBody>
      </p:sp>
      <p:sp>
        <p:nvSpPr>
          <p:cNvPr id="12" name="CuadroTexto 11">
            <a:extLst>
              <a:ext uri="{FF2B5EF4-FFF2-40B4-BE49-F238E27FC236}">
                <a16:creationId xmlns:a16="http://schemas.microsoft.com/office/drawing/2014/main" id="{28993C08-D16F-4A0A-A319-ECC76656A596}"/>
              </a:ext>
            </a:extLst>
          </p:cNvPr>
          <p:cNvSpPr txBox="1"/>
          <p:nvPr/>
        </p:nvSpPr>
        <p:spPr>
          <a:xfrm>
            <a:off x="407367" y="1199823"/>
            <a:ext cx="11665296" cy="2769989"/>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s-AR" dirty="0">
                <a:solidFill>
                  <a:schemeClr val="tx1"/>
                </a:solidFill>
                <a:latin typeface="+mn-lt"/>
              </a:rPr>
              <a:t>La cadena tipo C "1234" y el número 1234 no son lo mismo.</a:t>
            </a:r>
          </a:p>
          <a:p>
            <a:pPr marL="342900" indent="-342900">
              <a:spcAft>
                <a:spcPts val="1200"/>
              </a:spcAft>
              <a:buFont typeface="Arial" panose="020B0604020202020204" pitchFamily="34" charset="0"/>
              <a:buChar char="•"/>
            </a:pPr>
            <a:r>
              <a:rPr lang="es-AR" dirty="0">
                <a:solidFill>
                  <a:schemeClr val="tx1"/>
                </a:solidFill>
                <a:latin typeface="+mn-lt"/>
              </a:rPr>
              <a:t>Al diseñar entradas numérica es útil leerla como una cadena, después se la edita y luego se la convierte en un número.</a:t>
            </a:r>
          </a:p>
          <a:p>
            <a:pPr marL="342900" indent="-342900">
              <a:spcAft>
                <a:spcPts val="1200"/>
              </a:spcAft>
              <a:buFont typeface="Arial" panose="020B0604020202020204" pitchFamily="34" charset="0"/>
              <a:buChar char="•"/>
            </a:pPr>
            <a:r>
              <a:rPr lang="es-AR" dirty="0">
                <a:solidFill>
                  <a:schemeClr val="tx1"/>
                </a:solidFill>
                <a:latin typeface="+mn-lt"/>
              </a:rPr>
              <a:t>Se puede almacenar la cadena en una variable de cadena tipo C y eliminar cualquier carácter no deseado, dejando sólo dígitos.</a:t>
            </a:r>
          </a:p>
          <a:p>
            <a:pPr marL="342900" indent="-342900">
              <a:spcAft>
                <a:spcPts val="1200"/>
              </a:spcAft>
              <a:buFont typeface="Arial" panose="020B0604020202020204" pitchFamily="34" charset="0"/>
              <a:buChar char="•"/>
            </a:pPr>
            <a:r>
              <a:rPr lang="es-AR" dirty="0">
                <a:solidFill>
                  <a:schemeClr val="tx1"/>
                </a:solidFill>
                <a:latin typeface="+mn-lt"/>
              </a:rPr>
              <a:t>Funciones útiles (#include &lt;</a:t>
            </a:r>
            <a:r>
              <a:rPr lang="es-AR" dirty="0" err="1">
                <a:solidFill>
                  <a:schemeClr val="tx1"/>
                </a:solidFill>
                <a:latin typeface="+mn-lt"/>
              </a:rPr>
              <a:t>cstdlib</a:t>
            </a:r>
            <a:r>
              <a:rPr lang="es-AR" dirty="0">
                <a:solidFill>
                  <a:schemeClr val="tx1"/>
                </a:solidFill>
                <a:latin typeface="+mn-lt"/>
              </a:rPr>
              <a:t>&gt;) :</a:t>
            </a:r>
          </a:p>
        </p:txBody>
      </p:sp>
      <p:graphicFrame>
        <p:nvGraphicFramePr>
          <p:cNvPr id="14" name="Tabla 13">
            <a:extLst>
              <a:ext uri="{FF2B5EF4-FFF2-40B4-BE49-F238E27FC236}">
                <a16:creationId xmlns:a16="http://schemas.microsoft.com/office/drawing/2014/main" id="{A904781A-9179-47BF-87A1-C4FDD1EEE793}"/>
              </a:ext>
            </a:extLst>
          </p:cNvPr>
          <p:cNvGraphicFramePr>
            <a:graphicFrameLocks noGrp="1"/>
          </p:cNvGraphicFramePr>
          <p:nvPr>
            <p:extLst>
              <p:ext uri="{D42A27DB-BD31-4B8C-83A1-F6EECF244321}">
                <p14:modId xmlns:p14="http://schemas.microsoft.com/office/powerpoint/2010/main" val="1131533015"/>
              </p:ext>
            </p:extLst>
          </p:nvPr>
        </p:nvGraphicFramePr>
        <p:xfrm>
          <a:off x="1742546" y="4024349"/>
          <a:ext cx="8569325" cy="1698428"/>
        </p:xfrm>
        <a:graphic>
          <a:graphicData uri="http://schemas.openxmlformats.org/drawingml/2006/table">
            <a:tbl>
              <a:tblPr firstRow="1" bandRow="1">
                <a:tableStyleId>{5C22544A-7EE6-4342-B048-85BDC9FD1C3A}</a:tableStyleId>
              </a:tblPr>
              <a:tblGrid>
                <a:gridCol w="2988519">
                  <a:extLst>
                    <a:ext uri="{9D8B030D-6E8A-4147-A177-3AD203B41FA5}">
                      <a16:colId xmlns:a16="http://schemas.microsoft.com/office/drawing/2014/main" val="20000"/>
                    </a:ext>
                  </a:extLst>
                </a:gridCol>
                <a:gridCol w="5580806">
                  <a:extLst>
                    <a:ext uri="{9D8B030D-6E8A-4147-A177-3AD203B41FA5}">
                      <a16:colId xmlns:a16="http://schemas.microsoft.com/office/drawing/2014/main" val="20001"/>
                    </a:ext>
                  </a:extLst>
                </a:gridCol>
              </a:tblGrid>
              <a:tr h="640051">
                <a:tc>
                  <a:txBody>
                    <a:bodyPr/>
                    <a:lstStyle/>
                    <a:p>
                      <a:pPr algn="ctr"/>
                      <a:r>
                        <a:rPr lang="es-AR" sz="3600" dirty="0" err="1"/>
                        <a:t>atoi</a:t>
                      </a:r>
                      <a:r>
                        <a:rPr lang="es-AR" sz="3600" dirty="0"/>
                        <a:t> / atol</a:t>
                      </a:r>
                    </a:p>
                  </a:txBody>
                  <a:tcPr marL="91444" marR="91444" marT="45710" marB="45710"/>
                </a:tc>
                <a:tc>
                  <a:txBody>
                    <a:bodyPr/>
                    <a:lstStyle/>
                    <a:p>
                      <a:pPr algn="just"/>
                      <a:r>
                        <a:rPr lang="es-AR" sz="2000" b="0" dirty="0"/>
                        <a:t>convierten cadenas tipo C en enteros. La única diferencia entre </a:t>
                      </a:r>
                      <a:r>
                        <a:rPr lang="es-AR" sz="2000" b="0" dirty="0" err="1"/>
                        <a:t>atoi</a:t>
                      </a:r>
                      <a:r>
                        <a:rPr lang="es-AR" sz="2000" b="0" dirty="0"/>
                        <a:t> y atol es que </a:t>
                      </a:r>
                      <a:r>
                        <a:rPr lang="es-AR" sz="2000" b="0" dirty="0" err="1"/>
                        <a:t>atoi</a:t>
                      </a:r>
                      <a:r>
                        <a:rPr lang="es-AR" sz="2000" b="0" dirty="0"/>
                        <a:t> devuelve un valor de tipo </a:t>
                      </a:r>
                      <a:r>
                        <a:rPr lang="es-AR" sz="2000" b="0" dirty="0" err="1"/>
                        <a:t>int</a:t>
                      </a:r>
                      <a:r>
                        <a:rPr lang="es-AR" sz="2000" b="0" dirty="0"/>
                        <a:t>, mientras que atol devuelve un valor de tipo </a:t>
                      </a:r>
                      <a:r>
                        <a:rPr lang="es-AR" sz="2000" b="0" dirty="0" err="1"/>
                        <a:t>long</a:t>
                      </a:r>
                      <a:r>
                        <a:rPr lang="es-AR" sz="2000" b="0" dirty="0"/>
                        <a:t>.</a:t>
                      </a:r>
                    </a:p>
                  </a:txBody>
                  <a:tcPr marL="91444" marR="91444" marT="45710" marB="45710"/>
                </a:tc>
                <a:extLst>
                  <a:ext uri="{0D108BD9-81ED-4DB2-BD59-A6C34878D82A}">
                    <a16:rowId xmlns:a16="http://schemas.microsoft.com/office/drawing/2014/main" val="10000"/>
                  </a:ext>
                </a:extLst>
              </a:tr>
              <a:tr h="509722">
                <a:tc>
                  <a:txBody>
                    <a:bodyPr/>
                    <a:lstStyle/>
                    <a:p>
                      <a:pPr algn="ctr"/>
                      <a:r>
                        <a:rPr lang="es-AR" sz="3600" b="1" dirty="0"/>
                        <a:t> </a:t>
                      </a:r>
                      <a:r>
                        <a:rPr lang="es-AR" sz="3600" b="1" dirty="0" err="1"/>
                        <a:t>atof</a:t>
                      </a:r>
                      <a:endParaRPr lang="es-AR" sz="3600" b="1" dirty="0"/>
                    </a:p>
                  </a:txBody>
                  <a:tcPr marL="91444" marR="91444" marT="71984" marB="71984" anchor="ctr"/>
                </a:tc>
                <a:tc>
                  <a:txBody>
                    <a:bodyPr/>
                    <a:lstStyle/>
                    <a:p>
                      <a:pPr algn="l"/>
                      <a:r>
                        <a:rPr lang="es-AR" sz="2000" dirty="0"/>
                        <a:t>convierte una cadena tipo C en un valor de tipo </a:t>
                      </a:r>
                      <a:r>
                        <a:rPr lang="es-AR" sz="2000" dirty="0" err="1"/>
                        <a:t>double</a:t>
                      </a:r>
                      <a:r>
                        <a:rPr lang="es-AR" sz="2000" dirty="0"/>
                        <a:t>.</a:t>
                      </a:r>
                    </a:p>
                  </a:txBody>
                  <a:tcPr marL="91444" marR="91444" marT="71984" marB="71984" anchor="ctr"/>
                </a:tc>
                <a:extLst>
                  <a:ext uri="{0D108BD9-81ED-4DB2-BD59-A6C34878D82A}">
                    <a16:rowId xmlns:a16="http://schemas.microsoft.com/office/drawing/2014/main" val="10001"/>
                  </a:ext>
                </a:extLst>
              </a:tr>
            </a:tbl>
          </a:graphicData>
        </a:graphic>
      </p:graphicFrame>
      <p:sp>
        <p:nvSpPr>
          <p:cNvPr id="16" name="CuadroTexto 15">
            <a:extLst>
              <a:ext uri="{FF2B5EF4-FFF2-40B4-BE49-F238E27FC236}">
                <a16:creationId xmlns:a16="http://schemas.microsoft.com/office/drawing/2014/main" id="{860C7EAF-3B78-46A4-8538-4B07877847FC}"/>
              </a:ext>
            </a:extLst>
          </p:cNvPr>
          <p:cNvSpPr txBox="1"/>
          <p:nvPr/>
        </p:nvSpPr>
        <p:spPr>
          <a:xfrm>
            <a:off x="2055095" y="5831851"/>
            <a:ext cx="8611108" cy="369332"/>
          </a:xfrm>
          <a:prstGeom prst="rect">
            <a:avLst/>
          </a:prstGeom>
          <a:noFill/>
        </p:spPr>
        <p:txBody>
          <a:bodyPr wrap="square">
            <a:spAutoFit/>
          </a:bodyPr>
          <a:lstStyle/>
          <a:p>
            <a:pPr algn="l"/>
            <a:r>
              <a:rPr lang="es-AR" sz="1800" i="1" dirty="0">
                <a:solidFill>
                  <a:schemeClr val="tx1"/>
                </a:solidFill>
              </a:rPr>
              <a:t>Si el argumento no corresponde al tipo correcto, entonces </a:t>
            </a:r>
            <a:r>
              <a:rPr lang="es-AR" sz="1800" i="1" dirty="0" err="1">
                <a:solidFill>
                  <a:schemeClr val="tx1"/>
                </a:solidFill>
              </a:rPr>
              <a:t>atoi</a:t>
            </a:r>
            <a:r>
              <a:rPr lang="es-AR" sz="1800" i="1" dirty="0">
                <a:solidFill>
                  <a:schemeClr val="tx1"/>
                </a:solidFill>
              </a:rPr>
              <a:t>/atol/</a:t>
            </a:r>
            <a:r>
              <a:rPr lang="es-AR" sz="1800" i="1" dirty="0" err="1">
                <a:solidFill>
                  <a:schemeClr val="tx1"/>
                </a:solidFill>
              </a:rPr>
              <a:t>atof</a:t>
            </a:r>
            <a:r>
              <a:rPr lang="es-AR" sz="1800" i="1" dirty="0">
                <a:solidFill>
                  <a:schemeClr val="tx1"/>
                </a:solidFill>
              </a:rPr>
              <a:t> devuelven 0</a:t>
            </a:r>
          </a:p>
        </p:txBody>
      </p:sp>
    </p:spTree>
    <p:extLst>
      <p:ext uri="{BB962C8B-B14F-4D97-AF65-F5344CB8AC3E}">
        <p14:creationId xmlns:p14="http://schemas.microsoft.com/office/powerpoint/2010/main" val="96297839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EDEFA78B-8494-4A6A-BCC2-2C605DF3E8B2}" type="slidenum">
              <a:rPr lang="es-ES" altLang="es-AR"/>
              <a:pPr/>
              <a:t>48</a:t>
            </a:fld>
            <a:endParaRPr lang="es-ES" altLang="es-AR"/>
          </a:p>
        </p:txBody>
      </p:sp>
      <p:sp>
        <p:nvSpPr>
          <p:cNvPr id="15" name="Text Box 3">
            <a:extLst>
              <a:ext uri="{FF2B5EF4-FFF2-40B4-BE49-F238E27FC236}">
                <a16:creationId xmlns:a16="http://schemas.microsoft.com/office/drawing/2014/main" id="{CC954C21-E1CC-4C1C-8C76-ACD397CD4321}"/>
              </a:ext>
            </a:extLst>
          </p:cNvPr>
          <p:cNvSpPr txBox="1">
            <a:spLocks noChangeArrowheads="1"/>
          </p:cNvSpPr>
          <p:nvPr/>
        </p:nvSpPr>
        <p:spPr bwMode="auto">
          <a:xfrm>
            <a:off x="2236787" y="200222"/>
            <a:ext cx="8458200" cy="636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200" dirty="0">
                <a:solidFill>
                  <a:srgbClr val="000080"/>
                </a:solidFill>
                <a:latin typeface="Purisa" charset="0"/>
              </a:rPr>
              <a:t>La clase </a:t>
            </a:r>
            <a:r>
              <a:rPr lang="es-AR" altLang="es-AR" sz="3200" b="1" dirty="0" err="1">
                <a:solidFill>
                  <a:srgbClr val="000080"/>
                </a:solidFill>
                <a:latin typeface="Ink Free" panose="03080402000500000000" pitchFamily="66" charset="0"/>
              </a:rPr>
              <a:t>string</a:t>
            </a:r>
            <a:r>
              <a:rPr lang="es-AR" altLang="es-AR" sz="3200" dirty="0">
                <a:solidFill>
                  <a:srgbClr val="000080"/>
                </a:solidFill>
                <a:latin typeface="Purisa" charset="0"/>
              </a:rPr>
              <a:t> estándar</a:t>
            </a:r>
          </a:p>
        </p:txBody>
      </p:sp>
      <p:sp>
        <p:nvSpPr>
          <p:cNvPr id="12" name="CuadroTexto 11">
            <a:extLst>
              <a:ext uri="{FF2B5EF4-FFF2-40B4-BE49-F238E27FC236}">
                <a16:creationId xmlns:a16="http://schemas.microsoft.com/office/drawing/2014/main" id="{28993C08-D16F-4A0A-A319-ECC76656A596}"/>
              </a:ext>
            </a:extLst>
          </p:cNvPr>
          <p:cNvSpPr txBox="1"/>
          <p:nvPr/>
        </p:nvSpPr>
        <p:spPr>
          <a:xfrm>
            <a:off x="302573" y="1124744"/>
            <a:ext cx="11449272" cy="5016758"/>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es-AR" sz="2800" dirty="0">
                <a:solidFill>
                  <a:schemeClr val="tx1"/>
                </a:solidFill>
                <a:latin typeface="+mn-lt"/>
              </a:rPr>
              <a:t>El estándar actual de C++ especifica que debe existir una </a:t>
            </a:r>
            <a:r>
              <a:rPr lang="es-AR" sz="2800" dirty="0">
                <a:solidFill>
                  <a:schemeClr val="tx1"/>
                </a:solidFill>
                <a:latin typeface="Ink Free" panose="03080402000500000000" pitchFamily="66" charset="0"/>
              </a:rPr>
              <a:t>clase </a:t>
            </a:r>
            <a:r>
              <a:rPr lang="es-AR" sz="2800" dirty="0" err="1">
                <a:solidFill>
                  <a:schemeClr val="tx1"/>
                </a:solidFill>
                <a:latin typeface="Ink Free" panose="03080402000500000000" pitchFamily="66" charset="0"/>
              </a:rPr>
              <a:t>string</a:t>
            </a:r>
            <a:r>
              <a:rPr lang="es-AR" sz="2800" dirty="0">
                <a:solidFill>
                  <a:schemeClr val="tx1"/>
                </a:solidFill>
                <a:latin typeface="Ink Free" panose="03080402000500000000" pitchFamily="66" charset="0"/>
              </a:rPr>
              <a:t> </a:t>
            </a:r>
            <a:r>
              <a:rPr lang="es-AR" sz="2800" dirty="0">
                <a:solidFill>
                  <a:schemeClr val="tx1"/>
                </a:solidFill>
                <a:latin typeface="+mn-lt"/>
              </a:rPr>
              <a:t>que permita al programador tratar las cadenas como un tipo de datos básico.</a:t>
            </a:r>
          </a:p>
          <a:p>
            <a:pPr marL="342900" indent="-342900" algn="just">
              <a:spcAft>
                <a:spcPts val="1200"/>
              </a:spcAft>
              <a:buFont typeface="Arial" panose="020B0604020202020204" pitchFamily="34" charset="0"/>
              <a:buChar char="•"/>
            </a:pPr>
            <a:r>
              <a:rPr lang="es-AR" sz="2800" dirty="0">
                <a:solidFill>
                  <a:schemeClr val="tx1"/>
                </a:solidFill>
                <a:latin typeface="+mn-lt"/>
              </a:rPr>
              <a:t>Se debe incluir: </a:t>
            </a:r>
            <a:r>
              <a:rPr lang="es-AR" sz="2800" dirty="0">
                <a:solidFill>
                  <a:schemeClr val="tx1"/>
                </a:solidFill>
                <a:latin typeface="Ink Free" panose="03080402000500000000" pitchFamily="66" charset="0"/>
              </a:rPr>
              <a:t>#include &lt;</a:t>
            </a:r>
            <a:r>
              <a:rPr lang="es-AR" sz="2800" dirty="0" err="1">
                <a:solidFill>
                  <a:schemeClr val="tx1"/>
                </a:solidFill>
                <a:latin typeface="Ink Free" panose="03080402000500000000" pitchFamily="66" charset="0"/>
              </a:rPr>
              <a:t>string</a:t>
            </a:r>
            <a:r>
              <a:rPr lang="es-AR" sz="2800" dirty="0">
                <a:solidFill>
                  <a:schemeClr val="tx1"/>
                </a:solidFill>
                <a:latin typeface="Ink Free" panose="03080402000500000000" pitchFamily="66" charset="0"/>
              </a:rPr>
              <a:t>&gt;</a:t>
            </a:r>
          </a:p>
          <a:p>
            <a:pPr marL="342900" indent="-342900" algn="just">
              <a:spcAft>
                <a:spcPts val="1200"/>
              </a:spcAft>
              <a:buFont typeface="Arial" panose="020B0604020202020204" pitchFamily="34" charset="0"/>
              <a:buChar char="•"/>
            </a:pPr>
            <a:r>
              <a:rPr lang="es-AR" sz="2800" dirty="0">
                <a:solidFill>
                  <a:schemeClr val="tx1"/>
                </a:solidFill>
                <a:latin typeface="+mn-lt"/>
              </a:rPr>
              <a:t>La </a:t>
            </a:r>
            <a:r>
              <a:rPr lang="es-AR" sz="2800" dirty="0">
                <a:solidFill>
                  <a:schemeClr val="tx1"/>
                </a:solidFill>
                <a:latin typeface="Ink Free" panose="03080402000500000000" pitchFamily="66" charset="0"/>
              </a:rPr>
              <a:t>clase </a:t>
            </a:r>
            <a:r>
              <a:rPr lang="es-AR" sz="2800" dirty="0" err="1">
                <a:solidFill>
                  <a:schemeClr val="tx1"/>
                </a:solidFill>
                <a:latin typeface="Ink Free" panose="03080402000500000000" pitchFamily="66" charset="0"/>
              </a:rPr>
              <a:t>string</a:t>
            </a:r>
            <a:r>
              <a:rPr lang="es-AR" sz="2800" dirty="0">
                <a:solidFill>
                  <a:schemeClr val="tx1"/>
                </a:solidFill>
                <a:latin typeface="+mn-lt"/>
              </a:rPr>
              <a:t> tiene todo resuelto: asignación dinámica de memoria, sobrecarga de operadores aritméticos básicos, de flujo, del igual, etc.</a:t>
            </a:r>
          </a:p>
          <a:p>
            <a:pPr marL="342900" indent="-342900" algn="just">
              <a:spcAft>
                <a:spcPts val="1200"/>
              </a:spcAft>
              <a:buFont typeface="Arial" panose="020B0604020202020204" pitchFamily="34" charset="0"/>
              <a:buChar char="•"/>
            </a:pPr>
            <a:r>
              <a:rPr lang="es-AR" sz="2800" dirty="0">
                <a:solidFill>
                  <a:schemeClr val="tx1"/>
                </a:solidFill>
                <a:latin typeface="+mn-lt"/>
              </a:rPr>
              <a:t>Incluye un constructor predeterminado que inicializa un objeto </a:t>
            </a:r>
            <a:r>
              <a:rPr lang="es-AR" sz="2800" dirty="0" err="1">
                <a:solidFill>
                  <a:schemeClr val="tx1"/>
                </a:solidFill>
                <a:latin typeface="Ink Free" panose="03080402000500000000" pitchFamily="66" charset="0"/>
              </a:rPr>
              <a:t>string</a:t>
            </a:r>
            <a:r>
              <a:rPr lang="es-AR" sz="2800" dirty="0">
                <a:solidFill>
                  <a:schemeClr val="tx1"/>
                </a:solidFill>
                <a:latin typeface="Ink Free" panose="03080402000500000000" pitchFamily="66" charset="0"/>
              </a:rPr>
              <a:t> </a:t>
            </a:r>
            <a:r>
              <a:rPr lang="es-AR" sz="2800" dirty="0">
                <a:solidFill>
                  <a:schemeClr val="tx1"/>
                </a:solidFill>
                <a:latin typeface="+mn-lt"/>
              </a:rPr>
              <a:t>con la cadena vacía y también cuenta con otro constructor que toma como parámetro una cadena “estilo C”.</a:t>
            </a:r>
          </a:p>
          <a:p>
            <a:pPr marL="342900" indent="-342900" algn="just">
              <a:spcAft>
                <a:spcPts val="1200"/>
              </a:spcAft>
              <a:buFont typeface="Arial" panose="020B0604020202020204" pitchFamily="34" charset="0"/>
              <a:buChar char="•"/>
            </a:pPr>
            <a:r>
              <a:rPr lang="es-AR" sz="2800" dirty="0">
                <a:solidFill>
                  <a:schemeClr val="tx1"/>
                </a:solidFill>
                <a:latin typeface="+mn-lt"/>
              </a:rPr>
              <a:t>El tipo </a:t>
            </a:r>
            <a:r>
              <a:rPr lang="es-AR" sz="2800" dirty="0" err="1">
                <a:solidFill>
                  <a:schemeClr val="tx1"/>
                </a:solidFill>
                <a:latin typeface="Ink Free" panose="03080402000500000000" pitchFamily="66" charset="0"/>
              </a:rPr>
              <a:t>string</a:t>
            </a:r>
            <a:r>
              <a:rPr lang="es-AR" sz="2800" dirty="0">
                <a:solidFill>
                  <a:schemeClr val="tx1"/>
                </a:solidFill>
                <a:latin typeface="+mn-lt"/>
              </a:rPr>
              <a:t> no guarda las cadenas con ‘\0’ al final. Tampoco nos importa saber cómo lo hace (biblioteca </a:t>
            </a:r>
            <a:r>
              <a:rPr lang="es-AR" sz="2800" dirty="0" err="1">
                <a:solidFill>
                  <a:schemeClr val="tx1"/>
                </a:solidFill>
                <a:latin typeface="+mn-lt"/>
              </a:rPr>
              <a:t>std</a:t>
            </a:r>
            <a:r>
              <a:rPr lang="es-AR" sz="2800" dirty="0">
                <a:solidFill>
                  <a:schemeClr val="tx1"/>
                </a:solidFill>
                <a:latin typeface="+mn-lt"/>
              </a:rPr>
              <a:t>). Lo usamos.</a:t>
            </a:r>
          </a:p>
        </p:txBody>
      </p:sp>
    </p:spTree>
    <p:extLst>
      <p:ext uri="{BB962C8B-B14F-4D97-AF65-F5344CB8AC3E}">
        <p14:creationId xmlns:p14="http://schemas.microsoft.com/office/powerpoint/2010/main" val="225023887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EDEFA78B-8494-4A6A-BCC2-2C605DF3E8B2}" type="slidenum">
              <a:rPr lang="es-ES" altLang="es-AR"/>
              <a:pPr/>
              <a:t>49</a:t>
            </a:fld>
            <a:endParaRPr lang="es-ES" altLang="es-AR"/>
          </a:p>
        </p:txBody>
      </p:sp>
      <p:sp>
        <p:nvSpPr>
          <p:cNvPr id="15" name="Text Box 3">
            <a:extLst>
              <a:ext uri="{FF2B5EF4-FFF2-40B4-BE49-F238E27FC236}">
                <a16:creationId xmlns:a16="http://schemas.microsoft.com/office/drawing/2014/main" id="{CC954C21-E1CC-4C1C-8C76-ACD397CD4321}"/>
              </a:ext>
            </a:extLst>
          </p:cNvPr>
          <p:cNvSpPr txBox="1">
            <a:spLocks noChangeArrowheads="1"/>
          </p:cNvSpPr>
          <p:nvPr/>
        </p:nvSpPr>
        <p:spPr bwMode="auto">
          <a:xfrm>
            <a:off x="2236787" y="200222"/>
            <a:ext cx="8458200" cy="636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200" dirty="0">
                <a:solidFill>
                  <a:srgbClr val="000080"/>
                </a:solidFill>
                <a:latin typeface="Purisa" charset="0"/>
              </a:rPr>
              <a:t>E/S con la clase </a:t>
            </a:r>
            <a:r>
              <a:rPr lang="es-AR" altLang="es-AR" sz="3200" b="1" dirty="0" err="1">
                <a:solidFill>
                  <a:srgbClr val="000080"/>
                </a:solidFill>
                <a:latin typeface="Ink Free" panose="03080402000500000000" pitchFamily="66" charset="0"/>
              </a:rPr>
              <a:t>string</a:t>
            </a:r>
            <a:r>
              <a:rPr lang="es-AR" altLang="es-AR" sz="3200" b="1" dirty="0">
                <a:solidFill>
                  <a:srgbClr val="000080"/>
                </a:solidFill>
                <a:latin typeface="Ink Free" panose="03080402000500000000" pitchFamily="66" charset="0"/>
              </a:rPr>
              <a:t>: </a:t>
            </a:r>
            <a:r>
              <a:rPr lang="es-AR" altLang="es-AR" sz="3200" b="1" dirty="0" err="1">
                <a:solidFill>
                  <a:srgbClr val="000080"/>
                </a:solidFill>
                <a:latin typeface="Ink Free" panose="03080402000500000000" pitchFamily="66" charset="0"/>
              </a:rPr>
              <a:t>getline</a:t>
            </a:r>
            <a:r>
              <a:rPr lang="es-AR" altLang="es-AR" sz="3200" b="1" dirty="0">
                <a:solidFill>
                  <a:srgbClr val="000080"/>
                </a:solidFill>
                <a:latin typeface="Ink Free" panose="03080402000500000000" pitchFamily="66" charset="0"/>
              </a:rPr>
              <a:t>()</a:t>
            </a:r>
            <a:endParaRPr lang="es-AR" altLang="es-AR" sz="3200" dirty="0">
              <a:solidFill>
                <a:srgbClr val="000080"/>
              </a:solidFill>
              <a:latin typeface="Purisa" charset="0"/>
            </a:endParaRPr>
          </a:p>
        </p:txBody>
      </p:sp>
      <p:sp>
        <p:nvSpPr>
          <p:cNvPr id="12" name="CuadroTexto 11">
            <a:extLst>
              <a:ext uri="{FF2B5EF4-FFF2-40B4-BE49-F238E27FC236}">
                <a16:creationId xmlns:a16="http://schemas.microsoft.com/office/drawing/2014/main" id="{28993C08-D16F-4A0A-A319-ECC76656A596}"/>
              </a:ext>
            </a:extLst>
          </p:cNvPr>
          <p:cNvSpPr txBox="1"/>
          <p:nvPr/>
        </p:nvSpPr>
        <p:spPr>
          <a:xfrm>
            <a:off x="191344" y="1196752"/>
            <a:ext cx="11377264" cy="4924425"/>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es-AR" sz="2800" dirty="0">
                <a:solidFill>
                  <a:schemeClr val="tx1"/>
                </a:solidFill>
                <a:latin typeface="+mn-lt"/>
              </a:rPr>
              <a:t>Podemos usar </a:t>
            </a:r>
            <a:r>
              <a:rPr lang="es-AR" sz="2800" dirty="0" err="1">
                <a:solidFill>
                  <a:schemeClr val="tx1"/>
                </a:solidFill>
                <a:latin typeface="Ink Free" panose="03080402000500000000" pitchFamily="66" charset="0"/>
              </a:rPr>
              <a:t>cin</a:t>
            </a:r>
            <a:r>
              <a:rPr lang="es-AR" sz="2800" dirty="0">
                <a:solidFill>
                  <a:schemeClr val="tx1"/>
                </a:solidFill>
                <a:latin typeface="+mn-lt"/>
              </a:rPr>
              <a:t> y </a:t>
            </a:r>
            <a:r>
              <a:rPr lang="es-AR" sz="2800" dirty="0" err="1">
                <a:solidFill>
                  <a:schemeClr val="tx1"/>
                </a:solidFill>
                <a:latin typeface="Ink Free" panose="03080402000500000000" pitchFamily="66" charset="0"/>
              </a:rPr>
              <a:t>cout</a:t>
            </a:r>
            <a:r>
              <a:rPr lang="es-AR" sz="2800" dirty="0">
                <a:solidFill>
                  <a:schemeClr val="tx1"/>
                </a:solidFill>
                <a:latin typeface="+mn-lt"/>
              </a:rPr>
              <a:t> del mismo modo que con cadenas “estilo C”</a:t>
            </a:r>
          </a:p>
          <a:p>
            <a:pPr marL="342900" indent="-342900" algn="just">
              <a:spcAft>
                <a:spcPts val="1200"/>
              </a:spcAft>
              <a:buFont typeface="Arial" panose="020B0604020202020204" pitchFamily="34" charset="0"/>
              <a:buChar char="•"/>
            </a:pPr>
            <a:r>
              <a:rPr lang="es-AR" sz="2800" dirty="0">
                <a:solidFill>
                  <a:schemeClr val="tx1"/>
                </a:solidFill>
                <a:latin typeface="+mn-lt"/>
              </a:rPr>
              <a:t>Problema de los espacios en blanco: usamos </a:t>
            </a:r>
            <a:r>
              <a:rPr lang="es-AR" sz="2800" dirty="0" err="1">
                <a:solidFill>
                  <a:schemeClr val="tx1"/>
                </a:solidFill>
                <a:latin typeface="Ink Free" panose="03080402000500000000" pitchFamily="66" charset="0"/>
              </a:rPr>
              <a:t>getline</a:t>
            </a:r>
            <a:r>
              <a:rPr lang="es-AR" sz="2800" dirty="0">
                <a:solidFill>
                  <a:schemeClr val="tx1"/>
                </a:solidFill>
                <a:latin typeface="+mn-lt"/>
              </a:rPr>
              <a:t> (pero de otro modo) dado que en ese caso </a:t>
            </a:r>
            <a:r>
              <a:rPr lang="es-AR" sz="2800" u="sng" dirty="0">
                <a:solidFill>
                  <a:schemeClr val="tx1"/>
                </a:solidFill>
                <a:latin typeface="+mn-lt"/>
              </a:rPr>
              <a:t>no es una función miembro</a:t>
            </a:r>
            <a:r>
              <a:rPr lang="es-AR" sz="2800" dirty="0">
                <a:solidFill>
                  <a:schemeClr val="tx1"/>
                </a:solidFill>
                <a:latin typeface="+mn-lt"/>
              </a:rPr>
              <a:t>: </a:t>
            </a:r>
          </a:p>
          <a:p>
            <a:pPr marL="811213" algn="just">
              <a:spcAft>
                <a:spcPts val="0"/>
              </a:spcAft>
            </a:pPr>
            <a:r>
              <a:rPr lang="it-IT" dirty="0">
                <a:solidFill>
                  <a:schemeClr val="tx1"/>
                </a:solidFill>
                <a:latin typeface="Ink Free" panose="03080402000500000000" pitchFamily="66" charset="0"/>
              </a:rPr>
              <a:t>string linea;</a:t>
            </a:r>
          </a:p>
          <a:p>
            <a:pPr marL="811213" algn="just">
              <a:spcAft>
                <a:spcPts val="0"/>
              </a:spcAft>
            </a:pPr>
            <a:r>
              <a:rPr lang="it-IT" dirty="0">
                <a:solidFill>
                  <a:schemeClr val="tx1"/>
                </a:solidFill>
                <a:latin typeface="Ink Free" panose="03080402000500000000" pitchFamily="66" charset="0"/>
              </a:rPr>
              <a:t>cout &lt;&lt; "Escriba una linea de entrada:\n";</a:t>
            </a:r>
          </a:p>
          <a:p>
            <a:pPr marL="811213" algn="just">
              <a:spcAft>
                <a:spcPts val="0"/>
              </a:spcAft>
            </a:pPr>
            <a:r>
              <a:rPr lang="it-IT" b="1" dirty="0">
                <a:solidFill>
                  <a:schemeClr val="accent2"/>
                </a:solidFill>
                <a:latin typeface="Ink Free" panose="03080402000500000000" pitchFamily="66" charset="0"/>
              </a:rPr>
              <a:t>getline(cin, linea);</a:t>
            </a:r>
          </a:p>
          <a:p>
            <a:pPr marL="811213" algn="just">
              <a:spcAft>
                <a:spcPts val="0"/>
              </a:spcAft>
            </a:pPr>
            <a:r>
              <a:rPr lang="it-IT" dirty="0">
                <a:solidFill>
                  <a:schemeClr val="tx1"/>
                </a:solidFill>
                <a:latin typeface="Ink Free" panose="03080402000500000000" pitchFamily="66" charset="0"/>
              </a:rPr>
              <a:t>cout &lt;&lt; linea &lt;&lt; "FIN DE SALIDA\n";</a:t>
            </a:r>
            <a:endParaRPr lang="es-AR" dirty="0">
              <a:solidFill>
                <a:schemeClr val="tx1"/>
              </a:solidFill>
              <a:latin typeface="Ink Free" panose="03080402000500000000" pitchFamily="66" charset="0"/>
            </a:endParaRPr>
          </a:p>
          <a:p>
            <a:pPr marL="342900" indent="-342900" algn="just">
              <a:spcBef>
                <a:spcPts val="1800"/>
              </a:spcBef>
              <a:spcAft>
                <a:spcPts val="1200"/>
              </a:spcAft>
              <a:buFont typeface="Arial" panose="020B0604020202020204" pitchFamily="34" charset="0"/>
              <a:buChar char="•"/>
            </a:pPr>
            <a:r>
              <a:rPr lang="es-AR" sz="2800" dirty="0" err="1">
                <a:solidFill>
                  <a:schemeClr val="tx1"/>
                </a:solidFill>
                <a:latin typeface="Ink Free" panose="03080402000500000000" pitchFamily="66" charset="0"/>
              </a:rPr>
              <a:t>getline</a:t>
            </a:r>
            <a:r>
              <a:rPr lang="es-AR" sz="2800" dirty="0">
                <a:solidFill>
                  <a:schemeClr val="tx1"/>
                </a:solidFill>
                <a:latin typeface="Ink Free" panose="03080402000500000000" pitchFamily="66" charset="0"/>
              </a:rPr>
              <a:t> (…) </a:t>
            </a:r>
            <a:r>
              <a:rPr lang="es-AR" sz="2800" dirty="0">
                <a:solidFill>
                  <a:schemeClr val="tx1"/>
                </a:solidFill>
                <a:latin typeface="+mn-lt"/>
              </a:rPr>
              <a:t>devuelve una referencia a su primer argumento (</a:t>
            </a:r>
            <a:r>
              <a:rPr lang="es-AR" sz="2800" dirty="0" err="1">
                <a:solidFill>
                  <a:schemeClr val="tx1"/>
                </a:solidFill>
                <a:latin typeface="Ink Free" panose="03080402000500000000" pitchFamily="66" charset="0"/>
              </a:rPr>
              <a:t>cin</a:t>
            </a:r>
            <a:r>
              <a:rPr lang="es-AR" sz="2800" dirty="0">
                <a:solidFill>
                  <a:schemeClr val="tx1"/>
                </a:solidFill>
                <a:latin typeface="+mn-lt"/>
              </a:rPr>
              <a:t>)</a:t>
            </a:r>
          </a:p>
          <a:p>
            <a:pPr marL="342900" indent="-342900" algn="just">
              <a:spcBef>
                <a:spcPts val="600"/>
              </a:spcBef>
              <a:spcAft>
                <a:spcPts val="1200"/>
              </a:spcAft>
              <a:buFont typeface="Arial" panose="020B0604020202020204" pitchFamily="34" charset="0"/>
              <a:buChar char="•"/>
            </a:pPr>
            <a:r>
              <a:rPr lang="es-AR" sz="2800" dirty="0">
                <a:solidFill>
                  <a:schemeClr val="tx1"/>
                </a:solidFill>
                <a:latin typeface="+mn-lt"/>
              </a:rPr>
              <a:t>No puede utilizar </a:t>
            </a:r>
            <a:r>
              <a:rPr lang="es-AR" sz="2800" dirty="0" err="1">
                <a:solidFill>
                  <a:schemeClr val="tx1"/>
                </a:solidFill>
                <a:latin typeface="Ink Free" panose="03080402000500000000" pitchFamily="66" charset="0"/>
              </a:rPr>
              <a:t>cin</a:t>
            </a:r>
            <a:r>
              <a:rPr lang="es-AR" sz="2800" dirty="0">
                <a:solidFill>
                  <a:schemeClr val="tx1"/>
                </a:solidFill>
                <a:latin typeface="+mn-lt"/>
              </a:rPr>
              <a:t> y </a:t>
            </a:r>
            <a:r>
              <a:rPr lang="es-AR" sz="2800" dirty="0">
                <a:solidFill>
                  <a:schemeClr val="tx1"/>
                </a:solidFill>
                <a:latin typeface="Ink Free" panose="03080402000500000000" pitchFamily="66" charset="0"/>
              </a:rPr>
              <a:t>&gt;&gt;</a:t>
            </a:r>
            <a:r>
              <a:rPr lang="es-AR" sz="2800" dirty="0">
                <a:solidFill>
                  <a:schemeClr val="tx1"/>
                </a:solidFill>
                <a:latin typeface="+mn-lt"/>
              </a:rPr>
              <a:t> para leer un carácter en blanco. Debe usar </a:t>
            </a:r>
            <a:r>
              <a:rPr lang="es-AR" sz="2800" dirty="0" err="1">
                <a:solidFill>
                  <a:schemeClr val="tx1"/>
                </a:solidFill>
                <a:latin typeface="Ink Free" panose="03080402000500000000" pitchFamily="66" charset="0"/>
              </a:rPr>
              <a:t>cin.get</a:t>
            </a:r>
            <a:r>
              <a:rPr lang="es-AR" sz="2800" dirty="0">
                <a:solidFill>
                  <a:schemeClr val="tx1"/>
                </a:solidFill>
                <a:latin typeface="Ink Free" panose="03080402000500000000" pitchFamily="66" charset="0"/>
              </a:rPr>
              <a:t> </a:t>
            </a:r>
            <a:r>
              <a:rPr lang="es-AR" sz="2800" dirty="0">
                <a:solidFill>
                  <a:schemeClr val="tx1"/>
                </a:solidFill>
                <a:latin typeface="+mn-lt"/>
              </a:rPr>
              <a:t>(que lee un </a:t>
            </a:r>
            <a:r>
              <a:rPr lang="es-AR" sz="2800" dirty="0" err="1">
                <a:solidFill>
                  <a:schemeClr val="tx1"/>
                </a:solidFill>
                <a:latin typeface="+mn-lt"/>
              </a:rPr>
              <a:t>char</a:t>
            </a:r>
            <a:r>
              <a:rPr lang="es-AR" sz="2800" dirty="0">
                <a:solidFill>
                  <a:schemeClr val="tx1"/>
                </a:solidFill>
                <a:latin typeface="+mn-lt"/>
              </a:rPr>
              <a:t>)</a:t>
            </a:r>
          </a:p>
        </p:txBody>
      </p:sp>
      <p:sp>
        <p:nvSpPr>
          <p:cNvPr id="9" name="CuadroTexto 8">
            <a:extLst>
              <a:ext uri="{FF2B5EF4-FFF2-40B4-BE49-F238E27FC236}">
                <a16:creationId xmlns:a16="http://schemas.microsoft.com/office/drawing/2014/main" id="{EF6C9371-5EEE-42DB-8F71-38978B0798DB}"/>
              </a:ext>
            </a:extLst>
          </p:cNvPr>
          <p:cNvSpPr txBox="1"/>
          <p:nvPr/>
        </p:nvSpPr>
        <p:spPr>
          <a:xfrm rot="20448456">
            <a:off x="8734330" y="2725693"/>
            <a:ext cx="2401691" cy="461665"/>
          </a:xfrm>
          <a:prstGeom prst="rect">
            <a:avLst/>
          </a:prstGeom>
          <a:noFill/>
        </p:spPr>
        <p:txBody>
          <a:bodyPr wrap="square">
            <a:spAutoFit/>
          </a:bodyPr>
          <a:lstStyle/>
          <a:p>
            <a:pPr algn="just">
              <a:spcAft>
                <a:spcPts val="1200"/>
              </a:spcAft>
            </a:pPr>
            <a:r>
              <a:rPr lang="es-AR" dirty="0">
                <a:solidFill>
                  <a:schemeClr val="tx1"/>
                </a:solidFill>
                <a:latin typeface="Ink Free" panose="03080402000500000000" pitchFamily="66" charset="0"/>
              </a:rPr>
              <a:t>#include &lt;</a:t>
            </a:r>
            <a:r>
              <a:rPr lang="es-AR" dirty="0" err="1">
                <a:solidFill>
                  <a:schemeClr val="tx1"/>
                </a:solidFill>
                <a:latin typeface="Ink Free" panose="03080402000500000000" pitchFamily="66" charset="0"/>
              </a:rPr>
              <a:t>string</a:t>
            </a:r>
            <a:r>
              <a:rPr lang="es-AR" dirty="0">
                <a:solidFill>
                  <a:schemeClr val="tx1"/>
                </a:solidFill>
                <a:latin typeface="Ink Free" panose="03080402000500000000" pitchFamily="66" charset="0"/>
              </a:rPr>
              <a:t>&gt;</a:t>
            </a:r>
          </a:p>
        </p:txBody>
      </p:sp>
      <p:sp>
        <p:nvSpPr>
          <p:cNvPr id="10" name="CuadroTexto 9">
            <a:extLst>
              <a:ext uri="{FF2B5EF4-FFF2-40B4-BE49-F238E27FC236}">
                <a16:creationId xmlns:a16="http://schemas.microsoft.com/office/drawing/2014/main" id="{B5E5CDA1-8896-4EF6-BBF4-B91B3C685AC4}"/>
              </a:ext>
            </a:extLst>
          </p:cNvPr>
          <p:cNvSpPr txBox="1"/>
          <p:nvPr/>
        </p:nvSpPr>
        <p:spPr>
          <a:xfrm rot="20470211">
            <a:off x="8494034" y="3167798"/>
            <a:ext cx="3442788" cy="923330"/>
          </a:xfrm>
          <a:prstGeom prst="rect">
            <a:avLst/>
          </a:prstGeom>
          <a:noFill/>
        </p:spPr>
        <p:txBody>
          <a:bodyPr wrap="square">
            <a:spAutoFit/>
          </a:bodyPr>
          <a:lstStyle/>
          <a:p>
            <a:pPr algn="ctr"/>
            <a:r>
              <a:rPr lang="es-AR" sz="1800" dirty="0">
                <a:solidFill>
                  <a:schemeClr val="tx1"/>
                </a:solidFill>
                <a:latin typeface="LegacySans-Book"/>
              </a:rPr>
              <a:t>Puede usar un flujo de entrada conectado a un archivo de texto en lugar de </a:t>
            </a:r>
            <a:r>
              <a:rPr lang="es-AR" sz="1800" dirty="0" err="1">
                <a:solidFill>
                  <a:schemeClr val="tx1"/>
                </a:solidFill>
                <a:latin typeface="PrestigeElite"/>
              </a:rPr>
              <a:t>cin</a:t>
            </a:r>
            <a:endParaRPr lang="es-AR" sz="1800" dirty="0">
              <a:solidFill>
                <a:schemeClr val="tx1"/>
              </a:solidFill>
            </a:endParaRPr>
          </a:p>
        </p:txBody>
      </p:sp>
    </p:spTree>
    <p:extLst>
      <p:ext uri="{BB962C8B-B14F-4D97-AF65-F5344CB8AC3E}">
        <p14:creationId xmlns:p14="http://schemas.microsoft.com/office/powerpoint/2010/main" val="39906844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idx="10"/>
          </p:nvPr>
        </p:nvSpPr>
        <p:spPr/>
        <p:txBody>
          <a:bodyPr/>
          <a:lstStyle/>
          <a:p>
            <a:r>
              <a:rPr lang="es-AR" altLang="es-AR"/>
              <a:t>@2018</a:t>
            </a:r>
          </a:p>
        </p:txBody>
      </p:sp>
      <p:sp>
        <p:nvSpPr>
          <p:cNvPr id="6" name="Marcador de pie de página 4"/>
          <p:cNvSpPr>
            <a:spLocks noGrp="1"/>
          </p:cNvSpPr>
          <p:nvPr>
            <p:ph type="ftr" idx="11"/>
          </p:nvPr>
        </p:nvSpPr>
        <p:spPr/>
        <p:txBody>
          <a:bodyPr/>
          <a:lstStyle/>
          <a:p>
            <a:r>
              <a:rPr lang="es-ES" altLang="es-AR"/>
              <a:t>Ing. M. Giura / Info2</a:t>
            </a:r>
          </a:p>
        </p:txBody>
      </p:sp>
      <p:sp>
        <p:nvSpPr>
          <p:cNvPr id="7" name="Marcador de número de diapositiva 5"/>
          <p:cNvSpPr>
            <a:spLocks noGrp="1"/>
          </p:cNvSpPr>
          <p:nvPr>
            <p:ph type="sldNum" idx="12"/>
          </p:nvPr>
        </p:nvSpPr>
        <p:spPr/>
        <p:txBody>
          <a:bodyPr/>
          <a:lstStyle/>
          <a:p>
            <a:fld id="{0EA4BC3E-EE5C-45E2-88BF-EB845C1ECEE9}" type="slidenum">
              <a:rPr lang="es-ES" altLang="es-AR"/>
              <a:pPr/>
              <a:t>5</a:t>
            </a:fld>
            <a:endParaRPr lang="es-ES" altLang="es-AR"/>
          </a:p>
        </p:txBody>
      </p:sp>
      <p:sp>
        <p:nvSpPr>
          <p:cNvPr id="10241" name="Rectangle 1"/>
          <p:cNvSpPr>
            <a:spLocks noGrp="1" noChangeArrowheads="1"/>
          </p:cNvSpPr>
          <p:nvPr>
            <p:ph type="title" idx="4294967295"/>
          </p:nvPr>
        </p:nvSpPr>
        <p:spPr>
          <a:xfrm>
            <a:off x="2279576" y="44153"/>
            <a:ext cx="8423275" cy="763588"/>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Punteros vs. Referencias </a:t>
            </a:r>
          </a:p>
        </p:txBody>
      </p:sp>
      <p:sp>
        <p:nvSpPr>
          <p:cNvPr id="10242" name="Text Box 2"/>
          <p:cNvSpPr txBox="1">
            <a:spLocks noChangeArrowheads="1"/>
          </p:cNvSpPr>
          <p:nvPr/>
        </p:nvSpPr>
        <p:spPr bwMode="auto">
          <a:xfrm>
            <a:off x="1592264" y="1206501"/>
            <a:ext cx="5691187" cy="527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1800" i="1" dirty="0">
                <a:latin typeface="Gentium Basic" charset="0"/>
              </a:rPr>
              <a:t>#</a:t>
            </a:r>
            <a:r>
              <a:rPr lang="es-AR" altLang="es-AR" sz="1800" i="1" dirty="0" err="1">
                <a:latin typeface="Gentium Basic" charset="0"/>
              </a:rPr>
              <a:t>include</a:t>
            </a:r>
            <a:r>
              <a:rPr lang="es-AR" altLang="es-AR" sz="1800" i="1" dirty="0">
                <a:latin typeface="Gentium Basic" charset="0"/>
              </a:rPr>
              <a:t> &lt;</a:t>
            </a:r>
            <a:r>
              <a:rPr lang="es-AR" altLang="es-AR" sz="1800" i="1" dirty="0" err="1">
                <a:latin typeface="Gentium Basic" charset="0"/>
              </a:rPr>
              <a:t>iostream</a:t>
            </a:r>
            <a:r>
              <a:rPr lang="es-AR" altLang="es-AR" sz="1800" i="1" dirty="0">
                <a:latin typeface="Gentium Basic" charset="0"/>
              </a:rPr>
              <a:t>&gt;</a:t>
            </a:r>
          </a:p>
          <a:p>
            <a:pPr>
              <a:buClrTx/>
              <a:buFontTx/>
              <a:buNone/>
            </a:pPr>
            <a:r>
              <a:rPr lang="es-AR" altLang="es-AR" sz="1800" i="1" dirty="0">
                <a:latin typeface="Gentium Basic" charset="0"/>
              </a:rPr>
              <a:t>void permutar (</a:t>
            </a:r>
            <a:r>
              <a:rPr lang="es-AR" altLang="es-AR" sz="1800" i="1" dirty="0" err="1">
                <a:latin typeface="Gentium Basic" charset="0"/>
              </a:rPr>
              <a:t>int</a:t>
            </a:r>
            <a:r>
              <a:rPr lang="es-AR" altLang="es-AR" sz="1800" i="1" dirty="0">
                <a:latin typeface="Gentium Basic" charset="0"/>
              </a:rPr>
              <a:t>*, </a:t>
            </a:r>
            <a:r>
              <a:rPr lang="es-AR" altLang="es-AR" sz="1800" i="1" dirty="0" err="1">
                <a:latin typeface="Gentium Basic" charset="0"/>
              </a:rPr>
              <a:t>int</a:t>
            </a:r>
            <a:r>
              <a:rPr lang="es-AR" altLang="es-AR" sz="1800" i="1" dirty="0">
                <a:latin typeface="Gentium Basic" charset="0"/>
              </a:rPr>
              <a:t>*);</a:t>
            </a:r>
          </a:p>
          <a:p>
            <a:pPr>
              <a:buClrTx/>
              <a:buFontTx/>
              <a:buNone/>
            </a:pPr>
            <a:r>
              <a:rPr lang="es-AR" altLang="es-AR" sz="1800" i="1" dirty="0" err="1">
                <a:latin typeface="Gentium Basic" charset="0"/>
              </a:rPr>
              <a:t>using</a:t>
            </a:r>
            <a:r>
              <a:rPr lang="es-AR" altLang="es-AR" sz="1800" i="1" dirty="0">
                <a:latin typeface="Gentium Basic" charset="0"/>
              </a:rPr>
              <a:t> </a:t>
            </a:r>
            <a:r>
              <a:rPr lang="es-AR" altLang="es-AR" sz="1800" i="1" dirty="0" err="1">
                <a:latin typeface="Gentium Basic" charset="0"/>
              </a:rPr>
              <a:t>namespace</a:t>
            </a:r>
            <a:r>
              <a:rPr lang="es-AR" altLang="es-AR" sz="1800" i="1" dirty="0">
                <a:latin typeface="Gentium Basic" charset="0"/>
              </a:rPr>
              <a:t> </a:t>
            </a:r>
            <a:r>
              <a:rPr lang="es-AR" altLang="es-AR" sz="1800" i="1" dirty="0" err="1">
                <a:latin typeface="Gentium Basic" charset="0"/>
              </a:rPr>
              <a:t>std</a:t>
            </a:r>
            <a:r>
              <a:rPr lang="es-AR" altLang="es-AR" sz="1800" i="1" dirty="0">
                <a:latin typeface="Gentium Basic" charset="0"/>
              </a:rPr>
              <a:t>;</a:t>
            </a:r>
          </a:p>
          <a:p>
            <a:pPr>
              <a:buClrTx/>
              <a:buFontTx/>
              <a:buNone/>
            </a:pPr>
            <a:endParaRPr lang="es-AR" altLang="es-AR" sz="1800" i="1" dirty="0">
              <a:latin typeface="Gentium Basic" charset="0"/>
            </a:endParaRPr>
          </a:p>
          <a:p>
            <a:pPr>
              <a:buClrTx/>
              <a:buFontTx/>
              <a:buNone/>
            </a:pPr>
            <a:r>
              <a:rPr lang="es-AR" altLang="es-AR" sz="1800" i="1" dirty="0" err="1">
                <a:latin typeface="Gentium Basic" charset="0"/>
              </a:rPr>
              <a:t>int</a:t>
            </a:r>
            <a:r>
              <a:rPr lang="es-AR" altLang="es-AR" sz="1800" i="1" dirty="0">
                <a:latin typeface="Gentium Basic" charset="0"/>
              </a:rPr>
              <a:t> </a:t>
            </a:r>
            <a:r>
              <a:rPr lang="es-AR" altLang="es-AR" sz="1800" i="1" dirty="0" err="1">
                <a:latin typeface="Gentium Basic" charset="0"/>
              </a:rPr>
              <a:t>main</a:t>
            </a:r>
            <a:r>
              <a:rPr lang="es-AR" altLang="es-AR" sz="1800" i="1" dirty="0">
                <a:latin typeface="Gentium Basic" charset="0"/>
              </a:rPr>
              <a:t> (void){</a:t>
            </a:r>
          </a:p>
          <a:p>
            <a:pPr>
              <a:buClrTx/>
              <a:buFontTx/>
              <a:buNone/>
            </a:pPr>
            <a:r>
              <a:rPr lang="es-AR" altLang="es-AR" sz="1800" i="1" dirty="0">
                <a:latin typeface="Gentium Basic" charset="0"/>
              </a:rPr>
              <a:t>   </a:t>
            </a:r>
            <a:r>
              <a:rPr lang="es-AR" altLang="es-AR" sz="1800" i="1" dirty="0" err="1">
                <a:latin typeface="Gentium Basic" charset="0"/>
              </a:rPr>
              <a:t>int</a:t>
            </a:r>
            <a:r>
              <a:rPr lang="es-AR" altLang="es-AR" sz="1800" i="1" dirty="0">
                <a:latin typeface="Gentium Basic" charset="0"/>
              </a:rPr>
              <a:t> i=1, j=2;</a:t>
            </a:r>
          </a:p>
          <a:p>
            <a:pPr>
              <a:buClrTx/>
              <a:buFontTx/>
              <a:buNone/>
            </a:pPr>
            <a:r>
              <a:rPr lang="es-AR" altLang="es-AR" sz="1800" i="1" dirty="0">
                <a:latin typeface="Gentium Basic" charset="0"/>
              </a:rPr>
              <a:t>   </a:t>
            </a:r>
            <a:r>
              <a:rPr lang="es-AR" altLang="es-AR" sz="1800" i="1" dirty="0" err="1">
                <a:latin typeface="Gentium Basic" charset="0"/>
              </a:rPr>
              <a:t>cout</a:t>
            </a:r>
            <a:r>
              <a:rPr lang="es-AR" altLang="es-AR" sz="1800" i="1" dirty="0">
                <a:latin typeface="Gentium Basic" charset="0"/>
              </a:rPr>
              <a:t> &lt;&lt;"i = "&lt;&lt; i &lt;&lt;"\</a:t>
            </a:r>
            <a:r>
              <a:rPr lang="es-AR" altLang="es-AR" sz="1800" i="1" dirty="0" err="1">
                <a:latin typeface="Gentium Basic" charset="0"/>
              </a:rPr>
              <a:t>tj</a:t>
            </a:r>
            <a:r>
              <a:rPr lang="es-AR" altLang="es-AR" sz="1800" i="1" dirty="0">
                <a:latin typeface="Gentium Basic" charset="0"/>
              </a:rPr>
              <a:t> = "&lt;&lt; j &lt;&lt;</a:t>
            </a:r>
            <a:r>
              <a:rPr lang="es-AR" altLang="es-AR" sz="1800" i="1" dirty="0" err="1">
                <a:latin typeface="Gentium Basic" charset="0"/>
              </a:rPr>
              <a:t>endl</a:t>
            </a:r>
            <a:r>
              <a:rPr lang="es-AR" altLang="es-AR" sz="1800" i="1" dirty="0">
                <a:latin typeface="Gentium Basic" charset="0"/>
              </a:rPr>
              <a:t>;</a:t>
            </a:r>
          </a:p>
          <a:p>
            <a:pPr>
              <a:buClrTx/>
              <a:buFontTx/>
              <a:buNone/>
            </a:pPr>
            <a:r>
              <a:rPr lang="es-AR" altLang="es-AR" sz="1800" i="1" dirty="0">
                <a:latin typeface="Gentium Basic" charset="0"/>
              </a:rPr>
              <a:t>   permutar (&amp;i, &amp;j);</a:t>
            </a:r>
          </a:p>
          <a:p>
            <a:pPr>
              <a:buClrTx/>
              <a:buFontTx/>
              <a:buNone/>
            </a:pPr>
            <a:r>
              <a:rPr lang="es-AR" altLang="es-AR" sz="1800" i="1" dirty="0">
                <a:latin typeface="Gentium Basic" charset="0"/>
              </a:rPr>
              <a:t>   </a:t>
            </a:r>
            <a:r>
              <a:rPr lang="es-AR" altLang="es-AR" sz="1800" i="1" dirty="0" err="1">
                <a:latin typeface="Gentium Basic" charset="0"/>
              </a:rPr>
              <a:t>cout</a:t>
            </a:r>
            <a:r>
              <a:rPr lang="es-AR" altLang="es-AR" sz="1800" i="1" dirty="0">
                <a:latin typeface="Gentium Basic" charset="0"/>
              </a:rPr>
              <a:t> &lt;&lt;"i = "&lt;&lt; i &lt;&lt;"\</a:t>
            </a:r>
            <a:r>
              <a:rPr lang="es-AR" altLang="es-AR" sz="1800" i="1" dirty="0" err="1">
                <a:latin typeface="Gentium Basic" charset="0"/>
              </a:rPr>
              <a:t>tj</a:t>
            </a:r>
            <a:r>
              <a:rPr lang="es-AR" altLang="es-AR" sz="1800" i="1" dirty="0">
                <a:latin typeface="Gentium Basic" charset="0"/>
              </a:rPr>
              <a:t> = "&lt;&lt; j &lt;&lt;</a:t>
            </a:r>
            <a:r>
              <a:rPr lang="es-AR" altLang="es-AR" sz="1800" i="1" dirty="0" err="1">
                <a:latin typeface="Gentium Basic" charset="0"/>
              </a:rPr>
              <a:t>endl</a:t>
            </a:r>
            <a:r>
              <a:rPr lang="es-AR" altLang="es-AR" sz="1800" i="1" dirty="0">
                <a:latin typeface="Gentium Basic" charset="0"/>
              </a:rPr>
              <a:t>;</a:t>
            </a:r>
          </a:p>
          <a:p>
            <a:pPr>
              <a:buClrTx/>
              <a:buFontTx/>
              <a:buNone/>
            </a:pPr>
            <a:r>
              <a:rPr lang="es-AR" altLang="es-AR" sz="1800" i="1" dirty="0">
                <a:latin typeface="Gentium Basic" charset="0"/>
              </a:rPr>
              <a:t>}</a:t>
            </a:r>
          </a:p>
          <a:p>
            <a:pPr>
              <a:buClrTx/>
              <a:buFontTx/>
              <a:buNone/>
            </a:pPr>
            <a:endParaRPr lang="es-AR" altLang="es-AR" sz="1800" i="1" dirty="0">
              <a:latin typeface="Gentium Basic" charset="0"/>
            </a:endParaRPr>
          </a:p>
          <a:p>
            <a:pPr>
              <a:buClrTx/>
              <a:buFontTx/>
              <a:buNone/>
            </a:pPr>
            <a:r>
              <a:rPr lang="es-AR" altLang="es-AR" sz="1800" i="1" dirty="0">
                <a:latin typeface="Gentium Basic" charset="0"/>
              </a:rPr>
              <a:t>void permutar (</a:t>
            </a:r>
            <a:r>
              <a:rPr lang="es-AR" altLang="es-AR" sz="1800" i="1" dirty="0" err="1">
                <a:latin typeface="Gentium Basic" charset="0"/>
              </a:rPr>
              <a:t>int</a:t>
            </a:r>
            <a:r>
              <a:rPr lang="es-AR" altLang="es-AR" sz="1800" i="1" dirty="0">
                <a:latin typeface="Gentium Basic" charset="0"/>
              </a:rPr>
              <a:t>*a, </a:t>
            </a:r>
            <a:r>
              <a:rPr lang="es-AR" altLang="es-AR" sz="1800" i="1" dirty="0" err="1">
                <a:latin typeface="Gentium Basic" charset="0"/>
              </a:rPr>
              <a:t>int</a:t>
            </a:r>
            <a:r>
              <a:rPr lang="es-AR" altLang="es-AR" sz="1800" i="1" dirty="0">
                <a:latin typeface="Gentium Basic" charset="0"/>
              </a:rPr>
              <a:t>*b){</a:t>
            </a:r>
          </a:p>
          <a:p>
            <a:pPr>
              <a:buClrTx/>
              <a:buFontTx/>
              <a:buNone/>
            </a:pPr>
            <a:r>
              <a:rPr lang="es-AR" altLang="es-AR" sz="1800" i="1" dirty="0">
                <a:latin typeface="Gentium Basic" charset="0"/>
              </a:rPr>
              <a:t>   </a:t>
            </a:r>
            <a:r>
              <a:rPr lang="es-AR" altLang="es-AR" sz="1800" i="1" dirty="0" err="1">
                <a:latin typeface="Gentium Basic" charset="0"/>
              </a:rPr>
              <a:t>int</a:t>
            </a:r>
            <a:r>
              <a:rPr lang="es-AR" altLang="es-AR" sz="1800" i="1" dirty="0">
                <a:latin typeface="Gentium Basic" charset="0"/>
              </a:rPr>
              <a:t> </a:t>
            </a:r>
            <a:r>
              <a:rPr lang="es-AR" altLang="es-AR" sz="1800" i="1" dirty="0" err="1">
                <a:latin typeface="Gentium Basic" charset="0"/>
              </a:rPr>
              <a:t>temp</a:t>
            </a:r>
            <a:r>
              <a:rPr lang="es-AR" altLang="es-AR" sz="1800" i="1" dirty="0">
                <a:latin typeface="Gentium Basic" charset="0"/>
              </a:rPr>
              <a:t>;</a:t>
            </a:r>
          </a:p>
          <a:p>
            <a:pPr>
              <a:buClrTx/>
              <a:buFontTx/>
              <a:buNone/>
            </a:pPr>
            <a:r>
              <a:rPr lang="es-AR" altLang="es-AR" sz="1800" i="1" dirty="0">
                <a:latin typeface="Gentium Basic" charset="0"/>
              </a:rPr>
              <a:t>   </a:t>
            </a:r>
            <a:r>
              <a:rPr lang="es-AR" altLang="es-AR" sz="1800" i="1" dirty="0" err="1">
                <a:latin typeface="Gentium Basic" charset="0"/>
              </a:rPr>
              <a:t>temp</a:t>
            </a:r>
            <a:r>
              <a:rPr lang="es-AR" altLang="es-AR" sz="1800" i="1" dirty="0">
                <a:latin typeface="Gentium Basic" charset="0"/>
              </a:rPr>
              <a:t> = *a;</a:t>
            </a:r>
          </a:p>
          <a:p>
            <a:pPr>
              <a:buClrTx/>
              <a:buFontTx/>
              <a:buNone/>
            </a:pPr>
            <a:r>
              <a:rPr lang="es-AR" altLang="es-AR" sz="1800" i="1" dirty="0">
                <a:latin typeface="Gentium Basic" charset="0"/>
              </a:rPr>
              <a:t>   *a = *b;</a:t>
            </a:r>
          </a:p>
          <a:p>
            <a:pPr>
              <a:buClrTx/>
              <a:buFontTx/>
              <a:buNone/>
            </a:pPr>
            <a:r>
              <a:rPr lang="es-AR" altLang="es-AR" sz="1800" i="1" dirty="0">
                <a:latin typeface="Gentium Basic" charset="0"/>
              </a:rPr>
              <a:t>   *b = </a:t>
            </a:r>
            <a:r>
              <a:rPr lang="es-AR" altLang="es-AR" sz="1800" i="1" dirty="0" err="1">
                <a:latin typeface="Gentium Basic" charset="0"/>
              </a:rPr>
              <a:t>temp</a:t>
            </a:r>
            <a:r>
              <a:rPr lang="es-AR" altLang="es-AR" sz="1800" i="1" dirty="0">
                <a:latin typeface="Gentium Basic" charset="0"/>
              </a:rPr>
              <a:t>;</a:t>
            </a:r>
          </a:p>
          <a:p>
            <a:pPr>
              <a:buClrTx/>
              <a:buFontTx/>
              <a:buNone/>
            </a:pPr>
            <a:r>
              <a:rPr lang="es-AR" altLang="es-AR" sz="1800" i="1" dirty="0">
                <a:latin typeface="Gentium Basic" charset="0"/>
              </a:rPr>
              <a:t>}</a:t>
            </a:r>
          </a:p>
        </p:txBody>
      </p:sp>
      <p:sp>
        <p:nvSpPr>
          <p:cNvPr id="10243" name="Text Box 3"/>
          <p:cNvSpPr txBox="1">
            <a:spLocks noChangeArrowheads="1"/>
          </p:cNvSpPr>
          <p:nvPr/>
        </p:nvSpPr>
        <p:spPr bwMode="auto">
          <a:xfrm>
            <a:off x="5807968" y="797396"/>
            <a:ext cx="4751512" cy="5295900"/>
          </a:xfrm>
          <a:prstGeom prst="rect">
            <a:avLst/>
          </a:pr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r>
              <a:rPr lang="es-AR" altLang="es-AR" sz="2000" i="1" dirty="0">
                <a:solidFill>
                  <a:srgbClr val="000080"/>
                </a:solidFill>
                <a:latin typeface="Gentium Basic"/>
                <a:cs typeface="FreesiaUPC" panose="020B0604020202020204" pitchFamily="34" charset="-34"/>
              </a:rPr>
              <a:t>#</a:t>
            </a:r>
            <a:r>
              <a:rPr lang="es-AR" altLang="es-AR" sz="2000" i="1" dirty="0" err="1">
                <a:solidFill>
                  <a:srgbClr val="000080"/>
                </a:solidFill>
                <a:latin typeface="Gentium Basic"/>
                <a:cs typeface="FreesiaUPC" panose="020B0604020202020204" pitchFamily="34" charset="-34"/>
              </a:rPr>
              <a:t>include</a:t>
            </a:r>
            <a:r>
              <a:rPr lang="es-AR" altLang="es-AR" sz="2000" i="1" dirty="0">
                <a:solidFill>
                  <a:srgbClr val="000080"/>
                </a:solidFill>
                <a:latin typeface="Gentium Basic"/>
                <a:cs typeface="FreesiaUPC" panose="020B0604020202020204" pitchFamily="34" charset="-34"/>
              </a:rPr>
              <a:t> &lt;</a:t>
            </a:r>
            <a:r>
              <a:rPr lang="es-AR" altLang="es-AR" sz="2000" i="1" dirty="0" err="1">
                <a:solidFill>
                  <a:srgbClr val="000080"/>
                </a:solidFill>
                <a:latin typeface="Gentium Basic"/>
                <a:cs typeface="FreesiaUPC" panose="020B0604020202020204" pitchFamily="34" charset="-34"/>
              </a:rPr>
              <a:t>iostream</a:t>
            </a:r>
            <a:r>
              <a:rPr lang="es-AR" altLang="es-AR" sz="2000" i="1" dirty="0">
                <a:solidFill>
                  <a:srgbClr val="000080"/>
                </a:solidFill>
                <a:latin typeface="Gentium Basic"/>
                <a:cs typeface="FreesiaUPC" panose="020B0604020202020204" pitchFamily="34" charset="-34"/>
              </a:rPr>
              <a:t>&gt; </a:t>
            </a:r>
          </a:p>
          <a:p>
            <a:r>
              <a:rPr lang="es-AR" altLang="es-AR" sz="2000" i="1" dirty="0" err="1">
                <a:solidFill>
                  <a:srgbClr val="000080"/>
                </a:solidFill>
                <a:latin typeface="Gentium Basic"/>
                <a:cs typeface="FreesiaUPC" panose="020B0604020202020204" pitchFamily="34" charset="-34"/>
              </a:rPr>
              <a:t>void</a:t>
            </a:r>
            <a:r>
              <a:rPr lang="es-AR" altLang="es-AR" sz="2000" i="1" dirty="0">
                <a:solidFill>
                  <a:srgbClr val="000080"/>
                </a:solidFill>
                <a:latin typeface="Gentium Basic"/>
                <a:cs typeface="FreesiaUPC" panose="020B0604020202020204" pitchFamily="34" charset="-34"/>
              </a:rPr>
              <a:t> permutar (</a:t>
            </a:r>
            <a:r>
              <a:rPr lang="es-AR" altLang="es-AR" sz="2000" i="1" dirty="0" err="1">
                <a:solidFill>
                  <a:srgbClr val="000080"/>
                </a:solidFill>
                <a:latin typeface="Gentium Basic"/>
                <a:cs typeface="FreesiaUPC" panose="020B0604020202020204" pitchFamily="34" charset="-34"/>
              </a:rPr>
              <a:t>int</a:t>
            </a:r>
            <a:r>
              <a:rPr lang="es-AR" altLang="es-AR" sz="2000" i="1" dirty="0">
                <a:solidFill>
                  <a:srgbClr val="000080"/>
                </a:solidFill>
                <a:latin typeface="Gentium Basic"/>
                <a:cs typeface="FreesiaUPC" panose="020B0604020202020204" pitchFamily="34" charset="-34"/>
              </a:rPr>
              <a:t>&amp;, </a:t>
            </a:r>
            <a:r>
              <a:rPr lang="es-AR" altLang="es-AR" sz="2000" i="1" dirty="0" err="1">
                <a:solidFill>
                  <a:srgbClr val="000080"/>
                </a:solidFill>
                <a:latin typeface="Gentium Basic"/>
                <a:cs typeface="FreesiaUPC" panose="020B0604020202020204" pitchFamily="34" charset="-34"/>
              </a:rPr>
              <a:t>int</a:t>
            </a:r>
            <a:r>
              <a:rPr lang="es-AR" altLang="es-AR" sz="2000" i="1" dirty="0">
                <a:solidFill>
                  <a:srgbClr val="000080"/>
                </a:solidFill>
                <a:latin typeface="Gentium Basic"/>
                <a:cs typeface="FreesiaUPC" panose="020B0604020202020204" pitchFamily="34" charset="-34"/>
              </a:rPr>
              <a:t>&amp;);</a:t>
            </a:r>
          </a:p>
          <a:p>
            <a:pPr>
              <a:buClrTx/>
              <a:buFontTx/>
              <a:buNone/>
            </a:pPr>
            <a:r>
              <a:rPr lang="es-AR" altLang="es-AR" sz="2000" i="1" dirty="0" err="1">
                <a:solidFill>
                  <a:srgbClr val="000080"/>
                </a:solidFill>
                <a:latin typeface="Gentium Basic"/>
                <a:cs typeface="FreesiaUPC" panose="020B0604020202020204" pitchFamily="34" charset="-34"/>
              </a:rPr>
              <a:t>using</a:t>
            </a:r>
            <a:r>
              <a:rPr lang="es-AR" altLang="es-AR" sz="2000" i="1" dirty="0">
                <a:solidFill>
                  <a:srgbClr val="000080"/>
                </a:solidFill>
                <a:latin typeface="Gentium Basic"/>
                <a:cs typeface="FreesiaUPC" panose="020B0604020202020204" pitchFamily="34" charset="-34"/>
              </a:rPr>
              <a:t> </a:t>
            </a:r>
            <a:r>
              <a:rPr lang="es-AR" altLang="es-AR" sz="2000" i="1" dirty="0" err="1">
                <a:solidFill>
                  <a:srgbClr val="000080"/>
                </a:solidFill>
                <a:latin typeface="Gentium Basic"/>
                <a:cs typeface="FreesiaUPC" panose="020B0604020202020204" pitchFamily="34" charset="-34"/>
              </a:rPr>
              <a:t>namespace</a:t>
            </a:r>
            <a:r>
              <a:rPr lang="es-AR" altLang="es-AR" sz="2000" i="1" dirty="0">
                <a:solidFill>
                  <a:srgbClr val="000080"/>
                </a:solidFill>
                <a:latin typeface="Gentium Basic"/>
                <a:cs typeface="FreesiaUPC" panose="020B0604020202020204" pitchFamily="34" charset="-34"/>
              </a:rPr>
              <a:t> </a:t>
            </a:r>
            <a:r>
              <a:rPr lang="es-AR" altLang="es-AR" sz="2000" i="1" dirty="0" err="1">
                <a:solidFill>
                  <a:srgbClr val="000080"/>
                </a:solidFill>
                <a:latin typeface="Gentium Basic"/>
                <a:cs typeface="FreesiaUPC" panose="020B0604020202020204" pitchFamily="34" charset="-34"/>
              </a:rPr>
              <a:t>std</a:t>
            </a:r>
            <a:r>
              <a:rPr lang="es-AR" altLang="es-AR" sz="2000" i="1" dirty="0">
                <a:solidFill>
                  <a:srgbClr val="000080"/>
                </a:solidFill>
                <a:latin typeface="Gentium Basic"/>
                <a:cs typeface="FreesiaUPC" panose="020B0604020202020204" pitchFamily="34" charset="-34"/>
              </a:rPr>
              <a:t>;</a:t>
            </a:r>
          </a:p>
          <a:p>
            <a:pPr>
              <a:buClrTx/>
              <a:buFontTx/>
              <a:buNone/>
            </a:pPr>
            <a:endParaRPr lang="es-AR" altLang="es-AR" sz="2000" i="1" dirty="0">
              <a:solidFill>
                <a:srgbClr val="000080"/>
              </a:solidFill>
              <a:latin typeface="Gentium Basic"/>
              <a:cs typeface="FreesiaUPC" panose="020B0604020202020204" pitchFamily="34" charset="-34"/>
            </a:endParaRPr>
          </a:p>
          <a:p>
            <a:pPr>
              <a:buClrTx/>
              <a:buFontTx/>
              <a:buNone/>
            </a:pPr>
            <a:r>
              <a:rPr lang="es-AR" altLang="es-AR" sz="2000" i="1" dirty="0" err="1">
                <a:solidFill>
                  <a:srgbClr val="000080"/>
                </a:solidFill>
                <a:latin typeface="Gentium Basic"/>
                <a:cs typeface="FreesiaUPC" panose="020B0604020202020204" pitchFamily="34" charset="-34"/>
              </a:rPr>
              <a:t>int</a:t>
            </a:r>
            <a:r>
              <a:rPr lang="es-AR" altLang="es-AR" sz="2000" i="1" dirty="0">
                <a:solidFill>
                  <a:srgbClr val="000080"/>
                </a:solidFill>
                <a:latin typeface="Gentium Basic"/>
                <a:cs typeface="FreesiaUPC" panose="020B0604020202020204" pitchFamily="34" charset="-34"/>
              </a:rPr>
              <a:t> </a:t>
            </a:r>
            <a:r>
              <a:rPr lang="es-AR" altLang="es-AR" sz="2000" i="1" dirty="0" err="1">
                <a:solidFill>
                  <a:srgbClr val="000080"/>
                </a:solidFill>
                <a:latin typeface="Gentium Basic"/>
                <a:cs typeface="FreesiaUPC" panose="020B0604020202020204" pitchFamily="34" charset="-34"/>
              </a:rPr>
              <a:t>main</a:t>
            </a:r>
            <a:r>
              <a:rPr lang="es-AR" altLang="es-AR" sz="2000" i="1" dirty="0">
                <a:solidFill>
                  <a:srgbClr val="000080"/>
                </a:solidFill>
                <a:latin typeface="Gentium Basic"/>
                <a:cs typeface="FreesiaUPC" panose="020B0604020202020204" pitchFamily="34" charset="-34"/>
              </a:rPr>
              <a:t> (void){</a:t>
            </a:r>
          </a:p>
          <a:p>
            <a:pPr>
              <a:buClrTx/>
              <a:buFontTx/>
              <a:buNone/>
            </a:pPr>
            <a:r>
              <a:rPr lang="es-AR" altLang="es-AR" sz="2000" i="1" dirty="0">
                <a:solidFill>
                  <a:srgbClr val="000080"/>
                </a:solidFill>
                <a:latin typeface="Gentium Basic"/>
                <a:cs typeface="FreesiaUPC" panose="020B0604020202020204" pitchFamily="34" charset="-34"/>
              </a:rPr>
              <a:t>   </a:t>
            </a:r>
            <a:r>
              <a:rPr lang="es-AR" altLang="es-AR" sz="2000" i="1" dirty="0" err="1">
                <a:solidFill>
                  <a:srgbClr val="000080"/>
                </a:solidFill>
                <a:latin typeface="Gentium Basic"/>
                <a:cs typeface="FreesiaUPC" panose="020B0604020202020204" pitchFamily="34" charset="-34"/>
              </a:rPr>
              <a:t>int</a:t>
            </a:r>
            <a:r>
              <a:rPr lang="es-AR" altLang="es-AR" sz="2000" i="1" dirty="0">
                <a:solidFill>
                  <a:srgbClr val="000080"/>
                </a:solidFill>
                <a:latin typeface="Gentium Basic"/>
                <a:cs typeface="FreesiaUPC" panose="020B0604020202020204" pitchFamily="34" charset="-34"/>
              </a:rPr>
              <a:t> i=1, j=2;</a:t>
            </a:r>
          </a:p>
          <a:p>
            <a:pPr>
              <a:buClrTx/>
              <a:buFontTx/>
              <a:buNone/>
            </a:pPr>
            <a:r>
              <a:rPr lang="es-AR" altLang="es-AR" sz="2000" i="1" dirty="0">
                <a:solidFill>
                  <a:srgbClr val="000080"/>
                </a:solidFill>
                <a:latin typeface="Gentium Basic"/>
                <a:cs typeface="FreesiaUPC" panose="020B0604020202020204" pitchFamily="34" charset="-34"/>
              </a:rPr>
              <a:t>   </a:t>
            </a:r>
            <a:r>
              <a:rPr lang="es-AR" altLang="es-AR" sz="2000" i="1" dirty="0" err="1">
                <a:solidFill>
                  <a:srgbClr val="000080"/>
                </a:solidFill>
                <a:latin typeface="Gentium Basic"/>
                <a:cs typeface="FreesiaUPC" panose="020B0604020202020204" pitchFamily="34" charset="-34"/>
              </a:rPr>
              <a:t>cout</a:t>
            </a:r>
            <a:r>
              <a:rPr lang="es-AR" altLang="es-AR" sz="2000" i="1" dirty="0">
                <a:solidFill>
                  <a:srgbClr val="000080"/>
                </a:solidFill>
                <a:latin typeface="Gentium Basic"/>
                <a:cs typeface="FreesiaUPC" panose="020B0604020202020204" pitchFamily="34" charset="-34"/>
              </a:rPr>
              <a:t> &lt;&lt; "i = "&lt;&lt; i &lt;&lt;"\</a:t>
            </a:r>
            <a:r>
              <a:rPr lang="es-AR" altLang="es-AR" sz="2000" i="1" dirty="0" err="1">
                <a:solidFill>
                  <a:srgbClr val="000080"/>
                </a:solidFill>
                <a:latin typeface="Gentium Basic"/>
                <a:cs typeface="FreesiaUPC" panose="020B0604020202020204" pitchFamily="34" charset="-34"/>
              </a:rPr>
              <a:t>tj</a:t>
            </a:r>
            <a:r>
              <a:rPr lang="es-AR" altLang="es-AR" sz="2000" i="1" dirty="0">
                <a:solidFill>
                  <a:srgbClr val="000080"/>
                </a:solidFill>
                <a:latin typeface="Gentium Basic"/>
                <a:cs typeface="FreesiaUPC" panose="020B0604020202020204" pitchFamily="34" charset="-34"/>
              </a:rPr>
              <a:t> = "&lt;&lt; j &lt;&lt;</a:t>
            </a:r>
            <a:r>
              <a:rPr lang="es-AR" altLang="es-AR" sz="2000" i="1" dirty="0" err="1">
                <a:solidFill>
                  <a:srgbClr val="000080"/>
                </a:solidFill>
                <a:latin typeface="Gentium Basic"/>
                <a:cs typeface="FreesiaUPC" panose="020B0604020202020204" pitchFamily="34" charset="-34"/>
              </a:rPr>
              <a:t>endl</a:t>
            </a:r>
            <a:r>
              <a:rPr lang="es-AR" altLang="es-AR" sz="2000" i="1" dirty="0">
                <a:solidFill>
                  <a:srgbClr val="000080"/>
                </a:solidFill>
                <a:latin typeface="Gentium Basic"/>
                <a:cs typeface="FreesiaUPC" panose="020B0604020202020204" pitchFamily="34" charset="-34"/>
              </a:rPr>
              <a:t>;</a:t>
            </a:r>
          </a:p>
          <a:p>
            <a:pPr>
              <a:buClrTx/>
              <a:buFontTx/>
              <a:buNone/>
            </a:pPr>
            <a:r>
              <a:rPr lang="es-AR" altLang="es-AR" sz="2000" i="1" dirty="0">
                <a:solidFill>
                  <a:srgbClr val="000080"/>
                </a:solidFill>
                <a:latin typeface="Gentium Basic"/>
                <a:cs typeface="FreesiaUPC" panose="020B0604020202020204" pitchFamily="34" charset="-34"/>
              </a:rPr>
              <a:t>   permutar (i, j);</a:t>
            </a:r>
          </a:p>
          <a:p>
            <a:pPr>
              <a:buClrTx/>
              <a:buFontTx/>
              <a:buNone/>
            </a:pPr>
            <a:r>
              <a:rPr lang="es-AR" altLang="es-AR" sz="2000" i="1" dirty="0">
                <a:solidFill>
                  <a:srgbClr val="000080"/>
                </a:solidFill>
                <a:latin typeface="Gentium Basic"/>
                <a:cs typeface="FreesiaUPC" panose="020B0604020202020204" pitchFamily="34" charset="-34"/>
              </a:rPr>
              <a:t>   </a:t>
            </a:r>
            <a:r>
              <a:rPr lang="es-AR" altLang="es-AR" sz="2000" i="1" dirty="0" err="1">
                <a:solidFill>
                  <a:srgbClr val="000080"/>
                </a:solidFill>
                <a:latin typeface="Gentium Basic"/>
                <a:cs typeface="FreesiaUPC" panose="020B0604020202020204" pitchFamily="34" charset="-34"/>
              </a:rPr>
              <a:t>cout</a:t>
            </a:r>
            <a:r>
              <a:rPr lang="es-AR" altLang="es-AR" sz="2000" i="1" dirty="0">
                <a:solidFill>
                  <a:srgbClr val="000080"/>
                </a:solidFill>
                <a:latin typeface="Gentium Basic"/>
                <a:cs typeface="FreesiaUPC" panose="020B0604020202020204" pitchFamily="34" charset="-34"/>
              </a:rPr>
              <a:t> &lt;&lt; "i = "&lt;&lt; i &lt;&lt;"\</a:t>
            </a:r>
            <a:r>
              <a:rPr lang="es-AR" altLang="es-AR" sz="2000" i="1" dirty="0" err="1">
                <a:solidFill>
                  <a:srgbClr val="000080"/>
                </a:solidFill>
                <a:latin typeface="Gentium Basic"/>
                <a:cs typeface="FreesiaUPC" panose="020B0604020202020204" pitchFamily="34" charset="-34"/>
              </a:rPr>
              <a:t>tj</a:t>
            </a:r>
            <a:r>
              <a:rPr lang="es-AR" altLang="es-AR" sz="2000" i="1" dirty="0">
                <a:solidFill>
                  <a:srgbClr val="000080"/>
                </a:solidFill>
                <a:latin typeface="Gentium Basic"/>
                <a:cs typeface="FreesiaUPC" panose="020B0604020202020204" pitchFamily="34" charset="-34"/>
              </a:rPr>
              <a:t> = "&lt;&lt; j &lt;&lt;</a:t>
            </a:r>
            <a:r>
              <a:rPr lang="es-AR" altLang="es-AR" sz="2000" i="1" dirty="0" err="1">
                <a:solidFill>
                  <a:srgbClr val="000080"/>
                </a:solidFill>
                <a:latin typeface="Gentium Basic"/>
                <a:cs typeface="FreesiaUPC" panose="020B0604020202020204" pitchFamily="34" charset="-34"/>
              </a:rPr>
              <a:t>endl</a:t>
            </a:r>
            <a:r>
              <a:rPr lang="es-AR" altLang="es-AR" sz="2000" i="1" dirty="0">
                <a:solidFill>
                  <a:srgbClr val="000080"/>
                </a:solidFill>
                <a:latin typeface="Gentium Basic"/>
                <a:cs typeface="FreesiaUPC" panose="020B0604020202020204" pitchFamily="34" charset="-34"/>
              </a:rPr>
              <a:t>;</a:t>
            </a:r>
          </a:p>
          <a:p>
            <a:pPr>
              <a:buClrTx/>
              <a:buFontTx/>
              <a:buNone/>
            </a:pPr>
            <a:r>
              <a:rPr lang="es-AR" altLang="es-AR" sz="2000" i="1" dirty="0">
                <a:solidFill>
                  <a:srgbClr val="000080"/>
                </a:solidFill>
                <a:latin typeface="Gentium Basic"/>
                <a:cs typeface="FreesiaUPC" panose="020B0604020202020204" pitchFamily="34" charset="-34"/>
              </a:rPr>
              <a:t>}</a:t>
            </a:r>
          </a:p>
          <a:p>
            <a:pPr>
              <a:buClrTx/>
              <a:buFontTx/>
              <a:buNone/>
            </a:pPr>
            <a:endParaRPr lang="es-AR" altLang="es-AR" sz="2000" i="1" dirty="0">
              <a:solidFill>
                <a:srgbClr val="000080"/>
              </a:solidFill>
              <a:latin typeface="Gentium Basic"/>
              <a:cs typeface="FreesiaUPC" panose="020B0604020202020204" pitchFamily="34" charset="-34"/>
            </a:endParaRPr>
          </a:p>
          <a:p>
            <a:pPr>
              <a:buClrTx/>
              <a:buFontTx/>
              <a:buNone/>
            </a:pPr>
            <a:r>
              <a:rPr lang="es-AR" altLang="es-AR" sz="2000" i="1" dirty="0">
                <a:solidFill>
                  <a:srgbClr val="000080"/>
                </a:solidFill>
                <a:latin typeface="Gentium Basic"/>
                <a:cs typeface="FreesiaUPC" panose="020B0604020202020204" pitchFamily="34" charset="-34"/>
              </a:rPr>
              <a:t>void permutar (</a:t>
            </a:r>
            <a:r>
              <a:rPr lang="es-AR" altLang="es-AR" sz="2000" i="1" dirty="0" err="1">
                <a:solidFill>
                  <a:srgbClr val="000080"/>
                </a:solidFill>
                <a:latin typeface="Gentium Basic"/>
                <a:cs typeface="FreesiaUPC" panose="020B0604020202020204" pitchFamily="34" charset="-34"/>
              </a:rPr>
              <a:t>int</a:t>
            </a:r>
            <a:r>
              <a:rPr lang="es-AR" altLang="es-AR" sz="2000" i="1" dirty="0">
                <a:solidFill>
                  <a:srgbClr val="000080"/>
                </a:solidFill>
                <a:latin typeface="Gentium Basic"/>
                <a:cs typeface="FreesiaUPC" panose="020B0604020202020204" pitchFamily="34" charset="-34"/>
              </a:rPr>
              <a:t>&amp; a, </a:t>
            </a:r>
            <a:r>
              <a:rPr lang="es-AR" altLang="es-AR" sz="2000" i="1" dirty="0" err="1">
                <a:solidFill>
                  <a:srgbClr val="000080"/>
                </a:solidFill>
                <a:latin typeface="Gentium Basic"/>
                <a:cs typeface="FreesiaUPC" panose="020B0604020202020204" pitchFamily="34" charset="-34"/>
              </a:rPr>
              <a:t>int</a:t>
            </a:r>
            <a:r>
              <a:rPr lang="es-AR" altLang="es-AR" sz="2000" i="1" dirty="0">
                <a:solidFill>
                  <a:srgbClr val="000080"/>
                </a:solidFill>
                <a:latin typeface="Gentium Basic"/>
                <a:cs typeface="FreesiaUPC" panose="020B0604020202020204" pitchFamily="34" charset="-34"/>
              </a:rPr>
              <a:t>&amp; b){</a:t>
            </a:r>
          </a:p>
          <a:p>
            <a:pPr>
              <a:buClrTx/>
              <a:buFontTx/>
              <a:buNone/>
            </a:pPr>
            <a:r>
              <a:rPr lang="es-AR" altLang="es-AR" sz="2000" i="1" dirty="0">
                <a:solidFill>
                  <a:srgbClr val="000080"/>
                </a:solidFill>
                <a:latin typeface="Gentium Basic"/>
                <a:cs typeface="FreesiaUPC" panose="020B0604020202020204" pitchFamily="34" charset="-34"/>
              </a:rPr>
              <a:t>   </a:t>
            </a:r>
            <a:r>
              <a:rPr lang="es-AR" altLang="es-AR" sz="2000" i="1" dirty="0" err="1">
                <a:solidFill>
                  <a:srgbClr val="000080"/>
                </a:solidFill>
                <a:latin typeface="Gentium Basic"/>
                <a:cs typeface="FreesiaUPC" panose="020B0604020202020204" pitchFamily="34" charset="-34"/>
              </a:rPr>
              <a:t>int</a:t>
            </a:r>
            <a:r>
              <a:rPr lang="es-AR" altLang="es-AR" sz="2000" i="1" dirty="0">
                <a:solidFill>
                  <a:srgbClr val="000080"/>
                </a:solidFill>
                <a:latin typeface="Gentium Basic"/>
                <a:cs typeface="FreesiaUPC" panose="020B0604020202020204" pitchFamily="34" charset="-34"/>
              </a:rPr>
              <a:t> </a:t>
            </a:r>
            <a:r>
              <a:rPr lang="es-AR" altLang="es-AR" sz="2000" i="1" dirty="0" err="1">
                <a:solidFill>
                  <a:srgbClr val="000080"/>
                </a:solidFill>
                <a:latin typeface="Gentium Basic"/>
                <a:cs typeface="FreesiaUPC" panose="020B0604020202020204" pitchFamily="34" charset="-34"/>
              </a:rPr>
              <a:t>temp</a:t>
            </a:r>
            <a:r>
              <a:rPr lang="es-AR" altLang="es-AR" sz="2000" i="1" dirty="0">
                <a:solidFill>
                  <a:srgbClr val="000080"/>
                </a:solidFill>
                <a:latin typeface="Gentium Basic"/>
                <a:cs typeface="FreesiaUPC" panose="020B0604020202020204" pitchFamily="34" charset="-34"/>
              </a:rPr>
              <a:t>;</a:t>
            </a:r>
          </a:p>
          <a:p>
            <a:pPr>
              <a:buClrTx/>
              <a:buFontTx/>
              <a:buNone/>
            </a:pPr>
            <a:r>
              <a:rPr lang="es-AR" altLang="es-AR" sz="2000" i="1" dirty="0">
                <a:solidFill>
                  <a:srgbClr val="000080"/>
                </a:solidFill>
                <a:latin typeface="Gentium Basic"/>
                <a:cs typeface="FreesiaUPC" panose="020B0604020202020204" pitchFamily="34" charset="-34"/>
              </a:rPr>
              <a:t>   </a:t>
            </a:r>
            <a:r>
              <a:rPr lang="es-AR" altLang="es-AR" sz="2000" i="1" dirty="0" err="1">
                <a:solidFill>
                  <a:srgbClr val="000080"/>
                </a:solidFill>
                <a:latin typeface="Gentium Basic"/>
                <a:cs typeface="FreesiaUPC" panose="020B0604020202020204" pitchFamily="34" charset="-34"/>
              </a:rPr>
              <a:t>temp</a:t>
            </a:r>
            <a:r>
              <a:rPr lang="es-AR" altLang="es-AR" sz="2000" i="1" dirty="0">
                <a:solidFill>
                  <a:srgbClr val="000080"/>
                </a:solidFill>
                <a:latin typeface="Gentium Basic"/>
                <a:cs typeface="FreesiaUPC" panose="020B0604020202020204" pitchFamily="34" charset="-34"/>
              </a:rPr>
              <a:t> = a;</a:t>
            </a:r>
          </a:p>
          <a:p>
            <a:pPr>
              <a:buClrTx/>
              <a:buFontTx/>
              <a:buNone/>
            </a:pPr>
            <a:r>
              <a:rPr lang="es-AR" altLang="es-AR" sz="2000" i="1" dirty="0">
                <a:solidFill>
                  <a:srgbClr val="000080"/>
                </a:solidFill>
                <a:latin typeface="Gentium Basic"/>
                <a:cs typeface="FreesiaUPC" panose="020B0604020202020204" pitchFamily="34" charset="-34"/>
              </a:rPr>
              <a:t>   a = b;</a:t>
            </a:r>
          </a:p>
          <a:p>
            <a:pPr>
              <a:buClrTx/>
              <a:buFontTx/>
              <a:buNone/>
            </a:pPr>
            <a:r>
              <a:rPr lang="es-AR" altLang="es-AR" sz="2000" i="1" dirty="0">
                <a:solidFill>
                  <a:srgbClr val="000080"/>
                </a:solidFill>
                <a:latin typeface="Gentium Basic"/>
                <a:cs typeface="FreesiaUPC" panose="020B0604020202020204" pitchFamily="34" charset="-34"/>
              </a:rPr>
              <a:t>   b = </a:t>
            </a:r>
            <a:r>
              <a:rPr lang="es-AR" altLang="es-AR" sz="2000" i="1" dirty="0" err="1">
                <a:solidFill>
                  <a:srgbClr val="000080"/>
                </a:solidFill>
                <a:latin typeface="Gentium Basic"/>
                <a:cs typeface="FreesiaUPC" panose="020B0604020202020204" pitchFamily="34" charset="-34"/>
              </a:rPr>
              <a:t>temp</a:t>
            </a:r>
            <a:r>
              <a:rPr lang="es-AR" altLang="es-AR" sz="2000" i="1" dirty="0">
                <a:solidFill>
                  <a:srgbClr val="000080"/>
                </a:solidFill>
                <a:latin typeface="Gentium Basic"/>
                <a:cs typeface="FreesiaUPC" panose="020B0604020202020204" pitchFamily="34" charset="-34"/>
              </a:rPr>
              <a:t>;</a:t>
            </a:r>
          </a:p>
          <a:p>
            <a:pPr>
              <a:buClrTx/>
              <a:buFontTx/>
              <a:buNone/>
            </a:pPr>
            <a:r>
              <a:rPr lang="es-AR" altLang="es-AR" sz="2000" i="1" dirty="0">
                <a:solidFill>
                  <a:srgbClr val="000080"/>
                </a:solidFill>
                <a:latin typeface="Gentium Basic"/>
                <a:cs typeface="FreesiaUPC" panose="020B0604020202020204" pitchFamily="34" charset="-34"/>
              </a:rPr>
              <a:t>}</a:t>
            </a:r>
          </a:p>
        </p:txBody>
      </p:sp>
      <p:sp>
        <p:nvSpPr>
          <p:cNvPr id="2" name="Rectángulo 1"/>
          <p:cNvSpPr/>
          <p:nvPr/>
        </p:nvSpPr>
        <p:spPr bwMode="auto">
          <a:xfrm>
            <a:off x="5879976" y="4149080"/>
            <a:ext cx="3456384" cy="1872208"/>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s-AR">
              <a:solidFill>
                <a:schemeClr val="bg1"/>
              </a:solidFill>
              <a:latin typeface="Times New Roman" panose="02020603050405020304" pitchFamily="18" charset="0"/>
            </a:endParaRPr>
          </a:p>
        </p:txBody>
      </p:sp>
      <p:sp>
        <p:nvSpPr>
          <p:cNvPr id="3" name="Rectángulo 2"/>
          <p:cNvSpPr/>
          <p:nvPr/>
        </p:nvSpPr>
        <p:spPr bwMode="auto">
          <a:xfrm>
            <a:off x="7368606" y="1173904"/>
            <a:ext cx="1247675" cy="278284"/>
          </a:xfrm>
          <a:prstGeom prst="rect">
            <a:avLst/>
          </a:prstGeom>
          <a:solidFill>
            <a:srgbClr val="FF0000">
              <a:alpha val="1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AR"/>
          </a:p>
        </p:txBody>
      </p:sp>
      <p:sp>
        <p:nvSpPr>
          <p:cNvPr id="10" name="Rectángulo 9"/>
          <p:cNvSpPr/>
          <p:nvPr/>
        </p:nvSpPr>
        <p:spPr bwMode="auto">
          <a:xfrm>
            <a:off x="7016332" y="3007888"/>
            <a:ext cx="631165" cy="282355"/>
          </a:xfrm>
          <a:prstGeom prst="rect">
            <a:avLst/>
          </a:prstGeom>
          <a:solidFill>
            <a:srgbClr val="FF0000">
              <a:alpha val="1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AR"/>
          </a:p>
        </p:txBody>
      </p:sp>
    </p:spTree>
    <p:extLst>
      <p:ext uri="{BB962C8B-B14F-4D97-AF65-F5344CB8AC3E}">
        <p14:creationId xmlns:p14="http://schemas.microsoft.com/office/powerpoint/2010/main" val="336502458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0243"/>
                                        </p:tgtEl>
                                        <p:attrNameLst>
                                          <p:attrName>style.visibility</p:attrName>
                                        </p:attrNameLst>
                                      </p:cBhvr>
                                      <p:to>
                                        <p:strVal val="visible"/>
                                      </p:to>
                                    </p:set>
                                    <p:animEffect transition="in" filter="checkerboard(across)">
                                      <p:cBhvr additive="repl">
                                        <p:cTn id="7" dur="500"/>
                                        <p:tgtEl>
                                          <p:spTgt spid="10243"/>
                                        </p:tgtEl>
                                      </p:cBhvr>
                                    </p:animEffect>
                                  </p:childTnLst>
                                </p:cTn>
                              </p:par>
                            </p:childTnLst>
                          </p:cTn>
                        </p:par>
                        <p:par>
                          <p:cTn id="8" fill="hold">
                            <p:stCondLst>
                              <p:cond delay="500"/>
                            </p:stCondLst>
                            <p:childTnLst>
                              <p:par>
                                <p:cTn id="9" presetID="42" presetClass="entr" presetSubtype="0" fill="hold" grpId="0" nodeType="afterEffect">
                                  <p:stCondLst>
                                    <p:cond delay="18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3300"/>
                            </p:stCondLst>
                            <p:childTnLst>
                              <p:par>
                                <p:cTn id="15" presetID="42"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0" nodeType="clickEffect">
                                  <p:stCondLst>
                                    <p:cond delay="0"/>
                                  </p:stCondLst>
                                  <p:childTnLst>
                                    <p:animEffect transition="out" filter="dissolv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idx="10"/>
          </p:nvPr>
        </p:nvSpPr>
        <p:spPr/>
        <p:txBody>
          <a:bodyPr/>
          <a:lstStyle/>
          <a:p>
            <a:r>
              <a:rPr lang="es-AR" altLang="es-AR"/>
              <a:t>@2018</a:t>
            </a:r>
          </a:p>
        </p:txBody>
      </p:sp>
      <p:sp>
        <p:nvSpPr>
          <p:cNvPr id="5" name="Marcador de pie de página 4"/>
          <p:cNvSpPr>
            <a:spLocks noGrp="1"/>
          </p:cNvSpPr>
          <p:nvPr>
            <p:ph type="ftr" idx="11"/>
          </p:nvPr>
        </p:nvSpPr>
        <p:spPr/>
        <p:txBody>
          <a:bodyPr/>
          <a:lstStyle/>
          <a:p>
            <a:r>
              <a:rPr lang="es-ES" altLang="es-AR"/>
              <a:t>Ing. M. Giura / Info2</a:t>
            </a:r>
          </a:p>
        </p:txBody>
      </p:sp>
      <p:sp>
        <p:nvSpPr>
          <p:cNvPr id="6" name="Marcador de número de diapositiva 5"/>
          <p:cNvSpPr>
            <a:spLocks noGrp="1"/>
          </p:cNvSpPr>
          <p:nvPr>
            <p:ph type="sldNum" idx="12"/>
          </p:nvPr>
        </p:nvSpPr>
        <p:spPr/>
        <p:txBody>
          <a:bodyPr/>
          <a:lstStyle/>
          <a:p>
            <a:fld id="{EDEFA78B-8494-4A6A-BCC2-2C605DF3E8B2}" type="slidenum">
              <a:rPr lang="es-ES" altLang="es-AR"/>
              <a:pPr/>
              <a:t>50</a:t>
            </a:fld>
            <a:endParaRPr lang="es-ES" altLang="es-AR"/>
          </a:p>
        </p:txBody>
      </p:sp>
      <p:sp>
        <p:nvSpPr>
          <p:cNvPr id="15" name="Text Box 3">
            <a:extLst>
              <a:ext uri="{FF2B5EF4-FFF2-40B4-BE49-F238E27FC236}">
                <a16:creationId xmlns:a16="http://schemas.microsoft.com/office/drawing/2014/main" id="{CC954C21-E1CC-4C1C-8C76-ACD397CD4321}"/>
              </a:ext>
            </a:extLst>
          </p:cNvPr>
          <p:cNvSpPr txBox="1">
            <a:spLocks noChangeArrowheads="1"/>
          </p:cNvSpPr>
          <p:nvPr/>
        </p:nvSpPr>
        <p:spPr bwMode="auto">
          <a:xfrm>
            <a:off x="2236787" y="200222"/>
            <a:ext cx="8458200" cy="636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200" dirty="0">
                <a:solidFill>
                  <a:srgbClr val="000080"/>
                </a:solidFill>
                <a:latin typeface="Purisa" charset="0"/>
              </a:rPr>
              <a:t>Más sobre </a:t>
            </a:r>
            <a:r>
              <a:rPr lang="es-AR" altLang="es-AR" sz="3200" b="1" dirty="0" err="1">
                <a:solidFill>
                  <a:srgbClr val="000080"/>
                </a:solidFill>
                <a:latin typeface="Ink Free" panose="03080402000500000000" pitchFamily="66" charset="0"/>
              </a:rPr>
              <a:t>getline</a:t>
            </a:r>
            <a:r>
              <a:rPr lang="es-AR" altLang="es-AR" sz="3200" b="1" dirty="0">
                <a:solidFill>
                  <a:srgbClr val="000080"/>
                </a:solidFill>
                <a:latin typeface="Ink Free" panose="03080402000500000000" pitchFamily="66" charset="0"/>
              </a:rPr>
              <a:t>()</a:t>
            </a:r>
            <a:endParaRPr lang="es-AR" altLang="es-AR" sz="3200" dirty="0">
              <a:solidFill>
                <a:srgbClr val="000080"/>
              </a:solidFill>
              <a:latin typeface="Purisa" charset="0"/>
            </a:endParaRPr>
          </a:p>
        </p:txBody>
      </p:sp>
      <p:sp>
        <p:nvSpPr>
          <p:cNvPr id="12" name="CuadroTexto 11">
            <a:extLst>
              <a:ext uri="{FF2B5EF4-FFF2-40B4-BE49-F238E27FC236}">
                <a16:creationId xmlns:a16="http://schemas.microsoft.com/office/drawing/2014/main" id="{28993C08-D16F-4A0A-A319-ECC76656A596}"/>
              </a:ext>
            </a:extLst>
          </p:cNvPr>
          <p:cNvSpPr txBox="1"/>
          <p:nvPr/>
        </p:nvSpPr>
        <p:spPr>
          <a:xfrm>
            <a:off x="263352" y="1151503"/>
            <a:ext cx="11521280" cy="3600986"/>
          </a:xfrm>
          <a:prstGeom prst="rect">
            <a:avLst/>
          </a:prstGeom>
          <a:noFill/>
        </p:spPr>
        <p:txBody>
          <a:bodyPr wrap="square">
            <a:spAutoFit/>
          </a:bodyPr>
          <a:lstStyle/>
          <a:p>
            <a:pPr algn="just">
              <a:spcAft>
                <a:spcPts val="1200"/>
              </a:spcAft>
            </a:pPr>
            <a:r>
              <a:rPr lang="es-AR" sz="2200" dirty="0" err="1">
                <a:solidFill>
                  <a:schemeClr val="tx1"/>
                </a:solidFill>
                <a:latin typeface="Ink Free" panose="03080402000500000000" pitchFamily="66" charset="0"/>
              </a:rPr>
              <a:t>istream</a:t>
            </a:r>
            <a:r>
              <a:rPr lang="es-AR" sz="2200" dirty="0">
                <a:solidFill>
                  <a:schemeClr val="tx1"/>
                </a:solidFill>
                <a:latin typeface="Ink Free" panose="03080402000500000000" pitchFamily="66" charset="0"/>
              </a:rPr>
              <a:t>&amp; </a:t>
            </a:r>
            <a:r>
              <a:rPr lang="es-AR" sz="2200" b="1" dirty="0" err="1">
                <a:solidFill>
                  <a:schemeClr val="tx1"/>
                </a:solidFill>
                <a:latin typeface="Ink Free" panose="03080402000500000000" pitchFamily="66" charset="0"/>
              </a:rPr>
              <a:t>getline</a:t>
            </a:r>
            <a:r>
              <a:rPr lang="es-AR" sz="2200" b="1" dirty="0">
                <a:solidFill>
                  <a:schemeClr val="tx1"/>
                </a:solidFill>
                <a:latin typeface="Ink Free" panose="03080402000500000000" pitchFamily="66" charset="0"/>
              </a:rPr>
              <a:t> </a:t>
            </a:r>
            <a:r>
              <a:rPr lang="es-AR" sz="2200" dirty="0">
                <a:solidFill>
                  <a:schemeClr val="tx1"/>
                </a:solidFill>
                <a:latin typeface="Ink Free" panose="03080402000500000000" pitchFamily="66" charset="0"/>
              </a:rPr>
              <a:t>(</a:t>
            </a:r>
            <a:r>
              <a:rPr lang="es-AR" sz="2200" dirty="0" err="1">
                <a:solidFill>
                  <a:schemeClr val="tx1"/>
                </a:solidFill>
                <a:latin typeface="Ink Free" panose="03080402000500000000" pitchFamily="66" charset="0"/>
              </a:rPr>
              <a:t>istream</a:t>
            </a:r>
            <a:r>
              <a:rPr lang="es-AR" sz="2200" dirty="0">
                <a:solidFill>
                  <a:schemeClr val="tx1"/>
                </a:solidFill>
                <a:latin typeface="Ink Free" panose="03080402000500000000" pitchFamily="66" charset="0"/>
              </a:rPr>
              <a:t>&amp; </a:t>
            </a:r>
            <a:r>
              <a:rPr lang="es-AR" sz="2200" dirty="0" err="1">
                <a:solidFill>
                  <a:schemeClr val="tx1"/>
                </a:solidFill>
                <a:latin typeface="Ink Free" panose="03080402000500000000" pitchFamily="66" charset="0"/>
              </a:rPr>
              <a:t>ins</a:t>
            </a:r>
            <a:r>
              <a:rPr lang="es-AR" sz="2200" dirty="0">
                <a:solidFill>
                  <a:schemeClr val="tx1"/>
                </a:solidFill>
                <a:latin typeface="Ink Free" panose="03080402000500000000" pitchFamily="66" charset="0"/>
              </a:rPr>
              <a:t>, </a:t>
            </a:r>
            <a:r>
              <a:rPr lang="es-AR" sz="2200" dirty="0" err="1">
                <a:solidFill>
                  <a:schemeClr val="tx1"/>
                </a:solidFill>
                <a:latin typeface="Ink Free" panose="03080402000500000000" pitchFamily="66" charset="0"/>
              </a:rPr>
              <a:t>string</a:t>
            </a:r>
            <a:r>
              <a:rPr lang="es-AR" sz="2200" dirty="0">
                <a:solidFill>
                  <a:schemeClr val="tx1"/>
                </a:solidFill>
                <a:latin typeface="Ink Free" panose="03080402000500000000" pitchFamily="66" charset="0"/>
              </a:rPr>
              <a:t>&amp; </a:t>
            </a:r>
            <a:r>
              <a:rPr lang="es-AR" sz="2200" dirty="0" err="1">
                <a:solidFill>
                  <a:schemeClr val="tx1"/>
                </a:solidFill>
                <a:latin typeface="Ink Free" panose="03080402000500000000" pitchFamily="66" charset="0"/>
              </a:rPr>
              <a:t>var_str</a:t>
            </a:r>
            <a:r>
              <a:rPr lang="es-AR" sz="2200" dirty="0">
                <a:solidFill>
                  <a:schemeClr val="tx1"/>
                </a:solidFill>
                <a:latin typeface="Ink Free" panose="03080402000500000000" pitchFamily="66" charset="0"/>
              </a:rPr>
              <a:t>, </a:t>
            </a:r>
            <a:r>
              <a:rPr lang="es-AR" sz="2200" dirty="0" err="1">
                <a:solidFill>
                  <a:schemeClr val="tx1"/>
                </a:solidFill>
                <a:latin typeface="Ink Free" panose="03080402000500000000" pitchFamily="66" charset="0"/>
              </a:rPr>
              <a:t>char</a:t>
            </a:r>
            <a:r>
              <a:rPr lang="es-AR" sz="2200" dirty="0">
                <a:solidFill>
                  <a:schemeClr val="tx1"/>
                </a:solidFill>
                <a:latin typeface="Ink Free" panose="03080402000500000000" pitchFamily="66" charset="0"/>
              </a:rPr>
              <a:t> delimitador);</a:t>
            </a:r>
          </a:p>
          <a:p>
            <a:pPr algn="r">
              <a:spcAft>
                <a:spcPts val="1200"/>
              </a:spcAft>
            </a:pPr>
            <a:r>
              <a:rPr lang="es-AR" sz="2200" dirty="0" err="1">
                <a:solidFill>
                  <a:schemeClr val="tx1"/>
                </a:solidFill>
                <a:latin typeface="Ink Free" panose="03080402000500000000" pitchFamily="66" charset="0"/>
              </a:rPr>
              <a:t>istream</a:t>
            </a:r>
            <a:r>
              <a:rPr lang="es-AR" sz="2200" dirty="0">
                <a:solidFill>
                  <a:schemeClr val="tx1"/>
                </a:solidFill>
                <a:latin typeface="Ink Free" panose="03080402000500000000" pitchFamily="66" charset="0"/>
              </a:rPr>
              <a:t>&amp; </a:t>
            </a:r>
            <a:r>
              <a:rPr lang="es-AR" sz="2200" b="1" dirty="0" err="1">
                <a:solidFill>
                  <a:schemeClr val="tx1"/>
                </a:solidFill>
                <a:latin typeface="Ink Free" panose="03080402000500000000" pitchFamily="66" charset="0"/>
              </a:rPr>
              <a:t>getline</a:t>
            </a:r>
            <a:r>
              <a:rPr lang="es-AR" sz="2200" b="1" dirty="0">
                <a:solidFill>
                  <a:schemeClr val="tx1"/>
                </a:solidFill>
                <a:latin typeface="Ink Free" panose="03080402000500000000" pitchFamily="66" charset="0"/>
              </a:rPr>
              <a:t> </a:t>
            </a:r>
            <a:r>
              <a:rPr lang="es-AR" sz="2200" dirty="0">
                <a:solidFill>
                  <a:schemeClr val="tx1"/>
                </a:solidFill>
                <a:latin typeface="Ink Free" panose="03080402000500000000" pitchFamily="66" charset="0"/>
              </a:rPr>
              <a:t>(</a:t>
            </a:r>
            <a:r>
              <a:rPr lang="es-AR" sz="2200" dirty="0" err="1">
                <a:solidFill>
                  <a:schemeClr val="tx1"/>
                </a:solidFill>
                <a:latin typeface="Ink Free" panose="03080402000500000000" pitchFamily="66" charset="0"/>
              </a:rPr>
              <a:t>istream</a:t>
            </a:r>
            <a:r>
              <a:rPr lang="es-AR" sz="2200" dirty="0">
                <a:solidFill>
                  <a:schemeClr val="tx1"/>
                </a:solidFill>
                <a:latin typeface="Ink Free" panose="03080402000500000000" pitchFamily="66" charset="0"/>
              </a:rPr>
              <a:t>&amp; </a:t>
            </a:r>
            <a:r>
              <a:rPr lang="es-AR" sz="2200" dirty="0" err="1">
                <a:solidFill>
                  <a:schemeClr val="tx1"/>
                </a:solidFill>
                <a:latin typeface="Ink Free" panose="03080402000500000000" pitchFamily="66" charset="0"/>
              </a:rPr>
              <a:t>ins</a:t>
            </a:r>
            <a:r>
              <a:rPr lang="es-AR" sz="2200" dirty="0">
                <a:solidFill>
                  <a:schemeClr val="tx1"/>
                </a:solidFill>
                <a:latin typeface="Ink Free" panose="03080402000500000000" pitchFamily="66" charset="0"/>
              </a:rPr>
              <a:t>, </a:t>
            </a:r>
            <a:r>
              <a:rPr lang="es-AR" sz="2200" dirty="0" err="1">
                <a:solidFill>
                  <a:schemeClr val="tx1"/>
                </a:solidFill>
                <a:latin typeface="Ink Free" panose="03080402000500000000" pitchFamily="66" charset="0"/>
              </a:rPr>
              <a:t>string</a:t>
            </a:r>
            <a:r>
              <a:rPr lang="es-AR" sz="2200" dirty="0">
                <a:solidFill>
                  <a:schemeClr val="tx1"/>
                </a:solidFill>
                <a:latin typeface="Ink Free" panose="03080402000500000000" pitchFamily="66" charset="0"/>
              </a:rPr>
              <a:t>&amp; </a:t>
            </a:r>
            <a:r>
              <a:rPr lang="es-AR" sz="2200" dirty="0" err="1">
                <a:solidFill>
                  <a:schemeClr val="tx1"/>
                </a:solidFill>
                <a:latin typeface="Ink Free" panose="03080402000500000000" pitchFamily="66" charset="0"/>
              </a:rPr>
              <a:t>var_str</a:t>
            </a:r>
            <a:r>
              <a:rPr lang="es-AR" sz="2200" dirty="0">
                <a:solidFill>
                  <a:schemeClr val="tx1"/>
                </a:solidFill>
                <a:latin typeface="Ink Free" panose="03080402000500000000" pitchFamily="66" charset="0"/>
              </a:rPr>
              <a:t>);</a:t>
            </a:r>
          </a:p>
          <a:p>
            <a:pPr algn="just">
              <a:spcAft>
                <a:spcPts val="1200"/>
              </a:spcAft>
            </a:pPr>
            <a:r>
              <a:rPr lang="es-AR" dirty="0">
                <a:solidFill>
                  <a:schemeClr val="tx1"/>
                </a:solidFill>
                <a:latin typeface="+mn-lt"/>
              </a:rPr>
              <a:t>La primera lee caracteres desde </a:t>
            </a:r>
            <a:r>
              <a:rPr lang="es-AR" dirty="0" err="1">
                <a:solidFill>
                  <a:schemeClr val="tx1"/>
                </a:solidFill>
                <a:latin typeface="+mn-lt"/>
              </a:rPr>
              <a:t>istream</a:t>
            </a:r>
            <a:r>
              <a:rPr lang="es-AR" dirty="0">
                <a:solidFill>
                  <a:schemeClr val="tx1"/>
                </a:solidFill>
                <a:latin typeface="+mn-lt"/>
              </a:rPr>
              <a:t> e inserta los caracteres en la variable </a:t>
            </a:r>
            <a:r>
              <a:rPr lang="es-AR" dirty="0" err="1">
                <a:solidFill>
                  <a:schemeClr val="tx1"/>
                </a:solidFill>
                <a:latin typeface="+mn-lt"/>
              </a:rPr>
              <a:t>var_str</a:t>
            </a:r>
            <a:r>
              <a:rPr lang="es-AR" dirty="0">
                <a:solidFill>
                  <a:schemeClr val="tx1"/>
                </a:solidFill>
                <a:latin typeface="+mn-lt"/>
              </a:rPr>
              <a:t> hasta que encuentra una instancia del carácter delimitador especificado. Este carácter se extrae de la entrada y se descarta. </a:t>
            </a:r>
          </a:p>
          <a:p>
            <a:pPr algn="just">
              <a:spcAft>
                <a:spcPts val="1200"/>
              </a:spcAft>
            </a:pPr>
            <a:r>
              <a:rPr lang="es-AR" dirty="0">
                <a:solidFill>
                  <a:schemeClr val="tx1"/>
                </a:solidFill>
                <a:latin typeface="+mn-lt"/>
              </a:rPr>
              <a:t>La segunda versión utiliza '\n' como valor predeterminado de delimitador</a:t>
            </a:r>
          </a:p>
          <a:p>
            <a:pPr algn="just">
              <a:spcAft>
                <a:spcPts val="1200"/>
              </a:spcAft>
            </a:pPr>
            <a:r>
              <a:rPr lang="es-AR" dirty="0">
                <a:solidFill>
                  <a:schemeClr val="tx1"/>
                </a:solidFill>
                <a:latin typeface="+mn-lt"/>
              </a:rPr>
              <a:t>Estas funciones </a:t>
            </a:r>
            <a:r>
              <a:rPr lang="es-AR" dirty="0" err="1">
                <a:solidFill>
                  <a:schemeClr val="tx1"/>
                </a:solidFill>
                <a:latin typeface="+mn-lt"/>
              </a:rPr>
              <a:t>getline</a:t>
            </a:r>
            <a:r>
              <a:rPr lang="es-AR" dirty="0">
                <a:solidFill>
                  <a:schemeClr val="tx1"/>
                </a:solidFill>
                <a:latin typeface="+mn-lt"/>
              </a:rPr>
              <a:t> devuelven su primer argumento pero por lo general se utilizan como si fueran funciones void.</a:t>
            </a:r>
          </a:p>
        </p:txBody>
      </p:sp>
      <p:sp>
        <p:nvSpPr>
          <p:cNvPr id="11" name="CuadroTexto 10">
            <a:extLst>
              <a:ext uri="{FF2B5EF4-FFF2-40B4-BE49-F238E27FC236}">
                <a16:creationId xmlns:a16="http://schemas.microsoft.com/office/drawing/2014/main" id="{FCEDB444-D657-4CD0-B465-DE652F444795}"/>
              </a:ext>
            </a:extLst>
          </p:cNvPr>
          <p:cNvSpPr txBox="1"/>
          <p:nvPr/>
        </p:nvSpPr>
        <p:spPr>
          <a:xfrm rot="20804476">
            <a:off x="3517974" y="4502582"/>
            <a:ext cx="2701280" cy="1569660"/>
          </a:xfrm>
          <a:prstGeom prst="rect">
            <a:avLst/>
          </a:prstGeom>
          <a:noFill/>
        </p:spPr>
        <p:txBody>
          <a:bodyPr wrap="square">
            <a:spAutoFit/>
          </a:bodyPr>
          <a:lstStyle/>
          <a:p>
            <a:pPr algn="l"/>
            <a:r>
              <a:rPr lang="es-AR" i="1" dirty="0" err="1">
                <a:solidFill>
                  <a:schemeClr val="accent2"/>
                </a:solidFill>
                <a:latin typeface="PrestigeElite-Slanted"/>
              </a:rPr>
              <a:t>int</a:t>
            </a:r>
            <a:r>
              <a:rPr lang="es-AR" i="1" dirty="0">
                <a:solidFill>
                  <a:schemeClr val="accent2"/>
                </a:solidFill>
                <a:latin typeface="PrestigeElite-Slanted"/>
              </a:rPr>
              <a:t> </a:t>
            </a:r>
            <a:r>
              <a:rPr lang="es-AR" dirty="0">
                <a:solidFill>
                  <a:schemeClr val="accent2"/>
                </a:solidFill>
                <a:latin typeface="PrestigeElite"/>
              </a:rPr>
              <a:t>n;</a:t>
            </a:r>
          </a:p>
          <a:p>
            <a:pPr algn="l"/>
            <a:r>
              <a:rPr lang="es-AR" dirty="0" err="1">
                <a:solidFill>
                  <a:schemeClr val="accent2"/>
                </a:solidFill>
                <a:latin typeface="PrestigeElite"/>
              </a:rPr>
              <a:t>string</a:t>
            </a:r>
            <a:r>
              <a:rPr lang="es-AR" dirty="0">
                <a:solidFill>
                  <a:schemeClr val="accent2"/>
                </a:solidFill>
                <a:latin typeface="PrestigeElite"/>
              </a:rPr>
              <a:t> </a:t>
            </a:r>
            <a:r>
              <a:rPr lang="es-AR" dirty="0" err="1">
                <a:solidFill>
                  <a:schemeClr val="accent2"/>
                </a:solidFill>
                <a:latin typeface="PrestigeElite"/>
              </a:rPr>
              <a:t>linea</a:t>
            </a:r>
            <a:r>
              <a:rPr lang="es-AR" dirty="0">
                <a:solidFill>
                  <a:schemeClr val="accent2"/>
                </a:solidFill>
                <a:latin typeface="PrestigeElite"/>
              </a:rPr>
              <a:t>;</a:t>
            </a:r>
          </a:p>
          <a:p>
            <a:pPr algn="l"/>
            <a:r>
              <a:rPr lang="es-AR" dirty="0" err="1">
                <a:solidFill>
                  <a:schemeClr val="accent2"/>
                </a:solidFill>
                <a:latin typeface="PrestigeElite"/>
              </a:rPr>
              <a:t>cin</a:t>
            </a:r>
            <a:r>
              <a:rPr lang="es-AR" dirty="0">
                <a:solidFill>
                  <a:schemeClr val="accent2"/>
                </a:solidFill>
                <a:latin typeface="PrestigeElite"/>
              </a:rPr>
              <a:t> &gt;&gt; n;</a:t>
            </a:r>
          </a:p>
          <a:p>
            <a:pPr algn="l"/>
            <a:r>
              <a:rPr lang="es-AR" dirty="0" err="1">
                <a:solidFill>
                  <a:schemeClr val="accent2"/>
                </a:solidFill>
                <a:latin typeface="PrestigeElite"/>
              </a:rPr>
              <a:t>getline</a:t>
            </a:r>
            <a:r>
              <a:rPr lang="es-AR" dirty="0">
                <a:solidFill>
                  <a:schemeClr val="accent2"/>
                </a:solidFill>
                <a:latin typeface="PrestigeElite"/>
              </a:rPr>
              <a:t>(</a:t>
            </a:r>
            <a:r>
              <a:rPr lang="es-AR" dirty="0" err="1">
                <a:solidFill>
                  <a:schemeClr val="accent2"/>
                </a:solidFill>
                <a:latin typeface="PrestigeElite"/>
              </a:rPr>
              <a:t>cin</a:t>
            </a:r>
            <a:r>
              <a:rPr lang="es-AR" dirty="0">
                <a:solidFill>
                  <a:schemeClr val="accent2"/>
                </a:solidFill>
                <a:latin typeface="PrestigeElite"/>
              </a:rPr>
              <a:t>, </a:t>
            </a:r>
            <a:r>
              <a:rPr lang="es-AR" dirty="0" err="1">
                <a:solidFill>
                  <a:schemeClr val="accent2"/>
                </a:solidFill>
                <a:latin typeface="PrestigeElite"/>
              </a:rPr>
              <a:t>linea</a:t>
            </a:r>
            <a:r>
              <a:rPr lang="es-AR" dirty="0">
                <a:solidFill>
                  <a:schemeClr val="accent2"/>
                </a:solidFill>
                <a:latin typeface="PrestigeElite"/>
              </a:rPr>
              <a:t>);</a:t>
            </a:r>
            <a:endParaRPr lang="es-AR" dirty="0">
              <a:solidFill>
                <a:schemeClr val="accent2"/>
              </a:solidFill>
            </a:endParaRPr>
          </a:p>
        </p:txBody>
      </p:sp>
      <p:pic>
        <p:nvPicPr>
          <p:cNvPr id="7" name="Imagen 6" descr="Abeja sorprendida">
            <a:extLst>
              <a:ext uri="{FF2B5EF4-FFF2-40B4-BE49-F238E27FC236}">
                <a16:creationId xmlns:a16="http://schemas.microsoft.com/office/drawing/2014/main" id="{F47EBA62-AD31-407A-88A9-DEA2EE926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05434">
            <a:off x="5752959" y="4349387"/>
            <a:ext cx="1801814" cy="1801814"/>
          </a:xfrm>
          <a:prstGeom prst="rect">
            <a:avLst/>
          </a:prstGeom>
        </p:spPr>
      </p:pic>
      <p:pic>
        <p:nvPicPr>
          <p:cNvPr id="13" name="Gráfico 12" descr="Flecha derecha con relleno sólido">
            <a:extLst>
              <a:ext uri="{FF2B5EF4-FFF2-40B4-BE49-F238E27FC236}">
                <a16:creationId xmlns:a16="http://schemas.microsoft.com/office/drawing/2014/main" id="{9DDF3327-8854-4272-9EFE-D3B24CDB8C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0933" y="5060707"/>
            <a:ext cx="914400" cy="914400"/>
          </a:xfrm>
          <a:prstGeom prst="rect">
            <a:avLst/>
          </a:prstGeom>
        </p:spPr>
      </p:pic>
      <p:pic>
        <p:nvPicPr>
          <p:cNvPr id="17" name="Gráfico 16" descr="Flecha derecha con relleno sólido">
            <a:extLst>
              <a:ext uri="{FF2B5EF4-FFF2-40B4-BE49-F238E27FC236}">
                <a16:creationId xmlns:a16="http://schemas.microsoft.com/office/drawing/2014/main" id="{04F67A1D-F989-46C7-AA1E-330AC5A6F6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8247620" y="5059287"/>
            <a:ext cx="914400" cy="914400"/>
          </a:xfrm>
          <a:prstGeom prst="rect">
            <a:avLst/>
          </a:prstGeom>
        </p:spPr>
      </p:pic>
      <p:pic>
        <p:nvPicPr>
          <p:cNvPr id="18" name="Gráfico 17" descr="{0} con relleno sólido">
            <a:extLst>
              <a:ext uri="{FF2B5EF4-FFF2-40B4-BE49-F238E27FC236}">
                <a16:creationId xmlns:a16="http://schemas.microsoft.com/office/drawing/2014/main" id="{9E3783D6-2ED1-4C74-924B-F6BA8323DD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62020" y="4830213"/>
            <a:ext cx="914400" cy="914400"/>
          </a:xfrm>
          <a:prstGeom prst="rect">
            <a:avLst/>
          </a:prstGeom>
        </p:spPr>
      </p:pic>
    </p:spTree>
    <p:extLst>
      <p:ext uri="{BB962C8B-B14F-4D97-AF65-F5344CB8AC3E}">
        <p14:creationId xmlns:p14="http://schemas.microsoft.com/office/powerpoint/2010/main" val="156800624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A23E258-207E-4EEC-BA38-63A650E0D39D}"/>
              </a:ext>
            </a:extLst>
          </p:cNvPr>
          <p:cNvSpPr txBox="1"/>
          <p:nvPr/>
        </p:nvSpPr>
        <p:spPr>
          <a:xfrm>
            <a:off x="3575720" y="1772816"/>
            <a:ext cx="5040560" cy="2970942"/>
          </a:xfrm>
          <a:prstGeom prst="rect">
            <a:avLst/>
          </a:prstGeom>
          <a:noFill/>
        </p:spPr>
        <p:txBody>
          <a:bodyPr wrap="square" rtlCol="0">
            <a:spAutoFit/>
          </a:bodyPr>
          <a:lstStyle/>
          <a:p>
            <a:r>
              <a:rPr lang="es-AR" sz="19900" dirty="0">
                <a:solidFill>
                  <a:srgbClr val="FFC000"/>
                </a:solidFill>
                <a:latin typeface="AR DARLING" panose="02000000000000000000" pitchFamily="2" charset="0"/>
              </a:rPr>
              <a:t>FIN</a:t>
            </a:r>
          </a:p>
        </p:txBody>
      </p:sp>
      <p:sp>
        <p:nvSpPr>
          <p:cNvPr id="8" name="Marcador de fecha 3">
            <a:extLst>
              <a:ext uri="{FF2B5EF4-FFF2-40B4-BE49-F238E27FC236}">
                <a16:creationId xmlns:a16="http://schemas.microsoft.com/office/drawing/2014/main" id="{42571164-2091-4643-8698-E6A9290F4635}"/>
              </a:ext>
            </a:extLst>
          </p:cNvPr>
          <p:cNvSpPr>
            <a:spLocks noGrp="1"/>
          </p:cNvSpPr>
          <p:nvPr>
            <p:ph type="dt" idx="10"/>
          </p:nvPr>
        </p:nvSpPr>
        <p:spPr>
          <a:xfrm>
            <a:off x="911424" y="6265861"/>
            <a:ext cx="1801813" cy="354013"/>
          </a:xfrm>
        </p:spPr>
        <p:txBody>
          <a:bodyPr/>
          <a:lstStyle/>
          <a:p>
            <a:r>
              <a:rPr lang="es-AR" altLang="es-AR" dirty="0"/>
              <a:t>@2021</a:t>
            </a:r>
          </a:p>
        </p:txBody>
      </p:sp>
      <p:sp>
        <p:nvSpPr>
          <p:cNvPr id="9" name="Marcador de pie de página 4">
            <a:extLst>
              <a:ext uri="{FF2B5EF4-FFF2-40B4-BE49-F238E27FC236}">
                <a16:creationId xmlns:a16="http://schemas.microsoft.com/office/drawing/2014/main" id="{D2437DF8-0D13-4113-8A56-933C2FEA9811}"/>
              </a:ext>
            </a:extLst>
          </p:cNvPr>
          <p:cNvSpPr>
            <a:spLocks noGrp="1"/>
          </p:cNvSpPr>
          <p:nvPr>
            <p:ph type="ftr" idx="11"/>
          </p:nvPr>
        </p:nvSpPr>
        <p:spPr>
          <a:xfrm>
            <a:off x="4533378" y="6283324"/>
            <a:ext cx="2792413" cy="354013"/>
          </a:xfrm>
        </p:spPr>
        <p:txBody>
          <a:bodyPr/>
          <a:lstStyle/>
          <a:p>
            <a:r>
              <a:rPr lang="es-ES" altLang="es-AR"/>
              <a:t>Ing. M. Giura / Info2</a:t>
            </a:r>
          </a:p>
        </p:txBody>
      </p:sp>
      <p:sp>
        <p:nvSpPr>
          <p:cNvPr id="10" name="Marcador de número de diapositiva 5">
            <a:extLst>
              <a:ext uri="{FF2B5EF4-FFF2-40B4-BE49-F238E27FC236}">
                <a16:creationId xmlns:a16="http://schemas.microsoft.com/office/drawing/2014/main" id="{606813AF-CA69-453B-B648-ECB043AD4A2B}"/>
              </a:ext>
            </a:extLst>
          </p:cNvPr>
          <p:cNvSpPr>
            <a:spLocks noGrp="1"/>
          </p:cNvSpPr>
          <p:nvPr>
            <p:ph type="sldNum" idx="12"/>
          </p:nvPr>
        </p:nvSpPr>
        <p:spPr>
          <a:xfrm>
            <a:off x="9371556" y="6283324"/>
            <a:ext cx="1801813" cy="354013"/>
          </a:xfrm>
        </p:spPr>
        <p:txBody>
          <a:bodyPr/>
          <a:lstStyle/>
          <a:p>
            <a:fld id="{EDEFA78B-8494-4A6A-BCC2-2C605DF3E8B2}" type="slidenum">
              <a:rPr lang="es-ES" altLang="es-AR"/>
              <a:pPr/>
              <a:t>51</a:t>
            </a:fld>
            <a:endParaRPr lang="es-ES" altLang="es-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5"/>
          <p:cNvSpPr>
            <a:spLocks noGrp="1"/>
          </p:cNvSpPr>
          <p:nvPr>
            <p:ph type="dt" idx="10"/>
          </p:nvPr>
        </p:nvSpPr>
        <p:spPr/>
        <p:txBody>
          <a:bodyPr/>
          <a:lstStyle/>
          <a:p>
            <a:r>
              <a:rPr lang="es-AR" altLang="es-AR"/>
              <a:t>@2018</a:t>
            </a:r>
          </a:p>
        </p:txBody>
      </p:sp>
      <p:sp>
        <p:nvSpPr>
          <p:cNvPr id="9" name="Marcador de pie de página 6"/>
          <p:cNvSpPr>
            <a:spLocks noGrp="1"/>
          </p:cNvSpPr>
          <p:nvPr>
            <p:ph type="ftr" idx="11"/>
          </p:nvPr>
        </p:nvSpPr>
        <p:spPr/>
        <p:txBody>
          <a:bodyPr/>
          <a:lstStyle/>
          <a:p>
            <a:r>
              <a:rPr lang="es-ES" altLang="es-AR"/>
              <a:t>Ing. M. Giura / Info2</a:t>
            </a:r>
          </a:p>
        </p:txBody>
      </p:sp>
      <p:sp>
        <p:nvSpPr>
          <p:cNvPr id="10" name="Marcador de número de diapositiva 7"/>
          <p:cNvSpPr>
            <a:spLocks noGrp="1"/>
          </p:cNvSpPr>
          <p:nvPr>
            <p:ph type="sldNum" idx="12"/>
          </p:nvPr>
        </p:nvSpPr>
        <p:spPr/>
        <p:txBody>
          <a:bodyPr/>
          <a:lstStyle/>
          <a:p>
            <a:fld id="{2B983D4F-77F3-4C8B-99F8-255BEA7825B1}" type="slidenum">
              <a:rPr lang="es-ES" altLang="es-AR"/>
              <a:pPr/>
              <a:t>6</a:t>
            </a:fld>
            <a:endParaRPr lang="es-ES" altLang="es-AR"/>
          </a:p>
        </p:txBody>
      </p:sp>
      <p:sp>
        <p:nvSpPr>
          <p:cNvPr id="11265" name="Rectangle 1"/>
          <p:cNvSpPr>
            <a:spLocks noGrp="1" noChangeArrowheads="1"/>
          </p:cNvSpPr>
          <p:nvPr>
            <p:ph type="title" idx="4294967295"/>
          </p:nvPr>
        </p:nvSpPr>
        <p:spPr>
          <a:xfrm>
            <a:off x="1927945" y="65450"/>
            <a:ext cx="9120336" cy="1044575"/>
          </a:xfrm>
          <a:ln/>
        </p:spPr>
        <p:txBody>
          <a:bodyPr vert="horz" wrap="square" lIns="92160" tIns="46080" rIns="92160" bIns="46080" numCol="1" anchor="ctr" anchorCtr="0" compatLnSpc="1">
            <a:prstTxWarp prst="textNoShape">
              <a:avLst/>
            </a:prstTxWarp>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Bitstream Charter" pitchFamily="16" charset="0"/>
              </a:rPr>
              <a:t>¿en que se usan las referencias?</a:t>
            </a:r>
          </a:p>
        </p:txBody>
      </p:sp>
      <p:sp>
        <p:nvSpPr>
          <p:cNvPr id="11266" name="Text Box 2"/>
          <p:cNvSpPr txBox="1">
            <a:spLocks noChangeArrowheads="1"/>
          </p:cNvSpPr>
          <p:nvPr/>
        </p:nvSpPr>
        <p:spPr bwMode="auto">
          <a:xfrm>
            <a:off x="1923473" y="1187450"/>
            <a:ext cx="8689975"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3200" dirty="0">
                <a:latin typeface="Purisa" charset="0"/>
              </a:rPr>
              <a:t>El principal uso de las variables referencia es como argumentos de funciones o como valor de retorno.</a:t>
            </a:r>
            <a:r>
              <a:rPr lang="es-AR" altLang="es-AR" sz="3200" dirty="0"/>
              <a:t> </a:t>
            </a:r>
          </a:p>
          <a:p>
            <a:pPr algn="just">
              <a:buClrTx/>
              <a:buFontTx/>
              <a:buNone/>
            </a:pPr>
            <a:endParaRPr lang="es-AR" altLang="es-AR" sz="3200" dirty="0"/>
          </a:p>
        </p:txBody>
      </p:sp>
      <p:sp>
        <p:nvSpPr>
          <p:cNvPr id="11267" name="Text Box 3"/>
          <p:cNvSpPr txBox="1">
            <a:spLocks noChangeArrowheads="1"/>
          </p:cNvSpPr>
          <p:nvPr/>
        </p:nvSpPr>
        <p:spPr bwMode="auto">
          <a:xfrm>
            <a:off x="695400" y="2458460"/>
            <a:ext cx="3965575"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marL="741363" indent="-2032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dirty="0">
                <a:solidFill>
                  <a:srgbClr val="FF0000"/>
                </a:solidFill>
              </a:rPr>
              <a:t>¿Qué pasa sí..... </a:t>
            </a:r>
          </a:p>
          <a:p>
            <a:pPr>
              <a:buClrTx/>
              <a:buFontTx/>
              <a:buNone/>
            </a:pPr>
            <a:r>
              <a:rPr lang="es-AR" altLang="es-AR" dirty="0">
                <a:solidFill>
                  <a:srgbClr val="FF0000"/>
                </a:solidFill>
              </a:rPr>
              <a:t>devolvemos una referencia?</a:t>
            </a:r>
          </a:p>
          <a:p>
            <a:pPr>
              <a:buClrTx/>
              <a:buFontTx/>
              <a:buNone/>
            </a:pPr>
            <a:endParaRPr lang="es-AR" altLang="es-AR" sz="900" dirty="0"/>
          </a:p>
          <a:p>
            <a:pPr>
              <a:buClrTx/>
              <a:buFontTx/>
              <a:buNone/>
            </a:pPr>
            <a:r>
              <a:rPr lang="es-AR" altLang="es-AR" i="1" dirty="0" err="1">
                <a:solidFill>
                  <a:srgbClr val="000080"/>
                </a:solidFill>
                <a:latin typeface="Gentium Basic" charset="0"/>
              </a:rPr>
              <a:t>int</a:t>
            </a:r>
            <a:r>
              <a:rPr lang="es-AR" altLang="es-AR" i="1" dirty="0">
                <a:solidFill>
                  <a:srgbClr val="000080"/>
                </a:solidFill>
                <a:latin typeface="Gentium Basic" charset="0"/>
              </a:rPr>
              <a:t>&amp;</a:t>
            </a:r>
            <a:r>
              <a:rPr lang="es-AR" altLang="es-AR" i="1" dirty="0">
                <a:latin typeface="Gentium Basic" charset="0"/>
              </a:rPr>
              <a:t> </a:t>
            </a:r>
            <a:r>
              <a:rPr lang="es-AR" altLang="es-AR" i="1" dirty="0" err="1">
                <a:latin typeface="Gentium Basic" charset="0"/>
              </a:rPr>
              <a:t>maxref</a:t>
            </a:r>
            <a:r>
              <a:rPr lang="es-AR" altLang="es-AR" i="1" dirty="0">
                <a:latin typeface="Gentium Basic" charset="0"/>
              </a:rPr>
              <a:t> (</a:t>
            </a:r>
            <a:r>
              <a:rPr lang="es-AR" altLang="es-AR" i="1" dirty="0" err="1">
                <a:latin typeface="Gentium Basic" charset="0"/>
              </a:rPr>
              <a:t>int</a:t>
            </a:r>
            <a:r>
              <a:rPr lang="es-AR" altLang="es-AR" i="1" dirty="0">
                <a:latin typeface="Gentium Basic" charset="0"/>
              </a:rPr>
              <a:t>&amp; a, </a:t>
            </a:r>
            <a:r>
              <a:rPr lang="es-AR" altLang="es-AR" i="1" dirty="0" err="1">
                <a:latin typeface="Gentium Basic" charset="0"/>
              </a:rPr>
              <a:t>int</a:t>
            </a:r>
            <a:r>
              <a:rPr lang="es-AR" altLang="es-AR" i="1" dirty="0">
                <a:latin typeface="Gentium Basic" charset="0"/>
              </a:rPr>
              <a:t>&amp; b)</a:t>
            </a:r>
          </a:p>
          <a:p>
            <a:pPr>
              <a:buClrTx/>
              <a:buFontTx/>
              <a:buNone/>
            </a:pPr>
            <a:r>
              <a:rPr lang="es-AR" altLang="es-AR" i="1" dirty="0">
                <a:latin typeface="Gentium Basic" charset="0"/>
              </a:rPr>
              <a:t>{</a:t>
            </a:r>
          </a:p>
          <a:p>
            <a:pPr>
              <a:buClrTx/>
              <a:buFontTx/>
              <a:buNone/>
            </a:pPr>
            <a:r>
              <a:rPr lang="es-AR" altLang="es-AR" i="1" dirty="0">
                <a:latin typeface="Gentium Basic" charset="0"/>
              </a:rPr>
              <a:t>    </a:t>
            </a:r>
            <a:r>
              <a:rPr lang="es-AR" altLang="es-AR" i="1" dirty="0" err="1">
                <a:latin typeface="Gentium Basic" charset="0"/>
              </a:rPr>
              <a:t>if</a:t>
            </a:r>
            <a:r>
              <a:rPr lang="es-AR" altLang="es-AR" i="1" dirty="0">
                <a:latin typeface="Gentium Basic" charset="0"/>
              </a:rPr>
              <a:t> (a &gt;= b)</a:t>
            </a:r>
          </a:p>
          <a:p>
            <a:pPr lvl="1">
              <a:buClrTx/>
              <a:buFontTx/>
              <a:buNone/>
            </a:pPr>
            <a:r>
              <a:rPr lang="es-AR" altLang="es-AR" i="1" dirty="0" err="1">
                <a:latin typeface="Gentium Basic" charset="0"/>
              </a:rPr>
              <a:t>return</a:t>
            </a:r>
            <a:r>
              <a:rPr lang="es-AR" altLang="es-AR" i="1" dirty="0">
                <a:latin typeface="Gentium Basic" charset="0"/>
              </a:rPr>
              <a:t> a;</a:t>
            </a:r>
          </a:p>
          <a:p>
            <a:pPr>
              <a:buClrTx/>
              <a:buFontTx/>
              <a:buNone/>
            </a:pPr>
            <a:r>
              <a:rPr lang="es-AR" altLang="es-AR" i="1" dirty="0">
                <a:latin typeface="Gentium Basic" charset="0"/>
              </a:rPr>
              <a:t>    </a:t>
            </a:r>
            <a:r>
              <a:rPr lang="es-AR" altLang="es-AR" i="1" dirty="0" err="1">
                <a:latin typeface="Gentium Basic" charset="0"/>
              </a:rPr>
              <a:t>else</a:t>
            </a:r>
            <a:endParaRPr lang="es-AR" altLang="es-AR" i="1" dirty="0">
              <a:latin typeface="Gentium Basic" charset="0"/>
            </a:endParaRPr>
          </a:p>
          <a:p>
            <a:pPr lvl="1">
              <a:buClrTx/>
              <a:buFontTx/>
              <a:buNone/>
            </a:pPr>
            <a:r>
              <a:rPr lang="es-AR" altLang="es-AR" i="1" dirty="0" err="1">
                <a:latin typeface="Gentium Basic" charset="0"/>
              </a:rPr>
              <a:t>return</a:t>
            </a:r>
            <a:r>
              <a:rPr lang="es-AR" altLang="es-AR" i="1" dirty="0">
                <a:latin typeface="Gentium Basic" charset="0"/>
              </a:rPr>
              <a:t> b;</a:t>
            </a:r>
          </a:p>
          <a:p>
            <a:pPr>
              <a:buClrTx/>
              <a:buFontTx/>
              <a:buNone/>
            </a:pPr>
            <a:r>
              <a:rPr lang="es-AR" altLang="es-AR" i="1" dirty="0">
                <a:latin typeface="Gentium Basic" charset="0"/>
              </a:rPr>
              <a:t>}</a:t>
            </a:r>
          </a:p>
        </p:txBody>
      </p:sp>
      <p:sp>
        <p:nvSpPr>
          <p:cNvPr id="11268" name="Text Box 4"/>
          <p:cNvSpPr txBox="1">
            <a:spLocks noChangeArrowheads="1"/>
          </p:cNvSpPr>
          <p:nvPr/>
        </p:nvSpPr>
        <p:spPr bwMode="auto">
          <a:xfrm>
            <a:off x="6543676" y="2362631"/>
            <a:ext cx="2919412"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dirty="0"/>
              <a:t>-----</a:t>
            </a:r>
          </a:p>
          <a:p>
            <a:pPr>
              <a:buClrTx/>
              <a:buFontTx/>
              <a:buNone/>
            </a:pPr>
            <a:r>
              <a:rPr lang="es-AR" altLang="es-AR" sz="2800" b="1" dirty="0" err="1"/>
              <a:t>maxref</a:t>
            </a:r>
            <a:r>
              <a:rPr lang="es-AR" altLang="es-AR" sz="2800" b="1" dirty="0"/>
              <a:t>(i, j) = 0;</a:t>
            </a:r>
          </a:p>
          <a:p>
            <a:pPr>
              <a:buClrTx/>
              <a:buFontTx/>
              <a:buNone/>
            </a:pPr>
            <a:r>
              <a:rPr lang="es-AR" altLang="es-AR" dirty="0"/>
              <a:t>-----</a:t>
            </a:r>
          </a:p>
        </p:txBody>
      </p:sp>
      <p:sp>
        <p:nvSpPr>
          <p:cNvPr id="11269" name="Text Box 5"/>
          <p:cNvSpPr txBox="1">
            <a:spLocks noChangeArrowheads="1"/>
          </p:cNvSpPr>
          <p:nvPr/>
        </p:nvSpPr>
        <p:spPr bwMode="auto">
          <a:xfrm>
            <a:off x="4660975" y="3880573"/>
            <a:ext cx="7128792" cy="2385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sz="2600" i="1" dirty="0">
                <a:solidFill>
                  <a:srgbClr val="FF0000"/>
                </a:solidFill>
              </a:rPr>
              <a:t>El valor de retorno es un </a:t>
            </a:r>
            <a:r>
              <a:rPr lang="es-AR" altLang="es-AR" sz="2600" b="1" i="1" dirty="0">
                <a:solidFill>
                  <a:srgbClr val="FF0000"/>
                </a:solidFill>
              </a:rPr>
              <a:t>alias</a:t>
            </a:r>
            <a:r>
              <a:rPr lang="es-AR" altLang="es-AR" sz="2600" i="1" dirty="0">
                <a:solidFill>
                  <a:srgbClr val="FF0000"/>
                </a:solidFill>
              </a:rPr>
              <a:t> del argumento de valor máximo. </a:t>
            </a:r>
          </a:p>
          <a:p>
            <a:pPr algn="just">
              <a:buClrTx/>
              <a:buFontTx/>
              <a:buNone/>
            </a:pPr>
            <a:r>
              <a:rPr lang="es-AR" altLang="es-AR" sz="2600" i="1" dirty="0">
                <a:solidFill>
                  <a:srgbClr val="FF0000"/>
                </a:solidFill>
              </a:rPr>
              <a:t>El resultado de la sentencia anterior es que la variable pasada como argumento que tiene mayor valor se hace igual a cero.... </a:t>
            </a:r>
            <a:r>
              <a:rPr lang="es-AR" altLang="es-AR" sz="2600" i="1" dirty="0" err="1">
                <a:solidFill>
                  <a:srgbClr val="FF0000"/>
                </a:solidFill>
              </a:rPr>
              <a:t>Guauuuuuu</a:t>
            </a:r>
            <a:r>
              <a:rPr lang="es-AR" altLang="es-AR" sz="2600" i="1" dirty="0">
                <a:solidFill>
                  <a:srgbClr val="FF0000"/>
                </a:solidFill>
              </a:rPr>
              <a:t>!!!!.</a:t>
            </a:r>
          </a:p>
        </p:txBody>
      </p:sp>
    </p:spTree>
    <p:extLst>
      <p:ext uri="{BB962C8B-B14F-4D97-AF65-F5344CB8AC3E}">
        <p14:creationId xmlns:p14="http://schemas.microsoft.com/office/powerpoint/2010/main" val="41461429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1" fill="hold">
                                          <p:stCondLst>
                                            <p:cond delay="0"/>
                                          </p:stCondLst>
                                        </p:cTn>
                                        <p:tgtEl>
                                          <p:spTgt spid="11268"/>
                                        </p:tgtEl>
                                        <p:attrNameLst>
                                          <p:attrName>style.visibility</p:attrName>
                                        </p:attrNameLst>
                                      </p:cBhvr>
                                      <p:to>
                                        <p:strVal val="visible"/>
                                      </p:to>
                                    </p:set>
                                    <p:animEffect transition="in" filter="dissolve">
                                      <p:cBhvr additive="repl">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fill="hold" nodeType="clickEffect">
                                  <p:stCondLst>
                                    <p:cond delay="0"/>
                                  </p:stCondLst>
                                  <p:childTnLst>
                                    <p:set>
                                      <p:cBhvr additive="repl">
                                        <p:cTn id="11" dur="1" fill="hold">
                                          <p:stCondLst>
                                            <p:cond delay="0"/>
                                          </p:stCondLst>
                                        </p:cTn>
                                        <p:tgtEl>
                                          <p:spTgt spid="11269"/>
                                        </p:tgtEl>
                                        <p:attrNameLst>
                                          <p:attrName>style.visibility</p:attrName>
                                        </p:attrNameLst>
                                      </p:cBhvr>
                                      <p:to>
                                        <p:strVal val="visible"/>
                                      </p:to>
                                    </p:set>
                                    <p:animEffect transition="in" filter="dissolve">
                                      <p:cBhvr additive="repl">
                                        <p:cTn id="12"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Marcador de fecha 3"/>
          <p:cNvSpPr>
            <a:spLocks noGrp="1"/>
          </p:cNvSpPr>
          <p:nvPr>
            <p:ph type="dt" idx="10"/>
          </p:nvPr>
        </p:nvSpPr>
        <p:spPr/>
        <p:txBody>
          <a:bodyPr/>
          <a:lstStyle/>
          <a:p>
            <a:r>
              <a:rPr lang="es-AR" altLang="es-AR"/>
              <a:t>@2018</a:t>
            </a:r>
          </a:p>
        </p:txBody>
      </p:sp>
      <p:sp>
        <p:nvSpPr>
          <p:cNvPr id="13" name="Marcador de pie de página 4"/>
          <p:cNvSpPr>
            <a:spLocks noGrp="1"/>
          </p:cNvSpPr>
          <p:nvPr>
            <p:ph type="ftr" idx="11"/>
          </p:nvPr>
        </p:nvSpPr>
        <p:spPr/>
        <p:txBody>
          <a:bodyPr/>
          <a:lstStyle/>
          <a:p>
            <a:r>
              <a:rPr lang="es-ES" altLang="es-AR"/>
              <a:t>Ing. M. Giura / Info2</a:t>
            </a:r>
          </a:p>
        </p:txBody>
      </p:sp>
      <p:sp>
        <p:nvSpPr>
          <p:cNvPr id="14" name="Marcador de número de diapositiva 5"/>
          <p:cNvSpPr>
            <a:spLocks noGrp="1"/>
          </p:cNvSpPr>
          <p:nvPr>
            <p:ph type="sldNum" idx="12"/>
          </p:nvPr>
        </p:nvSpPr>
        <p:spPr/>
        <p:txBody>
          <a:bodyPr/>
          <a:lstStyle/>
          <a:p>
            <a:fld id="{8C352D06-921C-4534-BAE2-5E4E2939E00C}" type="slidenum">
              <a:rPr lang="es-ES" altLang="es-AR"/>
              <a:pPr/>
              <a:t>7</a:t>
            </a:fld>
            <a:endParaRPr lang="es-ES" altLang="es-AR"/>
          </a:p>
        </p:txBody>
      </p:sp>
      <p:sp>
        <p:nvSpPr>
          <p:cNvPr id="12289" name="Rectangle 1"/>
          <p:cNvSpPr>
            <a:spLocks noGrp="1" noChangeArrowheads="1"/>
          </p:cNvSpPr>
          <p:nvPr>
            <p:ph type="title" idx="4294967295"/>
          </p:nvPr>
        </p:nvSpPr>
        <p:spPr>
          <a:xfrm>
            <a:off x="4127500" y="44450"/>
            <a:ext cx="8064500" cy="796925"/>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b="1" dirty="0">
                <a:latin typeface="Purisa" charset="0"/>
              </a:rPr>
              <a:t>  Demostración</a:t>
            </a:r>
          </a:p>
        </p:txBody>
      </p:sp>
      <p:sp>
        <p:nvSpPr>
          <p:cNvPr id="12290" name="Text Box 2"/>
          <p:cNvSpPr txBox="1">
            <a:spLocks noChangeArrowheads="1"/>
          </p:cNvSpPr>
          <p:nvPr/>
        </p:nvSpPr>
        <p:spPr bwMode="auto">
          <a:xfrm>
            <a:off x="3110706" y="826629"/>
            <a:ext cx="7524328"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sz="3200" b="1" dirty="0"/>
              <a:t>Acceso a miembros a través de (.) o (</a:t>
            </a:r>
            <a:r>
              <a:rPr lang="es-AR" altLang="es-AR" sz="3200" b="1" dirty="0">
                <a:latin typeface="Symbol" panose="05050102010706020507" pitchFamily="18" charset="2"/>
                <a:ea typeface="Symbol" panose="05050102010706020507" pitchFamily="18" charset="2"/>
                <a:cs typeface="Symbol" panose="05050102010706020507" pitchFamily="18" charset="2"/>
              </a:rPr>
              <a:t></a:t>
            </a:r>
            <a:r>
              <a:rPr lang="es-AR" altLang="es-AR" sz="3200" b="1" dirty="0"/>
              <a:t>). Uso de variables, punteros   y referencias.</a:t>
            </a:r>
          </a:p>
          <a:p>
            <a:pPr algn="just">
              <a:buClrTx/>
              <a:buFontTx/>
              <a:buNone/>
            </a:pPr>
            <a:endParaRPr lang="es-AR" altLang="es-AR" sz="1200" dirty="0"/>
          </a:p>
          <a:p>
            <a:pPr algn="just">
              <a:buClrTx/>
              <a:buFontTx/>
              <a:buNone/>
            </a:pPr>
            <a:endParaRPr lang="es-AR" altLang="es-AR" sz="1200"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314" y="188640"/>
            <a:ext cx="395287"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Text Box 4"/>
          <p:cNvSpPr txBox="1">
            <a:spLocks noChangeArrowheads="1"/>
          </p:cNvSpPr>
          <p:nvPr/>
        </p:nvSpPr>
        <p:spPr bwMode="auto">
          <a:xfrm>
            <a:off x="381392" y="1210890"/>
            <a:ext cx="3924300" cy="5028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i="1" dirty="0" err="1">
                <a:latin typeface="Gentium Basic" charset="0"/>
              </a:rPr>
              <a:t>class</a:t>
            </a:r>
            <a:r>
              <a:rPr lang="es-AR" altLang="es-AR" i="1" dirty="0">
                <a:latin typeface="Gentium Basic" charset="0"/>
              </a:rPr>
              <a:t> Cuenta {</a:t>
            </a:r>
          </a:p>
          <a:p>
            <a:pPr>
              <a:buClrTx/>
              <a:buFontTx/>
              <a:buNone/>
            </a:pPr>
            <a:r>
              <a:rPr lang="es-AR" altLang="es-AR" i="1" dirty="0">
                <a:latin typeface="Gentium Basic" charset="0"/>
              </a:rPr>
              <a:t>   </a:t>
            </a:r>
            <a:r>
              <a:rPr lang="es-AR" altLang="es-AR" i="1" dirty="0" err="1">
                <a:latin typeface="Gentium Basic" charset="0"/>
              </a:rPr>
              <a:t>private</a:t>
            </a:r>
            <a:r>
              <a:rPr lang="es-AR" altLang="es-AR" i="1" dirty="0">
                <a:latin typeface="Gentium Basic" charset="0"/>
              </a:rPr>
              <a:t>:</a:t>
            </a:r>
          </a:p>
          <a:p>
            <a:pPr>
              <a:buClrTx/>
              <a:buFontTx/>
              <a:buNone/>
            </a:pPr>
            <a:r>
              <a:rPr lang="es-AR" altLang="es-AR" i="1" dirty="0">
                <a:latin typeface="Gentium Basic" charset="0"/>
              </a:rPr>
              <a:t>      	 </a:t>
            </a:r>
            <a:r>
              <a:rPr lang="es-AR" altLang="es-AR" i="1" dirty="0" err="1">
                <a:latin typeface="Gentium Basic" charset="0"/>
              </a:rPr>
              <a:t>int</a:t>
            </a:r>
            <a:r>
              <a:rPr lang="es-AR" altLang="es-AR" i="1" dirty="0">
                <a:latin typeface="Gentium Basic" charset="0"/>
              </a:rPr>
              <a:t> x_;</a:t>
            </a:r>
          </a:p>
          <a:p>
            <a:pPr>
              <a:spcAft>
                <a:spcPts val="0"/>
              </a:spcAft>
              <a:buClrTx/>
            </a:pPr>
            <a:r>
              <a:rPr lang="es-AR" altLang="es-AR" i="1" dirty="0">
                <a:latin typeface="Gentium Basic" charset="0"/>
              </a:rPr>
              <a:t>   </a:t>
            </a:r>
            <a:r>
              <a:rPr lang="es-AR" altLang="es-AR" i="1" dirty="0" err="1">
                <a:latin typeface="Gentium Basic" charset="0"/>
              </a:rPr>
              <a:t>public</a:t>
            </a:r>
            <a:r>
              <a:rPr lang="es-AR" altLang="es-AR" i="1" dirty="0">
                <a:latin typeface="Gentium Basic" charset="0"/>
              </a:rPr>
              <a:t>:</a:t>
            </a:r>
          </a:p>
          <a:p>
            <a:pPr>
              <a:buClrTx/>
              <a:buFontTx/>
              <a:buNone/>
            </a:pPr>
            <a:r>
              <a:rPr lang="es-AR" altLang="es-AR" i="1" dirty="0">
                <a:latin typeface="Gentium Basic" charset="0"/>
              </a:rPr>
              <a:t>       Cuenta();</a:t>
            </a:r>
          </a:p>
          <a:p>
            <a:pPr>
              <a:buClrTx/>
              <a:buFontTx/>
              <a:buNone/>
            </a:pPr>
            <a:r>
              <a:rPr lang="es-AR" altLang="es-AR" i="1" dirty="0">
                <a:latin typeface="Gentium Basic" charset="0"/>
              </a:rPr>
              <a:t>		~Cuenta();</a:t>
            </a:r>
          </a:p>
          <a:p>
            <a:pPr>
              <a:buClrTx/>
              <a:buFontTx/>
              <a:buNone/>
            </a:pPr>
            <a:r>
              <a:rPr lang="es-AR" altLang="es-AR" i="1" dirty="0">
                <a:latin typeface="Gentium Basic" charset="0"/>
              </a:rPr>
              <a:t>		void </a:t>
            </a:r>
            <a:r>
              <a:rPr lang="es-AR" altLang="es-AR" i="1" dirty="0" err="1">
                <a:latin typeface="Gentium Basic" charset="0"/>
              </a:rPr>
              <a:t>setX</a:t>
            </a:r>
            <a:r>
              <a:rPr lang="es-AR" altLang="es-AR" i="1" dirty="0">
                <a:latin typeface="Gentium Basic" charset="0"/>
              </a:rPr>
              <a:t>( </a:t>
            </a:r>
            <a:r>
              <a:rPr lang="es-AR" altLang="es-AR" i="1" dirty="0" err="1">
                <a:latin typeface="Gentium Basic" charset="0"/>
              </a:rPr>
              <a:t>int</a:t>
            </a:r>
            <a:r>
              <a:rPr lang="es-AR" altLang="es-AR" i="1" dirty="0">
                <a:latin typeface="Gentium Basic" charset="0"/>
              </a:rPr>
              <a:t> </a:t>
            </a:r>
            <a:r>
              <a:rPr lang="es-AR" altLang="es-AR" i="1" dirty="0" err="1">
                <a:latin typeface="Gentium Basic" charset="0"/>
              </a:rPr>
              <a:t>value</a:t>
            </a:r>
            <a:r>
              <a:rPr lang="es-AR" altLang="es-AR" i="1" dirty="0">
                <a:latin typeface="Gentium Basic" charset="0"/>
              </a:rPr>
              <a:t> ) {</a:t>
            </a:r>
          </a:p>
          <a:p>
            <a:pPr>
              <a:buClrTx/>
              <a:buFontTx/>
              <a:buNone/>
            </a:pPr>
            <a:r>
              <a:rPr lang="es-AR" altLang="es-AR" i="1" dirty="0">
                <a:latin typeface="Gentium Basic" charset="0"/>
              </a:rPr>
              <a:t>	 	  	x_ = </a:t>
            </a:r>
            <a:r>
              <a:rPr lang="es-AR" altLang="es-AR" i="1" dirty="0" err="1">
                <a:latin typeface="Gentium Basic" charset="0"/>
              </a:rPr>
              <a:t>value</a:t>
            </a:r>
            <a:r>
              <a:rPr lang="es-AR" altLang="es-AR" i="1" dirty="0">
                <a:latin typeface="Gentium Basic" charset="0"/>
              </a:rPr>
              <a:t>;</a:t>
            </a:r>
          </a:p>
          <a:p>
            <a:pPr>
              <a:spcAft>
                <a:spcPts val="1200"/>
              </a:spcAft>
              <a:buClrTx/>
            </a:pPr>
            <a:r>
              <a:rPr lang="es-AR" altLang="es-AR" i="1" dirty="0">
                <a:latin typeface="Gentium Basic" charset="0"/>
              </a:rPr>
              <a:t>      } </a:t>
            </a:r>
            <a:r>
              <a:rPr lang="es-AR" altLang="es-AR" sz="1800" i="1" dirty="0">
                <a:solidFill>
                  <a:srgbClr val="000080"/>
                </a:solidFill>
                <a:latin typeface="Gentium Basic" charset="0"/>
              </a:rPr>
              <a:t>//función </a:t>
            </a:r>
            <a:r>
              <a:rPr lang="es-AR" altLang="es-AR" sz="1800" i="1" dirty="0" err="1">
                <a:solidFill>
                  <a:srgbClr val="000080"/>
                </a:solidFill>
                <a:latin typeface="Gentium Basic" charset="0"/>
              </a:rPr>
              <a:t>inline</a:t>
            </a:r>
            <a:endParaRPr lang="es-AR" altLang="es-AR" i="1" dirty="0">
              <a:solidFill>
                <a:srgbClr val="000080"/>
              </a:solidFill>
              <a:latin typeface="Gentium Basic" charset="0"/>
            </a:endParaRPr>
          </a:p>
          <a:p>
            <a:pPr>
              <a:buClrTx/>
              <a:buFontTx/>
              <a:buNone/>
            </a:pPr>
            <a:r>
              <a:rPr lang="es-AR" altLang="es-AR" i="1" dirty="0">
                <a:latin typeface="Gentium Basic" charset="0"/>
              </a:rPr>
              <a:t>      void </a:t>
            </a:r>
            <a:r>
              <a:rPr lang="es-AR" altLang="es-AR" i="1" dirty="0" err="1">
                <a:latin typeface="Gentium Basic" charset="0"/>
              </a:rPr>
              <a:t>print</a:t>
            </a:r>
            <a:r>
              <a:rPr lang="es-AR" altLang="es-AR" i="1" dirty="0">
                <a:latin typeface="Gentium Basic" charset="0"/>
              </a:rPr>
              <a:t>() </a:t>
            </a:r>
            <a:r>
              <a:rPr lang="es-AR" altLang="es-AR" i="1" dirty="0" err="1">
                <a:solidFill>
                  <a:srgbClr val="FF0000"/>
                </a:solidFill>
                <a:latin typeface="Gentium Basic" charset="0"/>
              </a:rPr>
              <a:t>const</a:t>
            </a:r>
            <a:r>
              <a:rPr lang="es-AR" altLang="es-AR" i="1" dirty="0">
                <a:latin typeface="Gentium Basic" charset="0"/>
              </a:rPr>
              <a:t>{</a:t>
            </a:r>
          </a:p>
          <a:p>
            <a:pPr>
              <a:buClrTx/>
              <a:buFontTx/>
              <a:buNone/>
            </a:pPr>
            <a:r>
              <a:rPr lang="es-AR" altLang="es-AR" i="1" dirty="0">
                <a:latin typeface="Gentium Basic" charset="0"/>
              </a:rPr>
              <a:t>		 	</a:t>
            </a:r>
            <a:r>
              <a:rPr lang="es-AR" altLang="es-AR" i="1" dirty="0" err="1">
                <a:latin typeface="Gentium Basic" charset="0"/>
              </a:rPr>
              <a:t>cout</a:t>
            </a:r>
            <a:r>
              <a:rPr lang="es-AR" altLang="es-AR" i="1" dirty="0">
                <a:latin typeface="Gentium Basic" charset="0"/>
              </a:rPr>
              <a:t> &lt;&lt; x_ &lt;&lt; </a:t>
            </a:r>
            <a:r>
              <a:rPr lang="es-AR" altLang="es-AR" i="1" dirty="0" err="1">
                <a:latin typeface="Gentium Basic" charset="0"/>
              </a:rPr>
              <a:t>endl</a:t>
            </a:r>
            <a:r>
              <a:rPr lang="es-AR" altLang="es-AR" i="1" dirty="0">
                <a:latin typeface="Gentium Basic" charset="0"/>
              </a:rPr>
              <a:t>;</a:t>
            </a:r>
          </a:p>
          <a:p>
            <a:pPr>
              <a:buClrTx/>
              <a:buFontTx/>
              <a:buNone/>
            </a:pPr>
            <a:r>
              <a:rPr lang="es-AR" altLang="es-AR" i="1" dirty="0">
                <a:latin typeface="Gentium Basic" charset="0"/>
              </a:rPr>
              <a:t>      } </a:t>
            </a:r>
            <a:r>
              <a:rPr lang="es-AR" altLang="es-AR" sz="1800" i="1" dirty="0">
                <a:solidFill>
                  <a:srgbClr val="000080"/>
                </a:solidFill>
                <a:latin typeface="Gentium Basic" charset="0"/>
              </a:rPr>
              <a:t>// función </a:t>
            </a:r>
            <a:r>
              <a:rPr lang="es-AR" altLang="es-AR" sz="1800" i="1" dirty="0" err="1">
                <a:solidFill>
                  <a:srgbClr val="000080"/>
                </a:solidFill>
                <a:latin typeface="Gentium Basic" charset="0"/>
              </a:rPr>
              <a:t>inline</a:t>
            </a:r>
            <a:endParaRPr lang="es-AR" altLang="es-AR" sz="1800" i="1" dirty="0">
              <a:solidFill>
                <a:srgbClr val="000080"/>
              </a:solidFill>
              <a:latin typeface="Gentium Basic" charset="0"/>
            </a:endParaRPr>
          </a:p>
          <a:p>
            <a:pPr>
              <a:buClrTx/>
              <a:buFontTx/>
              <a:buNone/>
            </a:pPr>
            <a:r>
              <a:rPr lang="es-AR" altLang="es-AR" i="1" dirty="0">
                <a:latin typeface="Gentium Basic" charset="0"/>
              </a:rPr>
              <a:t>};</a:t>
            </a:r>
            <a:r>
              <a:rPr lang="es-AR" altLang="es-AR" sz="2600" i="1" dirty="0">
                <a:latin typeface="Gentium Basic" charset="0"/>
              </a:rPr>
              <a:t> </a:t>
            </a:r>
          </a:p>
        </p:txBody>
      </p:sp>
      <p:sp>
        <p:nvSpPr>
          <p:cNvPr id="12293" name="Text Box 5"/>
          <p:cNvSpPr txBox="1">
            <a:spLocks noChangeArrowheads="1"/>
          </p:cNvSpPr>
          <p:nvPr/>
        </p:nvSpPr>
        <p:spPr bwMode="auto">
          <a:xfrm>
            <a:off x="4186359" y="2276412"/>
            <a:ext cx="7524328" cy="338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sz="2800" i="1" dirty="0"/>
              <a:t>Dada la clase Cuenta, realizar un programa que cree un </a:t>
            </a:r>
            <a:r>
              <a:rPr lang="es-AR" altLang="es-AR" sz="2800" b="1" i="1" dirty="0"/>
              <a:t>objeto Cuenta,</a:t>
            </a:r>
            <a:r>
              <a:rPr lang="es-AR" altLang="es-AR" sz="2800" i="1" dirty="0"/>
              <a:t> un </a:t>
            </a:r>
            <a:r>
              <a:rPr lang="es-AR" altLang="es-AR" sz="2800" b="1" i="1" dirty="0"/>
              <a:t>puntero a objeto Cuenta</a:t>
            </a:r>
            <a:r>
              <a:rPr lang="es-AR" altLang="es-AR" sz="2800" i="1" dirty="0"/>
              <a:t> y una </a:t>
            </a:r>
            <a:r>
              <a:rPr lang="es-AR" altLang="es-AR" sz="2800" b="1" i="1" dirty="0"/>
              <a:t>referencia a objeto Cuenta</a:t>
            </a:r>
            <a:r>
              <a:rPr lang="es-AR" altLang="es-AR" sz="2800" i="1" dirty="0"/>
              <a:t>.</a:t>
            </a:r>
          </a:p>
          <a:p>
            <a:pPr algn="just">
              <a:buClrTx/>
              <a:buFontTx/>
              <a:buNone/>
            </a:pPr>
            <a:endParaRPr lang="es-AR" altLang="es-AR" sz="2800" i="1" dirty="0"/>
          </a:p>
          <a:p>
            <a:pPr algn="just">
              <a:buClrTx/>
              <a:buFontTx/>
              <a:buNone/>
            </a:pPr>
            <a:r>
              <a:rPr lang="es-AR" altLang="es-AR" sz="2800" i="1" dirty="0"/>
              <a:t>Acceda de 3 maneras distintas al miembro privado y </a:t>
            </a:r>
            <a:r>
              <a:rPr lang="es-AR" altLang="es-AR" sz="2800" i="1" dirty="0" err="1"/>
              <a:t>seteelo</a:t>
            </a:r>
            <a:r>
              <a:rPr lang="es-AR" altLang="es-AR" sz="2800" i="1" dirty="0"/>
              <a:t> con valores diferentes imprimiéndolo en cada caso con el método </a:t>
            </a:r>
            <a:r>
              <a:rPr lang="es-AR" altLang="es-AR" sz="2800" i="1" dirty="0" err="1"/>
              <a:t>print</a:t>
            </a:r>
            <a:r>
              <a:rPr lang="es-AR" altLang="es-AR" sz="2800" i="1" dirty="0"/>
              <a:t>().</a:t>
            </a:r>
          </a:p>
        </p:txBody>
      </p:sp>
      <p:pic>
        <p:nvPicPr>
          <p:cNvPr id="1229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089" y="764704"/>
            <a:ext cx="5737225" cy="114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2296" name="Group 8"/>
          <p:cNvGrpSpPr>
            <a:grpSpLocks/>
          </p:cNvGrpSpPr>
          <p:nvPr/>
        </p:nvGrpSpPr>
        <p:grpSpPr bwMode="auto">
          <a:xfrm>
            <a:off x="6050018" y="5601073"/>
            <a:ext cx="5157788" cy="593725"/>
            <a:chOff x="1814" y="3537"/>
            <a:chExt cx="3249" cy="374"/>
          </a:xfrm>
        </p:grpSpPr>
        <p:pic>
          <p:nvPicPr>
            <p:cNvPr id="1229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 y="3537"/>
              <a:ext cx="470" cy="3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8" name="Text Box 10"/>
            <p:cNvSpPr txBox="1">
              <a:spLocks noChangeArrowheads="1"/>
            </p:cNvSpPr>
            <p:nvPr/>
          </p:nvSpPr>
          <p:spPr bwMode="auto">
            <a:xfrm>
              <a:off x="2268" y="3628"/>
              <a:ext cx="279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i="1">
                  <a:solidFill>
                    <a:srgbClr val="000080"/>
                  </a:solidFill>
                </a:rPr>
                <a:t>AccesoAmiembros-modos</a:t>
              </a:r>
            </a:p>
          </p:txBody>
        </p:sp>
      </p:grpSp>
      <p:sp>
        <p:nvSpPr>
          <p:cNvPr id="16" name="AutoShape 6"/>
          <p:cNvSpPr>
            <a:spLocks noChangeArrowheads="1"/>
          </p:cNvSpPr>
          <p:nvPr/>
        </p:nvSpPr>
        <p:spPr bwMode="auto">
          <a:xfrm>
            <a:off x="8078976" y="6196202"/>
            <a:ext cx="1439862" cy="503237"/>
          </a:xfrm>
          <a:prstGeom prst="homePlate">
            <a:avLst>
              <a:gd name="adj" fmla="val 71530"/>
            </a:avLst>
          </a:prstGeom>
          <a:solidFill>
            <a:srgbClr val="CFE7F5"/>
          </a:solidFill>
          <a:ln w="9360" cap="sq">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1600" dirty="0"/>
              <a:t>Mas sobre</a:t>
            </a:r>
          </a:p>
          <a:p>
            <a:pPr algn="ctr">
              <a:buClrTx/>
              <a:buFontTx/>
              <a:buNone/>
            </a:pPr>
            <a:r>
              <a:rPr lang="es-AR" altLang="es-AR" sz="1600" dirty="0"/>
              <a:t>constructores</a:t>
            </a:r>
          </a:p>
        </p:txBody>
      </p:sp>
    </p:spTree>
    <p:extLst>
      <p:ext uri="{BB962C8B-B14F-4D97-AF65-F5344CB8AC3E}">
        <p14:creationId xmlns:p14="http://schemas.microsoft.com/office/powerpoint/2010/main" val="2331751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idx="10"/>
          </p:nvPr>
        </p:nvSpPr>
        <p:spPr/>
        <p:txBody>
          <a:bodyPr/>
          <a:lstStyle/>
          <a:p>
            <a:r>
              <a:rPr lang="es-AR" altLang="es-AR"/>
              <a:t>@2018</a:t>
            </a:r>
          </a:p>
        </p:txBody>
      </p:sp>
      <p:sp>
        <p:nvSpPr>
          <p:cNvPr id="6" name="Marcador de pie de página 4"/>
          <p:cNvSpPr>
            <a:spLocks noGrp="1"/>
          </p:cNvSpPr>
          <p:nvPr>
            <p:ph type="ftr" idx="11"/>
          </p:nvPr>
        </p:nvSpPr>
        <p:spPr/>
        <p:txBody>
          <a:bodyPr/>
          <a:lstStyle/>
          <a:p>
            <a:r>
              <a:rPr lang="es-ES" altLang="es-AR"/>
              <a:t>Ing. M. Giura / Info2</a:t>
            </a:r>
          </a:p>
        </p:txBody>
      </p:sp>
      <p:sp>
        <p:nvSpPr>
          <p:cNvPr id="7" name="Marcador de número de diapositiva 5"/>
          <p:cNvSpPr>
            <a:spLocks noGrp="1"/>
          </p:cNvSpPr>
          <p:nvPr>
            <p:ph type="sldNum" idx="12"/>
          </p:nvPr>
        </p:nvSpPr>
        <p:spPr/>
        <p:txBody>
          <a:bodyPr/>
          <a:lstStyle/>
          <a:p>
            <a:fld id="{667F4603-20A2-4FB5-91DE-25EAA992B915}" type="slidenum">
              <a:rPr lang="es-ES" altLang="es-AR"/>
              <a:pPr/>
              <a:t>8</a:t>
            </a:fld>
            <a:endParaRPr lang="es-ES" altLang="es-AR"/>
          </a:p>
        </p:txBody>
      </p:sp>
      <p:sp>
        <p:nvSpPr>
          <p:cNvPr id="13313" name="Text Box 1"/>
          <p:cNvSpPr txBox="1">
            <a:spLocks noChangeArrowheads="1"/>
          </p:cNvSpPr>
          <p:nvPr/>
        </p:nvSpPr>
        <p:spPr bwMode="auto">
          <a:xfrm>
            <a:off x="551384" y="1417316"/>
            <a:ext cx="11161240" cy="417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SzPct val="99000"/>
              <a:buFont typeface="Wingdings" panose="05000000000000000000" pitchFamily="2" charset="2"/>
              <a:buChar char=""/>
            </a:pPr>
            <a:r>
              <a:rPr lang="es-MX" altLang="es-AR" sz="2800" b="1" dirty="0">
                <a:solidFill>
                  <a:schemeClr val="bg2">
                    <a:lumMod val="75000"/>
                  </a:schemeClr>
                </a:solidFill>
                <a:cs typeface="Times New Roman" panose="02020603050405020304" pitchFamily="18" charset="0"/>
              </a:rPr>
              <a:t> constructor x defecto</a:t>
            </a:r>
            <a:r>
              <a:rPr lang="es-MX" altLang="es-AR" dirty="0">
                <a:solidFill>
                  <a:schemeClr val="bg2">
                    <a:lumMod val="75000"/>
                  </a:schemeClr>
                </a:solidFill>
                <a:cs typeface="Times New Roman" panose="02020603050405020304" pitchFamily="18" charset="0"/>
              </a:rPr>
              <a:t>: Es el constructor que no recibe parámetros. Si no se estipula uno, el lenguaje crea uno que no hace nada.</a:t>
            </a:r>
          </a:p>
          <a:p>
            <a:pPr algn="just">
              <a:spcBef>
                <a:spcPts val="1200"/>
              </a:spcBef>
              <a:buSzPct val="99000"/>
              <a:buFont typeface="Wingdings" panose="05000000000000000000" pitchFamily="2" charset="2"/>
              <a:buChar char=""/>
            </a:pPr>
            <a:r>
              <a:rPr lang="es-MX" altLang="es-AR" sz="2800" b="1" dirty="0">
                <a:solidFill>
                  <a:schemeClr val="bg2">
                    <a:lumMod val="75000"/>
                  </a:schemeClr>
                </a:solidFill>
                <a:cs typeface="Times New Roman" panose="02020603050405020304" pitchFamily="18" charset="0"/>
              </a:rPr>
              <a:t> constructor</a:t>
            </a:r>
            <a:r>
              <a:rPr lang="es-MX" altLang="es-AR" dirty="0">
                <a:solidFill>
                  <a:schemeClr val="bg2">
                    <a:lumMod val="75000"/>
                  </a:schemeClr>
                </a:solidFill>
                <a:cs typeface="Times New Roman" panose="02020603050405020304" pitchFamily="18" charset="0"/>
              </a:rPr>
              <a:t> </a:t>
            </a:r>
            <a:r>
              <a:rPr lang="es-MX" altLang="es-AR" sz="2800" b="1" dirty="0">
                <a:solidFill>
                  <a:schemeClr val="bg2">
                    <a:lumMod val="75000"/>
                  </a:schemeClr>
                </a:solidFill>
                <a:cs typeface="Times New Roman" panose="02020603050405020304" pitchFamily="18" charset="0"/>
              </a:rPr>
              <a:t>parametrizado</a:t>
            </a:r>
            <a:r>
              <a:rPr lang="es-MX" altLang="es-AR" dirty="0">
                <a:solidFill>
                  <a:schemeClr val="bg2">
                    <a:lumMod val="75000"/>
                  </a:schemeClr>
                </a:solidFill>
                <a:cs typeface="Times New Roman" panose="02020603050405020304" pitchFamily="18" charset="0"/>
              </a:rPr>
              <a:t> </a:t>
            </a:r>
            <a:r>
              <a:rPr lang="es-MX" altLang="es-AR" sz="2000" dirty="0">
                <a:solidFill>
                  <a:schemeClr val="bg2">
                    <a:lumMod val="75000"/>
                  </a:schemeClr>
                </a:solidFill>
                <a:cs typeface="Times New Roman" panose="02020603050405020304" pitchFamily="18" charset="0"/>
              </a:rPr>
              <a:t>(recibe parámetros y posible valores por defecto)</a:t>
            </a:r>
          </a:p>
          <a:p>
            <a:pPr algn="just">
              <a:spcBef>
                <a:spcPts val="1200"/>
              </a:spcBef>
              <a:buSzPct val="99000"/>
              <a:buFont typeface="Wingdings" panose="05000000000000000000" pitchFamily="2" charset="2"/>
              <a:buChar char=""/>
            </a:pPr>
            <a:r>
              <a:rPr lang="es-MX" altLang="es-AR" sz="4000" b="1" dirty="0">
                <a:cs typeface="Times New Roman" panose="02020603050405020304" pitchFamily="18" charset="0"/>
              </a:rPr>
              <a:t> constructor</a:t>
            </a:r>
            <a:r>
              <a:rPr lang="es-MX" altLang="es-AR" sz="3600" dirty="0">
                <a:cs typeface="Times New Roman" panose="02020603050405020304" pitchFamily="18" charset="0"/>
              </a:rPr>
              <a:t> </a:t>
            </a:r>
            <a:r>
              <a:rPr lang="es-MX" altLang="es-AR" sz="4000" b="1" dirty="0">
                <a:cs typeface="Times New Roman" panose="02020603050405020304" pitchFamily="18" charset="0"/>
              </a:rPr>
              <a:t>de copia</a:t>
            </a:r>
            <a:r>
              <a:rPr lang="es-MX" altLang="es-AR" sz="3600" dirty="0">
                <a:cs typeface="Times New Roman" panose="02020603050405020304" pitchFamily="18" charset="0"/>
              </a:rPr>
              <a:t>: crea un objeto a partir de otro 	que ya existe. Tiene solamente un argumento: </a:t>
            </a:r>
            <a:r>
              <a:rPr lang="es-MX" altLang="es-AR" sz="3600" i="1" dirty="0">
                <a:cs typeface="Times New Roman" panose="02020603050405020304" pitchFamily="18" charset="0"/>
              </a:rPr>
              <a:t>una 	</a:t>
            </a:r>
            <a:r>
              <a:rPr lang="es-MX" altLang="es-AR" sz="3600" i="1" dirty="0">
                <a:solidFill>
                  <a:schemeClr val="accent2"/>
                </a:solidFill>
                <a:cs typeface="Times New Roman" panose="02020603050405020304" pitchFamily="18" charset="0"/>
              </a:rPr>
              <a:t>referencia</a:t>
            </a:r>
            <a:r>
              <a:rPr lang="es-MX" altLang="es-AR" sz="3600" i="1" dirty="0">
                <a:cs typeface="Times New Roman" panose="02020603050405020304" pitchFamily="18" charset="0"/>
              </a:rPr>
              <a:t> </a:t>
            </a:r>
            <a:r>
              <a:rPr lang="es-MX" altLang="es-AR" sz="3600" i="1" dirty="0">
                <a:solidFill>
                  <a:srgbClr val="FF0000"/>
                </a:solidFill>
                <a:cs typeface="Times New Roman" panose="02020603050405020304" pitchFamily="18" charset="0"/>
              </a:rPr>
              <a:t>constante</a:t>
            </a:r>
            <a:r>
              <a:rPr lang="es-MX" altLang="es-AR" sz="3600" i="1" dirty="0">
                <a:cs typeface="Times New Roman" panose="02020603050405020304" pitchFamily="18" charset="0"/>
              </a:rPr>
              <a:t> a un objeto de la misma clase</a:t>
            </a:r>
            <a:r>
              <a:rPr lang="es-MX" altLang="es-AR" sz="3600" dirty="0">
                <a:cs typeface="Times New Roman" panose="02020603050405020304" pitchFamily="18" charset="0"/>
              </a:rPr>
              <a:t>.</a:t>
            </a:r>
          </a:p>
        </p:txBody>
      </p:sp>
      <p:sp>
        <p:nvSpPr>
          <p:cNvPr id="13315" name="Text Box 3"/>
          <p:cNvSpPr txBox="1">
            <a:spLocks noChangeArrowheads="1"/>
          </p:cNvSpPr>
          <p:nvPr/>
        </p:nvSpPr>
        <p:spPr bwMode="auto">
          <a:xfrm>
            <a:off x="2667000" y="265114"/>
            <a:ext cx="80010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4800" b="1" dirty="0">
                <a:solidFill>
                  <a:srgbClr val="FFC545"/>
                </a:solidFill>
                <a:latin typeface="Bitstream Charter" pitchFamily="16" charset="0"/>
              </a:rPr>
              <a:t>Mas sobre constructores</a:t>
            </a:r>
          </a:p>
        </p:txBody>
      </p:sp>
      <p:sp>
        <p:nvSpPr>
          <p:cNvPr id="2" name="Llamada ovalada 1"/>
          <p:cNvSpPr/>
          <p:nvPr/>
        </p:nvSpPr>
        <p:spPr bwMode="auto">
          <a:xfrm>
            <a:off x="3360513" y="5229201"/>
            <a:ext cx="1983830" cy="779091"/>
          </a:xfrm>
          <a:prstGeom prst="wedgeEllipseCallout">
            <a:avLst>
              <a:gd name="adj1" fmla="val -34172"/>
              <a:gd name="adj2" fmla="val -120424"/>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s-AR" dirty="0"/>
              <a:t>¿Por que?</a:t>
            </a:r>
          </a:p>
        </p:txBody>
      </p:sp>
      <p:sp>
        <p:nvSpPr>
          <p:cNvPr id="8" name="Llamada ovalada 1">
            <a:extLst>
              <a:ext uri="{FF2B5EF4-FFF2-40B4-BE49-F238E27FC236}">
                <a16:creationId xmlns:a16="http://schemas.microsoft.com/office/drawing/2014/main" id="{FBC82C6E-DB35-4711-92C8-DBF9FEA870B6}"/>
              </a:ext>
            </a:extLst>
          </p:cNvPr>
          <p:cNvSpPr/>
          <p:nvPr/>
        </p:nvSpPr>
        <p:spPr bwMode="auto">
          <a:xfrm>
            <a:off x="683170" y="5229201"/>
            <a:ext cx="1983830" cy="779091"/>
          </a:xfrm>
          <a:prstGeom prst="wedgeEllipseCallout">
            <a:avLst>
              <a:gd name="adj1" fmla="val -12223"/>
              <a:gd name="adj2" fmla="val -121822"/>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s-AR" dirty="0"/>
              <a:t>¿Por que?</a:t>
            </a:r>
          </a:p>
        </p:txBody>
      </p:sp>
    </p:spTree>
    <p:extLst>
      <p:ext uri="{BB962C8B-B14F-4D97-AF65-F5344CB8AC3E}">
        <p14:creationId xmlns:p14="http://schemas.microsoft.com/office/powerpoint/2010/main" val="35862262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fecha 3"/>
          <p:cNvSpPr>
            <a:spLocks noGrp="1"/>
          </p:cNvSpPr>
          <p:nvPr>
            <p:ph type="dt" idx="10"/>
          </p:nvPr>
        </p:nvSpPr>
        <p:spPr/>
        <p:txBody>
          <a:bodyPr/>
          <a:lstStyle/>
          <a:p>
            <a:r>
              <a:rPr lang="es-AR" altLang="es-AR"/>
              <a:t>@2018</a:t>
            </a:r>
          </a:p>
        </p:txBody>
      </p:sp>
      <p:sp>
        <p:nvSpPr>
          <p:cNvPr id="10" name="Marcador de pie de página 4"/>
          <p:cNvSpPr>
            <a:spLocks noGrp="1"/>
          </p:cNvSpPr>
          <p:nvPr>
            <p:ph type="ftr" idx="11"/>
          </p:nvPr>
        </p:nvSpPr>
        <p:spPr/>
        <p:txBody>
          <a:bodyPr/>
          <a:lstStyle/>
          <a:p>
            <a:r>
              <a:rPr lang="es-ES" altLang="es-AR"/>
              <a:t>Ing. M. Giura / Info2</a:t>
            </a:r>
          </a:p>
        </p:txBody>
      </p:sp>
      <p:sp>
        <p:nvSpPr>
          <p:cNvPr id="11" name="Marcador de número de diapositiva 5"/>
          <p:cNvSpPr>
            <a:spLocks noGrp="1"/>
          </p:cNvSpPr>
          <p:nvPr>
            <p:ph type="sldNum" idx="12"/>
          </p:nvPr>
        </p:nvSpPr>
        <p:spPr/>
        <p:txBody>
          <a:bodyPr/>
          <a:lstStyle/>
          <a:p>
            <a:fld id="{BB789DE4-BF66-4EE0-AB90-115721A795C0}" type="slidenum">
              <a:rPr lang="es-ES" altLang="es-AR"/>
              <a:pPr/>
              <a:t>9</a:t>
            </a:fld>
            <a:endParaRPr lang="es-ES" altLang="es-AR"/>
          </a:p>
        </p:txBody>
      </p:sp>
      <p:sp>
        <p:nvSpPr>
          <p:cNvPr id="14337" name="Rectangle 1"/>
          <p:cNvSpPr>
            <a:spLocks noGrp="1" noChangeArrowheads="1"/>
          </p:cNvSpPr>
          <p:nvPr>
            <p:ph type="title" idx="4294967295"/>
          </p:nvPr>
        </p:nvSpPr>
        <p:spPr>
          <a:xfrm>
            <a:off x="1775520" y="116632"/>
            <a:ext cx="8001000" cy="763587"/>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altLang="es-AR" sz="5400" b="1" dirty="0">
                <a:latin typeface="Bitstream Charter" pitchFamily="16" charset="0"/>
              </a:rPr>
              <a:t>Constructor de copia</a:t>
            </a:r>
          </a:p>
        </p:txBody>
      </p:sp>
      <p:sp>
        <p:nvSpPr>
          <p:cNvPr id="14338" name="Text Box 2"/>
          <p:cNvSpPr txBox="1">
            <a:spLocks noChangeArrowheads="1"/>
          </p:cNvSpPr>
          <p:nvPr/>
        </p:nvSpPr>
        <p:spPr bwMode="auto">
          <a:xfrm>
            <a:off x="2567608" y="1089570"/>
            <a:ext cx="8785225"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just">
              <a:buClrTx/>
              <a:buFontTx/>
              <a:buNone/>
            </a:pPr>
            <a:r>
              <a:rPr lang="es-AR" altLang="es-AR" sz="3200" dirty="0">
                <a:solidFill>
                  <a:srgbClr val="000080"/>
                </a:solidFill>
                <a:latin typeface="Trebuchet MS" panose="020B0603020202020204" pitchFamily="34" charset="0"/>
              </a:rPr>
              <a:t>¿por qué un constructor de copia DEBE recibir su argumento por referencia y no por valor??</a:t>
            </a:r>
            <a:endParaRPr lang="es-AR" altLang="es-AR" sz="3200" dirty="0">
              <a:latin typeface="URW Chancery L" charset="0"/>
            </a:endParaRPr>
          </a:p>
          <a:p>
            <a:pPr algn="just">
              <a:buClrTx/>
              <a:buFontTx/>
              <a:buNone/>
            </a:pPr>
            <a:endParaRPr lang="es-AR" altLang="es-AR" sz="3200" dirty="0">
              <a:latin typeface="URW Chancery L" charset="0"/>
            </a:endParaRPr>
          </a:p>
        </p:txBody>
      </p:sp>
      <p:sp>
        <p:nvSpPr>
          <p:cNvPr id="14342" name="Text Box 6"/>
          <p:cNvSpPr txBox="1">
            <a:spLocks noChangeArrowheads="1"/>
          </p:cNvSpPr>
          <p:nvPr/>
        </p:nvSpPr>
        <p:spPr bwMode="auto">
          <a:xfrm>
            <a:off x="306652" y="1809205"/>
            <a:ext cx="3617913" cy="395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buClrTx/>
              <a:buFontTx/>
              <a:buNone/>
            </a:pPr>
            <a:r>
              <a:rPr lang="es-AR" altLang="es-AR" sz="2800" i="1" dirty="0" err="1">
                <a:latin typeface="FreesiaUPC" panose="020B0604020202020204" pitchFamily="34" charset="-34"/>
                <a:cs typeface="FreesiaUPC" panose="020B0604020202020204" pitchFamily="34" charset="-34"/>
              </a:rPr>
              <a:t>class</a:t>
            </a:r>
            <a:r>
              <a:rPr lang="es-AR" altLang="es-AR" sz="2800" i="1" dirty="0">
                <a:latin typeface="FreesiaUPC" panose="020B0604020202020204" pitchFamily="34" charset="-34"/>
                <a:cs typeface="FreesiaUPC" panose="020B0604020202020204" pitchFamily="34" charset="-34"/>
              </a:rPr>
              <a:t> punto {</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x_;</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y_;</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public</a:t>
            </a:r>
            <a:r>
              <a:rPr lang="es-AR" altLang="es-AR" sz="2800" i="1" dirty="0">
                <a:latin typeface="FreesiaUPC" panose="020B0604020202020204" pitchFamily="34" charset="-34"/>
                <a:cs typeface="FreesiaUPC" panose="020B0604020202020204" pitchFamily="34" charset="-34"/>
              </a:rPr>
              <a:t>:</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b="1" i="1" dirty="0">
                <a:latin typeface="FreesiaUPC" panose="020B0604020202020204" pitchFamily="34" charset="-34"/>
                <a:cs typeface="FreesiaUPC" panose="020B0604020202020204" pitchFamily="34" charset="-34"/>
              </a:rPr>
              <a:t>punto (</a:t>
            </a:r>
            <a:r>
              <a:rPr lang="es-AR" altLang="es-AR" sz="2800" b="1" i="1" dirty="0" err="1">
                <a:latin typeface="FreesiaUPC" panose="020B0604020202020204" pitchFamily="34" charset="-34"/>
                <a:cs typeface="FreesiaUPC" panose="020B0604020202020204" pitchFamily="34" charset="-34"/>
              </a:rPr>
              <a:t>int,int</a:t>
            </a:r>
            <a:r>
              <a:rPr lang="es-AR" altLang="es-AR" sz="2800" b="1" i="1" dirty="0">
                <a:latin typeface="FreesiaUPC" panose="020B0604020202020204" pitchFamily="34" charset="-34"/>
                <a:cs typeface="FreesiaUPC" panose="020B0604020202020204" pitchFamily="34" charset="-34"/>
              </a:rPr>
              <a:t>);</a:t>
            </a:r>
          </a:p>
          <a:p>
            <a:pPr>
              <a:buClrTx/>
              <a:buFontTx/>
              <a:buNone/>
            </a:pPr>
            <a:r>
              <a:rPr lang="es-AR" altLang="es-AR" sz="2800" b="1" i="1" dirty="0">
                <a:latin typeface="FreesiaUPC" panose="020B0604020202020204" pitchFamily="34" charset="-34"/>
                <a:cs typeface="FreesiaUPC" panose="020B0604020202020204" pitchFamily="34" charset="-34"/>
              </a:rPr>
              <a:t>      </a:t>
            </a:r>
            <a:r>
              <a:rPr lang="es-AR" altLang="es-AR" sz="2800" b="1" i="1" dirty="0">
                <a:solidFill>
                  <a:srgbClr val="FF0000"/>
                </a:solidFill>
                <a:latin typeface="FreesiaUPC" panose="020B0604020202020204" pitchFamily="34" charset="-34"/>
                <a:cs typeface="FreesiaUPC" panose="020B0604020202020204" pitchFamily="34" charset="-34"/>
              </a:rPr>
              <a:t>punto (</a:t>
            </a:r>
            <a:r>
              <a:rPr lang="es-AR" altLang="es-AR" sz="2800" b="1" i="1" dirty="0" err="1">
                <a:solidFill>
                  <a:srgbClr val="FF0000"/>
                </a:solidFill>
                <a:latin typeface="FreesiaUPC" panose="020B0604020202020204" pitchFamily="34" charset="-34"/>
                <a:cs typeface="FreesiaUPC" panose="020B0604020202020204" pitchFamily="34" charset="-34"/>
              </a:rPr>
              <a:t>const</a:t>
            </a:r>
            <a:r>
              <a:rPr lang="es-AR" altLang="es-AR" sz="2800" b="1" i="1" dirty="0">
                <a:solidFill>
                  <a:srgbClr val="FF0000"/>
                </a:solidFill>
                <a:latin typeface="FreesiaUPC" panose="020B0604020202020204" pitchFamily="34" charset="-34"/>
                <a:cs typeface="FreesiaUPC" panose="020B0604020202020204" pitchFamily="34" charset="-34"/>
              </a:rPr>
              <a:t> punto&amp;);</a:t>
            </a:r>
          </a:p>
          <a:p>
            <a:pPr>
              <a:buClrTx/>
              <a:buFontTx/>
              <a:buNone/>
            </a:pPr>
            <a:r>
              <a:rPr lang="es-AR" altLang="es-AR" sz="2800" i="1" dirty="0">
                <a:latin typeface="FreesiaUPC" panose="020B0604020202020204" pitchFamily="34" charset="-34"/>
                <a:cs typeface="FreesiaUPC" panose="020B0604020202020204" pitchFamily="34" charset="-34"/>
              </a:rPr>
              <a:t>      void </a:t>
            </a:r>
            <a:r>
              <a:rPr lang="es-AR" altLang="es-AR" sz="2800" i="1" dirty="0" err="1">
                <a:latin typeface="FreesiaUPC" panose="020B0604020202020204" pitchFamily="34" charset="-34"/>
                <a:cs typeface="FreesiaUPC" panose="020B0604020202020204" pitchFamily="34" charset="-34"/>
              </a:rPr>
              <a:t>set_xy</a:t>
            </a: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get_x</a:t>
            </a:r>
            <a:r>
              <a:rPr lang="es-AR" altLang="es-AR" sz="2800" i="1" dirty="0">
                <a:latin typeface="FreesiaUPC" panose="020B0604020202020204" pitchFamily="34" charset="-34"/>
                <a:cs typeface="FreesiaUPC" panose="020B0604020202020204" pitchFamily="34" charset="-34"/>
              </a:rPr>
              <a:t> (void) </a:t>
            </a:r>
            <a:r>
              <a:rPr lang="es-AR" altLang="es-AR" sz="2800" i="1" dirty="0" err="1">
                <a:latin typeface="FreesiaUPC" panose="020B0604020202020204" pitchFamily="34" charset="-34"/>
                <a:cs typeface="FreesiaUPC" panose="020B0604020202020204" pitchFamily="34" charset="-34"/>
              </a:rPr>
              <a:t>const</a:t>
            </a:r>
            <a:r>
              <a:rPr lang="es-AR" altLang="es-AR" sz="2800" i="1" dirty="0">
                <a:latin typeface="FreesiaUPC" panose="020B0604020202020204" pitchFamily="34" charset="-34"/>
                <a:cs typeface="FreesiaUPC" panose="020B0604020202020204" pitchFamily="34" charset="-34"/>
              </a:rPr>
              <a:t>;</a:t>
            </a:r>
          </a:p>
          <a:p>
            <a:pPr>
              <a:buClrTx/>
              <a:buFontTx/>
              <a:buNone/>
            </a:pP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int</a:t>
            </a:r>
            <a:r>
              <a:rPr lang="es-AR" altLang="es-AR" sz="2800" i="1" dirty="0">
                <a:latin typeface="FreesiaUPC" panose="020B0604020202020204" pitchFamily="34" charset="-34"/>
                <a:cs typeface="FreesiaUPC" panose="020B0604020202020204" pitchFamily="34" charset="-34"/>
              </a:rPr>
              <a:t> </a:t>
            </a:r>
            <a:r>
              <a:rPr lang="es-AR" altLang="es-AR" sz="2800" i="1" dirty="0" err="1">
                <a:latin typeface="FreesiaUPC" panose="020B0604020202020204" pitchFamily="34" charset="-34"/>
                <a:cs typeface="FreesiaUPC" panose="020B0604020202020204" pitchFamily="34" charset="-34"/>
              </a:rPr>
              <a:t>get_y</a:t>
            </a:r>
            <a:r>
              <a:rPr lang="es-AR" altLang="es-AR" sz="2800" i="1" dirty="0">
                <a:latin typeface="FreesiaUPC" panose="020B0604020202020204" pitchFamily="34" charset="-34"/>
                <a:cs typeface="FreesiaUPC" panose="020B0604020202020204" pitchFamily="34" charset="-34"/>
              </a:rPr>
              <a:t> (void) </a:t>
            </a:r>
            <a:r>
              <a:rPr lang="es-AR" altLang="es-AR" sz="2800" i="1" dirty="0" err="1">
                <a:latin typeface="FreesiaUPC" panose="020B0604020202020204" pitchFamily="34" charset="-34"/>
                <a:cs typeface="FreesiaUPC" panose="020B0604020202020204" pitchFamily="34" charset="-34"/>
              </a:rPr>
              <a:t>const</a:t>
            </a:r>
            <a:r>
              <a:rPr lang="es-AR" altLang="es-AR" sz="2800" i="1" dirty="0">
                <a:latin typeface="FreesiaUPC" panose="020B0604020202020204" pitchFamily="34" charset="-34"/>
                <a:cs typeface="FreesiaUPC" panose="020B0604020202020204" pitchFamily="34" charset="-34"/>
              </a:rPr>
              <a:t>;</a:t>
            </a:r>
          </a:p>
          <a:p>
            <a:pPr>
              <a:buClrTx/>
              <a:buFontTx/>
              <a:buNone/>
            </a:pPr>
            <a:r>
              <a:rPr lang="es-AR" altLang="es-AR" sz="2800" i="1" dirty="0">
                <a:latin typeface="FreesiaUPC" panose="020B0604020202020204" pitchFamily="34" charset="-34"/>
                <a:cs typeface="FreesiaUPC" panose="020B0604020202020204" pitchFamily="34" charset="-34"/>
              </a:rPr>
              <a:t>}</a:t>
            </a:r>
          </a:p>
        </p:txBody>
      </p:sp>
      <p:sp>
        <p:nvSpPr>
          <p:cNvPr id="14343" name="Text Box 7"/>
          <p:cNvSpPr txBox="1">
            <a:spLocks noChangeArrowheads="1"/>
          </p:cNvSpPr>
          <p:nvPr/>
        </p:nvSpPr>
        <p:spPr bwMode="auto">
          <a:xfrm>
            <a:off x="4165601" y="2575769"/>
            <a:ext cx="7475015" cy="3615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DejaVu Sans" charset="0"/>
                <a:cs typeface="DejaVu Sans" charset="0"/>
              </a:defRPr>
            </a:lvl9pPr>
          </a:lstStyle>
          <a:p>
            <a:pPr algn="ctr">
              <a:buClrTx/>
              <a:buFontTx/>
              <a:buNone/>
            </a:pPr>
            <a:r>
              <a:rPr lang="es-AR" altLang="es-AR" sz="4400" dirty="0">
                <a:latin typeface="Freestyle Script" panose="030804020302050B0404" pitchFamily="66" charset="0"/>
                <a:cs typeface="FreesiaUPC" panose="020B0604020202020204" pitchFamily="34" charset="-34"/>
              </a:rPr>
              <a:t>porque la llamada al constructor de copia produciría </a:t>
            </a:r>
            <a:r>
              <a:rPr lang="es-AR" altLang="es-AR" sz="4400" b="1" dirty="0">
                <a:latin typeface="Freestyle Script" panose="030804020302050B0404" pitchFamily="66" charset="0"/>
                <a:cs typeface="FreesiaUPC" panose="020B0604020202020204" pitchFamily="34" charset="-34"/>
              </a:rPr>
              <a:t>recursividad </a:t>
            </a:r>
            <a:r>
              <a:rPr lang="es-AR" altLang="es-AR" sz="4400" b="1" dirty="0" err="1">
                <a:latin typeface="Freestyle Script" panose="030804020302050B0404" pitchFamily="66" charset="0"/>
                <a:cs typeface="FreesiaUPC" panose="020B0604020202020204" pitchFamily="34" charset="-34"/>
              </a:rPr>
              <a:t>inﬁnita</a:t>
            </a:r>
            <a:r>
              <a:rPr lang="es-AR" altLang="es-AR" sz="4400" dirty="0">
                <a:latin typeface="Freestyle Script" panose="030804020302050B0404" pitchFamily="66" charset="0"/>
                <a:cs typeface="FreesiaUPC" panose="020B0604020202020204" pitchFamily="34" charset="-34"/>
              </a:rPr>
              <a:t>, ya que al recibir un objeto por valor, el constructor de copia generaría un nuevo objeto copia, que ejecutaría su constructor y así seguiría al infinito... </a:t>
            </a:r>
          </a:p>
        </p:txBody>
      </p:sp>
    </p:spTree>
    <p:extLst>
      <p:ext uri="{BB962C8B-B14F-4D97-AF65-F5344CB8AC3E}">
        <p14:creationId xmlns:p14="http://schemas.microsoft.com/office/powerpoint/2010/main" val="12938428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anim calcmode="lin" valueType="num">
                                      <p:cBhvr>
                                        <p:cTn id="7" dur="500" fill="hold"/>
                                        <p:tgtEl>
                                          <p:spTgt spid="14343"/>
                                        </p:tgtEl>
                                        <p:attrNameLst>
                                          <p:attrName>ppt_w</p:attrName>
                                        </p:attrNameLst>
                                      </p:cBhvr>
                                      <p:tavLst>
                                        <p:tav tm="0">
                                          <p:val>
                                            <p:fltVal val="0"/>
                                          </p:val>
                                        </p:tav>
                                        <p:tav tm="100000">
                                          <p:val>
                                            <p:strVal val="#ppt_w"/>
                                          </p:val>
                                        </p:tav>
                                      </p:tavLst>
                                    </p:anim>
                                    <p:anim calcmode="lin" valueType="num">
                                      <p:cBhvr>
                                        <p:cTn id="8" dur="500" fill="hold"/>
                                        <p:tgtEl>
                                          <p:spTgt spid="14343"/>
                                        </p:tgtEl>
                                        <p:attrNameLst>
                                          <p:attrName>ppt_h</p:attrName>
                                        </p:attrNameLst>
                                      </p:cBhvr>
                                      <p:tavLst>
                                        <p:tav tm="0">
                                          <p:val>
                                            <p:fltVal val="0"/>
                                          </p:val>
                                        </p:tav>
                                        <p:tav tm="100000">
                                          <p:val>
                                            <p:strVal val="#ppt_h"/>
                                          </p:val>
                                        </p:tav>
                                      </p:tavLst>
                                    </p:anim>
                                    <p:animEffect transition="in" filter="fade">
                                      <p:cBhvr>
                                        <p:cTn id="9"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Lst>
  </p:timing>
</p:sld>
</file>

<file path=ppt/theme/theme1.xml><?xml version="1.0" encoding="utf-8"?>
<a:theme xmlns:a="http://schemas.openxmlformats.org/drawingml/2006/main" name="Info2_PPAL_panoramico">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Impact"/>
        <a:ea typeface="DejaVu Sans"/>
        <a:cs typeface="DejaVu Sans"/>
      </a:majorFont>
      <a:minorFont>
        <a:latin typeface="Arial Narrow"/>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AR"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AR"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fo2_PPAL_panoramico" id="{C405A61C-0897-40F4-993C-008C4C8B076E}" vid="{05069466-5358-40D0-8285-C34BC64D983D}"/>
    </a:ext>
  </a:extLst>
</a:theme>
</file>

<file path=ppt/theme/theme2.xml><?xml version="1.0" encoding="utf-8"?>
<a:theme xmlns:a="http://schemas.openxmlformats.org/drawingml/2006/main" name="3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Impact"/>
        <a:ea typeface="DejaVu Sans"/>
        <a:cs typeface="DejaVu Sans"/>
      </a:majorFont>
      <a:minorFont>
        <a:latin typeface="Arial Narrow"/>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AR"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AR"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Impact"/>
        <a:ea typeface="DejaVu Sans"/>
        <a:cs typeface="DejaVu Sans"/>
      </a:majorFont>
      <a:minorFont>
        <a:latin typeface="Arial Narrow"/>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AR"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AR"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Impact"/>
        <a:ea typeface="DejaVu Sans"/>
        <a:cs typeface="DejaVu Sans"/>
      </a:majorFont>
      <a:minorFont>
        <a:latin typeface="Arial Narrow"/>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AR"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AR"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21394</TotalTime>
  <Words>6544</Words>
  <Application>Microsoft Office PowerPoint</Application>
  <PresentationFormat>Panorámica</PresentationFormat>
  <Paragraphs>971</Paragraphs>
  <Slides>51</Slides>
  <Notes>51</Notes>
  <HiddenSlides>2</HiddenSlides>
  <MMClips>0</MMClips>
  <ScaleCrop>false</ScaleCrop>
  <HeadingPairs>
    <vt:vector size="6" baseType="variant">
      <vt:variant>
        <vt:lpstr>Fuentes usadas</vt:lpstr>
      </vt:variant>
      <vt:variant>
        <vt:i4>30</vt:i4>
      </vt:variant>
      <vt:variant>
        <vt:lpstr>Tema</vt:lpstr>
      </vt:variant>
      <vt:variant>
        <vt:i4>4</vt:i4>
      </vt:variant>
      <vt:variant>
        <vt:lpstr>Títulos de diapositiva</vt:lpstr>
      </vt:variant>
      <vt:variant>
        <vt:i4>51</vt:i4>
      </vt:variant>
    </vt:vector>
  </HeadingPairs>
  <TitlesOfParts>
    <vt:vector size="85" baseType="lpstr">
      <vt:lpstr>AR CENA</vt:lpstr>
      <vt:lpstr>AR DARLING</vt:lpstr>
      <vt:lpstr>Arial</vt:lpstr>
      <vt:lpstr>Arial Narrow</vt:lpstr>
      <vt:lpstr>Bitstream Charter</vt:lpstr>
      <vt:lpstr>Comic Sans MS</vt:lpstr>
      <vt:lpstr>Courier New</vt:lpstr>
      <vt:lpstr>DejaVu Sans</vt:lpstr>
      <vt:lpstr>FreesiaUPC</vt:lpstr>
      <vt:lpstr>Freestyle Script</vt:lpstr>
      <vt:lpstr>Gentium Basic</vt:lpstr>
      <vt:lpstr>Impact</vt:lpstr>
      <vt:lpstr>Ink Free</vt:lpstr>
      <vt:lpstr>LegacySans-Bold</vt:lpstr>
      <vt:lpstr>LegacySans-Book</vt:lpstr>
      <vt:lpstr>Mistral</vt:lpstr>
      <vt:lpstr>Monotype Corsiva</vt:lpstr>
      <vt:lpstr>PrestigeElite</vt:lpstr>
      <vt:lpstr>PrestigeElite-Slanted</vt:lpstr>
      <vt:lpstr>Purisa</vt:lpstr>
      <vt:lpstr>Segoe Print</vt:lpstr>
      <vt:lpstr>Symbol</vt:lpstr>
      <vt:lpstr>Tahoma</vt:lpstr>
      <vt:lpstr>Times New Roman</vt:lpstr>
      <vt:lpstr>Trebuchet MS</vt:lpstr>
      <vt:lpstr>Ubuntu</vt:lpstr>
      <vt:lpstr>Ume Gothic</vt:lpstr>
      <vt:lpstr>URW Chancery L</vt:lpstr>
      <vt:lpstr>Verdana</vt:lpstr>
      <vt:lpstr>Wingdings</vt:lpstr>
      <vt:lpstr>Info2_PPAL_panoramico</vt:lpstr>
      <vt:lpstr>3_Tema de Office</vt:lpstr>
      <vt:lpstr>4_Tema de Office</vt:lpstr>
      <vt:lpstr>2_Tema de Office</vt:lpstr>
      <vt:lpstr>Presentación de PowerPoint</vt:lpstr>
      <vt:lpstr>¿qué es una clase?</vt:lpstr>
      <vt:lpstr>Agenda de hoy</vt:lpstr>
      <vt:lpstr>Nuevo tipo de datos: referencias</vt:lpstr>
      <vt:lpstr>Punteros vs. Referencias </vt:lpstr>
      <vt:lpstr>¿en que se usan las referencias?</vt:lpstr>
      <vt:lpstr>  Demostración</vt:lpstr>
      <vt:lpstr>Presentación de PowerPoint</vt:lpstr>
      <vt:lpstr>Constructor de copia</vt:lpstr>
      <vt:lpstr>Presentación de PowerPoint</vt:lpstr>
      <vt:lpstr>Presentación de PowerPoint</vt:lpstr>
      <vt:lpstr>Ejemplo constructor de copia</vt:lpstr>
      <vt:lpstr>Listas inicializadoras (i)</vt:lpstr>
      <vt:lpstr>Listas inicializadoras (ii)</vt:lpstr>
      <vt:lpstr>Práctica</vt:lpstr>
      <vt:lpstr>Presentación de PowerPoint</vt:lpstr>
      <vt:lpstr>Presentación de PowerPoint</vt:lpstr>
      <vt:lpstr>Puntero this (es como el sol.... siempre está)</vt:lpstr>
      <vt:lpstr>Puntero this</vt:lpstr>
      <vt:lpstr>Puntero this</vt:lpstr>
      <vt:lpstr>Puntero this: uso trivial</vt:lpstr>
      <vt:lpstr>Puntero this: retorno</vt:lpstr>
      <vt:lpstr>Puntero this: retorno</vt:lpstr>
      <vt:lpstr>Puntero this: retorno</vt:lpstr>
      <vt:lpstr>Puntero this: retorno</vt:lpstr>
      <vt:lpstr>Puntero this: retorno</vt:lpstr>
      <vt:lpstr>Miembros de clase static</vt:lpstr>
      <vt:lpstr>atributos static</vt:lpstr>
      <vt:lpstr>Inicialización de atributos  static</vt:lpstr>
      <vt:lpstr>¿Cómo se accede a un atributo static?</vt:lpstr>
      <vt:lpstr>Ejemplos usando static</vt:lpstr>
      <vt:lpstr>El puntero this  y los miembros static</vt:lpstr>
      <vt:lpstr>Invocando a funciones static</vt:lpstr>
      <vt:lpstr>Presentación de PowerPoint</vt:lpstr>
      <vt:lpstr>Diferentes usos de la palabra clave static</vt:lpstr>
      <vt:lpstr>Relaciones de amistad: friend</vt:lpstr>
      <vt:lpstr>Presentación de PowerPoint</vt:lpstr>
      <vt:lpstr>Presentación de PowerPoint</vt:lpstr>
      <vt:lpstr>Presentación de PowerPoint</vt:lpstr>
      <vt:lpstr>Funciones amigas externas</vt:lpstr>
      <vt:lpstr>Funciones amigas externas</vt:lpstr>
      <vt:lpstr>Presentación de PowerPoint</vt:lpstr>
      <vt:lpstr>Material adicional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 - Pila</dc:title>
  <dc:subject/>
  <dc:creator>Marcelo H. Giura</dc:creator>
  <cp:keywords/>
  <dc:description/>
  <cp:lastModifiedBy>Marcelo Giura</cp:lastModifiedBy>
  <cp:revision>611</cp:revision>
  <cp:lastPrinted>1601-01-01T00:00:00Z</cp:lastPrinted>
  <dcterms:created xsi:type="dcterms:W3CDTF">1999-01-04T11:50:11Z</dcterms:created>
  <dcterms:modified xsi:type="dcterms:W3CDTF">2021-02-18T15:13:07Z</dcterms:modified>
</cp:coreProperties>
</file>