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96" r:id="rId2"/>
    <p:sldId id="297" r:id="rId3"/>
    <p:sldId id="308" r:id="rId4"/>
    <p:sldId id="302" r:id="rId5"/>
    <p:sldId id="300" r:id="rId6"/>
    <p:sldId id="309" r:id="rId7"/>
    <p:sldId id="312" r:id="rId8"/>
    <p:sldId id="313" r:id="rId9"/>
    <p:sldId id="310" r:id="rId10"/>
    <p:sldId id="315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3" r:id="rId19"/>
    <p:sldId id="338" r:id="rId20"/>
    <p:sldId id="322" r:id="rId21"/>
    <p:sldId id="339" r:id="rId22"/>
    <p:sldId id="324" r:id="rId23"/>
    <p:sldId id="325" r:id="rId24"/>
    <p:sldId id="331" r:id="rId25"/>
    <p:sldId id="328" r:id="rId26"/>
    <p:sldId id="327" r:id="rId27"/>
    <p:sldId id="329" r:id="rId28"/>
    <p:sldId id="326" r:id="rId29"/>
    <p:sldId id="330" r:id="rId30"/>
    <p:sldId id="334" r:id="rId31"/>
    <p:sldId id="340" r:id="rId32"/>
    <p:sldId id="335" r:id="rId33"/>
    <p:sldId id="337" r:id="rId34"/>
    <p:sldId id="336" r:id="rId35"/>
    <p:sldId id="341" r:id="rId36"/>
    <p:sldId id="342" r:id="rId37"/>
    <p:sldId id="344" r:id="rId38"/>
    <p:sldId id="345" r:id="rId39"/>
    <p:sldId id="333" r:id="rId40"/>
    <p:sldId id="34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FF"/>
    <a:srgbClr val="004200"/>
    <a:srgbClr val="000600"/>
    <a:srgbClr val="7B7B7B"/>
    <a:srgbClr val="232323"/>
    <a:srgbClr val="080808"/>
    <a:srgbClr val="F5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97E40-5949-EA4E-A61C-17C2367A7D6F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7064E-5C75-394A-929D-1CE8C5F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Marathon ahead of us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assume you know Python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will do my best to justify everything I teach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baseline="0" dirty="0" smtClean="0"/>
              <a:t> want you to leave with an understanding of how all of the pieces work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Bridges the gap between what a user sees and the database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are stupid and can be painful to work with, Django makes it easy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include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postgres</a:t>
            </a:r>
            <a:r>
              <a:rPr lang="en-US" baseline="0" dirty="0" smtClean="0"/>
              <a:t>, oracle, and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Bridges the gap between what a user sees and the database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are stupid and can be painful to work with, Django makes it easy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Databases include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postgres</a:t>
            </a:r>
            <a:r>
              <a:rPr lang="en-US" baseline="0" dirty="0" smtClean="0"/>
              <a:t>, oracle, and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your</a:t>
            </a:r>
            <a:r>
              <a:rPr lang="en-US" baseline="0" dirty="0" smtClean="0"/>
              <a:t> browser and explore the site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Manage.py</a:t>
            </a:r>
            <a:r>
              <a:rPr lang="en-US" baseline="0" dirty="0" smtClean="0"/>
              <a:t> is what you will mostly interact with, what we ran in last step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Settings.py</a:t>
            </a:r>
            <a:r>
              <a:rPr lang="en-US" baseline="0" dirty="0" smtClean="0"/>
              <a:t> file is an important one to edit, we’ll look at that a little later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Urls.py</a:t>
            </a:r>
            <a:r>
              <a:rPr lang="en-US" baseline="0" dirty="0" smtClean="0"/>
              <a:t> has our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configurations in it, also look at that later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Manage.py</a:t>
            </a:r>
            <a:r>
              <a:rPr lang="en-US" baseline="0" dirty="0" smtClean="0"/>
              <a:t> is what you will mostly interact with, what we ran in last step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Settings.py</a:t>
            </a:r>
            <a:r>
              <a:rPr lang="en-US" baseline="0" dirty="0" smtClean="0"/>
              <a:t> file is an important one to edit, we’ll look at that a little later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Urls.py</a:t>
            </a:r>
            <a:r>
              <a:rPr lang="en-US" baseline="0" dirty="0" smtClean="0"/>
              <a:t> has our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configurations in it, also look at that later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project looks a bit different, we added an events app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your</a:t>
            </a:r>
            <a:r>
              <a:rPr lang="en-US" baseline="0" dirty="0" smtClean="0"/>
              <a:t> browser and explore the site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project looks a bit different, we added an events app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our project looks a bit different, we added an events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Must register this app in </a:t>
            </a:r>
            <a:r>
              <a:rPr lang="en-US" baseline="0" dirty="0" err="1" smtClean="0"/>
              <a:t>settings.py</a:t>
            </a:r>
            <a:r>
              <a:rPr lang="en-US" baseline="0" dirty="0" smtClean="0"/>
              <a:t>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Regex matching for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, can also pass in variables via </a:t>
            </a:r>
            <a:r>
              <a:rPr lang="en-US" baseline="0" dirty="0" err="1" smtClean="0"/>
              <a:t>url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set in </a:t>
            </a:r>
            <a:r>
              <a:rPr lang="en-US" dirty="0" err="1" smtClean="0"/>
              <a:t>settings.py</a:t>
            </a:r>
            <a:r>
              <a:rPr lang="en-US" dirty="0" smtClean="0"/>
              <a:t> where my</a:t>
            </a:r>
            <a:r>
              <a:rPr lang="en-US" baseline="0" dirty="0" smtClean="0"/>
              <a:t> templates folder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Zip of code you’ll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you add a new model must update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manage.py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syncdb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Lots of options for fields, </a:t>
            </a:r>
            <a:r>
              <a:rPr lang="en-US" baseline="0" dirty="0" err="1" smtClean="0"/>
              <a:t>urlfield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charfield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textfield</a:t>
            </a:r>
            <a:r>
              <a:rPr lang="en-US" baseline="0" dirty="0" smtClean="0"/>
              <a:t>, also key this to objects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Imagefield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Floatfield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Filefield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EmailField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Many-to-many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One-to-one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you add a new model must update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manage.py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syncdb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Django provides a rich ability to search for objects by calling </a:t>
            </a:r>
            <a:r>
              <a:rPr lang="en-US" baseline="0" dirty="0" err="1" smtClean="0"/>
              <a:t>Event.objects.filter</a:t>
            </a:r>
            <a:r>
              <a:rPr lang="en-US" baseline="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docs.djangoproject.com</a:t>
            </a:r>
            <a:r>
              <a:rPr lang="en-US" baseline="0" dirty="0" smtClean="0"/>
              <a:t>/en/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/intro/tutorial02/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you add a new model must update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manage.py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syncdb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Django provides a rich ability to search for objects by calling </a:t>
            </a:r>
            <a:r>
              <a:rPr lang="en-US" baseline="0" dirty="0" err="1" smtClean="0"/>
              <a:t>Event.objects.filter</a:t>
            </a:r>
            <a:r>
              <a:rPr lang="en-US" baseline="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you add a new model must update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manage.py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syncdb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Django provides a rich ability to search for objects by calling </a:t>
            </a:r>
            <a:r>
              <a:rPr lang="en-US" baseline="0" dirty="0" err="1" smtClean="0"/>
              <a:t>Event.objects.filter</a:t>
            </a:r>
            <a:r>
              <a:rPr lang="en-US" baseline="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https://</a:t>
            </a:r>
            <a:r>
              <a:rPr lang="en-US" baseline="0" dirty="0" err="1" smtClean="0"/>
              <a:t>docs.djangoproject.com</a:t>
            </a:r>
            <a:r>
              <a:rPr lang="en-US" baseline="0" dirty="0" smtClean="0"/>
              <a:t>/en/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/intro/tutorial02/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Enable in </a:t>
            </a:r>
            <a:r>
              <a:rPr lang="en-US" baseline="0" dirty="0" err="1" smtClean="0"/>
              <a:t>urls.py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Enable in </a:t>
            </a:r>
            <a:r>
              <a:rPr lang="en-US" baseline="0" dirty="0" err="1" smtClean="0"/>
              <a:t>settings.py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admin.py</a:t>
            </a:r>
            <a:r>
              <a:rPr lang="en-US" baseline="0" dirty="0" smtClean="0"/>
              <a:t> to events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Marathon ahead of us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assume you know Python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 will do my best to justify everything I teach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baseline="0" dirty="0" smtClean="0"/>
              <a:t> want you to leave with an understanding of how all of the pieces work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Django website recommends pip, but </a:t>
            </a:r>
            <a:r>
              <a:rPr lang="en-US" dirty="0" err="1" smtClean="0"/>
              <a:t>easy_install</a:t>
            </a:r>
            <a:r>
              <a:rPr lang="en-US" dirty="0" smtClean="0"/>
              <a:t> should also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Websites have three layers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Front-end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Back-end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Data Management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02E-1E7B-3E4D-B109-33103148AC2B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/>
                <a:cs typeface="Helvetica Neue"/>
              </a:rPr>
              <a:t>Web Programming in Python with Django</a:t>
            </a:r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is Django?</a:t>
            </a:r>
          </a:p>
        </p:txBody>
      </p:sp>
    </p:spTree>
    <p:extLst>
      <p:ext uri="{BB962C8B-B14F-4D97-AF65-F5344CB8AC3E}">
        <p14:creationId xmlns:p14="http://schemas.microsoft.com/office/powerpoint/2010/main" val="31724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94118"/>
            <a:ext cx="8106786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is Django?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Bridges the gap between what the user sees and the database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Databases are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hard,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but Django makes it easy to work with them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Popular d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atabases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include: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940" y="4129914"/>
            <a:ext cx="1925889" cy="1986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988" y="3699413"/>
            <a:ext cx="2897150" cy="1498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944" y="5685930"/>
            <a:ext cx="2951194" cy="4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Django?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35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94118"/>
            <a:ext cx="8106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Django</a:t>
            </a:r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?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Python, easy to read and understand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Don’t Repeat Yourself (DRY) Philosophy!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community has done a lot of the thinking for you, including security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87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Does Django Work?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86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Model-Template-View (MTV)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Model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Anything dealing with data and its representation (i.e.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a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user or even data validation)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Template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How data is displayed, what it looks like, this is the presentation layer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View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data is presented to the template, the control logic, bridging models and template</a:t>
            </a:r>
          </a:p>
        </p:txBody>
      </p:sp>
    </p:spTree>
    <p:extLst>
      <p:ext uri="{BB962C8B-B14F-4D97-AF65-F5344CB8AC3E}">
        <p14:creationId xmlns:p14="http://schemas.microsoft.com/office/powerpoint/2010/main" val="33860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933643"/>
            <a:ext cx="81067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gives you: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Object-relational mapper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Define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P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ython classes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Rich way of interacting with database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Automatic admin interface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Don’t waste your time creating an admin page, Django does this for you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Elegant URL design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Regex matching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Templating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system</a:t>
            </a:r>
          </a:p>
          <a:p>
            <a:pPr marL="1828800" lvl="3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Fill in web pages on the fly!</a:t>
            </a:r>
          </a:p>
        </p:txBody>
      </p:sp>
    </p:spTree>
    <p:extLst>
      <p:ext uri="{BB962C8B-B14F-4D97-AF65-F5344CB8AC3E}">
        <p14:creationId xmlns:p14="http://schemas.microsoft.com/office/powerpoint/2010/main" val="36241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Running a Django Server Locally</a:t>
            </a:r>
          </a:p>
        </p:txBody>
      </p:sp>
    </p:spTree>
    <p:extLst>
      <p:ext uri="{BB962C8B-B14F-4D97-AF65-F5344CB8AC3E}">
        <p14:creationId xmlns:p14="http://schemas.microsoft.com/office/powerpoint/2010/main" val="36456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541334"/>
            <a:ext cx="6391304" cy="2728285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runserver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Validating models...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0 errors found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 version 1.4, using settings '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rsvp.settings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Development server is running at http://127.0.0.1:8000/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Quit the server with CONTROL-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C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 your terminal, from the website directory, type: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999" y="435088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Open your browser and visit: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8" y="4898096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32323"/>
                </a:solidFill>
                <a:latin typeface="Consolas"/>
                <a:cs typeface="Consolas"/>
              </a:rPr>
              <a:t>l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ocalhost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:8000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2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459504"/>
            <a:ext cx="8106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Starting a Project 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and </a:t>
            </a:r>
          </a:p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an App</a:t>
            </a:r>
          </a:p>
        </p:txBody>
      </p:sp>
    </p:spTree>
    <p:extLst>
      <p:ext uri="{BB962C8B-B14F-4D97-AF65-F5344CB8AC3E}">
        <p14:creationId xmlns:p14="http://schemas.microsoft.com/office/powerpoint/2010/main" val="276932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999" y="996625"/>
            <a:ext cx="8462572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Django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Website Architecture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“10,000 foot view” of Django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Running a Django Server Locally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Project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Starting a Project and Adding an App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From URL to 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Templating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Form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Generation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Admin Capabilities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 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scripts.mit.edu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997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23602" y="3117143"/>
            <a:ext cx="6896796" cy="623714"/>
          </a:xfrm>
          <a:prstGeom prst="roundRect">
            <a:avLst>
              <a:gd name="adj" fmla="val 1627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onsolas"/>
                <a:cs typeface="Consolas"/>
              </a:rPr>
              <a:t>&lt;your terminal&gt;$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django-admin.py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startproject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Consolas"/>
                <a:cs typeface="Consolas"/>
              </a:rPr>
              <a:t> &lt;name&gt;</a:t>
            </a:r>
          </a:p>
        </p:txBody>
      </p:sp>
    </p:spTree>
    <p:extLst>
      <p:ext uri="{BB962C8B-B14F-4D97-AF65-F5344CB8AC3E}">
        <p14:creationId xmlns:p14="http://schemas.microsoft.com/office/powerpoint/2010/main" val="31394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815646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This creates the following project structure: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33585" y="1387051"/>
            <a:ext cx="6896795" cy="2156882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&lt;name&gt;/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&lt;name&gt;/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wsgi.pyls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17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999" y="788503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Our Django project: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6348" y="1396193"/>
            <a:ext cx="6391304" cy="3974104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event/ &lt;- developer added app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admin.py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&lt;- developer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test.py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views.py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rsvp/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static/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templates/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wsgi.pyls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09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6348" y="1266609"/>
            <a:ext cx="6872604" cy="575333"/>
          </a:xfrm>
          <a:prstGeom prst="roundRect">
            <a:avLst>
              <a:gd name="adj" fmla="val 17522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startapp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&lt;name&gt;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6348" y="2394854"/>
            <a:ext cx="6872604" cy="4088191"/>
          </a:xfrm>
          <a:prstGeom prst="roundRect">
            <a:avLst>
              <a:gd name="adj" fmla="val 278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INSTALLED_APPS = (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'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django.contrib.auth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',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'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django.contrib.contenttypes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',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'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django.contrib.sessions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',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'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django.contrib.sites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',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'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django.contrib.messages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',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'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django.contrib.staticfiles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',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# Uncomment the next line to enable the admin:                                                                                      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'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django.contrib.admin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',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# Uncomment the next line to enable admin documentation:                                                                            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# '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django.contrib.admindocs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',                                                                                                       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'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&lt;name&gt;'</a:t>
            </a:r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  <a:endParaRPr lang="en-US" sz="1600" i="1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999" y="81220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 an app: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141" y="1933189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Register it in ‘rsvp/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settings.py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87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From URL to Page Render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66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999" y="88477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happens when a user enters this in the browser?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1431987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www.your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-site-</a:t>
            </a:r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domain.com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00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999" y="88477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What happens when a user enters this in the browser?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1431987"/>
            <a:ext cx="6391304" cy="556862"/>
          </a:xfrm>
          <a:prstGeom prst="roundRect">
            <a:avLst>
              <a:gd name="adj" fmla="val 23493"/>
            </a:avLst>
          </a:prstGeom>
          <a:solidFill>
            <a:schemeClr val="bg1">
              <a:lumMod val="95000"/>
            </a:schemeClr>
          </a:solidFill>
          <a:ln>
            <a:solidFill>
              <a:srgbClr val="2323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www.your</a:t>
            </a:r>
            <a:r>
              <a:rPr lang="en-US" dirty="0" smtClean="0">
                <a:solidFill>
                  <a:srgbClr val="232323"/>
                </a:solidFill>
                <a:latin typeface="Consolas"/>
                <a:cs typeface="Consolas"/>
              </a:rPr>
              <a:t>-site-</a:t>
            </a:r>
            <a:r>
              <a:rPr lang="en-US" dirty="0" err="1" smtClean="0">
                <a:solidFill>
                  <a:srgbClr val="232323"/>
                </a:solidFill>
                <a:latin typeface="Consolas"/>
                <a:cs typeface="Consolas"/>
              </a:rPr>
              <a:t>domain.com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6348" y="2279159"/>
            <a:ext cx="6391304" cy="3974104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event/ &lt;- developer added app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admin.py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&lt;- developer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test.py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views.py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rsvp/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__.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settings.py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static/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templates/ &lt;- developer added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urls.py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wsgi.pyls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829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999" y="222275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 then reference ‘rsvp/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urls.py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7" y="2822825"/>
            <a:ext cx="7230437" cy="1579842"/>
          </a:xfrm>
          <a:prstGeom prst="roundRect">
            <a:avLst>
              <a:gd name="adj" fmla="val 7205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django.conf.urls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patterns, include,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urlpatterns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= patterns(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BFBFBF"/>
                </a:solidFill>
                <a:latin typeface="Consolas"/>
                <a:cs typeface="Consolas"/>
              </a:rPr>
              <a:t>url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(r'^$', '</a:t>
            </a:r>
            <a:r>
              <a:rPr lang="en-US" dirty="0" err="1" smtClean="0">
                <a:solidFill>
                  <a:srgbClr val="BFBFBF"/>
                </a:solidFill>
                <a:latin typeface="Consolas"/>
                <a:cs typeface="Consolas"/>
              </a:rPr>
              <a:t>event.views.home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', name='home'),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998" y="983977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‘r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settings.py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stores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location of our URL 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config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 file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6346" y="1584043"/>
            <a:ext cx="7230437" cy="500314"/>
          </a:xfrm>
          <a:prstGeom prst="roundRect">
            <a:avLst>
              <a:gd name="adj" fmla="val 26666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ROOT_URLCONF =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rsvp.urls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2241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00" y="1040440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 then reference ‘events/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views.py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6348" y="1640507"/>
            <a:ext cx="7230437" cy="1310731"/>
          </a:xfrm>
          <a:prstGeom prst="roundRect">
            <a:avLst>
              <a:gd name="adj" fmla="val 7205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django.shortcuts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render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home(request):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return render(request,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index.html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999" y="3097578"/>
            <a:ext cx="81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Django knows where to find template directory because of ‘rsvp/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settings.py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7" y="4060494"/>
            <a:ext cx="7230437" cy="1031597"/>
          </a:xfrm>
          <a:prstGeom prst="roundRect">
            <a:avLst>
              <a:gd name="adj" fmla="val 7205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TEMPLATE_DIRS = (</a:t>
            </a:r>
          </a:p>
          <a:p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BFBFBF"/>
                </a:solidFill>
                <a:latin typeface="Consolas"/>
                <a:cs typeface="Consolas"/>
              </a:rPr>
              <a:t>os.path.join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(PROJECT_ROOT, 'templates/'),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83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Work with Data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49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Class </a:t>
            </a:r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Material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40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mit.edu</a:t>
            </a:r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/omalley1/</a:t>
            </a:r>
            <a:r>
              <a:rPr lang="en-US" sz="40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django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4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906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6347" y="1335719"/>
            <a:ext cx="7230437" cy="2450092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class Event(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models.Model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title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models.CharField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max_length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=128)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description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models.TextField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date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models.DateField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location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models.CharField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max_length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=128)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__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unicode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__(self):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self.title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99" y="81220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Define a model for events: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87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6347" y="1335719"/>
            <a:ext cx="7230437" cy="2123519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&lt;your terminal&gt;$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python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manage.py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shell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event.models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Event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Event.objects.all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[]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 = Event(title="Birthday", date="2013-01-13 07:00”, location=“4-231”, description=“Awesome”)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&gt;&gt;&gt;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e.save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999" y="81220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Manually manipulate data using Django shell:</a:t>
            </a:r>
          </a:p>
        </p:txBody>
      </p:sp>
    </p:spTree>
    <p:extLst>
      <p:ext uri="{BB962C8B-B14F-4D97-AF65-F5344CB8AC3E}">
        <p14:creationId xmlns:p14="http://schemas.microsoft.com/office/powerpoint/2010/main" val="868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6347" y="1408289"/>
            <a:ext cx="7230437" cy="1567140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# View to return all events                                                                                                            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all_events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(request):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events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Event.objects.all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return render(request,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events.html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', 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			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'events': events})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99" y="88477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Render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template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with data: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6348" y="3682794"/>
            <a:ext cx="7230437" cy="2110825"/>
          </a:xfrm>
          <a:prstGeom prst="roundRect">
            <a:avLst>
              <a:gd name="adj" fmla="val 4908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import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json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from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django.http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import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HttpResponse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endParaRPr lang="en-US" sz="1600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def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get_events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(request):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events = 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event.title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for event in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Event.objects.all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()]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    return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HttpResponse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json.dumps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({'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titles':events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}),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						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content_type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="application/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json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")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00" y="3159277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Return JSON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69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Templating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192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76347" y="1372057"/>
            <a:ext cx="7230437" cy="4663468"/>
          </a:xfrm>
          <a:prstGeom prst="roundRect">
            <a:avLst>
              <a:gd name="adj" fmla="val 5260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{% extends "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base.html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" %}</a:t>
            </a:r>
          </a:p>
          <a:p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{% block content %}</a:t>
            </a:r>
          </a:p>
          <a:p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...</a:t>
            </a:r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</a:t>
            </a:r>
            <a:endParaRPr lang="en-US" dirty="0" smtClean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{% for event in events %}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&lt;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tr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&lt;td&gt;{{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event.title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}}&lt;/td&gt;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      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&lt;td&gt;{{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event.date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}}&lt;/td&gt;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	&lt;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td&gt;{{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event.description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}}&lt;/td&gt;</a:t>
            </a:r>
          </a:p>
          <a:p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       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&lt;td&gt;{{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event.location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}}&lt;/td&gt;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  &lt;/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tr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{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%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endfor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%</a:t>
            </a:r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}</a:t>
            </a:r>
          </a:p>
          <a:p>
            <a:endParaRPr lang="en-US" dirty="0" smtClean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...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	</a:t>
            </a:r>
            <a:endParaRPr lang="en-US" dirty="0" smtClean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{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%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endblock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%}</a:t>
            </a:r>
            <a:endParaRPr lang="en-US" i="1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399" y="898295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Create a template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to display all events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69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76347" y="1372057"/>
            <a:ext cx="7230437" cy="1627562"/>
          </a:xfrm>
          <a:prstGeom prst="roundRect">
            <a:avLst>
              <a:gd name="adj" fmla="val 5260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BFBFBF"/>
                </a:solidFill>
                <a:latin typeface="Consolas"/>
                <a:cs typeface="Consolas"/>
              </a:rPr>
              <a:t> &lt;div class="container"&gt;</a:t>
            </a:r>
          </a:p>
          <a:p>
            <a:r>
              <a:rPr lang="fr-FR" dirty="0">
                <a:solidFill>
                  <a:srgbClr val="BFBFBF"/>
                </a:solidFill>
                <a:latin typeface="Consolas"/>
                <a:cs typeface="Consolas"/>
              </a:rPr>
              <a:t>      {% block content%}</a:t>
            </a:r>
          </a:p>
          <a:p>
            <a:r>
              <a:rPr lang="fr-FR" dirty="0">
                <a:solidFill>
                  <a:srgbClr val="BFBFBF"/>
                </a:solidFill>
                <a:latin typeface="Consolas"/>
                <a:cs typeface="Consolas"/>
              </a:rPr>
              <a:t>      {% </a:t>
            </a:r>
            <a:r>
              <a:rPr lang="fr-FR" dirty="0" err="1">
                <a:solidFill>
                  <a:srgbClr val="BFBFBF"/>
                </a:solidFill>
                <a:latin typeface="Consolas"/>
                <a:cs typeface="Consolas"/>
              </a:rPr>
              <a:t>endblock</a:t>
            </a:r>
            <a:r>
              <a:rPr lang="fr-FR" dirty="0">
                <a:solidFill>
                  <a:srgbClr val="BFBFBF"/>
                </a:solidFill>
                <a:latin typeface="Consolas"/>
                <a:cs typeface="Consolas"/>
              </a:rPr>
              <a:t> %}</a:t>
            </a:r>
          </a:p>
          <a:p>
            <a:r>
              <a:rPr lang="fr-FR" dirty="0">
                <a:solidFill>
                  <a:srgbClr val="BFBFBF"/>
                </a:solidFill>
                <a:latin typeface="Consolas"/>
                <a:cs typeface="Consolas"/>
              </a:rPr>
              <a:t> </a:t>
            </a:r>
            <a:r>
              <a:rPr lang="fr-FR" dirty="0" smtClean="0">
                <a:solidFill>
                  <a:srgbClr val="BFBFBF"/>
                </a:solidFill>
                <a:latin typeface="Consolas"/>
                <a:cs typeface="Consolas"/>
              </a:rPr>
              <a:t>&lt;</a:t>
            </a:r>
            <a:r>
              <a:rPr lang="fr-FR" dirty="0">
                <a:solidFill>
                  <a:srgbClr val="BFBFBF"/>
                </a:solidFill>
                <a:latin typeface="Consolas"/>
                <a:cs typeface="Consolas"/>
              </a:rPr>
              <a:t>/</a:t>
            </a:r>
            <a:r>
              <a:rPr lang="fr-FR" dirty="0" smtClean="0">
                <a:solidFill>
                  <a:srgbClr val="BFBFBF"/>
                </a:solidFill>
                <a:latin typeface="Consolas"/>
                <a:cs typeface="Consolas"/>
              </a:rPr>
              <a:t>div</a:t>
            </a:r>
            <a:r>
              <a:rPr lang="fr-FR" dirty="0">
                <a:solidFill>
                  <a:srgbClr val="BFBFBF"/>
                </a:solidFill>
                <a:latin typeface="Consolas"/>
                <a:cs typeface="Consolas"/>
              </a:rPr>
              <a:t>&gt;</a:t>
            </a:r>
            <a:endParaRPr lang="en-US" i="1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399" y="898295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‘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base.html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 is extended by ‘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events.html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’: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018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Form Generation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857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76347" y="1372057"/>
            <a:ext cx="7230437" cy="1675943"/>
          </a:xfrm>
          <a:prstGeom prst="roundRect">
            <a:avLst>
              <a:gd name="adj" fmla="val 5260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from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django.forms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import </a:t>
            </a:r>
            <a:r>
              <a:rPr lang="en-US" dirty="0" err="1" smtClean="0">
                <a:solidFill>
                  <a:srgbClr val="BFBFBF"/>
                </a:solidFill>
                <a:latin typeface="Consolas"/>
                <a:cs typeface="Consolas"/>
              </a:rPr>
              <a:t>ModelForm</a:t>
            </a:r>
            <a:endParaRPr lang="en-US" dirty="0" smtClean="0">
              <a:solidFill>
                <a:srgbClr val="BFBFBF"/>
              </a:solidFill>
              <a:latin typeface="Consolas"/>
              <a:cs typeface="Consolas"/>
            </a:endParaRPr>
          </a:p>
          <a:p>
            <a:endParaRPr lang="en-US" dirty="0">
              <a:solidFill>
                <a:srgbClr val="BFBFB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BFBFBF"/>
                </a:solidFill>
                <a:latin typeface="Consolas"/>
                <a:cs typeface="Consolas"/>
              </a:rPr>
              <a:t>class 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EventForm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BFBFBF"/>
                </a:solidFill>
                <a:latin typeface="Consolas"/>
                <a:cs typeface="Consolas"/>
              </a:rPr>
              <a:t>ModelForm</a:t>
            </a:r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):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    class Meta:</a:t>
            </a:r>
          </a:p>
          <a:p>
            <a:r>
              <a:rPr lang="en-US" dirty="0">
                <a:solidFill>
                  <a:srgbClr val="BFBFBF"/>
                </a:solidFill>
                <a:latin typeface="Consolas"/>
                <a:cs typeface="Consolas"/>
              </a:rPr>
              <a:t>	model = Event</a:t>
            </a:r>
            <a:endParaRPr lang="en-US" i="1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399" y="898295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Create a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form from a model: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348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399" y="898295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Create a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form from a model: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 descr="Screen Shot 2013-01-14 at 9.15.5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19590"/>
            <a:ext cx="62484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Admin Capabilities</a:t>
            </a:r>
          </a:p>
          <a:p>
            <a:pPr algn="ctr"/>
            <a:endParaRPr lang="en-US" sz="36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https://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docs.djangoproject.com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/en/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dev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/intro/tutorial02/</a:t>
            </a:r>
          </a:p>
          <a:p>
            <a:pPr algn="ctr"/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Django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90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/>
                <a:cs typeface="Helvetica Neue"/>
              </a:rPr>
              <a:t>Web Programming in Python with Django</a:t>
            </a:r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5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9999" y="2052849"/>
            <a:ext cx="7267653" cy="2752301"/>
            <a:chOff x="499999" y="2482140"/>
            <a:chExt cx="7267653" cy="2752301"/>
          </a:xfrm>
        </p:grpSpPr>
        <p:sp>
          <p:nvSpPr>
            <p:cNvPr id="14" name="Rounded Rectangle 13"/>
            <p:cNvSpPr/>
            <p:nvPr/>
          </p:nvSpPr>
          <p:spPr>
            <a:xfrm>
              <a:off x="1376348" y="2482140"/>
              <a:ext cx="6391304" cy="418291"/>
            </a:xfrm>
            <a:prstGeom prst="roundRect">
              <a:avLst>
                <a:gd name="adj" fmla="val 20218"/>
              </a:avLst>
            </a:prstGeom>
            <a:solidFill>
              <a:srgbClr val="2323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&lt;your terminal&gt;$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onsolas"/>
                  <a:cs typeface="Consolas"/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pip install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django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76348" y="3618909"/>
              <a:ext cx="6391304" cy="418291"/>
            </a:xfrm>
            <a:prstGeom prst="roundRect">
              <a:avLst>
                <a:gd name="adj" fmla="val 20218"/>
              </a:avLst>
            </a:prstGeom>
            <a:solidFill>
              <a:srgbClr val="2323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&lt;your terminal&gt;$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easy_install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django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9999" y="3026457"/>
              <a:ext cx="72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sz="2400" dirty="0" smtClean="0">
                  <a:solidFill>
                    <a:srgbClr val="232323"/>
                  </a:solidFill>
                  <a:latin typeface="Helvetica Neue"/>
                  <a:cs typeface="Helvetica Neue"/>
                </a:rPr>
                <a:t>or</a:t>
              </a:r>
              <a:endParaRPr lang="en-US" sz="2400" dirty="0" smtClean="0">
                <a:solidFill>
                  <a:srgbClr val="232323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76348" y="4816150"/>
              <a:ext cx="6391304" cy="418291"/>
            </a:xfrm>
            <a:prstGeom prst="roundRect">
              <a:avLst>
                <a:gd name="adj" fmla="val 20218"/>
              </a:avLst>
            </a:prstGeom>
            <a:solidFill>
              <a:srgbClr val="2323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&lt;your terminal&gt;$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apt-get install python-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onsolas"/>
                  <a:cs typeface="Consolas"/>
                </a:rPr>
                <a:t>django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9999" y="4223698"/>
              <a:ext cx="72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sz="2400" dirty="0" smtClean="0">
                  <a:solidFill>
                    <a:srgbClr val="232323"/>
                  </a:solidFill>
                  <a:latin typeface="Helvetica Neue"/>
                  <a:cs typeface="Helvetica Neue"/>
                </a:rPr>
                <a:t>or</a:t>
              </a:r>
              <a:endParaRPr lang="en-US" sz="2400" dirty="0" smtClean="0">
                <a:solidFill>
                  <a:srgbClr val="232323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Websites and Their Pieces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9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661" y="4528101"/>
            <a:ext cx="1725745" cy="17257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281" y="4528101"/>
            <a:ext cx="1230266" cy="17257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344" y="3362617"/>
            <a:ext cx="3659385" cy="8999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99999" y="994118"/>
            <a:ext cx="8106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Front-end: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Broadly, it is what the user interacts with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W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here data is entered and displayed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Often sends information to backend for processing and storage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4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999" y="994118"/>
            <a:ext cx="8106786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rgbClr val="232323"/>
                </a:solidFill>
                <a:latin typeface="Helvetica Neue"/>
                <a:cs typeface="Helvetica Neue"/>
              </a:rPr>
              <a:t>Back-end: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Broadly, it receives data from front-end and processes and stores it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Responsible for “serving” content</a:t>
            </a:r>
          </a:p>
          <a:p>
            <a:pPr marL="13716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Often composed of a database and management layer</a:t>
            </a:r>
          </a:p>
          <a:p>
            <a:pPr marL="1371600" lvl="2" indent="-457200">
              <a:buFont typeface="Arial"/>
              <a:buChar char="•"/>
            </a:pPr>
            <a:endParaRPr lang="en-US" sz="32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55" y="4056984"/>
            <a:ext cx="1228515" cy="1228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708" y="4056984"/>
            <a:ext cx="1227282" cy="122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381" y="3989907"/>
            <a:ext cx="2633773" cy="13626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632476" y="4671241"/>
            <a:ext cx="858762" cy="0"/>
          </a:xfrm>
          <a:prstGeom prst="straightConnector1">
            <a:avLst/>
          </a:prstGeom>
          <a:ln w="53975">
            <a:solidFill>
              <a:srgbClr val="232323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28405" y="5418671"/>
            <a:ext cx="179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frameworks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6466" y="5418671"/>
            <a:ext cx="146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database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567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Django Web Programming,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The “10,000 foot view” of Django</a:t>
            </a:r>
          </a:p>
        </p:txBody>
      </p:sp>
    </p:spTree>
    <p:extLst>
      <p:ext uri="{BB962C8B-B14F-4D97-AF65-F5344CB8AC3E}">
        <p14:creationId xmlns:p14="http://schemas.microsoft.com/office/powerpoint/2010/main" val="39391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1912</Words>
  <Application>Microsoft Macintosh PowerPoint</Application>
  <PresentationFormat>On-screen Show (4:3)</PresentationFormat>
  <Paragraphs>350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Web Programming in Python with Django IAP 2013   Student Information Processing Board Luke O’Malley ‘14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SIPB: Django Web Programming, IAP 2013</vt:lpstr>
      <vt:lpstr>Web Programming in Python with Django IAP 2013   Student Information Processing Board Luke O’Malley ‘14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Nathan Arce  Luke O’Malley</dc:title>
  <dc:creator>Daniel O'Malley</dc:creator>
  <cp:lastModifiedBy>Daniel O'Malley</cp:lastModifiedBy>
  <cp:revision>302</cp:revision>
  <dcterms:created xsi:type="dcterms:W3CDTF">2013-01-07T02:36:36Z</dcterms:created>
  <dcterms:modified xsi:type="dcterms:W3CDTF">2013-01-14T14:26:19Z</dcterms:modified>
</cp:coreProperties>
</file>