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114" d="100"/>
          <a:sy n="114" d="100"/>
        </p:scale>
        <p:origin x="14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26621-7BA3-0346-9B64-55304E4928EF}" type="datetimeFigureOut">
              <a:rPr lang="en-US" smtClean="0"/>
              <a:t>9/1/22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B5EC8-0F93-0A4F-A760-E31DDF038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02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7D943B-2D3B-184E-B34B-9EE5F87066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7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1AB7-1EF2-48D7-5303-B40341A78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16D91-76DA-81DD-2D11-940EF08F2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1A038-B52D-CAB0-138C-D647DC63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CAE-979B-3F4B-8AB8-007393DF56EE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9F87A-ED30-9EA6-41E2-EDD844D1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732ED-547F-3C0B-8C6A-3458620E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0C6-EBDD-7D47-8DEF-7AD263461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2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A5B0A-08C5-E77F-3FE0-78B1C523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409B7-6544-42EF-2083-E41A9091C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AD6C6-D0A3-88F6-2DB4-25218DCB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CAE-979B-3F4B-8AB8-007393DF56EE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37774-C602-AF99-A481-64A33872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6801D-E8A1-5EE5-E173-A9FE4903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0C6-EBDD-7D47-8DEF-7AD263461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3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2D41C1-CF2B-22CD-1647-F303F483E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9D18B-7690-1D94-02BD-1890AE98E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BB1E0-BA70-013F-EE38-A77E6F82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CAE-979B-3F4B-8AB8-007393DF56EE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831F0-D3A0-A0D8-6D18-A2448223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4BE5F-32B4-1308-911F-BE5E9FF1E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0C6-EBDD-7D47-8DEF-7AD263461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3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4D4A4-5480-2DDD-0DED-2E3BF4AE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D9ACC-2B05-4273-0482-4DC5A7AD9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A5361-7EFF-8136-B49A-1822138E1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CAE-979B-3F4B-8AB8-007393DF56EE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8EA31-517E-F0C7-A457-A1B182CE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0914C-2CF1-2A72-4ADA-B42FD2DB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0C6-EBDD-7D47-8DEF-7AD263461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8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A886-7F8A-B507-AD5A-F6A2C0A11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53E0C-3CF0-9B43-A90C-296E92545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8E64-7951-9C31-05CC-23770F15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CAE-979B-3F4B-8AB8-007393DF56EE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69767-47F5-83E0-4841-6F3749B87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D30A0-1E7B-0CED-60D2-9DD6F1E4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0C6-EBDD-7D47-8DEF-7AD263461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7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7A95-2080-6028-BEDA-D14D9DAEB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A3506-531B-B677-AA46-A9A62F90A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0564A-DA8C-6C29-7F54-249434EEA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878DA-DD8C-9F7D-3BC9-F6AE7AF79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CAE-979B-3F4B-8AB8-007393DF56EE}" type="datetimeFigureOut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83AF9-278A-8932-F68F-EDFCEA8A3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20198-23AF-6D5F-7475-8D1E86A0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0C6-EBDD-7D47-8DEF-7AD263461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8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8403-EEE3-E9CB-129D-4EBC21DF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96857-7294-7501-72E4-6BC803C8E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4BA81-EE9A-AEFC-EEAB-172735200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5E97DA-67EB-F939-15D5-1CBA554BA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16809-B01E-7C91-2F76-DB841C772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A0418C-D280-5E54-B34B-2C0059DCE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CAE-979B-3F4B-8AB8-007393DF56EE}" type="datetimeFigureOut">
              <a:rPr lang="en-US" smtClean="0"/>
              <a:t>9/1/22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3991A9-8CBA-005B-2BB0-43623899A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25C2A-808F-4A61-F7C1-BD7CFFD4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0C6-EBDD-7D47-8DEF-7AD263461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3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B2DA3-19E2-9230-6013-D674528A1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4C5FBF-0D52-79CC-6B16-6748794C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CAE-979B-3F4B-8AB8-007393DF56EE}" type="datetimeFigureOut">
              <a:rPr lang="en-US" smtClean="0"/>
              <a:t>9/1/22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47143-59BF-A0F4-0E6F-81FAF5B9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9D465-D56B-A248-99FF-DF9504A9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0C6-EBDD-7D47-8DEF-7AD263461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5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F17BCE-6D84-E2E7-AD54-1912161B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CAE-979B-3F4B-8AB8-007393DF56EE}" type="datetimeFigureOut">
              <a:rPr lang="en-US" smtClean="0"/>
              <a:t>9/1/22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D0611-595D-2B0D-6996-9F05B8A1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2EDB5-4B2F-A4E9-975F-48B32585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0C6-EBDD-7D47-8DEF-7AD263461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4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B28DE-371D-59AB-D668-911CC36B6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60CA4-0FD6-AFE6-B8C7-ECA257658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4B1EB-B057-A41F-428F-BDA4A76DB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D83F1-D077-DDBF-1413-FE1E6B40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CAE-979B-3F4B-8AB8-007393DF56EE}" type="datetimeFigureOut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81CF9-BE37-246E-31D1-E16A1DC9E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C3076-7650-B5EA-5D2F-F2F1ABC9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0C6-EBDD-7D47-8DEF-7AD263461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D356-AE8C-C2B1-85C6-3DE39ADEC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008FE4-62F1-0052-C445-4814AE045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E8435-3914-8BA7-41CB-3C1A16DF7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57801-33EF-547B-8552-52DC83408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CAE-979B-3F4B-8AB8-007393DF56EE}" type="datetimeFigureOut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274CA-8183-C35A-4420-07478DF5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C3EA7-0A10-EEA8-FF8B-6F11B5D8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0C6-EBDD-7D47-8DEF-7AD263461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2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C6AB2-66CC-E962-F864-1A4547B4B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BCE98-5F24-5E33-9727-FD1E231B4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8AD45-DEFD-13CE-7E9C-0A7829CD3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24CAE-979B-3F4B-8AB8-007393DF56EE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9D6D3-375D-622F-0408-A561BF09B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D1F4A-7F86-DC7A-5A1F-0AA4B917F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600C6-EBDD-7D47-8DEF-7AD263461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9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EB2D8-A340-557A-0739-19738B13E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4134537" cy="2866405"/>
          </a:xfrm>
        </p:spPr>
        <p:txBody>
          <a:bodyPr>
            <a:normAutofit/>
          </a:bodyPr>
          <a:lstStyle/>
          <a:p>
            <a:r>
              <a:rPr lang="en-US" sz="3800" dirty="0"/>
              <a:t>INTRODUCTION TO </a:t>
            </a:r>
            <a:r>
              <a:rPr lang="en-US" sz="3800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br>
              <a:rPr lang="en-US" sz="38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3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800" dirty="0">
                <a:solidFill>
                  <a:schemeClr val="accent1">
                    <a:lumMod val="75000"/>
                  </a:schemeClr>
                </a:solidFill>
              </a:rPr>
              <a:t>Iris Classification Example Notebook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55103-DA73-1E83-6B3A-E216D1BD6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4134537" cy="147517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Danny Lumian, Ph.D.</a:t>
            </a:r>
          </a:p>
          <a:p>
            <a:pPr>
              <a:lnSpc>
                <a:spcPct val="90000"/>
              </a:lnSpc>
            </a:pPr>
            <a:r>
              <a:rPr lang="en-US"/>
              <a:t>Data Science Training Specialist</a:t>
            </a:r>
          </a:p>
          <a:p>
            <a:pPr>
              <a:lnSpc>
                <a:spcPct val="90000"/>
              </a:lnSpc>
            </a:pPr>
            <a:r>
              <a:rPr lang="en-US"/>
              <a:t>NIH Office of Data Science Strategy</a:t>
            </a:r>
          </a:p>
        </p:txBody>
      </p:sp>
      <p:pic>
        <p:nvPicPr>
          <p:cNvPr id="18" name="Picture 3" descr="A ferris wheel with colorful lights&#10;&#10;Description automatically generated with low confidence">
            <a:extLst>
              <a:ext uri="{FF2B5EF4-FFF2-40B4-BE49-F238E27FC236}">
                <a16:creationId xmlns:a16="http://schemas.microsoft.com/office/drawing/2014/main" id="{CB841E03-A67D-C342-F6C3-74CA129B59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687"/>
          <a:stretch/>
        </p:blipFill>
        <p:spPr>
          <a:xfrm>
            <a:off x="5264837" y="1660585"/>
            <a:ext cx="6272272" cy="352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98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8711A-0021-2458-F022-1D0E20C6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63EF7-DE95-8137-CD49-4A88B5B6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machine learning models, it is important to do a train-test split</a:t>
            </a:r>
          </a:p>
          <a:p>
            <a:r>
              <a:rPr lang="en-US" dirty="0"/>
              <a:t>The training data is used to train the model</a:t>
            </a:r>
          </a:p>
          <a:p>
            <a:r>
              <a:rPr lang="en-US" dirty="0"/>
              <a:t>The test data is used to validate the model on unseen data (that is, data not used in </a:t>
            </a:r>
            <a:r>
              <a:rPr lang="en-US" dirty="0" err="1"/>
              <a:t>trainig</a:t>
            </a:r>
            <a:r>
              <a:rPr lang="en-US" dirty="0"/>
              <a:t>)</a:t>
            </a:r>
          </a:p>
          <a:p>
            <a:r>
              <a:rPr lang="en-US" dirty="0"/>
              <a:t>It can be important to stratify the data so that each group of the target is equally represented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1B90E-8542-0C45-010B-F8F8E7D67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set.seed</a:t>
            </a:r>
            <a:r>
              <a:rPr lang="en-US" sz="2800" dirty="0"/>
              <a:t>(1)</a:t>
            </a:r>
          </a:p>
          <a:p>
            <a:r>
              <a:rPr lang="en-US" sz="2800" dirty="0" err="1"/>
              <a:t>train.index</a:t>
            </a:r>
            <a:r>
              <a:rPr lang="en-US" sz="2800" dirty="0"/>
              <a:t> = </a:t>
            </a:r>
            <a:r>
              <a:rPr lang="en-US" sz="2800" dirty="0" err="1"/>
              <a:t>createDataPartition</a:t>
            </a:r>
            <a:r>
              <a:rPr lang="en-US" sz="2800" dirty="0"/>
              <a:t>(</a:t>
            </a:r>
            <a:r>
              <a:rPr lang="en-US" sz="2800" dirty="0" err="1"/>
              <a:t>iris$Species</a:t>
            </a:r>
            <a:r>
              <a:rPr lang="en-US" sz="2800" dirty="0"/>
              <a:t>, p=.7, list=FALSE)</a:t>
            </a:r>
          </a:p>
          <a:p>
            <a:r>
              <a:rPr lang="en-US" sz="2800" dirty="0"/>
              <a:t>train &lt;- iris[</a:t>
            </a:r>
            <a:r>
              <a:rPr lang="en-US" sz="2800" dirty="0" err="1"/>
              <a:t>train.index</a:t>
            </a:r>
            <a:r>
              <a:rPr lang="en-US" sz="2800" dirty="0"/>
              <a:t>, ]            </a:t>
            </a:r>
          </a:p>
          <a:p>
            <a:r>
              <a:rPr lang="en-US" sz="2800" dirty="0"/>
              <a:t>test &lt;- iris[-</a:t>
            </a:r>
            <a:r>
              <a:rPr lang="en-US" sz="2800" dirty="0" err="1"/>
              <a:t>train.index</a:t>
            </a:r>
            <a:r>
              <a:rPr lang="en-US" sz="2800" dirty="0"/>
              <a:t>, ]</a:t>
            </a:r>
          </a:p>
        </p:txBody>
      </p:sp>
    </p:spTree>
    <p:extLst>
      <p:ext uri="{BB962C8B-B14F-4D97-AF65-F5344CB8AC3E}">
        <p14:creationId xmlns:p14="http://schemas.microsoft.com/office/powerpoint/2010/main" val="3844766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B697-5777-DB75-BC22-78A966C8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0F056-571A-C099-C5B5-1AFB1AB25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is trained on the training portion of the data</a:t>
            </a:r>
          </a:p>
          <a:p>
            <a:r>
              <a:rPr lang="en-US" dirty="0"/>
              <a:t>Output as shown below is generated</a:t>
            </a:r>
          </a:p>
          <a:p>
            <a:r>
              <a:rPr lang="en-US" dirty="0"/>
              <a:t>Next we will plot this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86971-5947-97E7-3906-736C84341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model &lt;- </a:t>
            </a:r>
            <a:r>
              <a:rPr lang="en-US" sz="2800" dirty="0" err="1"/>
              <a:t>rpart</a:t>
            </a:r>
            <a:r>
              <a:rPr lang="en-US" sz="2800" dirty="0"/>
              <a:t>(Species ~ ., data = train, method = "class")</a:t>
            </a:r>
          </a:p>
          <a:p>
            <a:r>
              <a:rPr lang="en-US" sz="2800" dirty="0"/>
              <a:t>model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2A08A6C-BA91-3ED4-5F3B-B24354271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775" y="3802960"/>
            <a:ext cx="7772400" cy="259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89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B8D5C-079B-12D8-EA8A-7B865F3C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5CC45-D720-49C0-96FA-4BACB9F45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rpart</a:t>
            </a:r>
            <a:r>
              <a:rPr lang="en-US" dirty="0"/>
              <a:t> package we can plot the model</a:t>
            </a:r>
          </a:p>
          <a:p>
            <a:r>
              <a:rPr lang="en-US" dirty="0"/>
              <a:t>This visually shows how decisions are made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CC1C0-F019-C33C-050B-C65B4D17C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rpart.plot</a:t>
            </a:r>
            <a:r>
              <a:rPr lang="en-US" sz="2800" dirty="0"/>
              <a:t>(model)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868B1B4-92C2-7274-C8A6-A46B1E88C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10" y="2817810"/>
            <a:ext cx="6176186" cy="381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18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C073-A76E-C0E5-9AAF-AE7605A8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with the model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Note, we predict on the </a:t>
            </a:r>
            <a:r>
              <a:rPr lang="en-US" b="1" dirty="0"/>
              <a:t>test </a:t>
            </a:r>
            <a:r>
              <a:rPr lang="en-US" dirty="0"/>
              <a:t>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6FD9D-13F7-AFE7-9545-19D006C1B4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preds &lt;- predict(model, </a:t>
            </a:r>
            <a:r>
              <a:rPr lang="en-US" dirty="0" err="1"/>
              <a:t>newdata</a:t>
            </a:r>
            <a:r>
              <a:rPr lang="en-US" dirty="0"/>
              <a:t> = test, type = "class")</a:t>
            </a:r>
          </a:p>
          <a:p>
            <a:r>
              <a:rPr lang="en-US" dirty="0"/>
              <a:t>preds</a:t>
            </a:r>
          </a:p>
        </p:txBody>
      </p:sp>
    </p:spTree>
    <p:extLst>
      <p:ext uri="{BB962C8B-B14F-4D97-AF65-F5344CB8AC3E}">
        <p14:creationId xmlns:p14="http://schemas.microsoft.com/office/powerpoint/2010/main" val="44468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1024-F11F-E41D-7C89-091365E8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to Evaluate Results</a:t>
            </a:r>
          </a:p>
        </p:txBody>
      </p:sp>
      <p:pic>
        <p:nvPicPr>
          <p:cNvPr id="6" name="Content Placeholder 5" descr="Text&#10;&#10;Description automatically generated with low confidence">
            <a:extLst>
              <a:ext uri="{FF2B5EF4-FFF2-40B4-BE49-F238E27FC236}">
                <a16:creationId xmlns:a16="http://schemas.microsoft.com/office/drawing/2014/main" id="{5D7570B2-9854-2A29-EA23-5293253D6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9131" y="620888"/>
            <a:ext cx="6023397" cy="60140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98441-FA0A-26F7-C043-696E1040E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800" dirty="0" err="1"/>
              <a:t>confusionMatrix</a:t>
            </a:r>
            <a:r>
              <a:rPr lang="en-US" sz="2800" dirty="0"/>
              <a:t>(</a:t>
            </a:r>
            <a:r>
              <a:rPr lang="en-US" sz="2800" dirty="0" err="1"/>
              <a:t>test$Species</a:t>
            </a:r>
            <a:r>
              <a:rPr lang="en-US" sz="2800" dirty="0"/>
              <a:t>, preds)</a:t>
            </a:r>
          </a:p>
          <a:p>
            <a:endParaRPr lang="en-US" dirty="0"/>
          </a:p>
          <a:p>
            <a:r>
              <a:rPr lang="en-US" dirty="0"/>
              <a:t>Note that results include accuracy of the model as well as other metrics for each class in the model.</a:t>
            </a:r>
          </a:p>
          <a:p>
            <a:endParaRPr lang="en-US" dirty="0"/>
          </a:p>
          <a:p>
            <a:r>
              <a:rPr lang="en-US" dirty="0"/>
              <a:t>Next we will plot the confusion matrix shown at the top of this results output.</a:t>
            </a:r>
          </a:p>
        </p:txBody>
      </p:sp>
    </p:spTree>
    <p:extLst>
      <p:ext uri="{BB962C8B-B14F-4D97-AF65-F5344CB8AC3E}">
        <p14:creationId xmlns:p14="http://schemas.microsoft.com/office/powerpoint/2010/main" val="1339174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2765-7B9F-E214-82A1-A5A80D4E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Confusion Matrix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10B54C0D-A5C8-7B40-997E-0EB1A0A5C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3792" y="1137424"/>
            <a:ext cx="6809654" cy="420252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D1DC3-7541-7CBB-005D-D304617D4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cm &lt;- </a:t>
            </a:r>
            <a:r>
              <a:rPr lang="en-US" sz="2800" dirty="0" err="1"/>
              <a:t>conf_mat</a:t>
            </a:r>
            <a:r>
              <a:rPr lang="en-US" sz="2800" dirty="0"/>
              <a:t>(test, Species, preds)</a:t>
            </a:r>
          </a:p>
          <a:p>
            <a:endParaRPr lang="en-US" sz="2800" dirty="0"/>
          </a:p>
          <a:p>
            <a:r>
              <a:rPr lang="en-US" sz="2800" dirty="0" err="1"/>
              <a:t>autoplot</a:t>
            </a:r>
            <a:r>
              <a:rPr lang="en-US" sz="2800" dirty="0"/>
              <a:t>(cm, type = "heatmap") +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scale_fill_gradient</a:t>
            </a:r>
            <a:r>
              <a:rPr lang="en-US" sz="2800" dirty="0"/>
              <a:t>(low = "</a:t>
            </a:r>
            <a:r>
              <a:rPr lang="en-US" sz="2800" dirty="0" err="1"/>
              <a:t>steelblue</a:t>
            </a:r>
            <a:r>
              <a:rPr lang="en-US" sz="2800" dirty="0"/>
              <a:t>", high = "</a:t>
            </a:r>
            <a:r>
              <a:rPr lang="en-US" sz="2800" dirty="0" err="1"/>
              <a:t>darkred</a:t>
            </a:r>
            <a:r>
              <a:rPr lang="en-US" sz="28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6976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B997D7-A33B-8ABE-1E2D-6B27863E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Overview and 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265BA3-A74A-4F0D-368C-C8ABFA7C9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took 150 samples of 3 iris species and created a decision tree model to help classify them</a:t>
            </a:r>
          </a:p>
          <a:p>
            <a:r>
              <a:rPr lang="en-US" dirty="0"/>
              <a:t>Our model had good accuracy, 93%, which might have been expected given our plots of the features</a:t>
            </a:r>
          </a:p>
          <a:p>
            <a:r>
              <a:rPr lang="en-US" dirty="0"/>
              <a:t>From our results, we can </a:t>
            </a:r>
            <a:r>
              <a:rPr lang="en-US" dirty="0" err="1"/>
              <a:t>Setosa</a:t>
            </a:r>
            <a:r>
              <a:rPr lang="en-US" dirty="0"/>
              <a:t> was the most easily classified with no mistakes</a:t>
            </a:r>
          </a:p>
          <a:p>
            <a:r>
              <a:rPr lang="en-US" dirty="0"/>
              <a:t>There was some confusion when classifying Versicolor vs Virginica</a:t>
            </a:r>
          </a:p>
          <a:p>
            <a:r>
              <a:rPr lang="en-US" dirty="0"/>
              <a:t>This notebook shows the process for conducting a machine learning project in R</a:t>
            </a:r>
          </a:p>
        </p:txBody>
      </p:sp>
    </p:spTree>
    <p:extLst>
      <p:ext uri="{BB962C8B-B14F-4D97-AF65-F5344CB8AC3E}">
        <p14:creationId xmlns:p14="http://schemas.microsoft.com/office/powerpoint/2010/main" val="327289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69322-3F3D-E6F0-1DE5-10B4199D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Iris Classification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6D0A6-8932-2472-D297-955F37DC7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This notebook uses the built-in Iris dataset to outline a basic approach to machine learning with a decision tree classifier</a:t>
            </a:r>
          </a:p>
          <a:p>
            <a:endParaRPr lang="en-US" dirty="0"/>
          </a:p>
          <a:p>
            <a:r>
              <a:rPr lang="en-US" dirty="0"/>
              <a:t>There are 4 features and 1 target variable consisting of 3 groups</a:t>
            </a:r>
          </a:p>
          <a:p>
            <a:endParaRPr lang="en-US" dirty="0"/>
          </a:p>
          <a:p>
            <a:r>
              <a:rPr lang="en-US" dirty="0"/>
              <a:t>This notebook uses several popular machine learning libraries in R</a:t>
            </a:r>
          </a:p>
        </p:txBody>
      </p:sp>
    </p:spTree>
    <p:extLst>
      <p:ext uri="{BB962C8B-B14F-4D97-AF65-F5344CB8AC3E}">
        <p14:creationId xmlns:p14="http://schemas.microsoft.com/office/powerpoint/2010/main" val="246809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D836-B189-2BE5-3D9D-A0B9291D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Plot the count of each target species:</a:t>
            </a:r>
            <a:br>
              <a:rPr lang="en-US" sz="3200" dirty="0"/>
            </a:br>
            <a:r>
              <a:rPr lang="en-US" sz="3200" dirty="0" err="1"/>
              <a:t>ggplot</a:t>
            </a:r>
            <a:r>
              <a:rPr lang="en-US" sz="3200" dirty="0"/>
              <a:t>(data = iris, </a:t>
            </a:r>
            <a:r>
              <a:rPr lang="en-US" sz="3200" dirty="0" err="1"/>
              <a:t>aes</a:t>
            </a:r>
            <a:r>
              <a:rPr lang="en-US" sz="3200" dirty="0"/>
              <a:t>(x=Species)) + </a:t>
            </a:r>
            <a:r>
              <a:rPr lang="en-US" sz="3200" dirty="0" err="1"/>
              <a:t>geom_bar</a:t>
            </a:r>
            <a:r>
              <a:rPr lang="en-US" sz="3200" dirty="0"/>
              <a:t>()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9DEC017-25BB-E894-E30E-57617742B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0610" y="1825625"/>
            <a:ext cx="7050779" cy="4351338"/>
          </a:xfrm>
        </p:spPr>
      </p:pic>
    </p:spTree>
    <p:extLst>
      <p:ext uri="{BB962C8B-B14F-4D97-AF65-F5344CB8AC3E}">
        <p14:creationId xmlns:p14="http://schemas.microsoft.com/office/powerpoint/2010/main" val="207919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D836-B189-2BE5-3D9D-A0B9291D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Plot the count of each target species with color:</a:t>
            </a:r>
            <a:br>
              <a:rPr lang="en-US" sz="3200" dirty="0"/>
            </a:br>
            <a:r>
              <a:rPr lang="en-US" sz="3200" dirty="0" err="1"/>
              <a:t>ggplot</a:t>
            </a:r>
            <a:r>
              <a:rPr lang="en-US" sz="3200" dirty="0"/>
              <a:t>(data = iris, </a:t>
            </a:r>
            <a:r>
              <a:rPr lang="en-US" sz="3200" dirty="0" err="1"/>
              <a:t>aes</a:t>
            </a:r>
            <a:r>
              <a:rPr lang="en-US" sz="3200" dirty="0"/>
              <a:t>(x=Species, fill=Species)) + </a:t>
            </a:r>
            <a:r>
              <a:rPr lang="en-US" sz="3200" dirty="0" err="1"/>
              <a:t>geom_bar</a:t>
            </a:r>
            <a:r>
              <a:rPr lang="en-US" sz="3200" dirty="0"/>
              <a:t>() +</a:t>
            </a:r>
            <a:br>
              <a:rPr lang="en-US" sz="3200" dirty="0"/>
            </a:br>
            <a:r>
              <a:rPr lang="en-US" sz="3200" dirty="0"/>
              <a:t>  </a:t>
            </a:r>
            <a:r>
              <a:rPr lang="en-US" sz="3200" dirty="0" err="1"/>
              <a:t>scale_fill_manual</a:t>
            </a:r>
            <a:r>
              <a:rPr lang="en-US" sz="3200" dirty="0"/>
              <a:t>(values = c('</a:t>
            </a:r>
            <a:r>
              <a:rPr lang="en-US" sz="3200" dirty="0" err="1"/>
              <a:t>lightblue</a:t>
            </a:r>
            <a:r>
              <a:rPr lang="en-US" sz="3200" dirty="0"/>
              <a:t>', 'navy', '</a:t>
            </a:r>
            <a:r>
              <a:rPr lang="en-US" sz="3200" dirty="0" err="1"/>
              <a:t>steelblue</a:t>
            </a:r>
            <a:r>
              <a:rPr lang="en-US" sz="3200" dirty="0"/>
              <a:t>'))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B99748E6-0AC0-7334-06BD-D098A0750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0610" y="1825625"/>
            <a:ext cx="7050779" cy="4351338"/>
          </a:xfrm>
        </p:spPr>
      </p:pic>
    </p:spTree>
    <p:extLst>
      <p:ext uri="{BB962C8B-B14F-4D97-AF65-F5344CB8AC3E}">
        <p14:creationId xmlns:p14="http://schemas.microsoft.com/office/powerpoint/2010/main" val="167875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9C621B-672A-37A2-4746-526FC3BD2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of Features</a:t>
            </a:r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CDE2315E-AA46-D28C-06CD-712E89C72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19673"/>
            <a:ext cx="6172200" cy="3809129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7EE922-368C-E57D-8320-366042B84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point1 = </a:t>
            </a:r>
            <a:r>
              <a:rPr lang="en-US" sz="2800" dirty="0" err="1"/>
              <a:t>ggplot</a:t>
            </a:r>
            <a:r>
              <a:rPr lang="en-US" sz="2800" dirty="0"/>
              <a:t>(data=iris, </a:t>
            </a:r>
            <a:r>
              <a:rPr lang="en-US" sz="2800" dirty="0" err="1"/>
              <a:t>aes</a:t>
            </a:r>
            <a:r>
              <a:rPr lang="en-US" sz="2800" dirty="0"/>
              <a:t>(x=</a:t>
            </a:r>
            <a:r>
              <a:rPr lang="en-US" sz="2800" dirty="0" err="1"/>
              <a:t>Sepal.Length</a:t>
            </a:r>
            <a:r>
              <a:rPr lang="en-US" sz="2800" dirty="0"/>
              <a:t>, y=</a:t>
            </a:r>
            <a:r>
              <a:rPr lang="en-US" sz="2800" dirty="0" err="1"/>
              <a:t>Sepal.Width</a:t>
            </a:r>
            <a:r>
              <a:rPr lang="en-US" sz="2800" dirty="0"/>
              <a:t>, color=Species))</a:t>
            </a:r>
          </a:p>
          <a:p>
            <a:r>
              <a:rPr lang="en-US" sz="2800" dirty="0"/>
              <a:t>point1 + </a:t>
            </a:r>
            <a:r>
              <a:rPr lang="en-US" sz="2800" dirty="0" err="1"/>
              <a:t>geom_point</a:t>
            </a:r>
            <a:r>
              <a:rPr lang="en-US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29611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9C621B-672A-37A2-4746-526FC3BD2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of Features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7EE922-368C-E57D-8320-366042B84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point1 = </a:t>
            </a:r>
            <a:r>
              <a:rPr lang="en-US" sz="2800" dirty="0" err="1"/>
              <a:t>ggplot</a:t>
            </a:r>
            <a:r>
              <a:rPr lang="en-US" sz="2800" dirty="0"/>
              <a:t>(data=iris, </a:t>
            </a:r>
            <a:r>
              <a:rPr lang="en-US" sz="2800" dirty="0" err="1"/>
              <a:t>aes</a:t>
            </a:r>
            <a:r>
              <a:rPr lang="en-US" sz="2800" dirty="0"/>
              <a:t>(x=</a:t>
            </a:r>
            <a:r>
              <a:rPr lang="en-US" sz="2800" dirty="0" err="1"/>
              <a:t>Petal.Length</a:t>
            </a:r>
            <a:r>
              <a:rPr lang="en-US" sz="2800" dirty="0"/>
              <a:t>, y=</a:t>
            </a:r>
            <a:r>
              <a:rPr lang="en-US" sz="2800" dirty="0" err="1"/>
              <a:t>Petal.Width</a:t>
            </a:r>
            <a:r>
              <a:rPr lang="en-US" sz="2800" dirty="0"/>
              <a:t>, color=Species))</a:t>
            </a:r>
          </a:p>
          <a:p>
            <a:r>
              <a:rPr lang="en-US" sz="2800" dirty="0"/>
              <a:t>point1 + </a:t>
            </a:r>
            <a:r>
              <a:rPr lang="en-US" sz="2800" dirty="0" err="1"/>
              <a:t>geom_point</a:t>
            </a:r>
            <a:r>
              <a:rPr lang="en-US" sz="2800" dirty="0"/>
              <a:t>() 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21782746-8235-6336-43D7-C4AE8ABAE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19673"/>
            <a:ext cx="6172200" cy="3809129"/>
          </a:xfrm>
        </p:spPr>
      </p:pic>
    </p:spTree>
    <p:extLst>
      <p:ext uri="{BB962C8B-B14F-4D97-AF65-F5344CB8AC3E}">
        <p14:creationId xmlns:p14="http://schemas.microsoft.com/office/powerpoint/2010/main" val="117606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D8DE40-1302-6EA0-3B8A-4390F9473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Form vs Long Form</a:t>
            </a:r>
            <a:br>
              <a:rPr lang="en-US" dirty="0"/>
            </a:br>
            <a:r>
              <a:rPr lang="en-US" sz="1600" dirty="0"/>
              <a:t>Wide form has a column for each feature. Long form has a column indicating feature and a column indicating the value of that feature. </a:t>
            </a:r>
            <a:br>
              <a:rPr lang="en-US" sz="1600" dirty="0"/>
            </a:br>
            <a:r>
              <a:rPr lang="en-US" sz="1600" dirty="0"/>
              <a:t>Some plots in R require a long form of the data.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59E818-3909-22B9-3A49-89E78A6218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iris_melted</a:t>
            </a:r>
            <a:r>
              <a:rPr lang="en-US" dirty="0"/>
              <a:t> &lt;- melt(iris, </a:t>
            </a:r>
            <a:r>
              <a:rPr lang="en-US" dirty="0" err="1"/>
              <a:t>id.vars</a:t>
            </a:r>
            <a:r>
              <a:rPr lang="en-US" dirty="0"/>
              <a:t>="Species")</a:t>
            </a:r>
          </a:p>
          <a:p>
            <a:r>
              <a:rPr lang="en-US" dirty="0" err="1"/>
              <a:t>iris_melted</a:t>
            </a:r>
            <a:endParaRPr lang="en-US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5BB8430-3497-9A52-1869-D69473145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106" y="29583"/>
            <a:ext cx="4876961" cy="2993081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24B99202-90AA-362D-804A-925B9ADB2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34" y="78662"/>
            <a:ext cx="6618023" cy="285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44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ACF975-7A3C-64A8-E0FA-FB9F354B6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Plot of all Features</a:t>
            </a:r>
          </a:p>
        </p:txBody>
      </p:sp>
      <p:pic>
        <p:nvPicPr>
          <p:cNvPr id="13" name="Content Placeholder 12" descr="Chart, bar chart&#10;&#10;Description automatically generated">
            <a:extLst>
              <a:ext uri="{FF2B5EF4-FFF2-40B4-BE49-F238E27FC236}">
                <a16:creationId xmlns:a16="http://schemas.microsoft.com/office/drawing/2014/main" id="{58FC04DC-7D27-84C5-1A0C-9FE96F6A9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19673"/>
            <a:ext cx="6172200" cy="3809129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692EF3-137D-6383-99DA-B1E6C863B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bar1 = </a:t>
            </a:r>
            <a:r>
              <a:rPr lang="en-US" sz="2800" dirty="0" err="1"/>
              <a:t>ggplot</a:t>
            </a:r>
            <a:r>
              <a:rPr lang="en-US" sz="2800" dirty="0"/>
              <a:t>(data=</a:t>
            </a:r>
            <a:r>
              <a:rPr lang="en-US" sz="2800" dirty="0" err="1"/>
              <a:t>iris_melted</a:t>
            </a:r>
            <a:r>
              <a:rPr lang="en-US" sz="2800" dirty="0"/>
              <a:t>, </a:t>
            </a:r>
            <a:r>
              <a:rPr lang="en-US" sz="2800" dirty="0" err="1"/>
              <a:t>aes</a:t>
            </a:r>
            <a:r>
              <a:rPr lang="en-US" sz="2800" dirty="0"/>
              <a:t>(x=Species, y=value, fill=variable))</a:t>
            </a:r>
          </a:p>
          <a:p>
            <a:r>
              <a:rPr lang="en-US" sz="2800" dirty="0"/>
              <a:t>bar1 + </a:t>
            </a:r>
            <a:r>
              <a:rPr lang="en-US" sz="2800" dirty="0" err="1"/>
              <a:t>geom_bar</a:t>
            </a:r>
            <a:r>
              <a:rPr lang="en-US" sz="2800" dirty="0"/>
              <a:t>(stat="identity", position="dodge") </a:t>
            </a:r>
          </a:p>
        </p:txBody>
      </p:sp>
    </p:spTree>
    <p:extLst>
      <p:ext uri="{BB962C8B-B14F-4D97-AF65-F5344CB8AC3E}">
        <p14:creationId xmlns:p14="http://schemas.microsoft.com/office/powerpoint/2010/main" val="55890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ACF975-7A3C-64A8-E0FA-FB9F354B6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Plot of all Features with Custom Colors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692EF3-137D-6383-99DA-B1E6C863B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bar1 = </a:t>
            </a:r>
            <a:r>
              <a:rPr lang="en-US" sz="2800" dirty="0" err="1"/>
              <a:t>ggplot</a:t>
            </a:r>
            <a:r>
              <a:rPr lang="en-US" sz="2800" dirty="0"/>
              <a:t>(data=</a:t>
            </a:r>
            <a:r>
              <a:rPr lang="en-US" sz="2800" dirty="0" err="1"/>
              <a:t>iris_melted</a:t>
            </a:r>
            <a:r>
              <a:rPr lang="en-US" sz="2800" dirty="0"/>
              <a:t>, </a:t>
            </a:r>
            <a:r>
              <a:rPr lang="en-US" sz="2800" dirty="0" err="1"/>
              <a:t>aes</a:t>
            </a:r>
            <a:r>
              <a:rPr lang="en-US" sz="2800" dirty="0"/>
              <a:t>(x=Species, y=value, fill=variable))</a:t>
            </a:r>
          </a:p>
          <a:p>
            <a:r>
              <a:rPr lang="en-US" sz="2800" dirty="0"/>
              <a:t>bar1 + </a:t>
            </a:r>
            <a:r>
              <a:rPr lang="en-US" sz="2800" dirty="0" err="1"/>
              <a:t>geom_bar</a:t>
            </a:r>
            <a:r>
              <a:rPr lang="en-US" sz="2800" dirty="0"/>
              <a:t>(stat="identity", position="dodge") +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scale_fill_manual</a:t>
            </a:r>
            <a:r>
              <a:rPr lang="en-US" sz="2800" dirty="0"/>
              <a:t>(values = c("</a:t>
            </a:r>
            <a:r>
              <a:rPr lang="en-US" sz="2800" dirty="0" err="1"/>
              <a:t>steelblue</a:t>
            </a:r>
            <a:r>
              <a:rPr lang="en-US" sz="2800" dirty="0"/>
              <a:t>", "</a:t>
            </a:r>
            <a:r>
              <a:rPr lang="en-US" sz="2800" dirty="0" err="1"/>
              <a:t>limegreen</a:t>
            </a:r>
            <a:r>
              <a:rPr lang="en-US" sz="2800" dirty="0"/>
              <a:t>", "purple", "thistle"))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B593E29C-8F6D-3D15-7234-E43E3B990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19673"/>
            <a:ext cx="6172200" cy="3809129"/>
          </a:xfrm>
        </p:spPr>
      </p:pic>
    </p:spTree>
    <p:extLst>
      <p:ext uri="{BB962C8B-B14F-4D97-AF65-F5344CB8AC3E}">
        <p14:creationId xmlns:p14="http://schemas.microsoft.com/office/powerpoint/2010/main" val="1768402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767</Words>
  <Application>Microsoft Macintosh PowerPoint</Application>
  <PresentationFormat>Widescreen</PresentationFormat>
  <Paragraphs>69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INTRODUCTION TO R  Iris Classification Example Notebook</vt:lpstr>
      <vt:lpstr>Iris Classification</vt:lpstr>
      <vt:lpstr>Plot the count of each target species: ggplot(data = iris, aes(x=Species)) + geom_bar()</vt:lpstr>
      <vt:lpstr>Plot the count of each target species with color: ggplot(data = iris, aes(x=Species, fill=Species)) + geom_bar() +   scale_fill_manual(values = c('lightblue', 'navy', 'steelblue'))</vt:lpstr>
      <vt:lpstr>Scatter plot of Features</vt:lpstr>
      <vt:lpstr>Scatter plot of Features</vt:lpstr>
      <vt:lpstr>Wide Form vs Long Form Wide form has a column for each feature. Long form has a column indicating feature and a column indicating the value of that feature.  Some plots in R require a long form of the data. </vt:lpstr>
      <vt:lpstr>Bar Plot of all Features</vt:lpstr>
      <vt:lpstr>Bar Plot of all Features with Custom Colors</vt:lpstr>
      <vt:lpstr>Train-Test Split</vt:lpstr>
      <vt:lpstr>Training the model</vt:lpstr>
      <vt:lpstr>Examining the model</vt:lpstr>
      <vt:lpstr>Predicting with the model  Note, we predict on the test dataset</vt:lpstr>
      <vt:lpstr>Confusion Matrix to Evaluate Results</vt:lpstr>
      <vt:lpstr>Plotting Confusion Matrix</vt:lpstr>
      <vt:lpstr>Model Overview and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 Iris Classification Example Notebook</dc:title>
  <dc:creator>Danny Lumian</dc:creator>
  <cp:lastModifiedBy>Danny Lumian</cp:lastModifiedBy>
  <cp:revision>14</cp:revision>
  <dcterms:created xsi:type="dcterms:W3CDTF">2022-09-01T14:38:22Z</dcterms:created>
  <dcterms:modified xsi:type="dcterms:W3CDTF">2022-09-01T16:57:23Z</dcterms:modified>
</cp:coreProperties>
</file>