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2" r:id="rId7"/>
    <p:sldId id="261" r:id="rId8"/>
    <p:sldId id="267" r:id="rId9"/>
    <p:sldId id="263" r:id="rId10"/>
    <p:sldId id="266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C020A-2953-D9AF-D3AD-8187B380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81178-F3D9-6BEA-C1FF-57C81AFC6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9D073-D2D2-5BCF-9A8F-8BE5E06C8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DE8-8E3F-B64D-A9D4-9B5C0F4F36C2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530B7-AB68-7144-2EA2-BACE20F4D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AF7D1-265B-12E7-8B0D-255077133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84C-ABF1-214E-9A53-6268E0843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14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02252-302C-501A-1920-90F6FFEEB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19A03-AFDF-89F1-9288-C5A3F9F0B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E1F93-A12D-05E9-2975-E08C53B69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DE8-8E3F-B64D-A9D4-9B5C0F4F36C2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193C1-E9B3-40A4-DC38-9741254EC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3D8C0-B221-EF05-CCAA-9527723C0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84C-ABF1-214E-9A53-6268E0843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54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45C1C9-2F32-99C3-352C-1231703A57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55EB43-B255-C395-1CEF-F3CB70127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3BEC1-CACA-94F0-6AFC-07510B030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DE8-8E3F-B64D-A9D4-9B5C0F4F36C2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BAABA-0FFE-1DBD-50EA-617F1A6D5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B7907-BA8E-0B75-BAB5-A701465D3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84C-ABF1-214E-9A53-6268E0843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37493-C7F4-BCA5-8A05-5FA5DABCF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71A0-1C47-F738-E4E4-6D13E7FB2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A19D5-34F7-531E-A9B3-30E219D89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DE8-8E3F-B64D-A9D4-9B5C0F4F36C2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A4662-27F9-FB15-ABEF-1F8957F66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9FD89-3F07-34CA-7230-EAAF4BD28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84C-ABF1-214E-9A53-6268E0843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9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BB365-C2BF-57B0-433F-A1B8EA602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AB339-3DEA-E77F-3C86-2C93D3C19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A6530-C63B-3495-B0CB-00B2C57FD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DE8-8E3F-B64D-A9D4-9B5C0F4F36C2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C2988-98B0-D852-AF93-75CDD5ACB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38154-881A-12FC-936C-7F1AF0547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84C-ABF1-214E-9A53-6268E0843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7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C6B8C-7FB1-06D6-9CF0-36F5F4B42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4DBFF-FABE-3486-0EA4-7BF446C5A1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317C8-BD0C-21BE-229A-667FA9250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DC6BD-C417-28F4-36AE-C01363CAC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DE8-8E3F-B64D-A9D4-9B5C0F4F36C2}" type="datetimeFigureOut">
              <a:rPr lang="en-US" smtClean="0"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CA978-FC27-D9BE-6354-130C7485F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23F0D-8204-54C4-20BB-2CEF02819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84C-ABF1-214E-9A53-6268E0843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5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B64E8-F973-8BAF-C2DF-FC3ED3BF8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54C42-765A-7E56-EA10-9A35ADE89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3CD4C9-CF5F-7869-0A60-F061E716C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CB9C58-5234-6CC9-2D02-EA2E55E89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FEDE1-4514-F086-FA96-939FC39F42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9A6285-F6FF-E5FD-A998-B44A3082C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DE8-8E3F-B64D-A9D4-9B5C0F4F36C2}" type="datetimeFigureOut">
              <a:rPr lang="en-US" smtClean="0"/>
              <a:t>9/13/22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1C8D0C-4F22-B2CD-AE55-566279D5E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49B07B-F5AB-C5ED-1CD3-94324DE7D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84C-ABF1-214E-9A53-6268E0843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1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ED70E-1934-C998-5C26-ED9116086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9F65F7-28E2-777D-AAB5-AE1E733ED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DE8-8E3F-B64D-A9D4-9B5C0F4F36C2}" type="datetimeFigureOut">
              <a:rPr lang="en-US" smtClean="0"/>
              <a:t>9/13/22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D9828-DF0A-05B1-73A0-0B8B7027C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183842-F76C-35F7-4CFC-5D41CF384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84C-ABF1-214E-9A53-6268E0843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56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EBBE43-851D-B4E0-2227-F1A61AB50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DE8-8E3F-B64D-A9D4-9B5C0F4F36C2}" type="datetimeFigureOut">
              <a:rPr lang="en-US" smtClean="0"/>
              <a:t>9/13/22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FC07CE-69BB-E013-E466-01D9FAE2F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0C3AA-521D-E61E-4859-B4B6483A5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84C-ABF1-214E-9A53-6268E0843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96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5224D-B6C2-125F-1235-3C820FEFD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D6DFD-1F9D-B2A3-F5A0-8CCC696AF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71BAD9-8976-8138-4F82-DE6D15565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9952A-9663-3DC3-73A1-BC4C4FC9A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DE8-8E3F-B64D-A9D4-9B5C0F4F36C2}" type="datetimeFigureOut">
              <a:rPr lang="en-US" smtClean="0"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55FFB-4A07-341D-99AB-BE768A10A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CFC50-ED8A-1073-6E26-F5333FBC1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84C-ABF1-214E-9A53-6268E0843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7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0C0D2-BF4C-0D2D-0375-51D79FE7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975044-2796-E94F-39F3-5899DCC1A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D146C3-5D8E-9D30-EA0B-BD1CF7D91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C7DFB-1C3E-6EE5-B062-000B178C3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DE8-8E3F-B64D-A9D4-9B5C0F4F36C2}" type="datetimeFigureOut">
              <a:rPr lang="en-US" smtClean="0"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71D76-2DB7-62EA-8B96-7BEF333E0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7264C-04B5-429D-B466-F2BA0A56C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84C-ABF1-214E-9A53-6268E0843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29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28F1A1-9872-0533-87A8-3D559D469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F63D8-893B-BDF1-6F90-189D0E23F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EC382-8C34-ECDB-FECE-60EFBC0EC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5DE8-8E3F-B64D-A9D4-9B5C0F4F36C2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CEAD7-6C9A-2B37-A4BD-CFE8D5AC51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6EFCF-59FA-7B3E-D2D6-A31DCAC4A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1284C-ABF1-214E-9A53-6268E0843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5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gorithm" TargetMode="External"/><Relationship Id="rId7" Type="http://schemas.openxmlformats.org/officeDocument/2006/relationships/hyperlink" Target="https://en.wikipedia.org/wiki/Bias%E2%80%93variance_tradeoff" TargetMode="External"/><Relationship Id="rId2" Type="http://schemas.openxmlformats.org/officeDocument/2006/relationships/hyperlink" Target="https://en.wikipedia.org/wiki/Bias_of_an_estimato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Overfitting" TargetMode="External"/><Relationship Id="rId5" Type="http://schemas.openxmlformats.org/officeDocument/2006/relationships/hyperlink" Target="https://en.wikipedia.org/wiki/Noise_(signal_processing)" TargetMode="External"/><Relationship Id="rId4" Type="http://schemas.openxmlformats.org/officeDocument/2006/relationships/hyperlink" Target="https://en.wikipedia.org/wiki/Varianc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2DDDE5-40CB-9085-AA17-6D5D6031B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872" y="982272"/>
            <a:ext cx="3388419" cy="45609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Predictive Modeling</a:t>
            </a:r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8A26D9-3AE8-4856-7894-0681D193F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1862" y="1719618"/>
            <a:ext cx="5948831" cy="43346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solidFill>
                  <a:srgbClr val="FEFFFF"/>
                </a:solidFill>
              </a:rPr>
              <a:t>Danny Lumian, Ph.D.</a:t>
            </a:r>
          </a:p>
          <a:p>
            <a:pPr algn="l"/>
            <a:r>
              <a:rPr lang="en-US" dirty="0">
                <a:solidFill>
                  <a:srgbClr val="FEFFFF"/>
                </a:solidFill>
              </a:rPr>
              <a:t>Data Science Training Specialist</a:t>
            </a:r>
          </a:p>
          <a:p>
            <a:pPr algn="l"/>
            <a:r>
              <a:rPr lang="en-US" dirty="0">
                <a:solidFill>
                  <a:srgbClr val="FEFFFF"/>
                </a:solidFill>
              </a:rPr>
              <a:t>Office of Data Science Strategy</a:t>
            </a:r>
          </a:p>
          <a:p>
            <a:pPr algn="l"/>
            <a:r>
              <a:rPr lang="en-US" dirty="0">
                <a:solidFill>
                  <a:srgbClr val="FEFFFF"/>
                </a:solidFill>
              </a:rPr>
              <a:t>National Institutes of Health</a:t>
            </a:r>
          </a:p>
        </p:txBody>
      </p:sp>
    </p:spTree>
    <p:extLst>
      <p:ext uri="{BB962C8B-B14F-4D97-AF65-F5344CB8AC3E}">
        <p14:creationId xmlns:p14="http://schemas.microsoft.com/office/powerpoint/2010/main" val="1150623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7065A-0C74-2C57-F225-367BEC9E2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Regression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A25F2-52F6-BEAE-330B-443434637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951406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17BDA9-C47A-9703-9769-3049A1498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361CB-8B62-6C7C-09ED-DDB065420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766768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E1C819-4607-3F07-2F6D-3227D80DF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Imbalanced 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EB6DA-EFF2-455B-6303-1AFEA758F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 dirty="0" err="1"/>
              <a:t>Undersample</a:t>
            </a:r>
            <a:endParaRPr lang="en-US" sz="2400" dirty="0"/>
          </a:p>
          <a:p>
            <a:r>
              <a:rPr lang="en-US" sz="2400" dirty="0"/>
              <a:t>Oversample</a:t>
            </a:r>
          </a:p>
          <a:p>
            <a:r>
              <a:rPr lang="en-US" sz="2400" dirty="0"/>
              <a:t>Synthetic Data</a:t>
            </a:r>
          </a:p>
          <a:p>
            <a:pPr lvl="1"/>
            <a:r>
              <a:rPr lang="en-US" dirty="0"/>
              <a:t>SMOTE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58196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F36460-F887-8FBA-6EC3-277CCDEFB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Types of Targets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58549-EF51-6B37-E91A-14492D000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FEFFFF"/>
                </a:solidFill>
              </a:rPr>
              <a:t>Classification</a:t>
            </a:r>
          </a:p>
          <a:p>
            <a:pPr lvl="1"/>
            <a:r>
              <a:rPr lang="en-US" sz="2000" dirty="0">
                <a:solidFill>
                  <a:srgbClr val="FEFFFF"/>
                </a:solidFill>
              </a:rPr>
              <a:t>Target to predict is one of a set of classes</a:t>
            </a:r>
          </a:p>
          <a:p>
            <a:pPr lvl="1"/>
            <a:r>
              <a:rPr lang="en-US" sz="2000" dirty="0">
                <a:solidFill>
                  <a:srgbClr val="FEFFFF"/>
                </a:solidFill>
              </a:rPr>
              <a:t>Examples:</a:t>
            </a:r>
          </a:p>
          <a:p>
            <a:pPr lvl="2"/>
            <a:r>
              <a:rPr lang="en-US" sz="1600" dirty="0">
                <a:solidFill>
                  <a:srgbClr val="FEFFFF"/>
                </a:solidFill>
              </a:rPr>
              <a:t>Spam or not spam</a:t>
            </a:r>
          </a:p>
          <a:p>
            <a:pPr lvl="2"/>
            <a:r>
              <a:rPr lang="en-US" sz="1600" dirty="0">
                <a:solidFill>
                  <a:srgbClr val="FEFFFF"/>
                </a:solidFill>
              </a:rPr>
              <a:t>Type of a flower</a:t>
            </a:r>
          </a:p>
          <a:p>
            <a:pPr lvl="2"/>
            <a:r>
              <a:rPr lang="en-US" sz="1600" dirty="0">
                <a:solidFill>
                  <a:srgbClr val="FEFFFF"/>
                </a:solidFill>
              </a:rPr>
              <a:t>Malignant or benign tumor</a:t>
            </a:r>
          </a:p>
          <a:p>
            <a:r>
              <a:rPr lang="en-US" sz="2400" dirty="0">
                <a:solidFill>
                  <a:srgbClr val="FEFFFF"/>
                </a:solidFill>
              </a:rPr>
              <a:t>Regression</a:t>
            </a:r>
          </a:p>
          <a:p>
            <a:pPr lvl="1"/>
            <a:r>
              <a:rPr lang="en-US" sz="2000" dirty="0">
                <a:solidFill>
                  <a:srgbClr val="FEFFFF"/>
                </a:solidFill>
              </a:rPr>
              <a:t>Target to predict is numeric/continuous quantity</a:t>
            </a:r>
          </a:p>
          <a:p>
            <a:pPr lvl="1"/>
            <a:r>
              <a:rPr lang="en-US" sz="2000" dirty="0">
                <a:solidFill>
                  <a:srgbClr val="FEFFFF"/>
                </a:solidFill>
              </a:rPr>
              <a:t>Examples:</a:t>
            </a:r>
          </a:p>
          <a:p>
            <a:pPr lvl="2"/>
            <a:r>
              <a:rPr lang="en-US" sz="1600" dirty="0">
                <a:solidFill>
                  <a:srgbClr val="FEFFFF"/>
                </a:solidFill>
              </a:rPr>
              <a:t>Life expectancy</a:t>
            </a:r>
          </a:p>
          <a:p>
            <a:pPr lvl="2"/>
            <a:r>
              <a:rPr lang="en-US" sz="1600" dirty="0">
                <a:solidFill>
                  <a:srgbClr val="FEFFFF"/>
                </a:solidFill>
              </a:rPr>
              <a:t>Cost of housing</a:t>
            </a:r>
          </a:p>
          <a:p>
            <a:pPr lvl="2"/>
            <a:r>
              <a:rPr lang="en-US" sz="1600" dirty="0">
                <a:solidFill>
                  <a:srgbClr val="FEFFFF"/>
                </a:solidFill>
              </a:rPr>
              <a:t>Miles per gallon of a car</a:t>
            </a:r>
          </a:p>
        </p:txBody>
      </p:sp>
    </p:spTree>
    <p:extLst>
      <p:ext uri="{BB962C8B-B14F-4D97-AF65-F5344CB8AC3E}">
        <p14:creationId xmlns:p14="http://schemas.microsoft.com/office/powerpoint/2010/main" val="1729861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0CD61-8312-0A3C-50F1-6816B2017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Three types of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54720-0323-1279-3920-EF11E5D59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Independent Variable</a:t>
            </a:r>
          </a:p>
          <a:p>
            <a:pPr lvl="1"/>
            <a:r>
              <a:rPr lang="en-US" sz="2000" dirty="0"/>
              <a:t>Predictive variable(s) </a:t>
            </a:r>
          </a:p>
          <a:p>
            <a:pPr lvl="1"/>
            <a:r>
              <a:rPr lang="en-US" sz="2000" dirty="0"/>
              <a:t>May be manipulated by researcher, such as conditions in an experiment</a:t>
            </a:r>
          </a:p>
          <a:p>
            <a:r>
              <a:rPr lang="en-US" sz="2400" dirty="0"/>
              <a:t>Dependent Variable</a:t>
            </a:r>
          </a:p>
          <a:p>
            <a:pPr lvl="1"/>
            <a:r>
              <a:rPr lang="en-US" sz="2000" dirty="0"/>
              <a:t>The outcome or target (y) variable of interest</a:t>
            </a:r>
          </a:p>
          <a:p>
            <a:r>
              <a:rPr lang="en-US" sz="2400" dirty="0"/>
              <a:t>Controlled Variable</a:t>
            </a:r>
          </a:p>
          <a:p>
            <a:pPr lvl="1"/>
            <a:r>
              <a:rPr lang="en-US" sz="2000" dirty="0"/>
              <a:t>Variable that may impact the outcome or dependent variable</a:t>
            </a:r>
          </a:p>
          <a:p>
            <a:pPr lvl="1"/>
            <a:r>
              <a:rPr lang="en-US" sz="2000" dirty="0"/>
              <a:t>Measured to help ensure rigorous standards for an experiment</a:t>
            </a:r>
          </a:p>
        </p:txBody>
      </p:sp>
    </p:spTree>
    <p:extLst>
      <p:ext uri="{BB962C8B-B14F-4D97-AF65-F5344CB8AC3E}">
        <p14:creationId xmlns:p14="http://schemas.microsoft.com/office/powerpoint/2010/main" val="3297541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61B3A7-91B9-7BE3-6C41-F584FE154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Train-Test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D2352-C4A2-0BA6-2022-59B93DF8F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584155" cy="3868323"/>
          </a:xfrm>
        </p:spPr>
        <p:txBody>
          <a:bodyPr anchor="ctr">
            <a:normAutofit fontScale="92500" lnSpcReduction="10000"/>
          </a:bodyPr>
          <a:lstStyle/>
          <a:p>
            <a:r>
              <a:rPr lang="en-US" dirty="0"/>
              <a:t>It is common in machine learning to create a train-test split</a:t>
            </a:r>
          </a:p>
          <a:p>
            <a:r>
              <a:rPr lang="en-US" dirty="0"/>
              <a:t>The train data is used to train the model</a:t>
            </a:r>
          </a:p>
          <a:p>
            <a:pPr lvl="1"/>
            <a:r>
              <a:rPr lang="en-US" dirty="0"/>
              <a:t>This data is “seen” by the model</a:t>
            </a:r>
          </a:p>
          <a:p>
            <a:r>
              <a:rPr lang="en-US" dirty="0"/>
              <a:t>The test data is used to evaluate model performance</a:t>
            </a:r>
          </a:p>
          <a:p>
            <a:pPr lvl="1"/>
            <a:r>
              <a:rPr lang="en-US" dirty="0"/>
              <a:t>This data is “unseen” by the model</a:t>
            </a:r>
          </a:p>
          <a:p>
            <a:r>
              <a:rPr lang="en-US" dirty="0"/>
              <a:t>Test metrics are usually more informative than train metrics as it shows how well the model generalizes its predictions</a:t>
            </a:r>
          </a:p>
          <a:p>
            <a:r>
              <a:rPr lang="en-US" dirty="0"/>
              <a:t>Common splits are 80/20 or 70/30</a:t>
            </a:r>
          </a:p>
          <a:p>
            <a:r>
              <a:rPr lang="en-US" dirty="0"/>
              <a:t>Can be useful to stratify data based on target</a:t>
            </a:r>
          </a:p>
        </p:txBody>
      </p:sp>
    </p:spTree>
    <p:extLst>
      <p:ext uri="{BB962C8B-B14F-4D97-AF65-F5344CB8AC3E}">
        <p14:creationId xmlns:p14="http://schemas.microsoft.com/office/powerpoint/2010/main" val="2857481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D29602-9E9D-B07A-5FA2-45DB660E3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Dummy Coding Variables</a:t>
            </a:r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97CDDEC6-C931-6E89-1030-839F8B386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4595" y="2514098"/>
            <a:ext cx="9133334" cy="289593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E08B7B-08E0-8BB0-36C8-56423CE3E41F}"/>
              </a:ext>
            </a:extLst>
          </p:cNvPr>
          <p:cNvSpPr txBox="1"/>
          <p:nvPr/>
        </p:nvSpPr>
        <p:spPr>
          <a:xfrm>
            <a:off x="1359243" y="5523470"/>
            <a:ext cx="9863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 categorical variables to a set of binary variables</a:t>
            </a:r>
          </a:p>
          <a:p>
            <a:r>
              <a:rPr lang="en-US" dirty="0"/>
              <a:t>Drop 1 group as the baseline</a:t>
            </a:r>
          </a:p>
          <a:p>
            <a:r>
              <a:rPr lang="en-US" dirty="0"/>
              <a:t>All other groups get a new numeric column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8EA4FDD5-575D-09B2-10E1-1BF333B4007F}"/>
              </a:ext>
            </a:extLst>
          </p:cNvPr>
          <p:cNvSpPr/>
          <p:nvPr/>
        </p:nvSpPr>
        <p:spPr>
          <a:xfrm>
            <a:off x="4740166" y="3321268"/>
            <a:ext cx="2012422" cy="11963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74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9395-D941-08C0-5B10-FDC372ED2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Bias and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EEDE5-5BCA-1E18-4A76-1526D6523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dirty="0"/>
              <a:t>The </a:t>
            </a:r>
            <a:r>
              <a:rPr lang="en-US" i="1" dirty="0">
                <a:hlinkClick r:id="rId2" tooltip="Bias of an estimator"/>
              </a:rPr>
              <a:t>bias</a:t>
            </a:r>
            <a:r>
              <a:rPr lang="en-US" dirty="0"/>
              <a:t> error is an error from erroneous assumptions in the learning </a:t>
            </a:r>
            <a:r>
              <a:rPr lang="en-US" dirty="0">
                <a:hlinkClick r:id="rId3" tooltip="Algorithm"/>
              </a:rPr>
              <a:t>algorithm</a:t>
            </a:r>
            <a:r>
              <a:rPr lang="en-US" dirty="0"/>
              <a:t>. High bias can cause an algorithm to miss the relevant relations between features and target outputs (underfitting).</a:t>
            </a:r>
          </a:p>
          <a:p>
            <a:r>
              <a:rPr lang="en-US" dirty="0"/>
              <a:t>The </a:t>
            </a:r>
            <a:r>
              <a:rPr lang="en-US" i="1" dirty="0">
                <a:hlinkClick r:id="rId4" tooltip="Variance"/>
              </a:rPr>
              <a:t>variance</a:t>
            </a:r>
            <a:r>
              <a:rPr lang="en-US" dirty="0"/>
              <a:t> is an error from sensitivity to small fluctuations in the training set. High variance may result from an algorithm modeling the random </a:t>
            </a:r>
            <a:r>
              <a:rPr lang="en-US" dirty="0">
                <a:hlinkClick r:id="rId5" tooltip="Noise (signal processing)"/>
              </a:rPr>
              <a:t>noise</a:t>
            </a:r>
            <a:r>
              <a:rPr lang="en-US" dirty="0"/>
              <a:t> in the training data (</a:t>
            </a:r>
            <a:r>
              <a:rPr lang="en-US" dirty="0">
                <a:hlinkClick r:id="rId6" tooltip="Overfitting"/>
              </a:rPr>
              <a:t>overfitting</a:t>
            </a:r>
            <a:r>
              <a:rPr lang="en-US" dirty="0"/>
              <a:t>).</a:t>
            </a:r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3DEB4C-2244-219C-9EE3-AA175A123F47}"/>
              </a:ext>
            </a:extLst>
          </p:cNvPr>
          <p:cNvSpPr txBox="1"/>
          <p:nvPr/>
        </p:nvSpPr>
        <p:spPr>
          <a:xfrm>
            <a:off x="1119322" y="5738648"/>
            <a:ext cx="91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Wikipedia: </a:t>
            </a:r>
            <a:r>
              <a:rPr lang="en-US" dirty="0">
                <a:hlinkClick r:id="rId7"/>
              </a:rPr>
              <a:t>https://en.wikipedia.org/wiki/Bias%E2%80%93variance_tradeoff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0931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0ACC2-03C2-CE83-FE72-89FAC47F9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Underfitting vs Overfitting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116E5-1896-9294-EC88-BF5F00B306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Underfitting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41DD4C-B29A-FE88-7E9F-6F9363DAB9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 model that does not capture the nuance of the data</a:t>
            </a:r>
          </a:p>
          <a:p>
            <a:r>
              <a:rPr lang="en-US" dirty="0"/>
              <a:t>Example might be a model that just predicts the mean or dominant class</a:t>
            </a:r>
          </a:p>
          <a:p>
            <a:r>
              <a:rPr lang="en-US" dirty="0"/>
              <a:t>Can add features or try a different model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08EAC54-EF14-7661-82F3-7B589E226E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Overfitting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606206-CDAA-7C93-3838-F9EE1E2A407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 model that does not generalize well</a:t>
            </a:r>
          </a:p>
          <a:p>
            <a:r>
              <a:rPr lang="en-US" dirty="0"/>
              <a:t>Attends to meaningless patterns in the data</a:t>
            </a:r>
          </a:p>
          <a:p>
            <a:r>
              <a:rPr lang="en-US" dirty="0"/>
              <a:t>Detected by good training metrics but poor test metrics</a:t>
            </a:r>
          </a:p>
          <a:p>
            <a:r>
              <a:rPr lang="en-US" dirty="0"/>
              <a:t>Can remove features or tune the model</a:t>
            </a:r>
          </a:p>
        </p:txBody>
      </p:sp>
    </p:spTree>
    <p:extLst>
      <p:ext uri="{BB962C8B-B14F-4D97-AF65-F5344CB8AC3E}">
        <p14:creationId xmlns:p14="http://schemas.microsoft.com/office/powerpoint/2010/main" val="2094470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FA593A4-04A0-1A96-F48E-19C72AA66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Outcomes</a:t>
            </a:r>
          </a:p>
        </p:txBody>
      </p:sp>
      <p:pic>
        <p:nvPicPr>
          <p:cNvPr id="11" name="Content Placeholder 10" descr="Chart, treemap chart&#10;&#10;Description automatically generated">
            <a:extLst>
              <a:ext uri="{FF2B5EF4-FFF2-40B4-BE49-F238E27FC236}">
                <a16:creationId xmlns:a16="http://schemas.microsoft.com/office/drawing/2014/main" id="{2EC76BD3-65BA-0BC8-E9B7-A77BF2A69B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519673"/>
            <a:ext cx="6172200" cy="3809129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A7960BB-E8B1-9914-2A7C-0E4BAA0A6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837315" cy="461666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Negatives (TN)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Top left quadrant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Was not a positive case and was not predicted as a positive 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False Negatives (FN)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Top right quadrant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Was a positive case but was predicted as a negative 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Positives (TP)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Bottom left quadrant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Was a positive case and was predicted as a positive 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False Positives (FP)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Bottom left quadrant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Was a negative case but was predicted as a positive case</a:t>
            </a:r>
          </a:p>
        </p:txBody>
      </p:sp>
    </p:spTree>
    <p:extLst>
      <p:ext uri="{BB962C8B-B14F-4D97-AF65-F5344CB8AC3E}">
        <p14:creationId xmlns:p14="http://schemas.microsoft.com/office/powerpoint/2010/main" val="2922334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7065A-0C74-2C57-F225-367BEC9E2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Classification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A25F2-52F6-BEAE-330B-443434637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Accuracy (TP+TN)/Total</a:t>
            </a:r>
          </a:p>
          <a:p>
            <a:pPr lvl="1"/>
            <a:r>
              <a:rPr lang="en-US" sz="2000" dirty="0"/>
              <a:t>Percentage of total predictions that were correct</a:t>
            </a:r>
          </a:p>
          <a:p>
            <a:r>
              <a:rPr lang="en-US" sz="2400" dirty="0"/>
              <a:t>Sensitivity</a:t>
            </a:r>
          </a:p>
          <a:p>
            <a:r>
              <a:rPr lang="en-US" sz="2400" dirty="0"/>
              <a:t>Specificity</a:t>
            </a:r>
          </a:p>
          <a:p>
            <a:r>
              <a:rPr lang="en-US" sz="2400"/>
              <a:t>F2-Score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0666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501</Words>
  <Application>Microsoft Macintosh PowerPoint</Application>
  <PresentationFormat>Widescreen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Predictive Modeling</vt:lpstr>
      <vt:lpstr>Types of Targets</vt:lpstr>
      <vt:lpstr>Three types of variables</vt:lpstr>
      <vt:lpstr>Train-Test Split</vt:lpstr>
      <vt:lpstr>Dummy Coding Variables</vt:lpstr>
      <vt:lpstr>Bias and Variance</vt:lpstr>
      <vt:lpstr>Underfitting vs Overfitting</vt:lpstr>
      <vt:lpstr>Classification Outcomes</vt:lpstr>
      <vt:lpstr>Classification Metrics</vt:lpstr>
      <vt:lpstr>Regression Metrics</vt:lpstr>
      <vt:lpstr>Missing Data</vt:lpstr>
      <vt:lpstr>Imbalanced Data Sets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Modeling</dc:title>
  <dc:creator>Danny Lumian</dc:creator>
  <cp:lastModifiedBy>Danny Lumian</cp:lastModifiedBy>
  <cp:revision>13</cp:revision>
  <dcterms:created xsi:type="dcterms:W3CDTF">2022-09-13T17:42:44Z</dcterms:created>
  <dcterms:modified xsi:type="dcterms:W3CDTF">2022-09-13T22:03:29Z</dcterms:modified>
</cp:coreProperties>
</file>