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7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020A-2953-D9AF-D3AD-8187B380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81178-F3D9-6BEA-C1FF-57C81AFC6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D073-D2D2-5BCF-9A8F-8BE5E06C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30B7-AB68-7144-2EA2-BACE20F4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F7D1-265B-12E7-8B0D-25507713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2252-302C-501A-1920-90F6FFEE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9A03-AFDF-89F1-9288-C5A3F9F0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1F93-A12D-05E9-2975-E08C53B6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93C1-E9B3-40A4-DC38-9741254E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D8C0-B221-EF05-CCAA-9527723C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5C1C9-2F32-99C3-352C-1231703A5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5EB43-B255-C395-1CEF-F3CB7012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BEC1-CACA-94F0-6AFC-07510B03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AABA-0FFE-1DBD-50EA-617F1A6D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7907-BA8E-0B75-BAB5-A701465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7493-C7F4-BCA5-8A05-5FA5DABC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71A0-1C47-F738-E4E4-6D13E7FB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19D5-34F7-531E-A9B3-30E219D8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4662-27F9-FB15-ABEF-1F8957F6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FD89-3F07-34CA-7230-EAAF4BD2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B365-C2BF-57B0-433F-A1B8EA60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B339-3DEA-E77F-3C86-2C93D3C1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6530-C63B-3495-B0CB-00B2C57F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2988-98B0-D852-AF93-75CDD5AC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8154-881A-12FC-936C-7F1AF054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6B8C-7FB1-06D6-9CF0-36F5F4B4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DBFF-FABE-3486-0EA4-7BF446C5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317C8-BD0C-21BE-229A-667FA925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6BD-C417-28F4-36AE-C01363CA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CA978-FC27-D9BE-6354-130C7485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23F0D-8204-54C4-20BB-2CEF0281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64E8-F973-8BAF-C2DF-FC3ED3BF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4C42-765A-7E56-EA10-9A35ADE8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CD4C9-CF5F-7869-0A60-F061E716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9C58-5234-6CC9-2D02-EA2E55E89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FEDE1-4514-F086-FA96-939FC39F4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A6285-F6FF-E5FD-A998-B44A3082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C8D0C-4F22-B2CD-AE55-566279D5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9B07B-F5AB-C5ED-1CD3-94324DE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D70E-1934-C998-5C26-ED911608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F65F7-28E2-777D-AAB5-AE1E733E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9828-DF0A-05B1-73A0-0B8B7027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83842-F76C-35F7-4CFC-5D41CF38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BE43-851D-B4E0-2227-F1A61AB5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C07CE-69BB-E013-E466-01D9FAE2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C3AA-521D-E61E-4859-B4B6483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224D-B6C2-125F-1235-3C820FEF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6DFD-1F9D-B2A3-F5A0-8CCC696A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1BAD9-8976-8138-4F82-DE6D1556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9952A-9663-3DC3-73A1-BC4C4FC9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5FFB-4A07-341D-99AB-BE768A10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CFC50-ED8A-1073-6E26-F5333FBC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C0D2-BF4C-0D2D-0375-51D79FE7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75044-2796-E94F-39F3-5899DCC1A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146C3-5D8E-9D30-EA0B-BD1CF7D9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C7DFB-1C3E-6EE5-B062-000B178C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1D76-2DB7-62EA-8B96-7BEF333E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264C-04B5-429D-B466-F2BA0A5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8F1A1-9872-0533-87A8-3D559D46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F63D8-893B-BDF1-6F90-189D0E23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C382-8C34-ECDB-FECE-60EFBC0EC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DE8-8E3F-B64D-A9D4-9B5C0F4F36C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D7-6C9A-2B37-A4BD-CFE8D5AC5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EFCF-59FA-7B3E-D2D6-A31DCAC4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5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Bias%E2%80%93variance_tradeoff" TargetMode="External"/><Relationship Id="rId2" Type="http://schemas.openxmlformats.org/officeDocument/2006/relationships/hyperlink" Target="https://en.wikipedia.org/wiki/Bias_of_an_estim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verfitting" TargetMode="External"/><Relationship Id="rId5" Type="http://schemas.openxmlformats.org/officeDocument/2006/relationships/hyperlink" Target="https://en.wikipedia.org/wiki/Noise_(signal_processing)" TargetMode="External"/><Relationship Id="rId4" Type="http://schemas.openxmlformats.org/officeDocument/2006/relationships/hyperlink" Target="https://en.wikipedia.org/wiki/Varia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DDDE5-40CB-9085-AA17-6D5D6031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Predictive Modeling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A26D9-3AE8-4856-7894-0681D193F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EFFFF"/>
                </a:solidFill>
              </a:rPr>
              <a:t>Danny Lumian, Ph.D.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Data Science Training Specialist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Office of Data Science Strategy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National Institutes of Health</a:t>
            </a:r>
          </a:p>
        </p:txBody>
      </p:sp>
    </p:spTree>
    <p:extLst>
      <p:ext uri="{BB962C8B-B14F-4D97-AF65-F5344CB8AC3E}">
        <p14:creationId xmlns:p14="http://schemas.microsoft.com/office/powerpoint/2010/main" val="115062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7065A-0C74-2C57-F225-367BEC9E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Regression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25F2-52F6-BEAE-330B-44343463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140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7BDA9-C47A-9703-9769-3049A149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61CB-8B62-6C7C-09ED-DDB065420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676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1C819-4607-3F07-2F6D-3227D80D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Imbalanced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B6DA-EFF2-455B-6303-1AFEA758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Undersample</a:t>
            </a:r>
            <a:endParaRPr lang="en-US" sz="2400" dirty="0"/>
          </a:p>
          <a:p>
            <a:r>
              <a:rPr lang="en-US" sz="2400" dirty="0"/>
              <a:t>Oversample</a:t>
            </a:r>
          </a:p>
          <a:p>
            <a:r>
              <a:rPr lang="en-US" sz="2400" dirty="0"/>
              <a:t>Synthetic Data</a:t>
            </a:r>
          </a:p>
          <a:p>
            <a:pPr lvl="1"/>
            <a:r>
              <a:rPr lang="en-US" dirty="0"/>
              <a:t>SMOTE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81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36460-F887-8FBA-6EC3-277CCDEF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Types of Targets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8549-EF51-6B37-E91A-14492D00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Classification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Target to predict is one of a set of classes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Examples: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Spam or not spam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Type of a flower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Malignant or benign tumor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Regression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Target to predict is numeric/continuous quantity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Examples: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Life expectancy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Cost of housing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Miles per gallon of a car</a:t>
            </a:r>
          </a:p>
        </p:txBody>
      </p:sp>
    </p:spTree>
    <p:extLst>
      <p:ext uri="{BB962C8B-B14F-4D97-AF65-F5344CB8AC3E}">
        <p14:creationId xmlns:p14="http://schemas.microsoft.com/office/powerpoint/2010/main" val="17298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CD61-8312-0A3C-50F1-6816B201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Three 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4720-0323-1279-3920-EF11E5D5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Independent Variable</a:t>
            </a:r>
          </a:p>
          <a:p>
            <a:pPr lvl="1"/>
            <a:r>
              <a:rPr lang="en-US" sz="2000" dirty="0"/>
              <a:t>Predictive variable(s) </a:t>
            </a:r>
          </a:p>
          <a:p>
            <a:pPr lvl="1"/>
            <a:r>
              <a:rPr lang="en-US" sz="2000" dirty="0"/>
              <a:t>May be manipulated by researcher, such as conditions in an experiment</a:t>
            </a:r>
          </a:p>
          <a:p>
            <a:r>
              <a:rPr lang="en-US" sz="2400" dirty="0"/>
              <a:t>Dependent Variable</a:t>
            </a:r>
          </a:p>
          <a:p>
            <a:pPr lvl="1"/>
            <a:r>
              <a:rPr lang="en-US" sz="2000" dirty="0"/>
              <a:t>The outcome or target (y) variable of interest</a:t>
            </a:r>
          </a:p>
          <a:p>
            <a:r>
              <a:rPr lang="en-US" sz="2400" dirty="0"/>
              <a:t>Controlled Variable</a:t>
            </a:r>
          </a:p>
          <a:p>
            <a:pPr lvl="1"/>
            <a:r>
              <a:rPr lang="en-US" sz="2000" dirty="0"/>
              <a:t>Variable that may impact the outcome or dependent variable</a:t>
            </a:r>
          </a:p>
          <a:p>
            <a:pPr lvl="1"/>
            <a:r>
              <a:rPr lang="en-US" sz="2000" dirty="0"/>
              <a:t>Measured to help ensure rigorous standards for an experiment</a:t>
            </a:r>
          </a:p>
        </p:txBody>
      </p:sp>
    </p:spTree>
    <p:extLst>
      <p:ext uri="{BB962C8B-B14F-4D97-AF65-F5344CB8AC3E}">
        <p14:creationId xmlns:p14="http://schemas.microsoft.com/office/powerpoint/2010/main" val="329754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1B3A7-91B9-7BE3-6C41-F584FE15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2352-C4A2-0BA6-2022-59B93DF8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584155" cy="386832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It is common in machine learning to create a train-test split</a:t>
            </a:r>
          </a:p>
          <a:p>
            <a:r>
              <a:rPr lang="en-US" dirty="0"/>
              <a:t>The train data is used to train the model</a:t>
            </a:r>
          </a:p>
          <a:p>
            <a:pPr lvl="1"/>
            <a:r>
              <a:rPr lang="en-US" dirty="0"/>
              <a:t>This data is “seen” by the model</a:t>
            </a:r>
          </a:p>
          <a:p>
            <a:r>
              <a:rPr lang="en-US" dirty="0"/>
              <a:t>The test data is used to evaluate model performance</a:t>
            </a:r>
          </a:p>
          <a:p>
            <a:pPr lvl="1"/>
            <a:r>
              <a:rPr lang="en-US" dirty="0"/>
              <a:t>This data is “unseen” by the model</a:t>
            </a:r>
          </a:p>
          <a:p>
            <a:r>
              <a:rPr lang="en-US" dirty="0"/>
              <a:t>Test metrics are usually more informative than train metrics as it shows how well the model generalizes its predictions</a:t>
            </a:r>
          </a:p>
          <a:p>
            <a:r>
              <a:rPr lang="en-US" dirty="0"/>
              <a:t>Common splits are 80/20 or 70/30</a:t>
            </a:r>
          </a:p>
          <a:p>
            <a:r>
              <a:rPr lang="en-US" dirty="0"/>
              <a:t>Can be useful to stratify data based on target</a:t>
            </a:r>
          </a:p>
        </p:txBody>
      </p:sp>
    </p:spTree>
    <p:extLst>
      <p:ext uri="{BB962C8B-B14F-4D97-AF65-F5344CB8AC3E}">
        <p14:creationId xmlns:p14="http://schemas.microsoft.com/office/powerpoint/2010/main" val="285748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9602-9E9D-B07A-5FA2-45DB660E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Dummy Coding Variables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97CDDEC6-C931-6E89-1030-839F8B386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95" y="2514098"/>
            <a:ext cx="9133334" cy="28959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08B7B-08E0-8BB0-36C8-56423CE3E41F}"/>
              </a:ext>
            </a:extLst>
          </p:cNvPr>
          <p:cNvSpPr txBox="1"/>
          <p:nvPr/>
        </p:nvSpPr>
        <p:spPr>
          <a:xfrm>
            <a:off x="1359243" y="5523470"/>
            <a:ext cx="9863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categorical variables to a set of binary variables</a:t>
            </a:r>
          </a:p>
          <a:p>
            <a:r>
              <a:rPr lang="en-US" dirty="0"/>
              <a:t>Drop 1 group as the baseline</a:t>
            </a:r>
          </a:p>
          <a:p>
            <a:r>
              <a:rPr lang="en-US" dirty="0"/>
              <a:t>All other groups get a new numeric column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EA4FDD5-575D-09B2-10E1-1BF333B4007F}"/>
              </a:ext>
            </a:extLst>
          </p:cNvPr>
          <p:cNvSpPr/>
          <p:nvPr/>
        </p:nvSpPr>
        <p:spPr>
          <a:xfrm>
            <a:off x="4740166" y="3321268"/>
            <a:ext cx="2012422" cy="1196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9395-D941-08C0-5B10-FDC372ED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Bias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EDE5-5BCA-1E18-4A76-1526D652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The </a:t>
            </a:r>
            <a:r>
              <a:rPr lang="en-US" i="1" dirty="0">
                <a:hlinkClick r:id="rId2" tooltip="Bias of an estimator"/>
              </a:rPr>
              <a:t>bias</a:t>
            </a:r>
            <a:r>
              <a:rPr lang="en-US" dirty="0"/>
              <a:t> error is an error from erroneous assumptions in the learning </a:t>
            </a:r>
            <a:r>
              <a:rPr lang="en-US" dirty="0">
                <a:hlinkClick r:id="rId3" tooltip="Algorithm"/>
              </a:rPr>
              <a:t>algorithm</a:t>
            </a:r>
            <a:r>
              <a:rPr lang="en-US" dirty="0"/>
              <a:t>. High bias can cause an algorithm to miss the relevant relations between features and target outputs (underfitting).</a:t>
            </a:r>
          </a:p>
          <a:p>
            <a:r>
              <a:rPr lang="en-US" dirty="0"/>
              <a:t>The </a:t>
            </a:r>
            <a:r>
              <a:rPr lang="en-US" i="1" dirty="0">
                <a:hlinkClick r:id="rId4" tooltip="Variance"/>
              </a:rPr>
              <a:t>variance</a:t>
            </a:r>
            <a:r>
              <a:rPr lang="en-US" dirty="0"/>
              <a:t> is an error from sensitivity to small fluctuations in the training set. High variance may result from an algorithm modeling the random </a:t>
            </a:r>
            <a:r>
              <a:rPr lang="en-US" dirty="0">
                <a:hlinkClick r:id="rId5" tooltip="Noise (signal processing)"/>
              </a:rPr>
              <a:t>noise</a:t>
            </a:r>
            <a:r>
              <a:rPr lang="en-US" dirty="0"/>
              <a:t> in the training data (</a:t>
            </a:r>
            <a:r>
              <a:rPr lang="en-US" dirty="0">
                <a:hlinkClick r:id="rId6" tooltip="Overfitting"/>
              </a:rPr>
              <a:t>overfitting</a:t>
            </a:r>
            <a:r>
              <a:rPr lang="en-US" dirty="0"/>
              <a:t>).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DEB4C-2244-219C-9EE3-AA175A123F47}"/>
              </a:ext>
            </a:extLst>
          </p:cNvPr>
          <p:cNvSpPr txBox="1"/>
          <p:nvPr/>
        </p:nvSpPr>
        <p:spPr>
          <a:xfrm>
            <a:off x="1119322" y="5738648"/>
            <a:ext cx="91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Wikipedia: </a:t>
            </a:r>
            <a:r>
              <a:rPr lang="en-US" dirty="0">
                <a:hlinkClick r:id="rId7"/>
              </a:rPr>
              <a:t>https://en.wikipedia.org/wiki/Bias%E2%80%93variance_tradeoff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93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ACC2-03C2-CE83-FE72-89FAC47F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Underfitting vs Overfitting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6E5-1896-9294-EC88-BF5F00B30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1DD4C-B29A-FE88-7E9F-6F9363DAB9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model that does not capture the nuance of the data</a:t>
            </a:r>
          </a:p>
          <a:p>
            <a:r>
              <a:rPr lang="en-US" dirty="0"/>
              <a:t>Example might be a model that just predicts the mean or dominant class</a:t>
            </a:r>
          </a:p>
          <a:p>
            <a:r>
              <a:rPr lang="en-US" dirty="0"/>
              <a:t>Can add features or try a different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8EAC54-EF14-7661-82F3-7B589E226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606206-CDAA-7C93-3838-F9EE1E2A40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model that does not generalize well</a:t>
            </a:r>
          </a:p>
          <a:p>
            <a:r>
              <a:rPr lang="en-US" dirty="0"/>
              <a:t>Attends to meaningless patterns in the data</a:t>
            </a:r>
          </a:p>
          <a:p>
            <a:r>
              <a:rPr lang="en-US" dirty="0"/>
              <a:t>Detected by good training metrics but poor test metrics</a:t>
            </a:r>
          </a:p>
          <a:p>
            <a:r>
              <a:rPr lang="en-US" dirty="0"/>
              <a:t>Can remove features or tune the model</a:t>
            </a:r>
          </a:p>
        </p:txBody>
      </p:sp>
    </p:spTree>
    <p:extLst>
      <p:ext uri="{BB962C8B-B14F-4D97-AF65-F5344CB8AC3E}">
        <p14:creationId xmlns:p14="http://schemas.microsoft.com/office/powerpoint/2010/main" val="209447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A593A4-04A0-1A96-F48E-19C72AA6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Outcomes</a:t>
            </a:r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2EC76BD3-65BA-0BC8-E9B7-A77BF2A69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7960BB-E8B1-9914-2A7C-0E4BAA0A6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837315" cy="46166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Negatives (TN)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left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not a positive case and was not predicted as a positive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Negatives (FN)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right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a positive case but was predicted as a negative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Positives (TP)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Bottom left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a positive case and was predicted as a positive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Positives (FP)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Bottom left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a negative case but was predicted as a positive case</a:t>
            </a:r>
          </a:p>
        </p:txBody>
      </p:sp>
    </p:spTree>
    <p:extLst>
      <p:ext uri="{BB962C8B-B14F-4D97-AF65-F5344CB8AC3E}">
        <p14:creationId xmlns:p14="http://schemas.microsoft.com/office/powerpoint/2010/main" val="292233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7065A-0C74-2C57-F225-367BEC9E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25F2-52F6-BEAE-330B-44343463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Accuracy (TP+TN)/Total</a:t>
            </a:r>
          </a:p>
          <a:p>
            <a:pPr lvl="1"/>
            <a:r>
              <a:rPr lang="en-US" sz="2000" dirty="0"/>
              <a:t>Percentage of total predictions that were correct</a:t>
            </a:r>
          </a:p>
          <a:p>
            <a:r>
              <a:rPr lang="en-US" sz="2400" dirty="0"/>
              <a:t>Sensitivity</a:t>
            </a:r>
          </a:p>
          <a:p>
            <a:r>
              <a:rPr lang="en-US" sz="2400" dirty="0"/>
              <a:t>Specificity</a:t>
            </a:r>
          </a:p>
          <a:p>
            <a:r>
              <a:rPr lang="en-US" sz="2400"/>
              <a:t>F2-Score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66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501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Predictive Modeling</vt:lpstr>
      <vt:lpstr>Types of Targets</vt:lpstr>
      <vt:lpstr>Three types of variables</vt:lpstr>
      <vt:lpstr>Train-Test Split</vt:lpstr>
      <vt:lpstr>Dummy Coding Variables</vt:lpstr>
      <vt:lpstr>Bias and Variance</vt:lpstr>
      <vt:lpstr>Underfitting vs Overfitting</vt:lpstr>
      <vt:lpstr>Classification Outcomes</vt:lpstr>
      <vt:lpstr>Classification Metrics</vt:lpstr>
      <vt:lpstr>Regression Metrics</vt:lpstr>
      <vt:lpstr>Missing Data</vt:lpstr>
      <vt:lpstr>Imbalanced 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</dc:title>
  <dc:creator>Danny Lumian</dc:creator>
  <cp:lastModifiedBy>Danny Lumian</cp:lastModifiedBy>
  <cp:revision>13</cp:revision>
  <dcterms:created xsi:type="dcterms:W3CDTF">2022-09-13T17:42:44Z</dcterms:created>
  <dcterms:modified xsi:type="dcterms:W3CDTF">2022-09-13T19:39:41Z</dcterms:modified>
</cp:coreProperties>
</file>