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AF6C9-3997-F24B-B6EB-82169BF27B63}" type="datetimeFigureOut">
              <a:rPr lang="en-US" smtClean="0"/>
              <a:t>9/8/22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AFE7-0514-564C-AD51-6BB7A170D1C4}" type="slidenum">
              <a:rPr lang="en-US" smtClean="0"/>
              <a:t>‹#›</a:t>
            </a:fld>
            <a:endParaRPr lang="en-US"/>
          </a:p>
        </p:txBody>
      </p:sp>
    </p:spTree>
    <p:extLst>
      <p:ext uri="{BB962C8B-B14F-4D97-AF65-F5344CB8AC3E}">
        <p14:creationId xmlns:p14="http://schemas.microsoft.com/office/powerpoint/2010/main" val="52665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D943B-2D3B-184E-B34B-9EE5F870668F}" type="slidenum">
              <a:rPr lang="en-US" smtClean="0"/>
              <a:t>1</a:t>
            </a:fld>
            <a:endParaRPr lang="en-US"/>
          </a:p>
        </p:txBody>
      </p:sp>
    </p:spTree>
    <p:extLst>
      <p:ext uri="{BB962C8B-B14F-4D97-AF65-F5344CB8AC3E}">
        <p14:creationId xmlns:p14="http://schemas.microsoft.com/office/powerpoint/2010/main" val="395837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9B6B-4641-0DD2-7981-88F77C1B2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E5A5FE-DF8F-334B-9F4D-FFD34574A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F0064-28CD-6CBD-82EC-C9A01E6A0CD6}"/>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440733D8-F9CD-6D5A-E932-09B97AF35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82AD-5153-9508-87F9-A8CDA9AE570C}"/>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0361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457B-9F56-94C6-3C84-C60D077C0D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1544-E39F-ED53-755B-E9AE62886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FEA6F-E4E9-9063-6EE6-E8DEEF0D1FB9}"/>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28145783-5486-82DD-E2C8-568B3BDC9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E83C3-4522-733A-A352-11DA861433C1}"/>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7587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52B44-32D8-3AC0-47B5-330BF4175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3D2ADD-EBF7-7622-6EE0-2B184DBD4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47B09-AE05-D924-51C3-4684A0310DF6}"/>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743D4CED-B1CA-A74D-F307-D9D385571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1EC25-83A9-3E50-E5D1-75BE844DA1D2}"/>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63502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9E5D-4FDC-3B3E-379C-B221CB210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F09C0-3C7F-814D-9E7A-A97193E9C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FBBF9-581F-E93C-8792-07D8BD4EFDD8}"/>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FDD693F5-5914-A563-9E98-498234781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3FA10-99B8-9275-C828-1B3D22DCA6FD}"/>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866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F66-E869-F988-A045-A50393671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46FE8-00B9-ECD0-68A3-D3AFE3B89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09D6A-8357-3454-FBA5-AE5E46F95ECE}"/>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41EB87FB-DCAE-8379-0D58-2E1D80E6B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D72E9-6A87-4171-8882-063681C9A0BD}"/>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6498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6154-51D1-86D6-7DA8-B3B8E8762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EA8E9-187F-9181-509B-53B180F2E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D550F-94FF-C905-9F5B-94AEB67CA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35B14-1A5A-D0C6-3C13-133585F4A259}"/>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6" name="Footer Placeholder 5">
            <a:extLst>
              <a:ext uri="{FF2B5EF4-FFF2-40B4-BE49-F238E27FC236}">
                <a16:creationId xmlns:a16="http://schemas.microsoft.com/office/drawing/2014/main" id="{F83CDCFD-71C1-CA24-1B86-6BEC5ADCF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1AC30-2B41-B32A-CF97-970BADA80C29}"/>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407822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0536-74FE-963D-62B8-CCEB8A56E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8FAFD-806B-06BA-7949-C63513C7B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2EF5C-4BB3-458A-51A7-12E18F1F5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262538-F8CB-AB85-4612-BDB19CA05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9129A-D011-8739-C656-5587AC963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86768C-714E-F815-0AD0-156D26533063}"/>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8" name="Footer Placeholder 7">
            <a:extLst>
              <a:ext uri="{FF2B5EF4-FFF2-40B4-BE49-F238E27FC236}">
                <a16:creationId xmlns:a16="http://schemas.microsoft.com/office/drawing/2014/main" id="{D18755E6-5543-A0AE-4F88-423BA61FA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EE7DED-D41C-64AD-A7C2-BEF9670C672B}"/>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64563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623A-89BC-A28E-5B18-D17517E2C6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89328-C29B-8864-E8AD-B8F5B2570373}"/>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4" name="Footer Placeholder 3">
            <a:extLst>
              <a:ext uri="{FF2B5EF4-FFF2-40B4-BE49-F238E27FC236}">
                <a16:creationId xmlns:a16="http://schemas.microsoft.com/office/drawing/2014/main" id="{27299C3B-CE17-1265-6EF0-97F9DC2BA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AD3591-A8ED-AB81-2BA8-29419E1A751C}"/>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17882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476A-DCF6-FB4C-8631-516E3D9DB5DD}"/>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3" name="Footer Placeholder 2">
            <a:extLst>
              <a:ext uri="{FF2B5EF4-FFF2-40B4-BE49-F238E27FC236}">
                <a16:creationId xmlns:a16="http://schemas.microsoft.com/office/drawing/2014/main" id="{D6868EF4-FED7-750A-9886-DF70B6837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1489D6-2602-7888-35B3-FC08CE484160}"/>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3816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F765-0934-9FDE-9976-2DFE08925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93214-D3DB-F5E2-D16F-CF24B7D34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99CD75-C413-C651-ABC1-70D453C4A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ABE3D-F6F7-4D33-F5D3-EE592A713D29}"/>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6" name="Footer Placeholder 5">
            <a:extLst>
              <a:ext uri="{FF2B5EF4-FFF2-40B4-BE49-F238E27FC236}">
                <a16:creationId xmlns:a16="http://schemas.microsoft.com/office/drawing/2014/main" id="{99F679FF-564F-653E-4A7B-D3EB488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49FDD-F6A9-2E2D-1981-83282A84A7E6}"/>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63588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5631-2CD9-F1A7-6F08-552C460B8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5528F-DE0B-086F-9CAF-11CD622BE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CFA1C-32F4-8D87-4963-E96EFE9E8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743CA-DC3F-C920-1553-B17D248C6646}"/>
              </a:ext>
            </a:extLst>
          </p:cNvPr>
          <p:cNvSpPr>
            <a:spLocks noGrp="1"/>
          </p:cNvSpPr>
          <p:nvPr>
            <p:ph type="dt" sz="half" idx="10"/>
          </p:nvPr>
        </p:nvSpPr>
        <p:spPr/>
        <p:txBody>
          <a:bodyPr/>
          <a:lstStyle/>
          <a:p>
            <a:fld id="{4449C7F0-F2FB-044F-A543-063DC7859EB7}" type="datetimeFigureOut">
              <a:rPr lang="en-US" smtClean="0"/>
              <a:t>9/8/22</a:t>
            </a:fld>
            <a:endParaRPr lang="en-US"/>
          </a:p>
        </p:txBody>
      </p:sp>
      <p:sp>
        <p:nvSpPr>
          <p:cNvPr id="6" name="Footer Placeholder 5">
            <a:extLst>
              <a:ext uri="{FF2B5EF4-FFF2-40B4-BE49-F238E27FC236}">
                <a16:creationId xmlns:a16="http://schemas.microsoft.com/office/drawing/2014/main" id="{8BBF4D4C-7434-871C-8C1C-C480D0978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AF107-AA14-E3A8-5C8F-6784774D74AE}"/>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8478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9BCEA-73F0-C5A5-1C6B-48BA93073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FE061-267D-988A-C147-21964AE76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D85E-FF23-C830-F134-8808AB733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C7F0-F2FB-044F-A543-063DC7859EB7}" type="datetimeFigureOut">
              <a:rPr lang="en-US" smtClean="0"/>
              <a:t>9/8/22</a:t>
            </a:fld>
            <a:endParaRPr lang="en-US"/>
          </a:p>
        </p:txBody>
      </p:sp>
      <p:sp>
        <p:nvSpPr>
          <p:cNvPr id="5" name="Footer Placeholder 4">
            <a:extLst>
              <a:ext uri="{FF2B5EF4-FFF2-40B4-BE49-F238E27FC236}">
                <a16:creationId xmlns:a16="http://schemas.microsoft.com/office/drawing/2014/main" id="{80284580-F1B7-380A-94DD-49AFCA915D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836BED-8E09-6D17-02FF-DB7351904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63E6C-93B2-9B40-83D9-D19CD3D7DCDB}" type="slidenum">
              <a:rPr lang="en-US" smtClean="0"/>
              <a:t>‹#›</a:t>
            </a:fld>
            <a:endParaRPr lang="en-US"/>
          </a:p>
        </p:txBody>
      </p:sp>
    </p:spTree>
    <p:extLst>
      <p:ext uri="{BB962C8B-B14F-4D97-AF65-F5344CB8AC3E}">
        <p14:creationId xmlns:p14="http://schemas.microsoft.com/office/powerpoint/2010/main" val="115618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ran.r-project.org/web/packages/mlbench/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ts.stackexchange.com/questions/86351/interpretation-of-rs-output-for-binomial-regress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B2D8-A340-557A-0739-19738B13E5A5}"/>
              </a:ext>
            </a:extLst>
          </p:cNvPr>
          <p:cNvSpPr>
            <a:spLocks noGrp="1"/>
          </p:cNvSpPr>
          <p:nvPr>
            <p:ph type="ctrTitle"/>
          </p:nvPr>
        </p:nvSpPr>
        <p:spPr>
          <a:xfrm>
            <a:off x="565150" y="768334"/>
            <a:ext cx="4134537" cy="2866405"/>
          </a:xfrm>
        </p:spPr>
        <p:txBody>
          <a:bodyPr>
            <a:normAutofit/>
          </a:bodyPr>
          <a:lstStyle/>
          <a:p>
            <a:r>
              <a:rPr lang="en-US" sz="3800" dirty="0"/>
              <a:t>INTRODUCTION TO </a:t>
            </a:r>
            <a:r>
              <a:rPr lang="en-US" sz="3800" dirty="0">
                <a:solidFill>
                  <a:schemeClr val="accent1">
                    <a:lumMod val="75000"/>
                  </a:schemeClr>
                </a:solidFill>
              </a:rPr>
              <a:t>R</a:t>
            </a:r>
            <a:br>
              <a:rPr lang="en-US" sz="3800" dirty="0">
                <a:solidFill>
                  <a:schemeClr val="accent1">
                    <a:lumMod val="75000"/>
                  </a:schemeClr>
                </a:solidFill>
              </a:rPr>
            </a:br>
            <a:br>
              <a:rPr lang="en-US" sz="3800" dirty="0">
                <a:solidFill>
                  <a:schemeClr val="accent1">
                    <a:lumMod val="75000"/>
                  </a:schemeClr>
                </a:solidFill>
              </a:rPr>
            </a:br>
            <a:r>
              <a:rPr lang="en-US" sz="3800" dirty="0">
                <a:solidFill>
                  <a:schemeClr val="accent1">
                    <a:lumMod val="75000"/>
                  </a:schemeClr>
                </a:solidFill>
              </a:rPr>
              <a:t>Logistic Regression Notebook</a:t>
            </a:r>
          </a:p>
        </p:txBody>
      </p:sp>
      <p:sp>
        <p:nvSpPr>
          <p:cNvPr id="3" name="Subtitle 2">
            <a:extLst>
              <a:ext uri="{FF2B5EF4-FFF2-40B4-BE49-F238E27FC236}">
                <a16:creationId xmlns:a16="http://schemas.microsoft.com/office/drawing/2014/main" id="{81655103-DA73-1E83-6B3A-E216D1BD6AD9}"/>
              </a:ext>
            </a:extLst>
          </p:cNvPr>
          <p:cNvSpPr>
            <a:spLocks noGrp="1"/>
          </p:cNvSpPr>
          <p:nvPr>
            <p:ph type="subTitle" idx="1"/>
          </p:nvPr>
        </p:nvSpPr>
        <p:spPr>
          <a:xfrm>
            <a:off x="565150" y="4283239"/>
            <a:ext cx="4134537" cy="1475177"/>
          </a:xfrm>
        </p:spPr>
        <p:txBody>
          <a:bodyPr>
            <a:normAutofit fontScale="92500" lnSpcReduction="10000"/>
          </a:bodyPr>
          <a:lstStyle/>
          <a:p>
            <a:pPr>
              <a:lnSpc>
                <a:spcPct val="90000"/>
              </a:lnSpc>
            </a:pPr>
            <a:r>
              <a:rPr lang="en-US"/>
              <a:t>Danny Lumian, Ph.D.</a:t>
            </a:r>
          </a:p>
          <a:p>
            <a:pPr>
              <a:lnSpc>
                <a:spcPct val="90000"/>
              </a:lnSpc>
            </a:pPr>
            <a:r>
              <a:rPr lang="en-US"/>
              <a:t>Data Science Training Specialist</a:t>
            </a:r>
          </a:p>
          <a:p>
            <a:pPr>
              <a:lnSpc>
                <a:spcPct val="90000"/>
              </a:lnSpc>
            </a:pPr>
            <a:r>
              <a:rPr lang="en-US"/>
              <a:t>NIH Office of Data Science Strategy</a:t>
            </a:r>
          </a:p>
        </p:txBody>
      </p:sp>
      <p:pic>
        <p:nvPicPr>
          <p:cNvPr id="18" name="Picture 3" descr="A ferris wheel with colorful lights&#10;&#10;Description automatically generated with low confidence">
            <a:extLst>
              <a:ext uri="{FF2B5EF4-FFF2-40B4-BE49-F238E27FC236}">
                <a16:creationId xmlns:a16="http://schemas.microsoft.com/office/drawing/2014/main" id="{CB841E03-A67D-C342-F6C3-74CA129B5959}"/>
              </a:ext>
            </a:extLst>
          </p:cNvPr>
          <p:cNvPicPr>
            <a:picLocks noChangeAspect="1"/>
          </p:cNvPicPr>
          <p:nvPr/>
        </p:nvPicPr>
        <p:blipFill rotWithShape="1">
          <a:blip r:embed="rId3"/>
          <a:srcRect t="29687"/>
          <a:stretch/>
        </p:blipFill>
        <p:spPr>
          <a:xfrm>
            <a:off x="5264837" y="1660585"/>
            <a:ext cx="6272272" cy="3528179"/>
          </a:xfrm>
          <a:prstGeom prst="rect">
            <a:avLst/>
          </a:prstGeom>
        </p:spPr>
      </p:pic>
    </p:spTree>
    <p:extLst>
      <p:ext uri="{BB962C8B-B14F-4D97-AF65-F5344CB8AC3E}">
        <p14:creationId xmlns:p14="http://schemas.microsoft.com/office/powerpoint/2010/main" val="63819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2C7E-5C4F-7507-C355-289E073A0D35}"/>
              </a:ext>
            </a:extLst>
          </p:cNvPr>
          <p:cNvSpPr>
            <a:spLocks noGrp="1"/>
          </p:cNvSpPr>
          <p:nvPr>
            <p:ph type="title"/>
          </p:nvPr>
        </p:nvSpPr>
        <p:spPr/>
        <p:txBody>
          <a:bodyPr>
            <a:normAutofit/>
          </a:bodyPr>
          <a:lstStyle/>
          <a:p>
            <a:r>
              <a:rPr lang="en-US" dirty="0"/>
              <a:t>Making Predictions</a:t>
            </a:r>
          </a:p>
        </p:txBody>
      </p:sp>
      <p:sp>
        <p:nvSpPr>
          <p:cNvPr id="3" name="Content Placeholder 2">
            <a:extLst>
              <a:ext uri="{FF2B5EF4-FFF2-40B4-BE49-F238E27FC236}">
                <a16:creationId xmlns:a16="http://schemas.microsoft.com/office/drawing/2014/main" id="{F25A6EE1-6A02-566E-1BBB-A45831DA0716}"/>
              </a:ext>
            </a:extLst>
          </p:cNvPr>
          <p:cNvSpPr>
            <a:spLocks noGrp="1"/>
          </p:cNvSpPr>
          <p:nvPr>
            <p:ph idx="1"/>
          </p:nvPr>
        </p:nvSpPr>
        <p:spPr/>
        <p:txBody>
          <a:bodyPr/>
          <a:lstStyle/>
          <a:p>
            <a:r>
              <a:rPr lang="en-US" dirty="0"/>
              <a:t>pred = predict(</a:t>
            </a:r>
            <a:r>
              <a:rPr lang="en-US" dirty="0" err="1"/>
              <a:t>logitmod</a:t>
            </a:r>
            <a:r>
              <a:rPr lang="en-US" dirty="0"/>
              <a:t>, </a:t>
            </a:r>
            <a:r>
              <a:rPr lang="en-US" dirty="0" err="1"/>
              <a:t>newdata</a:t>
            </a:r>
            <a:r>
              <a:rPr lang="en-US" dirty="0"/>
              <a:t> = </a:t>
            </a:r>
            <a:r>
              <a:rPr lang="en-US" dirty="0" err="1"/>
              <a:t>testData</a:t>
            </a:r>
            <a:r>
              <a:rPr lang="en-US" dirty="0"/>
              <a:t>, type = "response")</a:t>
            </a:r>
          </a:p>
          <a:p>
            <a:r>
              <a:rPr lang="en-US" dirty="0"/>
              <a:t>Predict on </a:t>
            </a:r>
            <a:r>
              <a:rPr lang="en-US" dirty="0" err="1"/>
              <a:t>testData</a:t>
            </a:r>
            <a:endParaRPr lang="en-US" dirty="0"/>
          </a:p>
          <a:p>
            <a:r>
              <a:rPr lang="en-US" dirty="0"/>
              <a:t>Type=“response”</a:t>
            </a:r>
          </a:p>
          <a:p>
            <a:pPr lvl="1"/>
            <a:r>
              <a:rPr lang="en-US" dirty="0"/>
              <a:t>Used for class predictions</a:t>
            </a:r>
          </a:p>
          <a:p>
            <a:pPr lvl="1"/>
            <a:r>
              <a:rPr lang="en-US" dirty="0"/>
              <a:t>Default is linear predictions</a:t>
            </a:r>
          </a:p>
        </p:txBody>
      </p:sp>
    </p:spTree>
    <p:extLst>
      <p:ext uri="{BB962C8B-B14F-4D97-AF65-F5344CB8AC3E}">
        <p14:creationId xmlns:p14="http://schemas.microsoft.com/office/powerpoint/2010/main" val="124408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4766-50CA-807F-2FFD-77C4E5349FB9}"/>
              </a:ext>
            </a:extLst>
          </p:cNvPr>
          <p:cNvSpPr>
            <a:spLocks noGrp="1"/>
          </p:cNvSpPr>
          <p:nvPr>
            <p:ph type="title"/>
          </p:nvPr>
        </p:nvSpPr>
        <p:spPr/>
        <p:txBody>
          <a:bodyPr/>
          <a:lstStyle/>
          <a:p>
            <a:r>
              <a:rPr lang="en-US" dirty="0"/>
              <a:t>Binomial Logistic Regression</a:t>
            </a:r>
          </a:p>
        </p:txBody>
      </p:sp>
      <p:sp>
        <p:nvSpPr>
          <p:cNvPr id="3" name="Content Placeholder 2">
            <a:extLst>
              <a:ext uri="{FF2B5EF4-FFF2-40B4-BE49-F238E27FC236}">
                <a16:creationId xmlns:a16="http://schemas.microsoft.com/office/drawing/2014/main" id="{614C7EBD-7BDF-0578-CB7A-8E896FDE287E}"/>
              </a:ext>
            </a:extLst>
          </p:cNvPr>
          <p:cNvSpPr>
            <a:spLocks noGrp="1"/>
          </p:cNvSpPr>
          <p:nvPr>
            <p:ph idx="1"/>
          </p:nvPr>
        </p:nvSpPr>
        <p:spPr/>
        <p:txBody>
          <a:bodyPr/>
          <a:lstStyle/>
          <a:p>
            <a:r>
              <a:rPr lang="en-US" dirty="0"/>
              <a:t>Probability that an observation falls into one of two categories</a:t>
            </a:r>
          </a:p>
          <a:p>
            <a:r>
              <a:rPr lang="en-US" dirty="0"/>
              <a:t>A type of classification analysis with two classes</a:t>
            </a:r>
          </a:p>
          <a:p>
            <a:r>
              <a:rPr lang="en-US" dirty="0"/>
              <a:t>Examples:</a:t>
            </a:r>
          </a:p>
          <a:p>
            <a:pPr lvl="1"/>
            <a:r>
              <a:rPr lang="en-US" dirty="0"/>
              <a:t>Is an email spam?</a:t>
            </a:r>
          </a:p>
          <a:p>
            <a:pPr lvl="1"/>
            <a:r>
              <a:rPr lang="en-US" dirty="0"/>
              <a:t>Is a tumor malignant? </a:t>
            </a:r>
          </a:p>
          <a:p>
            <a:pPr lvl="1"/>
            <a:r>
              <a:rPr lang="en-US" dirty="0"/>
              <a:t>Will a visit to a website convert into a sale?</a:t>
            </a:r>
          </a:p>
          <a:p>
            <a:endParaRPr lang="en-US" dirty="0"/>
          </a:p>
        </p:txBody>
      </p:sp>
    </p:spTree>
    <p:extLst>
      <p:ext uri="{BB962C8B-B14F-4D97-AF65-F5344CB8AC3E}">
        <p14:creationId xmlns:p14="http://schemas.microsoft.com/office/powerpoint/2010/main" val="103387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CF25-9624-0FC0-C0EF-4BFEBC855FAD}"/>
              </a:ext>
            </a:extLst>
          </p:cNvPr>
          <p:cNvSpPr>
            <a:spLocks noGrp="1"/>
          </p:cNvSpPr>
          <p:nvPr>
            <p:ph type="title"/>
          </p:nvPr>
        </p:nvSpPr>
        <p:spPr/>
        <p:txBody>
          <a:bodyPr/>
          <a:lstStyle/>
          <a:p>
            <a:r>
              <a:rPr lang="en-US" dirty="0" err="1"/>
              <a:t>mlbench</a:t>
            </a:r>
            <a:r>
              <a:rPr lang="en-US" dirty="0"/>
              <a:t> package in R</a:t>
            </a:r>
          </a:p>
        </p:txBody>
      </p:sp>
      <p:sp>
        <p:nvSpPr>
          <p:cNvPr id="3" name="Content Placeholder 2">
            <a:extLst>
              <a:ext uri="{FF2B5EF4-FFF2-40B4-BE49-F238E27FC236}">
                <a16:creationId xmlns:a16="http://schemas.microsoft.com/office/drawing/2014/main" id="{F1064ADE-8635-065B-FBCC-857D0A0504F0}"/>
              </a:ext>
            </a:extLst>
          </p:cNvPr>
          <p:cNvSpPr>
            <a:spLocks noGrp="1"/>
          </p:cNvSpPr>
          <p:nvPr>
            <p:ph idx="1"/>
          </p:nvPr>
        </p:nvSpPr>
        <p:spPr/>
        <p:txBody>
          <a:bodyPr/>
          <a:lstStyle/>
          <a:p>
            <a:r>
              <a:rPr lang="en-US" dirty="0">
                <a:hlinkClick r:id="rId2"/>
              </a:rPr>
              <a:t>https://cran.r-project.org/web/packages/mlbench/index.html</a:t>
            </a:r>
            <a:r>
              <a:rPr lang="en-US" dirty="0"/>
              <a:t> </a:t>
            </a:r>
          </a:p>
          <a:p>
            <a:r>
              <a:rPr lang="en-US" dirty="0"/>
              <a:t>A collection of artificial and real-world machine learning benchmark problems, including, e.g., several data sets from the UCI repository.</a:t>
            </a:r>
          </a:p>
          <a:p>
            <a:r>
              <a:rPr lang="en-US" dirty="0"/>
              <a:t>Includes a dataset on breast cancer</a:t>
            </a:r>
          </a:p>
          <a:p>
            <a:pPr lvl="1"/>
            <a:r>
              <a:rPr lang="en-US" dirty="0"/>
              <a:t>Features are set as factors</a:t>
            </a:r>
          </a:p>
          <a:p>
            <a:pPr lvl="2"/>
            <a:r>
              <a:rPr lang="en-US" dirty="0"/>
              <a:t>Factors by default are dummy coded</a:t>
            </a:r>
          </a:p>
          <a:p>
            <a:pPr lvl="2"/>
            <a:r>
              <a:rPr lang="en-US" dirty="0"/>
              <a:t>So we will convert them to numeric for analysis</a:t>
            </a:r>
          </a:p>
          <a:p>
            <a:pPr lvl="1"/>
            <a:r>
              <a:rPr lang="en-US" dirty="0"/>
              <a:t>Target is whether a tumor is malignant or benign</a:t>
            </a:r>
          </a:p>
        </p:txBody>
      </p:sp>
    </p:spTree>
    <p:extLst>
      <p:ext uri="{BB962C8B-B14F-4D97-AF65-F5344CB8AC3E}">
        <p14:creationId xmlns:p14="http://schemas.microsoft.com/office/powerpoint/2010/main" val="328119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8794-7200-11A7-3C89-AD30FB8AB633}"/>
              </a:ext>
            </a:extLst>
          </p:cNvPr>
          <p:cNvSpPr>
            <a:spLocks noGrp="1"/>
          </p:cNvSpPr>
          <p:nvPr>
            <p:ph type="title"/>
          </p:nvPr>
        </p:nvSpPr>
        <p:spPr/>
        <p:txBody>
          <a:bodyPr/>
          <a:lstStyle/>
          <a:p>
            <a:r>
              <a:rPr lang="en-US" dirty="0"/>
              <a:t>Breast Cancer Data Set</a:t>
            </a:r>
          </a:p>
        </p:txBody>
      </p:sp>
      <p:pic>
        <p:nvPicPr>
          <p:cNvPr id="5" name="Content Placeholder 4" descr="Graphical user interface, text&#10;&#10;Description automatically generated">
            <a:extLst>
              <a:ext uri="{FF2B5EF4-FFF2-40B4-BE49-F238E27FC236}">
                <a16:creationId xmlns:a16="http://schemas.microsoft.com/office/drawing/2014/main" id="{632A2986-82C6-461B-B221-C47F6DC74D05}"/>
              </a:ext>
            </a:extLst>
          </p:cNvPr>
          <p:cNvPicPr>
            <a:picLocks noGrp="1" noChangeAspect="1"/>
          </p:cNvPicPr>
          <p:nvPr>
            <p:ph idx="1"/>
          </p:nvPr>
        </p:nvPicPr>
        <p:blipFill>
          <a:blip r:embed="rId2"/>
          <a:stretch>
            <a:fillRect/>
          </a:stretch>
        </p:blipFill>
        <p:spPr>
          <a:xfrm>
            <a:off x="838200" y="1924492"/>
            <a:ext cx="10515600" cy="4153604"/>
          </a:xfrm>
        </p:spPr>
      </p:pic>
    </p:spTree>
    <p:extLst>
      <p:ext uri="{BB962C8B-B14F-4D97-AF65-F5344CB8AC3E}">
        <p14:creationId xmlns:p14="http://schemas.microsoft.com/office/powerpoint/2010/main" val="361430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F9A9-288E-30A0-D4C6-2A9F58AC41B3}"/>
              </a:ext>
            </a:extLst>
          </p:cNvPr>
          <p:cNvSpPr>
            <a:spLocks noGrp="1"/>
          </p:cNvSpPr>
          <p:nvPr>
            <p:ph type="title"/>
          </p:nvPr>
        </p:nvSpPr>
        <p:spPr/>
        <p:txBody>
          <a:bodyPr/>
          <a:lstStyle/>
          <a:p>
            <a:r>
              <a:rPr lang="en-US" dirty="0"/>
              <a:t>Creating the target as a factor</a:t>
            </a:r>
          </a:p>
        </p:txBody>
      </p:sp>
      <p:sp>
        <p:nvSpPr>
          <p:cNvPr id="3" name="Content Placeholder 2">
            <a:extLst>
              <a:ext uri="{FF2B5EF4-FFF2-40B4-BE49-F238E27FC236}">
                <a16:creationId xmlns:a16="http://schemas.microsoft.com/office/drawing/2014/main" id="{7C934D82-8166-9F47-8C97-D99E2FAD6165}"/>
              </a:ext>
            </a:extLst>
          </p:cNvPr>
          <p:cNvSpPr>
            <a:spLocks noGrp="1"/>
          </p:cNvSpPr>
          <p:nvPr>
            <p:ph idx="1"/>
          </p:nvPr>
        </p:nvSpPr>
        <p:spPr/>
        <p:txBody>
          <a:bodyPr/>
          <a:lstStyle/>
          <a:p>
            <a:r>
              <a:rPr lang="en-US" dirty="0" err="1"/>
              <a:t>bc$Class</a:t>
            </a:r>
            <a:r>
              <a:rPr lang="en-US" dirty="0"/>
              <a:t> = </a:t>
            </a:r>
            <a:r>
              <a:rPr lang="en-US" dirty="0" err="1"/>
              <a:t>ifelse</a:t>
            </a:r>
            <a:r>
              <a:rPr lang="en-US" dirty="0"/>
              <a:t>(</a:t>
            </a:r>
            <a:r>
              <a:rPr lang="en-US" dirty="0" err="1"/>
              <a:t>bc$Class</a:t>
            </a:r>
            <a:r>
              <a:rPr lang="en-US" dirty="0"/>
              <a:t> == "malignant", 1, 0)</a:t>
            </a:r>
          </a:p>
          <a:p>
            <a:r>
              <a:rPr lang="en-US" dirty="0" err="1"/>
              <a:t>bc$Class</a:t>
            </a:r>
            <a:r>
              <a:rPr lang="en-US" dirty="0"/>
              <a:t> = factor(</a:t>
            </a:r>
            <a:r>
              <a:rPr lang="en-US" dirty="0" err="1"/>
              <a:t>bc$Class</a:t>
            </a:r>
            <a:r>
              <a:rPr lang="en-US" dirty="0"/>
              <a:t>, levels = c(0, 1))</a:t>
            </a:r>
          </a:p>
          <a:p>
            <a:r>
              <a:rPr lang="en-US" dirty="0"/>
              <a:t>summary(</a:t>
            </a:r>
            <a:r>
              <a:rPr lang="en-US" dirty="0" err="1"/>
              <a:t>bc$Class</a:t>
            </a:r>
            <a:r>
              <a:rPr lang="en-US" dirty="0"/>
              <a:t>)</a:t>
            </a:r>
          </a:p>
        </p:txBody>
      </p:sp>
    </p:spTree>
    <p:extLst>
      <p:ext uri="{BB962C8B-B14F-4D97-AF65-F5344CB8AC3E}">
        <p14:creationId xmlns:p14="http://schemas.microsoft.com/office/powerpoint/2010/main" val="116073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1016-2D47-8938-00CE-2165172FF430}"/>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4780B1D4-D35C-BD04-D707-E9B695ABFE30}"/>
              </a:ext>
            </a:extLst>
          </p:cNvPr>
          <p:cNvSpPr>
            <a:spLocks noGrp="1"/>
          </p:cNvSpPr>
          <p:nvPr>
            <p:ph idx="1"/>
          </p:nvPr>
        </p:nvSpPr>
        <p:spPr/>
        <p:txBody>
          <a:bodyPr/>
          <a:lstStyle/>
          <a:p>
            <a:r>
              <a:rPr lang="en-US" dirty="0"/>
              <a:t>It is common in machine learning to create a train-test split</a:t>
            </a:r>
          </a:p>
          <a:p>
            <a:r>
              <a:rPr lang="en-US" dirty="0"/>
              <a:t>The train data is used to train the model</a:t>
            </a:r>
          </a:p>
          <a:p>
            <a:pPr lvl="1"/>
            <a:r>
              <a:rPr lang="en-US" dirty="0"/>
              <a:t>This data is “seen” by the model</a:t>
            </a:r>
          </a:p>
          <a:p>
            <a:r>
              <a:rPr lang="en-US" dirty="0"/>
              <a:t>The test data is used to evaluate model performance</a:t>
            </a:r>
          </a:p>
          <a:p>
            <a:pPr lvl="1"/>
            <a:r>
              <a:rPr lang="en-US" dirty="0"/>
              <a:t>This data is “unseen” by the model</a:t>
            </a:r>
          </a:p>
          <a:p>
            <a:r>
              <a:rPr lang="en-US" dirty="0"/>
              <a:t>Test metrics are usually more informative than train metrics as it shows how well the model generalizes its predictions</a:t>
            </a:r>
          </a:p>
          <a:p>
            <a:r>
              <a:rPr lang="en-US" dirty="0"/>
              <a:t>Common splits are 80/20 or 70/30</a:t>
            </a:r>
          </a:p>
          <a:p>
            <a:r>
              <a:rPr lang="en-US" dirty="0"/>
              <a:t>Can be useful to stratify data based on target</a:t>
            </a:r>
          </a:p>
        </p:txBody>
      </p:sp>
    </p:spTree>
    <p:extLst>
      <p:ext uri="{BB962C8B-B14F-4D97-AF65-F5344CB8AC3E}">
        <p14:creationId xmlns:p14="http://schemas.microsoft.com/office/powerpoint/2010/main" val="354542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48C-666B-36BD-0D0A-D5C08D86C1E3}"/>
              </a:ext>
            </a:extLst>
          </p:cNvPr>
          <p:cNvSpPr>
            <a:spLocks noGrp="1"/>
          </p:cNvSpPr>
          <p:nvPr>
            <p:ph type="title"/>
          </p:nvPr>
        </p:nvSpPr>
        <p:spPr/>
        <p:txBody>
          <a:bodyPr/>
          <a:lstStyle/>
          <a:p>
            <a:r>
              <a:rPr lang="en-US" dirty="0"/>
              <a:t>Creating the train-test split</a:t>
            </a:r>
          </a:p>
        </p:txBody>
      </p:sp>
      <p:sp>
        <p:nvSpPr>
          <p:cNvPr id="3" name="Content Placeholder 2">
            <a:extLst>
              <a:ext uri="{FF2B5EF4-FFF2-40B4-BE49-F238E27FC236}">
                <a16:creationId xmlns:a16="http://schemas.microsoft.com/office/drawing/2014/main" id="{5A66B36E-974B-9CC9-6F90-7A5AC4695E3F}"/>
              </a:ext>
            </a:extLst>
          </p:cNvPr>
          <p:cNvSpPr>
            <a:spLocks noGrp="1"/>
          </p:cNvSpPr>
          <p:nvPr>
            <p:ph idx="1"/>
          </p:nvPr>
        </p:nvSpPr>
        <p:spPr/>
        <p:txBody>
          <a:bodyPr/>
          <a:lstStyle/>
          <a:p>
            <a:r>
              <a:rPr lang="en-US" dirty="0" err="1"/>
              <a:t>trainDataIndex</a:t>
            </a:r>
            <a:r>
              <a:rPr lang="en-US" dirty="0"/>
              <a:t> = </a:t>
            </a:r>
            <a:r>
              <a:rPr lang="en-US" dirty="0" err="1"/>
              <a:t>createDataPartition</a:t>
            </a:r>
            <a:r>
              <a:rPr lang="en-US" dirty="0"/>
              <a:t>(</a:t>
            </a:r>
            <a:r>
              <a:rPr lang="en-US" dirty="0" err="1"/>
              <a:t>bc$Class</a:t>
            </a:r>
            <a:r>
              <a:rPr lang="en-US" dirty="0"/>
              <a:t>, p=0.7, list = FALSE)</a:t>
            </a:r>
          </a:p>
          <a:p>
            <a:r>
              <a:rPr lang="en-US" dirty="0" err="1"/>
              <a:t>trainData</a:t>
            </a:r>
            <a:r>
              <a:rPr lang="en-US" dirty="0"/>
              <a:t> = </a:t>
            </a:r>
            <a:r>
              <a:rPr lang="en-US" dirty="0" err="1"/>
              <a:t>bc</a:t>
            </a:r>
            <a:r>
              <a:rPr lang="en-US" dirty="0"/>
              <a:t>[</a:t>
            </a:r>
            <a:r>
              <a:rPr lang="en-US" dirty="0" err="1"/>
              <a:t>trainDataIndex</a:t>
            </a:r>
            <a:r>
              <a:rPr lang="en-US" dirty="0"/>
              <a:t>, ]</a:t>
            </a:r>
          </a:p>
          <a:p>
            <a:r>
              <a:rPr lang="en-US" dirty="0" err="1"/>
              <a:t>testData</a:t>
            </a:r>
            <a:r>
              <a:rPr lang="en-US" dirty="0"/>
              <a:t> = </a:t>
            </a:r>
            <a:r>
              <a:rPr lang="en-US" dirty="0" err="1"/>
              <a:t>bc</a:t>
            </a:r>
            <a:r>
              <a:rPr lang="en-US" dirty="0"/>
              <a:t>[-</a:t>
            </a:r>
            <a:r>
              <a:rPr lang="en-US" dirty="0" err="1"/>
              <a:t>trainDataIndex</a:t>
            </a:r>
            <a:r>
              <a:rPr lang="en-US" dirty="0"/>
              <a:t>, ]</a:t>
            </a:r>
          </a:p>
        </p:txBody>
      </p:sp>
    </p:spTree>
    <p:extLst>
      <p:ext uri="{BB962C8B-B14F-4D97-AF65-F5344CB8AC3E}">
        <p14:creationId xmlns:p14="http://schemas.microsoft.com/office/powerpoint/2010/main" val="111687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A56-9AE9-D207-1DC4-189B160D3521}"/>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907252F0-DC5A-50B2-C22E-479E0FF9EC84}"/>
              </a:ext>
            </a:extLst>
          </p:cNvPr>
          <p:cNvSpPr>
            <a:spLocks noGrp="1"/>
          </p:cNvSpPr>
          <p:nvPr>
            <p:ph idx="1"/>
          </p:nvPr>
        </p:nvSpPr>
        <p:spPr/>
        <p:txBody>
          <a:bodyPr/>
          <a:lstStyle/>
          <a:p>
            <a:r>
              <a:rPr lang="en-US" dirty="0" err="1"/>
              <a:t>logitmod</a:t>
            </a:r>
            <a:r>
              <a:rPr lang="en-US" dirty="0"/>
              <a:t> = </a:t>
            </a:r>
            <a:r>
              <a:rPr lang="en-US" dirty="0" err="1"/>
              <a:t>glm</a:t>
            </a:r>
            <a:r>
              <a:rPr lang="en-US" dirty="0"/>
              <a:t>(Class ~ </a:t>
            </a:r>
            <a:r>
              <a:rPr lang="en-US" dirty="0" err="1"/>
              <a:t>Cl.thickness</a:t>
            </a:r>
            <a:r>
              <a:rPr lang="en-US" dirty="0"/>
              <a:t> + </a:t>
            </a:r>
            <a:r>
              <a:rPr lang="en-US" dirty="0" err="1"/>
              <a:t>Cell.size</a:t>
            </a:r>
            <a:r>
              <a:rPr lang="en-US" dirty="0"/>
              <a:t> + </a:t>
            </a:r>
            <a:r>
              <a:rPr lang="en-US" dirty="0" err="1"/>
              <a:t>Cell.shape</a:t>
            </a:r>
            <a:r>
              <a:rPr lang="en-US" dirty="0"/>
              <a:t>, family = "binomial", data = </a:t>
            </a:r>
            <a:r>
              <a:rPr lang="en-US" dirty="0" err="1"/>
              <a:t>trainData</a:t>
            </a:r>
            <a:r>
              <a:rPr lang="en-US" dirty="0"/>
              <a:t>)</a:t>
            </a:r>
          </a:p>
          <a:p>
            <a:endParaRPr lang="en-US" dirty="0"/>
          </a:p>
          <a:p>
            <a:r>
              <a:rPr lang="en-US" dirty="0"/>
              <a:t>Class is the target variable</a:t>
            </a:r>
          </a:p>
          <a:p>
            <a:r>
              <a:rPr lang="en-US" dirty="0"/>
              <a:t>Other columns listed are features</a:t>
            </a:r>
          </a:p>
          <a:p>
            <a:r>
              <a:rPr lang="en-US" dirty="0"/>
              <a:t>Family is binomial because it is a two class classification</a:t>
            </a:r>
          </a:p>
          <a:p>
            <a:r>
              <a:rPr lang="en-US" dirty="0"/>
              <a:t>Data is our training data </a:t>
            </a:r>
          </a:p>
        </p:txBody>
      </p:sp>
    </p:spTree>
    <p:extLst>
      <p:ext uri="{BB962C8B-B14F-4D97-AF65-F5344CB8AC3E}">
        <p14:creationId xmlns:p14="http://schemas.microsoft.com/office/powerpoint/2010/main" val="382327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C1CC-B389-32F2-686F-15F77ACC0CB4}"/>
              </a:ext>
            </a:extLst>
          </p:cNvPr>
          <p:cNvSpPr>
            <a:spLocks noGrp="1"/>
          </p:cNvSpPr>
          <p:nvPr>
            <p:ph type="title"/>
          </p:nvPr>
        </p:nvSpPr>
        <p:spPr>
          <a:xfrm>
            <a:off x="648929" y="629266"/>
            <a:ext cx="3505495" cy="1622321"/>
          </a:xfrm>
        </p:spPr>
        <p:txBody>
          <a:bodyPr>
            <a:normAutofit/>
          </a:bodyPr>
          <a:lstStyle/>
          <a:p>
            <a:r>
              <a:rPr lang="en-US" sz="3100" dirty="0"/>
              <a:t>summary(</a:t>
            </a:r>
            <a:r>
              <a:rPr lang="en-US" sz="3100" dirty="0" err="1"/>
              <a:t>logitmod</a:t>
            </a:r>
            <a:r>
              <a:rPr lang="en-US" sz="3100" dirty="0"/>
              <a:t>)</a:t>
            </a:r>
          </a:p>
        </p:txBody>
      </p:sp>
      <p:sp>
        <p:nvSpPr>
          <p:cNvPr id="9" name="Content Placeholder 8">
            <a:extLst>
              <a:ext uri="{FF2B5EF4-FFF2-40B4-BE49-F238E27FC236}">
                <a16:creationId xmlns:a16="http://schemas.microsoft.com/office/drawing/2014/main" id="{BBAB6068-E548-19DF-B03D-1A34022E13A0}"/>
              </a:ext>
            </a:extLst>
          </p:cNvPr>
          <p:cNvSpPr>
            <a:spLocks noGrp="1"/>
          </p:cNvSpPr>
          <p:nvPr>
            <p:ph idx="1"/>
          </p:nvPr>
        </p:nvSpPr>
        <p:spPr>
          <a:xfrm>
            <a:off x="648931" y="1958010"/>
            <a:ext cx="3505494" cy="4265810"/>
          </a:xfrm>
        </p:spPr>
        <p:txBody>
          <a:bodyPr>
            <a:normAutofit/>
          </a:bodyPr>
          <a:lstStyle/>
          <a:p>
            <a:r>
              <a:rPr lang="en-US" sz="1200" b="1" dirty="0"/>
              <a:t>Call</a:t>
            </a:r>
            <a:r>
              <a:rPr lang="en-US" sz="1200" dirty="0"/>
              <a:t>: our model definition</a:t>
            </a:r>
          </a:p>
          <a:p>
            <a:r>
              <a:rPr lang="en-US" sz="1200" b="1" dirty="0"/>
              <a:t>Deviance Residuals</a:t>
            </a:r>
            <a:r>
              <a:rPr lang="en-US" sz="1200" dirty="0"/>
              <a:t>: Describe fit of data to model</a:t>
            </a:r>
          </a:p>
          <a:p>
            <a:r>
              <a:rPr lang="en-US" sz="1200" b="1" dirty="0"/>
              <a:t>Coefficients</a:t>
            </a:r>
            <a:r>
              <a:rPr lang="en-US" sz="1200" dirty="0"/>
              <a:t>: Impact of each factor on the model fit</a:t>
            </a:r>
          </a:p>
          <a:p>
            <a:pPr fontAlgn="base"/>
            <a:r>
              <a:rPr lang="en-US" sz="1200" b="1" dirty="0"/>
              <a:t>Null deviance:</a:t>
            </a:r>
            <a:r>
              <a:rPr lang="en-US" sz="1200" dirty="0"/>
              <a:t> tells us how well we can predict our output only using the intercept. Smaller is better.</a:t>
            </a:r>
          </a:p>
          <a:p>
            <a:pPr fontAlgn="base"/>
            <a:r>
              <a:rPr lang="en-US" sz="1200" b="1" dirty="0"/>
              <a:t>Residual deviance:</a:t>
            </a:r>
            <a:r>
              <a:rPr lang="en-US" sz="1200" dirty="0"/>
              <a:t> tells us how well we can predict our output using the intercept and our inputs. Smaller is better. The bigger the difference between the null deviance and residual deviance is, the more helpful our input variables were for predicting the output variable.</a:t>
            </a:r>
          </a:p>
          <a:p>
            <a:pPr fontAlgn="base"/>
            <a:r>
              <a:rPr lang="en-US" sz="1200" b="1" dirty="0"/>
              <a:t>AIC:</a:t>
            </a:r>
            <a:r>
              <a:rPr lang="en-US" sz="1200" dirty="0"/>
              <a:t> The AIC is the "Akaike information criterion" and it's an estimate of how well your model is describing the patterns in your data. It's mainly used for comparing models trained on the same dataset. If you need to pick between models, the model with the lower AIC is doing a better job describing the variance in the data.</a:t>
            </a:r>
          </a:p>
          <a:p>
            <a:pPr lvl="1"/>
            <a:endParaRPr lang="en-US" sz="11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19EA0A4F-9DCE-D9D6-BF67-9824F117A65A}"/>
              </a:ext>
            </a:extLst>
          </p:cNvPr>
          <p:cNvPicPr>
            <a:picLocks noChangeAspect="1"/>
          </p:cNvPicPr>
          <p:nvPr/>
        </p:nvPicPr>
        <p:blipFill>
          <a:blip r:embed="rId2"/>
          <a:stretch>
            <a:fillRect/>
          </a:stretch>
        </p:blipFill>
        <p:spPr>
          <a:xfrm>
            <a:off x="5471949" y="807593"/>
            <a:ext cx="5887156" cy="5239568"/>
          </a:xfrm>
          <a:prstGeom prst="rect">
            <a:avLst/>
          </a:prstGeom>
          <a:effectLst/>
        </p:spPr>
      </p:pic>
      <p:sp>
        <p:nvSpPr>
          <p:cNvPr id="6" name="TextBox 5">
            <a:extLst>
              <a:ext uri="{FF2B5EF4-FFF2-40B4-BE49-F238E27FC236}">
                <a16:creationId xmlns:a16="http://schemas.microsoft.com/office/drawing/2014/main" id="{0CAD4587-2E0E-1D1D-44C2-79AE192161D7}"/>
              </a:ext>
            </a:extLst>
          </p:cNvPr>
          <p:cNvSpPr txBox="1"/>
          <p:nvPr/>
        </p:nvSpPr>
        <p:spPr>
          <a:xfrm>
            <a:off x="159027" y="6410632"/>
            <a:ext cx="11548759" cy="369332"/>
          </a:xfrm>
          <a:prstGeom prst="rect">
            <a:avLst/>
          </a:prstGeom>
          <a:noFill/>
        </p:spPr>
        <p:txBody>
          <a:bodyPr wrap="square" rtlCol="0">
            <a:spAutoFit/>
          </a:bodyPr>
          <a:lstStyle/>
          <a:p>
            <a:r>
              <a:rPr lang="en-US" dirty="0"/>
              <a:t>For more info see: </a:t>
            </a:r>
            <a:r>
              <a:rPr lang="en-US" dirty="0">
                <a:hlinkClick r:id="rId3"/>
              </a:rPr>
              <a:t>https://stats.stackexchange.com/questions/86351/interpretation-of-rs-output-for-binomial-regression</a:t>
            </a:r>
            <a:r>
              <a:rPr lang="en-US" dirty="0"/>
              <a:t> </a:t>
            </a:r>
          </a:p>
        </p:txBody>
      </p:sp>
    </p:spTree>
    <p:extLst>
      <p:ext uri="{BB962C8B-B14F-4D97-AF65-F5344CB8AC3E}">
        <p14:creationId xmlns:p14="http://schemas.microsoft.com/office/powerpoint/2010/main" val="205282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5567</TotalTime>
  <Words>588</Words>
  <Application>Microsoft Macintosh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 TO R  Logistic Regression Notebook</vt:lpstr>
      <vt:lpstr>Binomial Logistic Regression</vt:lpstr>
      <vt:lpstr>mlbench package in R</vt:lpstr>
      <vt:lpstr>Breast Cancer Data Set</vt:lpstr>
      <vt:lpstr>Creating the target as a factor</vt:lpstr>
      <vt:lpstr>Train-test Split</vt:lpstr>
      <vt:lpstr>Creating the train-test split</vt:lpstr>
      <vt:lpstr>Training the model</vt:lpstr>
      <vt:lpstr>summary(logitmod)</vt:lpstr>
      <vt:lpstr>Making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Logistic Regression Notebook</dc:title>
  <dc:creator>Danny Lumian</dc:creator>
  <cp:lastModifiedBy>Danny Lumian</cp:lastModifiedBy>
  <cp:revision>8</cp:revision>
  <dcterms:created xsi:type="dcterms:W3CDTF">2022-09-08T19:18:16Z</dcterms:created>
  <dcterms:modified xsi:type="dcterms:W3CDTF">2022-09-12T16:05:37Z</dcterms:modified>
</cp:coreProperties>
</file>