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70" r:id="rId6"/>
    <p:sldId id="271" r:id="rId7"/>
  </p:sldIdLst>
  <p:sldSz cx="9906000" cy="6858000" type="A4"/>
  <p:notesSz cx="7010400" cy="9296400"/>
  <p:defaultTextStyle>
    <a:defPPr>
      <a:defRPr lang="en-US"/>
    </a:defPPr>
    <a:lvl1pPr marL="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4225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50000" autoAdjust="0"/>
  </p:normalViewPr>
  <p:slideViewPr>
    <p:cSldViewPr snapToGrid="0" snapToObjects="1">
      <p:cViewPr varScale="1">
        <p:scale>
          <a:sx n="72" d="100"/>
          <a:sy n="72" d="100"/>
        </p:scale>
        <p:origin x="294" y="78"/>
      </p:cViewPr>
      <p:guideLst>
        <p:guide orient="horz" pos="2448"/>
        <p:guide pos="3264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3346" y="-8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75F918-27EB-4C9B-92DB-A7ECAE2C9917}" type="datetimeFigureOut">
              <a:rPr lang="es-MX" smtClean="0"/>
              <a:pPr/>
              <a:t>08/09/2023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627E94-6C0C-422A-90B7-3F57CCB6676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6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259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518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777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036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1295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554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813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80720" algn="l" defTabSz="8451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90" y="6008353"/>
            <a:ext cx="6173040" cy="75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732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64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0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89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156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3946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735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524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313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7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53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21" indent="0">
              <a:buNone/>
              <a:defRPr sz="2100" b="1"/>
            </a:lvl2pPr>
            <a:lvl3pPr marL="957843" indent="0">
              <a:buNone/>
              <a:defRPr sz="1900" b="1"/>
            </a:lvl3pPr>
            <a:lvl4pPr marL="1436763" indent="0">
              <a:buNone/>
              <a:defRPr sz="1700" b="1"/>
            </a:lvl4pPr>
            <a:lvl5pPr marL="1915685" indent="0">
              <a:buNone/>
              <a:defRPr sz="1700" b="1"/>
            </a:lvl5pPr>
            <a:lvl6pPr marL="2394606" indent="0">
              <a:buNone/>
              <a:defRPr sz="1700" b="1"/>
            </a:lvl6pPr>
            <a:lvl7pPr marL="2873528" indent="0">
              <a:buNone/>
              <a:defRPr sz="1700" b="1"/>
            </a:lvl7pPr>
            <a:lvl8pPr marL="3352448" indent="0">
              <a:buNone/>
              <a:defRPr sz="1700" b="1"/>
            </a:lvl8pPr>
            <a:lvl9pPr marL="3831370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8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8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69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400"/>
            </a:lvl1pPr>
            <a:lvl2pPr marL="478921" indent="0">
              <a:buNone/>
              <a:defRPr sz="2900"/>
            </a:lvl2pPr>
            <a:lvl3pPr marL="957843" indent="0">
              <a:buNone/>
              <a:defRPr sz="2500"/>
            </a:lvl3pPr>
            <a:lvl4pPr marL="1436763" indent="0">
              <a:buNone/>
              <a:defRPr sz="2100"/>
            </a:lvl4pPr>
            <a:lvl5pPr marL="1915685" indent="0">
              <a:buNone/>
              <a:defRPr sz="2100"/>
            </a:lvl5pPr>
            <a:lvl6pPr marL="2394606" indent="0">
              <a:buNone/>
              <a:defRPr sz="2100"/>
            </a:lvl6pPr>
            <a:lvl7pPr marL="2873528" indent="0">
              <a:buNone/>
              <a:defRPr sz="2100"/>
            </a:lvl7pPr>
            <a:lvl8pPr marL="3352448" indent="0">
              <a:buNone/>
              <a:defRPr sz="2100"/>
            </a:lvl8pPr>
            <a:lvl9pPr marL="3831370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00"/>
            </a:lvl1pPr>
            <a:lvl2pPr marL="478921" indent="0">
              <a:buNone/>
              <a:defRPr sz="1500"/>
            </a:lvl2pPr>
            <a:lvl3pPr marL="957843" indent="0">
              <a:buNone/>
              <a:defRPr sz="1300"/>
            </a:lvl3pPr>
            <a:lvl4pPr marL="1436763" indent="0">
              <a:buNone/>
              <a:defRPr sz="1000"/>
            </a:lvl4pPr>
            <a:lvl5pPr marL="1915685" indent="0">
              <a:buNone/>
              <a:defRPr sz="1000"/>
            </a:lvl5pPr>
            <a:lvl6pPr marL="2394606" indent="0">
              <a:buNone/>
              <a:defRPr sz="1000"/>
            </a:lvl6pPr>
            <a:lvl7pPr marL="2873528" indent="0">
              <a:buNone/>
              <a:defRPr sz="1000"/>
            </a:lvl7pPr>
            <a:lvl8pPr marL="3352448" indent="0">
              <a:buNone/>
              <a:defRPr sz="1000"/>
            </a:lvl8pPr>
            <a:lvl9pPr marL="383137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9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84518" tIns="42259" rIns="84518" bIns="4225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84518" tIns="42259" rIns="84518" bIns="42259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C28F-1A0D-3B4E-BE84-3E367B26BF21}" type="datetimeFigureOut">
              <a:rPr lang="es-ES_tradnl" smtClean="0"/>
              <a:pPr/>
              <a:t>08/09/2023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84518" tIns="42259" rIns="84518" bIns="4225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A012-423B-6B40-921C-7330F3A72A5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6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43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60" indent="-239460" algn="l" defTabSz="957843" rtl="0" eaLnBrk="1" latinLnBrk="0" hangingPunct="1">
        <a:lnSpc>
          <a:spcPct val="90000"/>
        </a:lnSpc>
        <a:spcBef>
          <a:spcPts val="104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82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303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2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45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66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88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909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30" indent="-239460" algn="l" defTabSz="957843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21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4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63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85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606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2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48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70" algn="l" defTabSz="9578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ransparencia@upp.edu.m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702364" y="70388"/>
            <a:ext cx="8706679" cy="67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5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38540" y="694369"/>
            <a:ext cx="9667460" cy="54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ubicada en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Carretera Pachuca – Cd. Sahagún, km 20, Ex Hacienda de Santa Bárbara, Rancho Luna, Zempoala, Hidalgo, C. P. 43830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 la responsable del uso y protección de sus datos personales con fundamento en el Artículo 67 de la Ley de Transparencia y Acceso a la Información Pública para el Estado de Hidalgo, así como a la Ley de Protección de Datos Personales en Posesión de Sujetos Obligados para el Estado de Hidalgo en sus artículos 1°, 3° fracciones I, VII, IX y XXX, 14, 34 y 35 informándole lo siguiente: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el caso de trabajadores, los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 serán recabados y utilizados por la institución para realizar las actividades que posteriormente se describirán, son los siguientes: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 completo (será utilizado para todas las finalidades);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Edad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Sexo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 Civil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Fiscal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 finalidad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Grado Académico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Electrónico 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(será utilizado para las finalidades 1, 2, 3, 4)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telefónico fijo y móvil del trabajador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Clave Única de Registro de Población (CURP) (será utilizado para las finalidades 1, 2, 3)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Registro Federal de Contribuyentes (RFC)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seguridad social (será utilizado para las finalidades 1, 2, 3);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empleado (será utilizado para las finalidades 3, 4, 5);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630555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Certificados de estudios (será utilizado para las finalidades 1, 2, 3)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618065" y="1405048"/>
            <a:ext cx="8596983" cy="459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Además de los datos personales anteriormente mencionados, utilizaremos los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considerados como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Domicilio (será utilizado para las finalidades 1, 2, 3, 4);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Certificado médico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Escuela de procedencia (será utilizado para las finalidades 1, 2);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Lugar y fecha de Nacimiento (será utilizado para las finalidades 1,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Nombre, parentesco y número telefónico de personas designadas a ser contactadas en casos de emergencia (será utilizado para las finalidades 1, 2);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cuenta bancaria (será utilizado para las finalidades 2, 3);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Biométricos (será utilizado para la finalidad 5)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que recabamos y utilizamos de usted, son necesarios para el servicio y/o trámite que solicita, y los utilizaremos para las siguientes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finalidades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conformidad al fundamento legal referido en cada una de ellas: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Contratar al personal para ocupar alguna vacante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y 39 fracción III del Estatuto Orgánico de la Universidad Politécnica de Pachuca.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F98F06-6F77-4391-95B0-7D3E109E8462}"/>
              </a:ext>
            </a:extLst>
          </p:cNvPr>
          <p:cNvSpPr txBox="1"/>
          <p:nvPr/>
        </p:nvSpPr>
        <p:spPr>
          <a:xfrm>
            <a:off x="618065" y="367072"/>
            <a:ext cx="8669870" cy="107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636104" y="160647"/>
            <a:ext cx="8216348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261730" y="1327954"/>
            <a:ext cx="9382540" cy="388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2. Crear contratos laborales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36 fracción XI del Estatuto Orgánico de la Universidad Politécnica de Pachuca y 26 fracción XIII del Decreto de Creación de la Universidad Politécnica de Pachuca.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Cumplir obligaciones que deriven de la relación laboral, tales como legales, fiscales, laborales y de seguridad social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123 Apartado B. de la Constitución Política de los Estados Unidos Mexicanos;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artículo 1, fracción VIII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del Instituto de Seguridad y Servicios Sociales de los Trabajadores del Estado;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4. Cumplir con las solicitudes judiciales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el artículo 19 fracción II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Hidalgo;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5. Llevar a cabo el registro de entrada y salida del personal de la Universidad Politécnica de Pachuca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con fundamento en los artículos 50, 51 y 52 del Reglamento Interior del Trabajo de la 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Pachuca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MX" sz="12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638E76-A32E-4ADA-A4B7-3705715F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" y="3951825"/>
            <a:ext cx="8681456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27652" y="231153"/>
            <a:ext cx="8176591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14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5983046-BC37-4FF1-972F-8EAEA439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37395"/>
              </p:ext>
            </p:extLst>
          </p:nvPr>
        </p:nvGraphicFramePr>
        <p:xfrm>
          <a:off x="808383" y="1096756"/>
          <a:ext cx="8415130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2016679">
                  <a:extLst>
                    <a:ext uri="{9D8B030D-6E8A-4147-A177-3AD203B41FA5}">
                      <a16:colId xmlns:a16="http://schemas.microsoft.com/office/drawing/2014/main" val="2397956602"/>
                    </a:ext>
                  </a:extLst>
                </a:gridCol>
                <a:gridCol w="1835992">
                  <a:extLst>
                    <a:ext uri="{9D8B030D-6E8A-4147-A177-3AD203B41FA5}">
                      <a16:colId xmlns:a16="http://schemas.microsoft.com/office/drawing/2014/main" val="1172884175"/>
                    </a:ext>
                  </a:extLst>
                </a:gridCol>
                <a:gridCol w="2478429">
                  <a:extLst>
                    <a:ext uri="{9D8B030D-6E8A-4147-A177-3AD203B41FA5}">
                      <a16:colId xmlns:a16="http://schemas.microsoft.com/office/drawing/2014/main" val="3805128210"/>
                    </a:ext>
                  </a:extLst>
                </a:gridCol>
                <a:gridCol w="2084030">
                  <a:extLst>
                    <a:ext uri="{9D8B030D-6E8A-4147-A177-3AD203B41FA5}">
                      <a16:colId xmlns:a16="http://schemas.microsoft.com/office/drawing/2014/main" val="1562248104"/>
                    </a:ext>
                  </a:extLst>
                </a:gridCol>
              </a:tblGrid>
              <a:tr h="301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Destinatarios de los datos personales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Finalidad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b="1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Datos personales sensibles que se transfieren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69610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 Seguridad y Servicios Sociales de los Trabajadores del Estado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Número de Seguridad Social y solicitud de información médica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67201"/>
                  </a:ext>
                </a:extLst>
              </a:tr>
              <a:tr h="663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Instituto del Fondo Nacional para el Consumo de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Asignación de préstamos a los trabajadores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Número de trabajador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67056"/>
                  </a:ext>
                </a:extLst>
              </a:tr>
              <a:tr h="1128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Institución de Banca Múltiple, Banco Mercantil del Norte, S.A.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Apertura de cuentas para el depósito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Grado Académico; Correo Electrónico; Número telefónico; Clave Única de Registro de Población; Registro Federal de Contribuyentes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27105"/>
                  </a:ext>
                </a:extLst>
              </a:tr>
              <a:tr h="485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Secretaría de Hacienda y Crédito Público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Domicilio fiscal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37766"/>
                  </a:ext>
                </a:extLst>
              </a:tr>
              <a:tr h="1109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Nómina Integral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de nómina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 completo; Estado Civil; Domicilio Fiscal; Grado Académico; Clave Única de Registro de Población; Registro Federal de Contribuyentes </a:t>
                      </a:r>
                      <a:endParaRPr lang="es-MX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900" kern="1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Domicilio; Lugar y fecha de Nacimiento; Número de cuenta bancaria</a:t>
                      </a:r>
                      <a:endParaRPr lang="es-MX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97" marR="61897" marT="0" marB="0" anchor="ctr">
                    <a:lnL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3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1497496" y="401887"/>
            <a:ext cx="7636200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DD86AB-BE1D-4864-8A48-2E21A1175BDA}"/>
              </a:ext>
            </a:extLst>
          </p:cNvPr>
          <p:cNvSpPr txBox="1"/>
          <p:nvPr/>
        </p:nvSpPr>
        <p:spPr>
          <a:xfrm>
            <a:off x="294861" y="1839049"/>
            <a:ext cx="9316278" cy="400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para las transferencias llevadas a cabo con un destinatario distinto a los que se mencionan anteriormente, será necesario su consentimiento expreso y por escrito.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 otro lado, también se le informa que sus 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datos personales sensibles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no podrán ser transferidos de ninguna forma, al menos que medie su autorización expresa y por escrito, salvo las excepciones contenidas en el artículo 7 de la 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Ley de Protección de Datos Personales en Posesión de Sujetos Obligados para el Estado de Hidalgo en los que no será necesaria la autorización expresa por parte del titular, </a:t>
            </a:r>
            <a:r>
              <a:rPr lang="es-ES" sz="1200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cuando se trata de cumplir con las obligaciones que las normas le otorgan a la institución</a:t>
            </a: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personales y los datos personales sensibles jamás serán divulgados ni compartidos con terceros, salvo los indicados en la Cláusula de Transferencia o por alguna de las excepciones para hacerlo sin su consentimiento, establecidas en la Ley de Protección de Datos Personales en Posesión de Sujetos Obligados para el Estado de Hidalgo.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Le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informamos que las finalidades del tratamiento, así como las transferencias previamente mencionadas pueden realizarse sin su consentimiento de acuerdo a lo establecido en los artículos 19 y 98 de la citada Ley de Protección de Datos Personales, los cuales contienen los casos en que el tratamiento y transferencia de datos personales podrá realizarse sin el consentimiento del titular, por lo que si usted desea manifestar su negativa para llevar a cabo el tratamiento y transferencia de sus datos personales descritos en los apartados anteriores, se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pone a su disposición el correo electrónico </a:t>
            </a:r>
            <a:r>
              <a:rPr lang="es-ES_tradnl" sz="1200" b="1" u="sng" kern="100" dirty="0">
                <a:solidFill>
                  <a:srgbClr val="0563C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transparencia@upp.edu.mx</a:t>
            </a:r>
            <a:r>
              <a:rPr lang="es-ES_tradnl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1997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E47E5-F51B-A648-B544-446DA83F02C8}"/>
              </a:ext>
            </a:extLst>
          </p:cNvPr>
          <p:cNvSpPr txBox="1"/>
          <p:nvPr/>
        </p:nvSpPr>
        <p:spPr>
          <a:xfrm>
            <a:off x="950843" y="253951"/>
            <a:ext cx="8004313" cy="116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AVISO DE PRIVACIDAD PARA TRABAJADOR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_tradnl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por el cual se recaban sus datos personales y protección de los mismos</a:t>
            </a:r>
            <a:endParaRPr lang="es-MX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86484A-451B-6B4F-BF81-DDB14631E90F}"/>
              </a:ext>
            </a:extLst>
          </p:cNvPr>
          <p:cNvSpPr txBox="1"/>
          <p:nvPr/>
        </p:nvSpPr>
        <p:spPr>
          <a:xfrm>
            <a:off x="555117" y="1407799"/>
            <a:ext cx="8795764" cy="467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le informa que es necesario que firme una Autorización para el Uso de Datos Personales, misma que podrá ser solicitada en el Departamento de Recursos Humanos y que deberá ser entregada a la misma área para su resguardo</a:t>
            </a:r>
            <a:r>
              <a:rPr lang="es-ES_tradnl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última actualización y/o modificación del presente aviso es la indicada al final del mismo. En el supuesto de que exista una modificación posterior a la presente, la notificación se hará directamente en las oficinas del área responsable de la protección de sus datos o a través de la página web institucional (www.upp.edu.mx).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Usted tiene derecho a conocer qué datos personales tenemos de usted, para qué los utilizamos y las condiciones del uso que les damos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(acceso)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Asimismo, es su derecho solicitar la corrección de su información personal en caso de que esté desactualizada, sea inexacta o incompleta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(rectificación)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que la eliminemos de nuestros registros o bases de datos cuando considere que la misma no está siendo utilizada conforme a los principios, deberes y obligaciones previstas en la normativa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(cancelación)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así como oponerse al uso de sus datos personales para fines específicos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(oposición)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Estos derechos se conocen como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derechos ARCO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conocer el procedimiento y requisitos para el ejercicio de los derechos ARCO, llevar a cabo el ejercicio de cualquiera de los derechos ARCO y resolver dudas respecto al ejercicio del derecho a la protección de datos personales, deberá ponerse en contacto con la </a:t>
            </a:r>
            <a:r>
              <a:rPr lang="es-MX" sz="12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Transparencia del Poder Ejecutivo</a:t>
            </a: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 través de los siguientes medios: Camino Real de la Plata,  Núm. 301, planta baja, Fraccionamiento Zona Plateada, C.P. 42084, Pachuca de Soto, Hidalgo, teléfonos 771 718 6215 o 771 797 5276, E-mail: uipg@hidalgo.gob.mx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Última fecha de actualización. 13/07/2023</a:t>
            </a:r>
            <a:endParaRPr lang="es-MX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_tradnl" sz="1350" dirty="0">
              <a:solidFill>
                <a:srgbClr val="000723"/>
              </a:solidFill>
              <a:latin typeface="Graphik Regular" charset="0"/>
              <a:ea typeface="Graphik Regular" charset="0"/>
              <a:cs typeface="Graphik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20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1662</Words>
  <Application>Microsoft Office PowerPoint</Application>
  <PresentationFormat>A4 (210 x 297 mm)</PresentationFormat>
  <Paragraphs>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Graphik Regular</vt:lpstr>
      <vt:lpstr>Montserrat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</cp:lastModifiedBy>
  <cp:revision>125</cp:revision>
  <cp:lastPrinted>2023-01-16T20:35:25Z</cp:lastPrinted>
  <dcterms:created xsi:type="dcterms:W3CDTF">2017-07-28T17:23:18Z</dcterms:created>
  <dcterms:modified xsi:type="dcterms:W3CDTF">2023-09-08T20:16:59Z</dcterms:modified>
</cp:coreProperties>
</file>