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
  </p:notesMasterIdLst>
  <p:sldIdLst>
    <p:sldId id="265" r:id="rId2"/>
    <p:sldId id="272" r:id="rId3"/>
    <p:sldId id="267" r:id="rId4"/>
    <p:sldId id="268" r:id="rId5"/>
    <p:sldId id="270" r:id="rId6"/>
    <p:sldId id="271" r:id="rId7"/>
  </p:sldIdLst>
  <p:sldSz cx="9906000" cy="6858000" type="A4"/>
  <p:notesSz cx="7010400" cy="9296400"/>
  <p:defaultTextStyle>
    <a:defPPr>
      <a:defRPr lang="en-US"/>
    </a:defPPr>
    <a:lvl1pPr marL="0" algn="l" defTabSz="422590" rtl="0" eaLnBrk="1" latinLnBrk="0" hangingPunct="1">
      <a:defRPr sz="1700" kern="1200">
        <a:solidFill>
          <a:schemeClr val="tx1"/>
        </a:solidFill>
        <a:latin typeface="+mn-lt"/>
        <a:ea typeface="+mn-ea"/>
        <a:cs typeface="+mn-cs"/>
      </a:defRPr>
    </a:lvl1pPr>
    <a:lvl2pPr marL="422590" algn="l" defTabSz="422590" rtl="0" eaLnBrk="1" latinLnBrk="0" hangingPunct="1">
      <a:defRPr sz="1700" kern="1200">
        <a:solidFill>
          <a:schemeClr val="tx1"/>
        </a:solidFill>
        <a:latin typeface="+mn-lt"/>
        <a:ea typeface="+mn-ea"/>
        <a:cs typeface="+mn-cs"/>
      </a:defRPr>
    </a:lvl2pPr>
    <a:lvl3pPr marL="845180" algn="l" defTabSz="422590" rtl="0" eaLnBrk="1" latinLnBrk="0" hangingPunct="1">
      <a:defRPr sz="1700" kern="1200">
        <a:solidFill>
          <a:schemeClr val="tx1"/>
        </a:solidFill>
        <a:latin typeface="+mn-lt"/>
        <a:ea typeface="+mn-ea"/>
        <a:cs typeface="+mn-cs"/>
      </a:defRPr>
    </a:lvl3pPr>
    <a:lvl4pPr marL="1267770" algn="l" defTabSz="422590" rtl="0" eaLnBrk="1" latinLnBrk="0" hangingPunct="1">
      <a:defRPr sz="1700" kern="1200">
        <a:solidFill>
          <a:schemeClr val="tx1"/>
        </a:solidFill>
        <a:latin typeface="+mn-lt"/>
        <a:ea typeface="+mn-ea"/>
        <a:cs typeface="+mn-cs"/>
      </a:defRPr>
    </a:lvl4pPr>
    <a:lvl5pPr marL="1690360" algn="l" defTabSz="422590" rtl="0" eaLnBrk="1" latinLnBrk="0" hangingPunct="1">
      <a:defRPr sz="1700" kern="1200">
        <a:solidFill>
          <a:schemeClr val="tx1"/>
        </a:solidFill>
        <a:latin typeface="+mn-lt"/>
        <a:ea typeface="+mn-ea"/>
        <a:cs typeface="+mn-cs"/>
      </a:defRPr>
    </a:lvl5pPr>
    <a:lvl6pPr marL="2112950" algn="l" defTabSz="422590" rtl="0" eaLnBrk="1" latinLnBrk="0" hangingPunct="1">
      <a:defRPr sz="1700" kern="1200">
        <a:solidFill>
          <a:schemeClr val="tx1"/>
        </a:solidFill>
        <a:latin typeface="+mn-lt"/>
        <a:ea typeface="+mn-ea"/>
        <a:cs typeface="+mn-cs"/>
      </a:defRPr>
    </a:lvl6pPr>
    <a:lvl7pPr marL="2535540" algn="l" defTabSz="422590" rtl="0" eaLnBrk="1" latinLnBrk="0" hangingPunct="1">
      <a:defRPr sz="1700" kern="1200">
        <a:solidFill>
          <a:schemeClr val="tx1"/>
        </a:solidFill>
        <a:latin typeface="+mn-lt"/>
        <a:ea typeface="+mn-ea"/>
        <a:cs typeface="+mn-cs"/>
      </a:defRPr>
    </a:lvl7pPr>
    <a:lvl8pPr marL="2958130" algn="l" defTabSz="422590" rtl="0" eaLnBrk="1" latinLnBrk="0" hangingPunct="1">
      <a:defRPr sz="1700" kern="1200">
        <a:solidFill>
          <a:schemeClr val="tx1"/>
        </a:solidFill>
        <a:latin typeface="+mn-lt"/>
        <a:ea typeface="+mn-ea"/>
        <a:cs typeface="+mn-cs"/>
      </a:defRPr>
    </a:lvl8pPr>
    <a:lvl9pPr marL="3380720" algn="l" defTabSz="422590"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264" userDrawn="1">
          <p15:clr>
            <a:srgbClr val="A4A3A4"/>
          </p15:clr>
        </p15:guide>
        <p15:guide id="3" orient="horz" pos="2160">
          <p15:clr>
            <a:srgbClr val="A4A3A4"/>
          </p15:clr>
        </p15:guide>
        <p15:guide id="4"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70" autoAdjust="0"/>
    <p:restoredTop sz="50000" autoAdjust="0"/>
  </p:normalViewPr>
  <p:slideViewPr>
    <p:cSldViewPr snapToGrid="0" snapToObjects="1">
      <p:cViewPr varScale="1">
        <p:scale>
          <a:sx n="71" d="100"/>
          <a:sy n="71" d="100"/>
        </p:scale>
        <p:origin x="1194" y="78"/>
      </p:cViewPr>
      <p:guideLst>
        <p:guide orient="horz" pos="2448"/>
        <p:guide pos="3264"/>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2" d="100"/>
          <a:sy n="52" d="100"/>
        </p:scale>
        <p:origin x="-3346" y="-8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s-MX"/>
          </a:p>
        </p:txBody>
      </p:sp>
      <p:sp>
        <p:nvSpPr>
          <p:cNvPr id="3" name="2 Marcador de fecha"/>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975F918-27EB-4C9B-92DB-A7ECAE2C9917}" type="datetimeFigureOut">
              <a:rPr lang="es-MX" smtClean="0"/>
              <a:pPr/>
              <a:t>16/07/2024</a:t>
            </a:fld>
            <a:endParaRPr lang="es-MX"/>
          </a:p>
        </p:txBody>
      </p:sp>
      <p:sp>
        <p:nvSpPr>
          <p:cNvPr id="4" name="3 Marcador de imagen de diapositiva"/>
          <p:cNvSpPr>
            <a:spLocks noGrp="1" noRot="1" noChangeAspect="1"/>
          </p:cNvSpPr>
          <p:nvPr>
            <p:ph type="sldImg" idx="2"/>
          </p:nvPr>
        </p:nvSpPr>
        <p:spPr>
          <a:xfrm>
            <a:off x="987425" y="696913"/>
            <a:ext cx="5035550" cy="3486150"/>
          </a:xfrm>
          <a:prstGeom prst="rect">
            <a:avLst/>
          </a:prstGeom>
          <a:noFill/>
          <a:ln w="12700">
            <a:solidFill>
              <a:prstClr val="black"/>
            </a:solidFill>
          </a:ln>
        </p:spPr>
        <p:txBody>
          <a:bodyPr vert="horz" lIns="93177" tIns="46589" rIns="93177" bIns="46589" rtlCol="0" anchor="ctr"/>
          <a:lstStyle/>
          <a:p>
            <a:endParaRPr lang="es-MX"/>
          </a:p>
        </p:txBody>
      </p:sp>
      <p:sp>
        <p:nvSpPr>
          <p:cNvPr id="5" name="4 Marcador de notas"/>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B627E94-6C0C-422A-90B7-3F57CCB66766}" type="slidenum">
              <a:rPr lang="es-MX" smtClean="0"/>
              <a:pPr/>
              <a:t>‹Nº›</a:t>
            </a:fld>
            <a:endParaRPr lang="es-MX"/>
          </a:p>
        </p:txBody>
      </p:sp>
    </p:spTree>
    <p:extLst>
      <p:ext uri="{BB962C8B-B14F-4D97-AF65-F5344CB8AC3E}">
        <p14:creationId xmlns:p14="http://schemas.microsoft.com/office/powerpoint/2010/main" val="3959609129"/>
      </p:ext>
    </p:extLst>
  </p:cSld>
  <p:clrMap bg1="lt1" tx1="dk1" bg2="lt2" tx2="dk2" accent1="accent1" accent2="accent2" accent3="accent3" accent4="accent4" accent5="accent5" accent6="accent6" hlink="hlink" folHlink="folHlink"/>
  <p:notesStyle>
    <a:lvl1pPr marL="0" algn="l" defTabSz="845180" rtl="0" eaLnBrk="1" latinLnBrk="0" hangingPunct="1">
      <a:defRPr sz="1100" kern="1200">
        <a:solidFill>
          <a:schemeClr val="tx1"/>
        </a:solidFill>
        <a:latin typeface="+mn-lt"/>
        <a:ea typeface="+mn-ea"/>
        <a:cs typeface="+mn-cs"/>
      </a:defRPr>
    </a:lvl1pPr>
    <a:lvl2pPr marL="422590" algn="l" defTabSz="845180" rtl="0" eaLnBrk="1" latinLnBrk="0" hangingPunct="1">
      <a:defRPr sz="1100" kern="1200">
        <a:solidFill>
          <a:schemeClr val="tx1"/>
        </a:solidFill>
        <a:latin typeface="+mn-lt"/>
        <a:ea typeface="+mn-ea"/>
        <a:cs typeface="+mn-cs"/>
      </a:defRPr>
    </a:lvl2pPr>
    <a:lvl3pPr marL="845180" algn="l" defTabSz="845180" rtl="0" eaLnBrk="1" latinLnBrk="0" hangingPunct="1">
      <a:defRPr sz="1100" kern="1200">
        <a:solidFill>
          <a:schemeClr val="tx1"/>
        </a:solidFill>
        <a:latin typeface="+mn-lt"/>
        <a:ea typeface="+mn-ea"/>
        <a:cs typeface="+mn-cs"/>
      </a:defRPr>
    </a:lvl3pPr>
    <a:lvl4pPr marL="1267770" algn="l" defTabSz="845180" rtl="0" eaLnBrk="1" latinLnBrk="0" hangingPunct="1">
      <a:defRPr sz="1100" kern="1200">
        <a:solidFill>
          <a:schemeClr val="tx1"/>
        </a:solidFill>
        <a:latin typeface="+mn-lt"/>
        <a:ea typeface="+mn-ea"/>
        <a:cs typeface="+mn-cs"/>
      </a:defRPr>
    </a:lvl4pPr>
    <a:lvl5pPr marL="1690360" algn="l" defTabSz="845180" rtl="0" eaLnBrk="1" latinLnBrk="0" hangingPunct="1">
      <a:defRPr sz="1100" kern="1200">
        <a:solidFill>
          <a:schemeClr val="tx1"/>
        </a:solidFill>
        <a:latin typeface="+mn-lt"/>
        <a:ea typeface="+mn-ea"/>
        <a:cs typeface="+mn-cs"/>
      </a:defRPr>
    </a:lvl5pPr>
    <a:lvl6pPr marL="2112950" algn="l" defTabSz="845180" rtl="0" eaLnBrk="1" latinLnBrk="0" hangingPunct="1">
      <a:defRPr sz="1100" kern="1200">
        <a:solidFill>
          <a:schemeClr val="tx1"/>
        </a:solidFill>
        <a:latin typeface="+mn-lt"/>
        <a:ea typeface="+mn-ea"/>
        <a:cs typeface="+mn-cs"/>
      </a:defRPr>
    </a:lvl6pPr>
    <a:lvl7pPr marL="2535540" algn="l" defTabSz="845180" rtl="0" eaLnBrk="1" latinLnBrk="0" hangingPunct="1">
      <a:defRPr sz="1100" kern="1200">
        <a:solidFill>
          <a:schemeClr val="tx1"/>
        </a:solidFill>
        <a:latin typeface="+mn-lt"/>
        <a:ea typeface="+mn-ea"/>
        <a:cs typeface="+mn-cs"/>
      </a:defRPr>
    </a:lvl7pPr>
    <a:lvl8pPr marL="2958130" algn="l" defTabSz="845180" rtl="0" eaLnBrk="1" latinLnBrk="0" hangingPunct="1">
      <a:defRPr sz="1100" kern="1200">
        <a:solidFill>
          <a:schemeClr val="tx1"/>
        </a:solidFill>
        <a:latin typeface="+mn-lt"/>
        <a:ea typeface="+mn-ea"/>
        <a:cs typeface="+mn-cs"/>
      </a:defRPr>
    </a:lvl8pPr>
    <a:lvl9pPr marL="3380720" algn="l" defTabSz="845180"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s-ES_tradnl"/>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84690" y="6008353"/>
            <a:ext cx="6173040" cy="751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73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E9C28F-1A0D-3B4E-BE84-3E367B26BF21}" type="datetimeFigureOut">
              <a:rPr lang="es-ES_tradnl" smtClean="0"/>
              <a:pPr/>
              <a:t>16/07/2024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2697324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3" y="365125"/>
            <a:ext cx="2135981"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1039" y="365125"/>
            <a:ext cx="6284119"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E9C28F-1A0D-3B4E-BE84-3E367B26BF21}" type="datetimeFigureOut">
              <a:rPr lang="es-ES_tradnl" smtClean="0"/>
              <a:pPr/>
              <a:t>16/07/2024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266642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E9C28F-1A0D-3B4E-BE84-3E367B26BF21}" type="datetimeFigureOut">
              <a:rPr lang="es-ES_tradnl" smtClean="0"/>
              <a:pPr/>
              <a:t>16/07/2024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200605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3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879" y="4589464"/>
            <a:ext cx="8543925" cy="1500187"/>
          </a:xfrm>
        </p:spPr>
        <p:txBody>
          <a:bodyPr/>
          <a:lstStyle>
            <a:lvl1pPr marL="0" indent="0">
              <a:buNone/>
              <a:defRPr sz="2500">
                <a:solidFill>
                  <a:schemeClr val="tx1"/>
                </a:solidFill>
              </a:defRPr>
            </a:lvl1pPr>
            <a:lvl2pPr marL="478921" indent="0">
              <a:buNone/>
              <a:defRPr sz="2100">
                <a:solidFill>
                  <a:schemeClr val="tx1">
                    <a:tint val="75000"/>
                  </a:schemeClr>
                </a:solidFill>
              </a:defRPr>
            </a:lvl2pPr>
            <a:lvl3pPr marL="957843" indent="0">
              <a:buNone/>
              <a:defRPr sz="1900">
                <a:solidFill>
                  <a:schemeClr val="tx1">
                    <a:tint val="75000"/>
                  </a:schemeClr>
                </a:solidFill>
              </a:defRPr>
            </a:lvl3pPr>
            <a:lvl4pPr marL="1436763" indent="0">
              <a:buNone/>
              <a:defRPr sz="1700">
                <a:solidFill>
                  <a:schemeClr val="tx1">
                    <a:tint val="75000"/>
                  </a:schemeClr>
                </a:solidFill>
              </a:defRPr>
            </a:lvl4pPr>
            <a:lvl5pPr marL="1915685" indent="0">
              <a:buNone/>
              <a:defRPr sz="1700">
                <a:solidFill>
                  <a:schemeClr val="tx1">
                    <a:tint val="75000"/>
                  </a:schemeClr>
                </a:solidFill>
              </a:defRPr>
            </a:lvl5pPr>
            <a:lvl6pPr marL="2394606" indent="0">
              <a:buNone/>
              <a:defRPr sz="1700">
                <a:solidFill>
                  <a:schemeClr val="tx1">
                    <a:tint val="75000"/>
                  </a:schemeClr>
                </a:solidFill>
              </a:defRPr>
            </a:lvl6pPr>
            <a:lvl7pPr marL="2873528" indent="0">
              <a:buNone/>
              <a:defRPr sz="1700">
                <a:solidFill>
                  <a:schemeClr val="tx1">
                    <a:tint val="75000"/>
                  </a:schemeClr>
                </a:solidFill>
              </a:defRPr>
            </a:lvl7pPr>
            <a:lvl8pPr marL="3352448" indent="0">
              <a:buNone/>
              <a:defRPr sz="1700">
                <a:solidFill>
                  <a:schemeClr val="tx1">
                    <a:tint val="75000"/>
                  </a:schemeClr>
                </a:solidFill>
              </a:defRPr>
            </a:lvl8pPr>
            <a:lvl9pPr marL="3831370" indent="0">
              <a:buNone/>
              <a:defRPr sz="17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BE9C28F-1A0D-3B4E-BE84-3E367B26BF21}" type="datetimeFigureOut">
              <a:rPr lang="es-ES_tradnl" smtClean="0"/>
              <a:pPr/>
              <a:t>16/07/2024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120973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BE9C28F-1A0D-3B4E-BE84-3E367B26BF21}" type="datetimeFigureOut">
              <a:rPr lang="es-ES_tradnl" smtClean="0"/>
              <a:pPr/>
              <a:t>16/07/2024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311531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500" b="1"/>
            </a:lvl1pPr>
            <a:lvl2pPr marL="478921" indent="0">
              <a:buNone/>
              <a:defRPr sz="2100" b="1"/>
            </a:lvl2pPr>
            <a:lvl3pPr marL="957843" indent="0">
              <a:buNone/>
              <a:defRPr sz="1900" b="1"/>
            </a:lvl3pPr>
            <a:lvl4pPr marL="1436763" indent="0">
              <a:buNone/>
              <a:defRPr sz="1700" b="1"/>
            </a:lvl4pPr>
            <a:lvl5pPr marL="1915685" indent="0">
              <a:buNone/>
              <a:defRPr sz="1700" b="1"/>
            </a:lvl5pPr>
            <a:lvl6pPr marL="2394606" indent="0">
              <a:buNone/>
              <a:defRPr sz="1700" b="1"/>
            </a:lvl6pPr>
            <a:lvl7pPr marL="2873528" indent="0">
              <a:buNone/>
              <a:defRPr sz="1700" b="1"/>
            </a:lvl7pPr>
            <a:lvl8pPr marL="3352448" indent="0">
              <a:buNone/>
              <a:defRPr sz="1700" b="1"/>
            </a:lvl8pPr>
            <a:lvl9pPr marL="3831370" indent="0">
              <a:buNone/>
              <a:defRPr sz="1700" b="1"/>
            </a:lvl9pPr>
          </a:lstStyle>
          <a:p>
            <a:pPr lvl="0"/>
            <a:r>
              <a:rPr lang="es-ES"/>
              <a:t>Editar el estilo de texto del patrón</a:t>
            </a:r>
          </a:p>
        </p:txBody>
      </p:sp>
      <p:sp>
        <p:nvSpPr>
          <p:cNvPr id="4" name="Content Placeholder 3"/>
          <p:cNvSpPr>
            <a:spLocks noGrp="1"/>
          </p:cNvSpPr>
          <p:nvPr>
            <p:ph sz="half" idx="2"/>
          </p:nvPr>
        </p:nvSpPr>
        <p:spPr>
          <a:xfrm>
            <a:off x="682329" y="2505075"/>
            <a:ext cx="4190702"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500" b="1"/>
            </a:lvl1pPr>
            <a:lvl2pPr marL="478921" indent="0">
              <a:buNone/>
              <a:defRPr sz="2100" b="1"/>
            </a:lvl2pPr>
            <a:lvl3pPr marL="957843" indent="0">
              <a:buNone/>
              <a:defRPr sz="1900" b="1"/>
            </a:lvl3pPr>
            <a:lvl4pPr marL="1436763" indent="0">
              <a:buNone/>
              <a:defRPr sz="1700" b="1"/>
            </a:lvl4pPr>
            <a:lvl5pPr marL="1915685" indent="0">
              <a:buNone/>
              <a:defRPr sz="1700" b="1"/>
            </a:lvl5pPr>
            <a:lvl6pPr marL="2394606" indent="0">
              <a:buNone/>
              <a:defRPr sz="1700" b="1"/>
            </a:lvl6pPr>
            <a:lvl7pPr marL="2873528" indent="0">
              <a:buNone/>
              <a:defRPr sz="1700" b="1"/>
            </a:lvl7pPr>
            <a:lvl8pPr marL="3352448" indent="0">
              <a:buNone/>
              <a:defRPr sz="1700" b="1"/>
            </a:lvl8pPr>
            <a:lvl9pPr marL="3831370" indent="0">
              <a:buNone/>
              <a:defRPr sz="1700" b="1"/>
            </a:lvl9pPr>
          </a:lstStyle>
          <a:p>
            <a:pPr lvl="0"/>
            <a:r>
              <a:rPr lang="es-ES"/>
              <a:t>Editar el estilo de texto del patrón</a:t>
            </a:r>
          </a:p>
        </p:txBody>
      </p:sp>
      <p:sp>
        <p:nvSpPr>
          <p:cNvPr id="6" name="Content Placeholder 5"/>
          <p:cNvSpPr>
            <a:spLocks noGrp="1"/>
          </p:cNvSpPr>
          <p:nvPr>
            <p:ph sz="quarter" idx="4"/>
          </p:nvPr>
        </p:nvSpPr>
        <p:spPr>
          <a:xfrm>
            <a:off x="5014913" y="2505075"/>
            <a:ext cx="4211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BE9C28F-1A0D-3B4E-BE84-3E367B26BF21}" type="datetimeFigureOut">
              <a:rPr lang="es-ES_tradnl" smtClean="0"/>
              <a:pPr/>
              <a:t>16/07/2024</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189262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BE9C28F-1A0D-3B4E-BE84-3E367B26BF21}" type="datetimeFigureOut">
              <a:rPr lang="es-ES_tradnl" smtClean="0"/>
              <a:pPr/>
              <a:t>16/07/2024</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4258561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E9C28F-1A0D-3B4E-BE84-3E367B26BF21}" type="datetimeFigureOut">
              <a:rPr lang="es-ES_tradnl" smtClean="0"/>
              <a:pPr/>
              <a:t>16/07/2024</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168898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211340" y="987426"/>
            <a:ext cx="5014913" cy="4873625"/>
          </a:xfrm>
        </p:spPr>
        <p:txBody>
          <a:bodyPr/>
          <a:lstStyle>
            <a:lvl1pPr>
              <a:defRPr sz="34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700"/>
            </a:lvl1pPr>
            <a:lvl2pPr marL="478921" indent="0">
              <a:buNone/>
              <a:defRPr sz="1500"/>
            </a:lvl2pPr>
            <a:lvl3pPr marL="957843" indent="0">
              <a:buNone/>
              <a:defRPr sz="1300"/>
            </a:lvl3pPr>
            <a:lvl4pPr marL="1436763" indent="0">
              <a:buNone/>
              <a:defRPr sz="1000"/>
            </a:lvl4pPr>
            <a:lvl5pPr marL="1915685" indent="0">
              <a:buNone/>
              <a:defRPr sz="1000"/>
            </a:lvl5pPr>
            <a:lvl6pPr marL="2394606" indent="0">
              <a:buNone/>
              <a:defRPr sz="1000"/>
            </a:lvl6pPr>
            <a:lvl7pPr marL="2873528" indent="0">
              <a:buNone/>
              <a:defRPr sz="1000"/>
            </a:lvl7pPr>
            <a:lvl8pPr marL="3352448" indent="0">
              <a:buNone/>
              <a:defRPr sz="1000"/>
            </a:lvl8pPr>
            <a:lvl9pPr marL="383137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BE9C28F-1A0D-3B4E-BE84-3E367B26BF21}" type="datetimeFigureOut">
              <a:rPr lang="es-ES_tradnl" smtClean="0"/>
              <a:pPr/>
              <a:t>16/07/2024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2656989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211340" y="987426"/>
            <a:ext cx="5014913" cy="4873625"/>
          </a:xfrm>
        </p:spPr>
        <p:txBody>
          <a:bodyPr anchor="t"/>
          <a:lstStyle>
            <a:lvl1pPr marL="0" indent="0">
              <a:buNone/>
              <a:defRPr sz="3400"/>
            </a:lvl1pPr>
            <a:lvl2pPr marL="478921" indent="0">
              <a:buNone/>
              <a:defRPr sz="2900"/>
            </a:lvl2pPr>
            <a:lvl3pPr marL="957843" indent="0">
              <a:buNone/>
              <a:defRPr sz="2500"/>
            </a:lvl3pPr>
            <a:lvl4pPr marL="1436763" indent="0">
              <a:buNone/>
              <a:defRPr sz="2100"/>
            </a:lvl4pPr>
            <a:lvl5pPr marL="1915685" indent="0">
              <a:buNone/>
              <a:defRPr sz="2100"/>
            </a:lvl5pPr>
            <a:lvl6pPr marL="2394606" indent="0">
              <a:buNone/>
              <a:defRPr sz="2100"/>
            </a:lvl6pPr>
            <a:lvl7pPr marL="2873528" indent="0">
              <a:buNone/>
              <a:defRPr sz="2100"/>
            </a:lvl7pPr>
            <a:lvl8pPr marL="3352448" indent="0">
              <a:buNone/>
              <a:defRPr sz="2100"/>
            </a:lvl8pPr>
            <a:lvl9pPr marL="3831370" indent="0">
              <a:buNone/>
              <a:defRPr sz="21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700"/>
            </a:lvl1pPr>
            <a:lvl2pPr marL="478921" indent="0">
              <a:buNone/>
              <a:defRPr sz="1500"/>
            </a:lvl2pPr>
            <a:lvl3pPr marL="957843" indent="0">
              <a:buNone/>
              <a:defRPr sz="1300"/>
            </a:lvl3pPr>
            <a:lvl4pPr marL="1436763" indent="0">
              <a:buNone/>
              <a:defRPr sz="1000"/>
            </a:lvl4pPr>
            <a:lvl5pPr marL="1915685" indent="0">
              <a:buNone/>
              <a:defRPr sz="1000"/>
            </a:lvl5pPr>
            <a:lvl6pPr marL="2394606" indent="0">
              <a:buNone/>
              <a:defRPr sz="1000"/>
            </a:lvl6pPr>
            <a:lvl7pPr marL="2873528" indent="0">
              <a:buNone/>
              <a:defRPr sz="1000"/>
            </a:lvl7pPr>
            <a:lvl8pPr marL="3352448" indent="0">
              <a:buNone/>
              <a:defRPr sz="1000"/>
            </a:lvl8pPr>
            <a:lvl9pPr marL="383137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BE9C28F-1A0D-3B4E-BE84-3E367B26BF21}" type="datetimeFigureOut">
              <a:rPr lang="es-ES_tradnl" smtClean="0"/>
              <a:pPr/>
              <a:t>16/07/2024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1371971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84518" tIns="42259" rIns="84518" bIns="42259"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84518" tIns="42259" rIns="84518" bIns="42259"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81038" y="6356351"/>
            <a:ext cx="2228850" cy="365125"/>
          </a:xfrm>
          <a:prstGeom prst="rect">
            <a:avLst/>
          </a:prstGeom>
        </p:spPr>
        <p:txBody>
          <a:bodyPr vert="horz" lIns="84518" tIns="42259" rIns="84518" bIns="42259" rtlCol="0" anchor="ctr"/>
          <a:lstStyle>
            <a:lvl1pPr algn="l">
              <a:defRPr sz="1300">
                <a:solidFill>
                  <a:schemeClr val="tx1">
                    <a:tint val="75000"/>
                  </a:schemeClr>
                </a:solidFill>
              </a:defRPr>
            </a:lvl1pPr>
          </a:lstStyle>
          <a:p>
            <a:fld id="{1BE9C28F-1A0D-3B4E-BE84-3E367B26BF21}" type="datetimeFigureOut">
              <a:rPr lang="es-ES_tradnl" smtClean="0"/>
              <a:pPr/>
              <a:t>16/07/2024</a:t>
            </a:fld>
            <a:endParaRPr lang="es-ES_tradnl"/>
          </a:p>
        </p:txBody>
      </p:sp>
      <p:sp>
        <p:nvSpPr>
          <p:cNvPr id="5" name="Footer Placeholder 4"/>
          <p:cNvSpPr>
            <a:spLocks noGrp="1"/>
          </p:cNvSpPr>
          <p:nvPr>
            <p:ph type="ftr" sz="quarter" idx="3"/>
          </p:nvPr>
        </p:nvSpPr>
        <p:spPr>
          <a:xfrm>
            <a:off x="3281363" y="6356351"/>
            <a:ext cx="3343275" cy="365125"/>
          </a:xfrm>
          <a:prstGeom prst="rect">
            <a:avLst/>
          </a:prstGeom>
        </p:spPr>
        <p:txBody>
          <a:bodyPr vert="horz" lIns="84518" tIns="42259" rIns="84518" bIns="42259" rtlCol="0" anchor="ctr"/>
          <a:lstStyle>
            <a:lvl1pPr algn="ctr">
              <a:defRPr sz="13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6996113" y="6356351"/>
            <a:ext cx="2228850" cy="365125"/>
          </a:xfrm>
          <a:prstGeom prst="rect">
            <a:avLst/>
          </a:prstGeom>
        </p:spPr>
        <p:txBody>
          <a:bodyPr vert="horz" lIns="84518" tIns="42259" rIns="84518" bIns="42259" rtlCol="0" anchor="ctr"/>
          <a:lstStyle>
            <a:lvl1pPr algn="r">
              <a:defRPr sz="1300">
                <a:solidFill>
                  <a:schemeClr val="tx1">
                    <a:tint val="75000"/>
                  </a:schemeClr>
                </a:solidFill>
              </a:defRPr>
            </a:lvl1p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18186175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57843" rtl="0" eaLnBrk="1" latinLnBrk="0" hangingPunct="1">
        <a:lnSpc>
          <a:spcPct val="90000"/>
        </a:lnSpc>
        <a:spcBef>
          <a:spcPct val="0"/>
        </a:spcBef>
        <a:buNone/>
        <a:defRPr sz="4600" kern="1200">
          <a:solidFill>
            <a:schemeClr val="tx1"/>
          </a:solidFill>
          <a:latin typeface="+mj-lt"/>
          <a:ea typeface="+mj-ea"/>
          <a:cs typeface="+mj-cs"/>
        </a:defRPr>
      </a:lvl1pPr>
    </p:titleStyle>
    <p:bodyStyle>
      <a:lvl1pPr marL="239460" indent="-239460" algn="l" defTabSz="957843" rtl="0" eaLnBrk="1" latinLnBrk="0" hangingPunct="1">
        <a:lnSpc>
          <a:spcPct val="90000"/>
        </a:lnSpc>
        <a:spcBef>
          <a:spcPts val="1047"/>
        </a:spcBef>
        <a:buFont typeface="Arial" panose="020B0604020202020204" pitchFamily="34" charset="0"/>
        <a:buChar char="•"/>
        <a:defRPr sz="2900" kern="1200">
          <a:solidFill>
            <a:schemeClr val="tx1"/>
          </a:solidFill>
          <a:latin typeface="+mn-lt"/>
          <a:ea typeface="+mn-ea"/>
          <a:cs typeface="+mn-cs"/>
        </a:defRPr>
      </a:lvl1pPr>
      <a:lvl2pPr marL="718382" indent="-239460" algn="l" defTabSz="957843" rtl="0" eaLnBrk="1" latinLnBrk="0" hangingPunct="1">
        <a:lnSpc>
          <a:spcPct val="90000"/>
        </a:lnSpc>
        <a:spcBef>
          <a:spcPts val="524"/>
        </a:spcBef>
        <a:buFont typeface="Arial" panose="020B0604020202020204" pitchFamily="34" charset="0"/>
        <a:buChar char="•"/>
        <a:defRPr sz="2500" kern="1200">
          <a:solidFill>
            <a:schemeClr val="tx1"/>
          </a:solidFill>
          <a:latin typeface="+mn-lt"/>
          <a:ea typeface="+mn-ea"/>
          <a:cs typeface="+mn-cs"/>
        </a:defRPr>
      </a:lvl2pPr>
      <a:lvl3pPr marL="1197303" indent="-239460" algn="l" defTabSz="957843" rtl="0" eaLnBrk="1" latinLnBrk="0" hangingPunct="1">
        <a:lnSpc>
          <a:spcPct val="90000"/>
        </a:lnSpc>
        <a:spcBef>
          <a:spcPts val="524"/>
        </a:spcBef>
        <a:buFont typeface="Arial" panose="020B0604020202020204" pitchFamily="34" charset="0"/>
        <a:buChar char="•"/>
        <a:defRPr sz="2100" kern="1200">
          <a:solidFill>
            <a:schemeClr val="tx1"/>
          </a:solidFill>
          <a:latin typeface="+mn-lt"/>
          <a:ea typeface="+mn-ea"/>
          <a:cs typeface="+mn-cs"/>
        </a:defRPr>
      </a:lvl3pPr>
      <a:lvl4pPr marL="1676225"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4pPr>
      <a:lvl5pPr marL="2155145"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5pPr>
      <a:lvl6pPr marL="2634066"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2988"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1909"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0830"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57843" rtl="0" eaLnBrk="1" latinLnBrk="0" hangingPunct="1">
        <a:defRPr sz="1900" kern="1200">
          <a:solidFill>
            <a:schemeClr val="tx1"/>
          </a:solidFill>
          <a:latin typeface="+mn-lt"/>
          <a:ea typeface="+mn-ea"/>
          <a:cs typeface="+mn-cs"/>
        </a:defRPr>
      </a:lvl1pPr>
      <a:lvl2pPr marL="478921" algn="l" defTabSz="957843" rtl="0" eaLnBrk="1" latinLnBrk="0" hangingPunct="1">
        <a:defRPr sz="1900" kern="1200">
          <a:solidFill>
            <a:schemeClr val="tx1"/>
          </a:solidFill>
          <a:latin typeface="+mn-lt"/>
          <a:ea typeface="+mn-ea"/>
          <a:cs typeface="+mn-cs"/>
        </a:defRPr>
      </a:lvl2pPr>
      <a:lvl3pPr marL="957843" algn="l" defTabSz="957843" rtl="0" eaLnBrk="1" latinLnBrk="0" hangingPunct="1">
        <a:defRPr sz="1900" kern="1200">
          <a:solidFill>
            <a:schemeClr val="tx1"/>
          </a:solidFill>
          <a:latin typeface="+mn-lt"/>
          <a:ea typeface="+mn-ea"/>
          <a:cs typeface="+mn-cs"/>
        </a:defRPr>
      </a:lvl3pPr>
      <a:lvl4pPr marL="1436763" algn="l" defTabSz="957843" rtl="0" eaLnBrk="1" latinLnBrk="0" hangingPunct="1">
        <a:defRPr sz="1900" kern="1200">
          <a:solidFill>
            <a:schemeClr val="tx1"/>
          </a:solidFill>
          <a:latin typeface="+mn-lt"/>
          <a:ea typeface="+mn-ea"/>
          <a:cs typeface="+mn-cs"/>
        </a:defRPr>
      </a:lvl4pPr>
      <a:lvl5pPr marL="1915685" algn="l" defTabSz="957843" rtl="0" eaLnBrk="1" latinLnBrk="0" hangingPunct="1">
        <a:defRPr sz="1900" kern="1200">
          <a:solidFill>
            <a:schemeClr val="tx1"/>
          </a:solidFill>
          <a:latin typeface="+mn-lt"/>
          <a:ea typeface="+mn-ea"/>
          <a:cs typeface="+mn-cs"/>
        </a:defRPr>
      </a:lvl5pPr>
      <a:lvl6pPr marL="2394606" algn="l" defTabSz="957843" rtl="0" eaLnBrk="1" latinLnBrk="0" hangingPunct="1">
        <a:defRPr sz="1900" kern="1200">
          <a:solidFill>
            <a:schemeClr val="tx1"/>
          </a:solidFill>
          <a:latin typeface="+mn-lt"/>
          <a:ea typeface="+mn-ea"/>
          <a:cs typeface="+mn-cs"/>
        </a:defRPr>
      </a:lvl6pPr>
      <a:lvl7pPr marL="2873528" algn="l" defTabSz="957843" rtl="0" eaLnBrk="1" latinLnBrk="0" hangingPunct="1">
        <a:defRPr sz="1900" kern="1200">
          <a:solidFill>
            <a:schemeClr val="tx1"/>
          </a:solidFill>
          <a:latin typeface="+mn-lt"/>
          <a:ea typeface="+mn-ea"/>
          <a:cs typeface="+mn-cs"/>
        </a:defRPr>
      </a:lvl7pPr>
      <a:lvl8pPr marL="3352448" algn="l" defTabSz="957843" rtl="0" eaLnBrk="1" latinLnBrk="0" hangingPunct="1">
        <a:defRPr sz="1900" kern="1200">
          <a:solidFill>
            <a:schemeClr val="tx1"/>
          </a:solidFill>
          <a:latin typeface="+mn-lt"/>
          <a:ea typeface="+mn-ea"/>
          <a:cs typeface="+mn-cs"/>
        </a:defRPr>
      </a:lvl8pPr>
      <a:lvl9pPr marL="3831370" algn="l" defTabSz="9578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transparencia@upp.edu.m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upp.edu.m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F6E47E5-F51B-A648-B544-446DA83F02C8}"/>
              </a:ext>
            </a:extLst>
          </p:cNvPr>
          <p:cNvSpPr txBox="1"/>
          <p:nvPr/>
        </p:nvSpPr>
        <p:spPr>
          <a:xfrm>
            <a:off x="702364" y="70388"/>
            <a:ext cx="8706679" cy="1070037"/>
          </a:xfrm>
          <a:prstGeom prst="rect">
            <a:avLst/>
          </a:prstGeom>
          <a:noFill/>
        </p:spPr>
        <p:txBody>
          <a:bodyPr wrap="square" rtlCol="0">
            <a:spAutoFit/>
          </a:bodyPr>
          <a:lstStyle/>
          <a:p>
            <a:pPr algn="ctr">
              <a:lnSpc>
                <a:spcPct val="107000"/>
              </a:lnSpc>
              <a:spcAft>
                <a:spcPts val="800"/>
              </a:spcAft>
            </a:pPr>
            <a:r>
              <a:rPr lang="es-ES_tradnl" sz="18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FA86484A-451B-6B4F-BF81-DDB14631E90F}"/>
              </a:ext>
            </a:extLst>
          </p:cNvPr>
          <p:cNvSpPr txBox="1"/>
          <p:nvPr/>
        </p:nvSpPr>
        <p:spPr>
          <a:xfrm>
            <a:off x="599661" y="1140425"/>
            <a:ext cx="8706678" cy="4964244"/>
          </a:xfrm>
          <a:prstGeom prst="rect">
            <a:avLst/>
          </a:prstGeom>
          <a:noFill/>
        </p:spPr>
        <p:txBody>
          <a:bodyPr wrap="square" rtlCol="0">
            <a:spAutoFit/>
          </a:bodyPr>
          <a:lstStyle/>
          <a:p>
            <a:pPr algn="just">
              <a:lnSpc>
                <a:spcPct val="107000"/>
              </a:lnSpc>
              <a:spcAft>
                <a:spcPts val="800"/>
              </a:spcAft>
            </a:pP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La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Universidad Politécnica de Pachuca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ubicada en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Carretera Pachuca – Cd. Sahagún, km 20, Ex Hacienda de Santa Bárbara, Rancho Luna, Zempoala, Hidalgo, C. P. 43830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es la responsable del uso y protección de sus datos personales con fundamento en el Artículo 67 de la Ley de Transparencia y Acceso a la Información Pública para el Estado de Hidalgo, así como a la Ley de Protección de Datos Personales en Posesión de Sujetos Obligados para el Estado de Hidalgo en sus artículos 1°, 3° fracciones I, VII, IX y XXX, 14, 34 y 35 informándole lo siguiente:</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Para el caso de alumnos, los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datos personales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que serán recabados y utilizados por la institución para realizar las actividades que posteriormente se describirán, son los siguientes:</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Nombre completo (será utilizado para todas las finalidades);</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Edad </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(será utilizado para todas las finalidades)</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Sexo </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(será utilizado para las finalidades 1, 3, 4, 5, 7)</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Correo Electrónico </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(será utilizado para las finalidades 1, 2, 3, 4, 6, 7)</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Número telefónico fijo y móvil de: estudiante, padres y/o tutor (será utilizado para las finalidades 1, 2, 3, 4, 6, 7);</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Clave Única de Registro de Población (CURP) (será utilizado para todas las finalidades)</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Número de seguridad social (será utilizado para las finalidades 1, 6);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Número de matrícula (será utilizado para las finalidades 2, 3, 4, 7);</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630555"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Certificados de estudios (será utilizado para las finalidades 1, 3, 4, 5, 7)</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MX" sz="1200" kern="100" dirty="0">
              <a:effectLst/>
              <a:latin typeface="Montserrat"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957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A86484A-451B-6B4F-BF81-DDB14631E90F}"/>
              </a:ext>
            </a:extLst>
          </p:cNvPr>
          <p:cNvSpPr txBox="1"/>
          <p:nvPr/>
        </p:nvSpPr>
        <p:spPr>
          <a:xfrm>
            <a:off x="618065" y="1405048"/>
            <a:ext cx="8596983" cy="4693080"/>
          </a:xfrm>
          <a:prstGeom prst="rect">
            <a:avLst/>
          </a:prstGeom>
          <a:noFill/>
        </p:spPr>
        <p:txBody>
          <a:bodyPr wrap="square" rtlCol="0">
            <a:spAutoFit/>
          </a:bodyPr>
          <a:lstStyle/>
          <a:p>
            <a:pPr algn="just">
              <a:lnSpc>
                <a:spcPct val="107000"/>
              </a:lnSpc>
              <a:spcAft>
                <a:spcPts val="800"/>
              </a:spcAft>
            </a:pP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Además de los datos personales anteriormente mencionados, utilizaremos los siguientes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datos personales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que</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considerados como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sensibles</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 </a:t>
            </a:r>
          </a:p>
          <a:p>
            <a:pPr algn="just">
              <a:lnSpc>
                <a:spcPct val="107000"/>
              </a:lnSpc>
              <a:spcAft>
                <a:spcPts val="800"/>
              </a:spcAf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Domicilio (será utilizado para las finalidades 1, 5, 6, 7);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Certificado médico (será utilizado para las finalidades 1, 6);</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Informes psicológicos (será utilizado para las finalidades 1, 3, 4);</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Escuela de procedencia (será utilizado para las finalidades 1, 2, 6, 7);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Calificaciones (será utilizado para todas las finalidades);</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Lugar y fecha de Nacimiento (será utilizado para las finalidades 1, 2, 5, 6, 7);</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Nombre, parentesco y número telefónico de personas designadas a ser contactadas en casos de emergencia (será utilizado para las finalidades 1, 5, 6, 7)</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Los datos personales que recabamos y utilizamos de usted, son necesarios para el servicio y/o trámite que solicita y los utilizaremos para las siguientes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finalidades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de conformidad al fundamento legal referido en cada una de ellas:</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ES_tradnl" sz="1350" dirty="0">
              <a:solidFill>
                <a:srgbClr val="000723"/>
              </a:solidFill>
              <a:latin typeface="Graphik Regular" charset="0"/>
              <a:ea typeface="Graphik Regular" charset="0"/>
              <a:cs typeface="Graphik Regular" charset="0"/>
            </a:endParaRPr>
          </a:p>
        </p:txBody>
      </p:sp>
      <p:sp>
        <p:nvSpPr>
          <p:cNvPr id="6" name="CuadroTexto 5">
            <a:extLst>
              <a:ext uri="{FF2B5EF4-FFF2-40B4-BE49-F238E27FC236}">
                <a16:creationId xmlns:a16="http://schemas.microsoft.com/office/drawing/2014/main" id="{71F98F06-6F77-4391-95B0-7D3E109E8462}"/>
              </a:ext>
            </a:extLst>
          </p:cNvPr>
          <p:cNvSpPr txBox="1"/>
          <p:nvPr/>
        </p:nvSpPr>
        <p:spPr>
          <a:xfrm>
            <a:off x="618065" y="367072"/>
            <a:ext cx="8669870" cy="1037976"/>
          </a:xfrm>
          <a:prstGeom prst="rect">
            <a:avLst/>
          </a:prstGeom>
          <a:noFill/>
        </p:spPr>
        <p:txBody>
          <a:bodyPr wrap="square">
            <a:spAutoFit/>
          </a:bodyPr>
          <a:lstStyle/>
          <a:p>
            <a:pPr algn="ctr">
              <a:lnSpc>
                <a:spcPct val="107000"/>
              </a:lnSpc>
              <a:spcAft>
                <a:spcPts val="800"/>
              </a:spcAft>
            </a:pPr>
            <a:r>
              <a:rPr lang="es-ES_tradnl" sz="18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749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F6E47E5-F51B-A648-B544-446DA83F02C8}"/>
              </a:ext>
            </a:extLst>
          </p:cNvPr>
          <p:cNvSpPr txBox="1"/>
          <p:nvPr/>
        </p:nvSpPr>
        <p:spPr>
          <a:xfrm>
            <a:off x="636103" y="58225"/>
            <a:ext cx="8401879" cy="972830"/>
          </a:xfrm>
          <a:prstGeom prst="rect">
            <a:avLst/>
          </a:prstGeom>
          <a:noFill/>
        </p:spPr>
        <p:txBody>
          <a:bodyPr wrap="square" rtlCol="0">
            <a:spAutoFit/>
          </a:bodyPr>
          <a:lstStyle/>
          <a:p>
            <a:pPr algn="ctr">
              <a:lnSpc>
                <a:spcPct val="107000"/>
              </a:lnSpc>
              <a:spcAft>
                <a:spcPts val="800"/>
              </a:spcAft>
            </a:pPr>
            <a:r>
              <a:rPr lang="es-ES_tradnl" sz="16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sz="1600"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FA86484A-451B-6B4F-BF81-DDB14631E90F}"/>
              </a:ext>
            </a:extLst>
          </p:cNvPr>
          <p:cNvSpPr txBox="1"/>
          <p:nvPr/>
        </p:nvSpPr>
        <p:spPr>
          <a:xfrm>
            <a:off x="145772" y="647062"/>
            <a:ext cx="9382540" cy="6167586"/>
          </a:xfrm>
          <a:prstGeom prst="rect">
            <a:avLst/>
          </a:prstGeom>
          <a:noFill/>
        </p:spPr>
        <p:txBody>
          <a:bodyPr wrap="square" rtlCol="0">
            <a:spAutoFit/>
          </a:bodyPr>
          <a:lstStyle/>
          <a:p>
            <a:pPr marL="342900" lvl="0" indent="-342900" algn="just">
              <a:lnSpc>
                <a:spcPct val="107000"/>
              </a:lnSpc>
              <a:spcAft>
                <a:spcPts val="800"/>
              </a:spcAft>
              <a:buFont typeface="+mj-lt"/>
              <a:buAutoNum type="arabicPeriod"/>
              <a:tabLst>
                <a:tab pos="457200" algn="l"/>
              </a:tabLs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Llevar a cabo la inscripción como alumno de la Universidad Politécnica de Pachuca</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los artículos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14, 15, 16, 17 y 43 del Reglamento Académico de Nivel Licenciatura de la Universidad Politécnica de Pachuca.</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Atender y resolver situaciones relacionadas con la evaluación, entrega de calificaciones, expedición de documentos y complimiento de obligaciones de los alumnos y/o egresados de la Universidad Politécnica de Pachuca</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los artículos 44, 45, 47, 48, 49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del Reglamento Académico de Nivel Licenciatura de la Universidad Politécnica de Pachuca.</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Gestionar, controlar y dar seguimiento a la acreditación del internado de pregrado de los estudiantes de la Licenciatura en Médico Cirujano</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el artículo 114 del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Reglamento Académico de Nivel Licenciatura de la Universidad Politécnica de Pachuca y 2 del Reglamento de Internado de Pregrado de la Licenciatura en Médico Cirujano de la Universidad Politécnica de Pachuca</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Gestionar, controlar y dar seguimiento a la acreditación del servicio social de los estudiantes de la Universidad Politécnica de Pachuca</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el artículo 109 del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Reglamento Académico de Nivel Licenciatura de la Universidad Politécnica de Pachuca</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artículos 1, 2, 4, 9, 10, 11, 12, 16, 21, 32 del Reglamento de Servicio Social de la Universidad Politécnica de Pachuca;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Cumplir con las solicitudes judiciales</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el artículo 19 fracción II de la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Ley de Protección de Datos Personales en Posesión de Sujetos Obligados para el Estado de Hidalgo;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Gestionar y organizar visitas industriales</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el artículo 109 del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Reglamento Académico de Nivel Licenciatura de la Universidad Politécnica de Pachuca</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Gestionar y promover los Programas de Becas Institucionales</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1, 2, 4, 6, 9, 19, 20, 21, 22, 23, 24, 27, 33, 34, 35, 36, 54 y 55</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 del Reglamento de Becas Institucionales de la Universidad Politécnica de Pachuca.</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ES_tradnl" sz="1350" dirty="0">
              <a:solidFill>
                <a:srgbClr val="000723"/>
              </a:solidFill>
              <a:latin typeface="Graphik Regular" charset="0"/>
              <a:ea typeface="Graphik Regular" charset="0"/>
              <a:cs typeface="Graphik Regular" charset="0"/>
            </a:endParaRPr>
          </a:p>
        </p:txBody>
      </p:sp>
    </p:spTree>
    <p:extLst>
      <p:ext uri="{BB962C8B-B14F-4D97-AF65-F5344CB8AC3E}">
        <p14:creationId xmlns:p14="http://schemas.microsoft.com/office/powerpoint/2010/main" val="3269816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F6E47E5-F51B-A648-B544-446DA83F02C8}"/>
              </a:ext>
            </a:extLst>
          </p:cNvPr>
          <p:cNvSpPr txBox="1"/>
          <p:nvPr/>
        </p:nvSpPr>
        <p:spPr>
          <a:xfrm>
            <a:off x="927652" y="231153"/>
            <a:ext cx="8176591" cy="1102994"/>
          </a:xfrm>
          <a:prstGeom prst="rect">
            <a:avLst/>
          </a:prstGeom>
          <a:noFill/>
        </p:spPr>
        <p:txBody>
          <a:bodyPr wrap="square" rtlCol="0">
            <a:spAutoFit/>
          </a:bodyPr>
          <a:lstStyle/>
          <a:p>
            <a:pPr algn="ctr">
              <a:lnSpc>
                <a:spcPct val="107000"/>
              </a:lnSpc>
              <a:spcAft>
                <a:spcPts val="800"/>
              </a:spcAft>
            </a:pPr>
            <a:r>
              <a:rPr lang="es-ES_tradnl" sz="20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sz="1800"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B1749FBB-1832-4D04-8BD1-18448AB32A09}"/>
              </a:ext>
            </a:extLst>
          </p:cNvPr>
          <p:cNvSpPr txBox="1"/>
          <p:nvPr/>
        </p:nvSpPr>
        <p:spPr>
          <a:xfrm>
            <a:off x="801757" y="1207632"/>
            <a:ext cx="8030818" cy="1375826"/>
          </a:xfrm>
          <a:prstGeom prst="rect">
            <a:avLst/>
          </a:prstGeom>
          <a:noFill/>
        </p:spPr>
        <p:txBody>
          <a:bodyPr wrap="square">
            <a:spAutoFit/>
          </a:bodyPr>
          <a:lstStyle/>
          <a:p>
            <a:pPr algn="just">
              <a:lnSpc>
                <a:spcPct val="107000"/>
              </a:lnSpc>
              <a:spcAft>
                <a:spcPts val="800"/>
              </a:spcAft>
            </a:pPr>
            <a:r>
              <a:rPr lang="es-ES_tradnl" sz="1100" b="1" kern="100" dirty="0">
                <a:effectLst/>
                <a:latin typeface="Montserrat" panose="00000500000000000000" pitchFamily="2" charset="0"/>
                <a:ea typeface="Calibri" panose="020F0502020204030204" pitchFamily="34" charset="0"/>
                <a:cs typeface="Times New Roman" panose="02020603050405020304" pitchFamily="18" charset="0"/>
              </a:rPr>
              <a:t>Cláusula de Transferencia</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100" kern="100" dirty="0">
                <a:effectLst/>
                <a:latin typeface="Montserrat" panose="00000500000000000000" pitchFamily="2" charset="0"/>
                <a:ea typeface="Calibri" panose="020F0502020204030204" pitchFamily="34" charset="0"/>
                <a:cs typeface="Times New Roman" panose="02020603050405020304" pitchFamily="18" charset="0"/>
              </a:rPr>
              <a:t>Se le informa que, con fundamento en los artículos 98, fracciones V y VI, y 99 de la </a:t>
            </a:r>
            <a:r>
              <a:rPr lang="es-ES" sz="1100" kern="100" dirty="0">
                <a:effectLst/>
                <a:latin typeface="Montserrat" panose="00000500000000000000" pitchFamily="2" charset="0"/>
                <a:ea typeface="Calibri" panose="020F0502020204030204" pitchFamily="34" charset="0"/>
                <a:cs typeface="Times New Roman" panose="02020603050405020304" pitchFamily="18" charset="0"/>
              </a:rPr>
              <a:t>Ley de Protección de Datos Personales en Posesión de Sujetos Obligados para el Estado de Hidalgo, </a:t>
            </a:r>
            <a:r>
              <a:rPr lang="es-ES_tradnl" sz="1100" kern="100" dirty="0">
                <a:effectLst/>
                <a:latin typeface="Montserrat" panose="00000500000000000000" pitchFamily="2" charset="0"/>
                <a:ea typeface="Calibri" panose="020F0502020204030204" pitchFamily="34" charset="0"/>
                <a:cs typeface="Times New Roman" panose="02020603050405020304" pitchFamily="18" charset="0"/>
              </a:rPr>
              <a:t>sus </a:t>
            </a:r>
            <a:r>
              <a:rPr lang="es-ES_tradnl" sz="1100" b="1" kern="100" dirty="0">
                <a:effectLst/>
                <a:latin typeface="Montserrat" panose="00000500000000000000" pitchFamily="2" charset="0"/>
                <a:ea typeface="Calibri" panose="020F0502020204030204" pitchFamily="34" charset="0"/>
                <a:cs typeface="Times New Roman" panose="02020603050405020304" pitchFamily="18" charset="0"/>
              </a:rPr>
              <a:t>datos personales</a:t>
            </a:r>
            <a:r>
              <a:rPr lang="es-ES_tradnl" sz="1100" kern="100" dirty="0">
                <a:effectLst/>
                <a:latin typeface="Montserrat" panose="00000500000000000000" pitchFamily="2" charset="0"/>
                <a:ea typeface="Calibri" panose="020F0502020204030204" pitchFamily="34" charset="0"/>
                <a:cs typeface="Times New Roman" panose="02020603050405020304" pitchFamily="18" charset="0"/>
              </a:rPr>
              <a:t> serán transferidos con el objetivo de cumplir con las obligaciones de la Universidad Politécnica de Pachuca y garantizar los derechos estudiantiles de sus integrantes de la siguiente forma:</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100" kern="100" dirty="0">
                <a:effectLst/>
                <a:latin typeface="Montserrat" panose="00000500000000000000" pitchFamily="2" charset="0"/>
                <a:ea typeface="Calibri" panose="020F0502020204030204" pitchFamily="34" charset="0"/>
                <a:cs typeface="Times New Roman" panose="02020603050405020304" pitchFamily="18" charset="0"/>
              </a:rPr>
              <a:t> </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a 1">
            <a:extLst>
              <a:ext uri="{FF2B5EF4-FFF2-40B4-BE49-F238E27FC236}">
                <a16:creationId xmlns:a16="http://schemas.microsoft.com/office/drawing/2014/main" id="{E5338770-D23B-442F-A84A-65C3CAAE74DC}"/>
              </a:ext>
            </a:extLst>
          </p:cNvPr>
          <p:cNvGraphicFramePr>
            <a:graphicFrameLocks noGrp="1"/>
          </p:cNvGraphicFramePr>
          <p:nvPr>
            <p:extLst>
              <p:ext uri="{D42A27DB-BD31-4B8C-83A1-F6EECF244321}">
                <p14:modId xmlns:p14="http://schemas.microsoft.com/office/powerpoint/2010/main" val="3858703851"/>
              </p:ext>
            </p:extLst>
          </p:nvPr>
        </p:nvGraphicFramePr>
        <p:xfrm>
          <a:off x="827405" y="2564606"/>
          <a:ext cx="8251190" cy="2873375"/>
        </p:xfrm>
        <a:graphic>
          <a:graphicData uri="http://schemas.openxmlformats.org/drawingml/2006/table">
            <a:tbl>
              <a:tblPr firstRow="1" firstCol="1" bandRow="1"/>
              <a:tblGrid>
                <a:gridCol w="1734820">
                  <a:extLst>
                    <a:ext uri="{9D8B030D-6E8A-4147-A177-3AD203B41FA5}">
                      <a16:colId xmlns:a16="http://schemas.microsoft.com/office/drawing/2014/main" val="343651083"/>
                    </a:ext>
                  </a:extLst>
                </a:gridCol>
                <a:gridCol w="1845945">
                  <a:extLst>
                    <a:ext uri="{9D8B030D-6E8A-4147-A177-3AD203B41FA5}">
                      <a16:colId xmlns:a16="http://schemas.microsoft.com/office/drawing/2014/main" val="2557085446"/>
                    </a:ext>
                  </a:extLst>
                </a:gridCol>
                <a:gridCol w="2394585">
                  <a:extLst>
                    <a:ext uri="{9D8B030D-6E8A-4147-A177-3AD203B41FA5}">
                      <a16:colId xmlns:a16="http://schemas.microsoft.com/office/drawing/2014/main" val="2762694788"/>
                    </a:ext>
                  </a:extLst>
                </a:gridCol>
                <a:gridCol w="2275840">
                  <a:extLst>
                    <a:ext uri="{9D8B030D-6E8A-4147-A177-3AD203B41FA5}">
                      <a16:colId xmlns:a16="http://schemas.microsoft.com/office/drawing/2014/main" val="4049593558"/>
                    </a:ext>
                  </a:extLst>
                </a:gridCol>
              </a:tblGrid>
              <a:tr h="0">
                <a:tc>
                  <a:txBody>
                    <a:bodyPr/>
                    <a:lstStyle/>
                    <a:p>
                      <a:pPr algn="ctr">
                        <a:lnSpc>
                          <a:spcPct val="107000"/>
                        </a:lnSpc>
                        <a:spcAft>
                          <a:spcPts val="800"/>
                        </a:spcAft>
                      </a:pPr>
                      <a:r>
                        <a:rPr lang="es-MX" sz="1050" b="1"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Destinatarios de los datos personales</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algn="ctr">
                        <a:lnSpc>
                          <a:spcPct val="107000"/>
                        </a:lnSpc>
                        <a:spcAft>
                          <a:spcPts val="800"/>
                        </a:spcAft>
                      </a:pPr>
                      <a:r>
                        <a:rPr lang="es-MX" sz="1050" b="1"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Finalidad</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algn="ctr">
                        <a:lnSpc>
                          <a:spcPct val="107000"/>
                        </a:lnSpc>
                        <a:spcAft>
                          <a:spcPts val="800"/>
                        </a:spcAft>
                      </a:pPr>
                      <a:r>
                        <a:rPr lang="es-MX" sz="1050" b="1"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Datos que se transfieren</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algn="ctr">
                        <a:lnSpc>
                          <a:spcPct val="107000"/>
                        </a:lnSpc>
                        <a:spcAft>
                          <a:spcPts val="800"/>
                        </a:spcAft>
                      </a:pPr>
                      <a:r>
                        <a:rPr lang="es-MX" sz="1050" b="1"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Datos personales sensibles que se transfieren</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3590393736"/>
                  </a:ext>
                </a:extLst>
              </a:tr>
              <a:tr h="0">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Instituto Mexicano del Seguro Social</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Asignación de Número de Seguridad Social en razón del seguro facultativo</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Nombre completo; Clave Única de Registro de Población; Número de Seguridad Social; Número de Matricula.</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N/A</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3594997981"/>
                  </a:ext>
                </a:extLst>
              </a:tr>
              <a:tr h="890270">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Dirección General de Profesiones</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Registro de Títulos Electrónicos</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Nombre completo; Clave Única de Registro de Población; Certificados de estudio</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Domicilio; Escuela de Procedencia; Calificaciones; Lugar y fecha de nacimiento</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559982691"/>
                  </a:ext>
                </a:extLst>
              </a:tr>
              <a:tr h="353695">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CENEVAL</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Proceso de admisión</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Nombre completo</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N/A</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500435397"/>
                  </a:ext>
                </a:extLst>
              </a:tr>
              <a:tr h="618490">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Auditores</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Proceso de Auditorías de matrícula</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Nombre completo; Número de Matrícula; Licenciatura que se cursa</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N/A</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3470227907"/>
                  </a:ext>
                </a:extLst>
              </a:tr>
            </a:tbl>
          </a:graphicData>
        </a:graphic>
      </p:graphicFrame>
    </p:spTree>
    <p:extLst>
      <p:ext uri="{BB962C8B-B14F-4D97-AF65-F5344CB8AC3E}">
        <p14:creationId xmlns:p14="http://schemas.microsoft.com/office/powerpoint/2010/main" val="186786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F6E47E5-F51B-A648-B544-446DA83F02C8}"/>
              </a:ext>
            </a:extLst>
          </p:cNvPr>
          <p:cNvSpPr txBox="1"/>
          <p:nvPr/>
        </p:nvSpPr>
        <p:spPr>
          <a:xfrm>
            <a:off x="1497496" y="401887"/>
            <a:ext cx="7636200" cy="1102994"/>
          </a:xfrm>
          <a:prstGeom prst="rect">
            <a:avLst/>
          </a:prstGeom>
          <a:noFill/>
        </p:spPr>
        <p:txBody>
          <a:bodyPr wrap="square" rtlCol="0">
            <a:spAutoFit/>
          </a:bodyPr>
          <a:lstStyle/>
          <a:p>
            <a:pPr algn="ctr">
              <a:lnSpc>
                <a:spcPct val="107000"/>
              </a:lnSpc>
              <a:spcAft>
                <a:spcPts val="800"/>
              </a:spcAft>
            </a:pPr>
            <a:r>
              <a:rPr lang="es-ES_tradnl" sz="20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sz="1800"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uadroTexto 5">
            <a:extLst>
              <a:ext uri="{FF2B5EF4-FFF2-40B4-BE49-F238E27FC236}">
                <a16:creationId xmlns:a16="http://schemas.microsoft.com/office/drawing/2014/main" id="{E4DD86AB-BE1D-4864-8A48-2E21A1175BDA}"/>
              </a:ext>
            </a:extLst>
          </p:cNvPr>
          <p:cNvSpPr txBox="1"/>
          <p:nvPr/>
        </p:nvSpPr>
        <p:spPr>
          <a:xfrm>
            <a:off x="294861" y="1581391"/>
            <a:ext cx="9316278" cy="3651641"/>
          </a:xfrm>
          <a:prstGeom prst="rect">
            <a:avLst/>
          </a:prstGeom>
          <a:noFill/>
        </p:spPr>
        <p:txBody>
          <a:bodyPr wrap="square">
            <a:spAutoFit/>
          </a:bodyPr>
          <a:lstStyle/>
          <a:p>
            <a:pPr algn="just">
              <a:lnSpc>
                <a:spcPct val="107000"/>
              </a:lnSpc>
              <a:spcBef>
                <a:spcPts val="1200"/>
              </a:spcBef>
              <a:spcAft>
                <a:spcPts val="800"/>
              </a:spcAft>
            </a:pP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Por otro lado, también se le informa que sus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datos personales sensibles</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 no podrán ser transferidos de ninguna forma, al menos que medie su autorización expresa y por escrito, salvo las excepciones contenidas en el artículo 7 de la </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Ley de Protección de Datos Personales en Posesión de Sujetos Obligados para el Estado de Hidalgo en los que no será necesaria la autorización expresa por parte del titular, como cuando se trata de cumplir con las obligaciones que las normas le otorgan a la institución.</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Los datos personales y los datos personales sensibles jamás serán divulgados ni compartidos con terceros, salvo los indicados en la Cláusula de Transferencia o por alguna de las excepciones para hacerlo sin su consentimiento, establecidas en la Ley de Protección de Datos Personales en Posesión de Sujetos Obligados para el Estado de Hidalgo. </a:t>
            </a:r>
          </a:p>
          <a:p>
            <a:pPr algn="just">
              <a:lnSpc>
                <a:spcPct val="107000"/>
              </a:lnSpc>
              <a:spcAft>
                <a:spcPts val="800"/>
              </a:spcAf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Nota</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 Le</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informamos que las finalidades del tratamiento, así como las transferencias previamente mencionadas pueden realizarse sin su consentimiento de acuerdo a lo establecido en los artículos 19 y 98 de la citada Ley de Protección de Datos Personales, los cuales contienen los casos en que el tratamiento y transferencia de datos personales podrá realizarse sin el consentimiento del titular, por lo que si usted desea manifestar su negativa para llevar a cabo el tratamiento y transferencia de sus datos personales descritos en los apartados anteriores, se</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 pone a su disposición el correo electrónico </a:t>
            </a:r>
            <a:r>
              <a:rPr lang="es-ES_tradnl" sz="1200" b="1" u="sng" kern="100" dirty="0">
                <a:solidFill>
                  <a:srgbClr val="0563C1"/>
                </a:solidFill>
                <a:effectLst/>
                <a:latin typeface="Montserrat" panose="00000500000000000000" pitchFamily="2" charset="0"/>
                <a:ea typeface="Calibri" panose="020F0502020204030204" pitchFamily="34" charset="0"/>
                <a:cs typeface="Times New Roman" panose="02020603050405020304" pitchFamily="18" charset="0"/>
                <a:hlinkClick r:id="rId2"/>
              </a:rPr>
              <a:t>transparencia@upp.edu.mx</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MX" sz="1200" dirty="0"/>
          </a:p>
        </p:txBody>
      </p:sp>
    </p:spTree>
    <p:extLst>
      <p:ext uri="{BB962C8B-B14F-4D97-AF65-F5344CB8AC3E}">
        <p14:creationId xmlns:p14="http://schemas.microsoft.com/office/powerpoint/2010/main" val="271997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F6E47E5-F51B-A648-B544-446DA83F02C8}"/>
              </a:ext>
            </a:extLst>
          </p:cNvPr>
          <p:cNvSpPr txBox="1"/>
          <p:nvPr/>
        </p:nvSpPr>
        <p:spPr>
          <a:xfrm>
            <a:off x="950843" y="253951"/>
            <a:ext cx="8004313" cy="1102994"/>
          </a:xfrm>
          <a:prstGeom prst="rect">
            <a:avLst/>
          </a:prstGeom>
          <a:noFill/>
        </p:spPr>
        <p:txBody>
          <a:bodyPr wrap="square" rtlCol="0">
            <a:spAutoFit/>
          </a:bodyPr>
          <a:lstStyle/>
          <a:p>
            <a:pPr algn="ctr">
              <a:lnSpc>
                <a:spcPct val="107000"/>
              </a:lnSpc>
              <a:spcAft>
                <a:spcPts val="800"/>
              </a:spcAft>
            </a:pPr>
            <a:r>
              <a:rPr lang="es-ES_tradnl" sz="20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sz="1800"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FA86484A-451B-6B4F-BF81-DDB14631E90F}"/>
              </a:ext>
            </a:extLst>
          </p:cNvPr>
          <p:cNvSpPr txBox="1"/>
          <p:nvPr/>
        </p:nvSpPr>
        <p:spPr>
          <a:xfrm>
            <a:off x="382838" y="1356738"/>
            <a:ext cx="9039457" cy="4670381"/>
          </a:xfrm>
          <a:prstGeom prst="rect">
            <a:avLst/>
          </a:prstGeom>
          <a:noFill/>
        </p:spPr>
        <p:txBody>
          <a:bodyPr wrap="square" rtlCol="0">
            <a:spAutoFit/>
          </a:bodyPr>
          <a:lstStyle/>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Se le informa que es necesario que firme una Autorización para el Uso de Datos Personales, misma que podrá ser solicitada en el Departamento de Servicios Escolares y que deberá ser entregada a la misma área para su resguardo.</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La última actualización y/o modificación del presente aviso es la indicada al final del mismo. En el supuesto de que exista una modificación posterior a la presente, la notificación se hará directamente en las oficinas del área responsable de la protección de sus datos o a través de la página web institucional (</a:t>
            </a:r>
            <a:r>
              <a:rPr lang="es-MX" sz="1200" u="sng" kern="100" dirty="0">
                <a:solidFill>
                  <a:srgbClr val="0563C1"/>
                </a:solidFill>
                <a:effectLst/>
                <a:latin typeface="Montserrat" panose="00000500000000000000" pitchFamily="2" charset="0"/>
                <a:ea typeface="Calibri" panose="020F0502020204030204" pitchFamily="34" charset="0"/>
                <a:cs typeface="Times New Roman" panose="02020603050405020304" pitchFamily="18" charset="0"/>
                <a:hlinkClick r:id="rId2"/>
              </a:rPr>
              <a:t>www.upp.edu.mx</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Usted tiene derecho a conocer qué datos personales tenemos de usted, para qué los utilizamos y las condiciones del uso que les damos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(acceso)</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Asimismo, es su derecho solicitar la corrección de su información personal en caso de que esté desactualizada, sea inexacta o incompleta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(rectificación)</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que la eliminemos de nuestros registros o bases de datos cuando considere que la misma no está siendo utilizada conforme a los principios, deberes y obligaciones previstas en la normativa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(cancelación)</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así como oponerse al uso de sus datos personales para fines específicos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(oposición)</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Estos derechos se conocen como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derechos ARCO</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Para conocer el procedimiento y requisitos para el ejercicio de los derechos ARCO, llevar a cabo el ejercicio de cualquiera de los derechos ARCO y resolver dudas respecto al ejercicio del derecho a la protección de datos personales, deberá ponerse en contacto con la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Unidad de Transparencia del Poder Ejecutivo</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 través de los siguientes medios: </a:t>
            </a:r>
            <a:r>
              <a:rPr lang="es-MX" sz="1200" dirty="0">
                <a:solidFill>
                  <a:srgbClr val="000723"/>
                </a:solidFill>
                <a:latin typeface="Montserrat Medium" pitchFamily="2" charset="0"/>
                <a:ea typeface="Graphik" charset="0"/>
                <a:cs typeface="Graphik" charset="0"/>
              </a:rPr>
              <a:t> Carretera a la Estanzuela s/n. C.P. 42162, San Agustín Tlaxiaca , Hidalgo</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teléfonos 771 718 6215 o 771 797 5276, E-mail: uipg@hidalgo.gob.mx </a:t>
            </a:r>
          </a:p>
          <a:p>
            <a:pPr algn="just">
              <a:lnSpc>
                <a:spcPct val="107000"/>
              </a:lnSpc>
              <a:spcAft>
                <a:spcPts val="800"/>
              </a:spcAf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Última fecha de actualización. 13/07/2023</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ES_tradnl" sz="1350" dirty="0">
              <a:solidFill>
                <a:srgbClr val="000723"/>
              </a:solidFill>
              <a:latin typeface="Graphik Regular" charset="0"/>
              <a:ea typeface="Graphik Regular" charset="0"/>
              <a:cs typeface="Graphik Regular" charset="0"/>
            </a:endParaRPr>
          </a:p>
        </p:txBody>
      </p:sp>
    </p:spTree>
    <p:extLst>
      <p:ext uri="{BB962C8B-B14F-4D97-AF65-F5344CB8AC3E}">
        <p14:creationId xmlns:p14="http://schemas.microsoft.com/office/powerpoint/2010/main" val="83172004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1228</TotalTime>
  <Words>1707</Words>
  <Application>Microsoft Office PowerPoint</Application>
  <PresentationFormat>A4 (210 x 297 mm)</PresentationFormat>
  <Paragraphs>76</Paragraphs>
  <Slides>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vt:i4>
      </vt:variant>
    </vt:vector>
  </HeadingPairs>
  <TitlesOfParts>
    <vt:vector size="14" baseType="lpstr">
      <vt:lpstr>Arial</vt:lpstr>
      <vt:lpstr>Calibri</vt:lpstr>
      <vt:lpstr>Calibri Light</vt:lpstr>
      <vt:lpstr>Graphik Regular</vt:lpstr>
      <vt:lpstr>Montserrat</vt:lpstr>
      <vt:lpstr>Montserrat Medium</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Usuario</cp:lastModifiedBy>
  <cp:revision>126</cp:revision>
  <cp:lastPrinted>2023-01-16T20:35:25Z</cp:lastPrinted>
  <dcterms:created xsi:type="dcterms:W3CDTF">2017-07-28T17:23:18Z</dcterms:created>
  <dcterms:modified xsi:type="dcterms:W3CDTF">2024-07-16T20:03:24Z</dcterms:modified>
</cp:coreProperties>
</file>