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61" r:id="rId3"/>
    <p:sldId id="262" r:id="rId4"/>
    <p:sldId id="263" r:id="rId5"/>
    <p:sldId id="264" r:id="rId6"/>
  </p:sldIdLst>
  <p:sldSz cx="10363200" cy="7772400"/>
  <p:notesSz cx="10363200" cy="7772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5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62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77240" y="2409444"/>
            <a:ext cx="880872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54480" y="4352544"/>
            <a:ext cx="725423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18160" y="1787652"/>
            <a:ext cx="4507992"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337047" y="1787652"/>
            <a:ext cx="4507992"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5"/>
            <a:ext cx="10362681" cy="750886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18160" y="310895"/>
            <a:ext cx="9326879" cy="124358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18160" y="1787652"/>
            <a:ext cx="9326879"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523488" y="7228332"/>
            <a:ext cx="3316223"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18160" y="7228332"/>
            <a:ext cx="2383536"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a:xfrm>
            <a:off x="7461504" y="7228332"/>
            <a:ext cx="2383536"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ransparencia@upp.edu.m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upp.edu.m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29341CC-2C3F-431A-9CF8-A324834A7FA7}"/>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5"/>
            <a:ext cx="8930640" cy="527305"/>
          </a:xfrm>
        </p:spPr>
        <p:txBody>
          <a:bodyPr/>
          <a:lstStyle/>
          <a:p>
            <a:pPr algn="ctr"/>
            <a:r>
              <a:rPr lang="es-ES_tradnl" sz="1800" b="1" dirty="0">
                <a:solidFill>
                  <a:srgbClr val="000723"/>
                </a:solidFill>
                <a:latin typeface="Montserrat" pitchFamily="50" charset="0"/>
                <a:ea typeface="Graphik" charset="0"/>
                <a:cs typeface="Graphik" charset="0"/>
              </a:rPr>
              <a:t>AVISO DE PRIVACIDAD ADQUISICIONES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457200" y="1371600"/>
            <a:ext cx="9448800" cy="4813914"/>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ES_tradnl" sz="1350" dirty="0">
                <a:solidFill>
                  <a:srgbClr val="000723"/>
                </a:solidFill>
                <a:latin typeface="Montserrat Medium" pitchFamily="50" charset="0"/>
                <a:ea typeface="Graphik" charset="0"/>
                <a:cs typeface="Graphik" charset="0"/>
              </a:rPr>
              <a:t>El   </a:t>
            </a:r>
            <a:r>
              <a:rPr lang="es-ES_tradnl" sz="1350" b="1" dirty="0">
                <a:solidFill>
                  <a:srgbClr val="000723"/>
                </a:solidFill>
                <a:latin typeface="Montserrat Medium" pitchFamily="50" charset="0"/>
                <a:ea typeface="Graphik" charset="0"/>
                <a:cs typeface="Graphik" charset="0"/>
              </a:rPr>
              <a:t>Departamento de Adquisición de Bienes y Servicios perteneciente a la Secretaría de Administración </a:t>
            </a:r>
            <a:r>
              <a:rPr lang="es-ES_tradnl" sz="1350" b="1" dirty="0">
                <a:effectLst/>
                <a:latin typeface="Calibri" panose="020F0502020204030204" pitchFamily="34" charset="0"/>
                <a:ea typeface="Calibri" panose="020F0502020204030204" pitchFamily="34" charset="0"/>
                <a:cs typeface="Times New Roman" panose="02020603050405020304" pitchFamily="18" charset="0"/>
              </a:rPr>
              <a:t>de la </a:t>
            </a:r>
            <a:r>
              <a:rPr lang="es-ES_tradnl" sz="1300" b="1" dirty="0">
                <a:effectLst/>
                <a:latin typeface="Montserrat Medium" pitchFamily="2" charset="0"/>
                <a:ea typeface="Calibri" panose="020F0502020204030204" pitchFamily="34" charset="0"/>
                <a:cs typeface="Times New Roman" panose="02020603050405020304" pitchFamily="18" charset="0"/>
              </a:rPr>
              <a:t>Universidad Politécnica de Pachuca</a:t>
            </a:r>
            <a:r>
              <a:rPr lang="es-ES_tradnl" sz="1350" b="1" dirty="0">
                <a:effectLst/>
                <a:latin typeface="Calibri" panose="020F0502020204030204" pitchFamily="34" charset="0"/>
                <a:ea typeface="Calibri" panose="020F0502020204030204" pitchFamily="34" charset="0"/>
                <a:cs typeface="Times New Roman" panose="02020603050405020304" pitchFamily="18" charset="0"/>
              </a:rPr>
              <a:t> </a:t>
            </a:r>
            <a:r>
              <a:rPr lang="es-ES_tradnl" sz="1350" dirty="0">
                <a:solidFill>
                  <a:srgbClr val="000723"/>
                </a:solidFill>
                <a:latin typeface="Montserrat Medium" pitchFamily="50" charset="0"/>
                <a:ea typeface="Graphik" charset="0"/>
                <a:cs typeface="Graphik" charset="0"/>
              </a:rPr>
              <a:t> ubicada en </a:t>
            </a:r>
            <a:r>
              <a:rPr lang="es-MX" sz="1350" b="1" dirty="0">
                <a:effectLst/>
                <a:latin typeface="Montserrat Medium"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a:t>
            </a:r>
            <a:r>
              <a:rPr lang="es-ES_tradnl" sz="1350" b="1" dirty="0">
                <a:solidFill>
                  <a:srgbClr val="000723"/>
                </a:solidFill>
                <a:latin typeface="Montserrat Medium" pitchFamily="50" charset="0"/>
                <a:ea typeface="Graphik" charset="0"/>
                <a:cs typeface="Graphik" charset="0"/>
              </a:rPr>
              <a:t> </a:t>
            </a:r>
            <a:r>
              <a:rPr lang="es-ES_tradnl" sz="1350" dirty="0">
                <a:solidFill>
                  <a:srgbClr val="000723"/>
                </a:solidFill>
                <a:latin typeface="Montserrat Medium" pitchFamily="50" charset="0"/>
                <a:ea typeface="Graphik" charset="0"/>
                <a:cs typeface="Graphik"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y XXX, 34, 35 y 39 informándole lo siguiente:</a:t>
            </a:r>
          </a:p>
          <a:p>
            <a:pPr algn="just"/>
            <a:endParaRPr lang="es-ES_tradnl" sz="1350" dirty="0">
              <a:solidFill>
                <a:srgbClr val="000723"/>
              </a:solidFill>
              <a:latin typeface="Montserrat Medium" pitchFamily="50"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Los datos personales que recabamos y utilizamos de usted, son necesarios para el servicio y/o trámite que solicita, y los utilizaremos para las siguientes:</a:t>
            </a:r>
          </a:p>
          <a:p>
            <a:pPr algn="just"/>
            <a:endParaRPr lang="es-ES_tradnl" sz="13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Iniciar el procedimiento de contratación que corresponda</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6, 27, 33 de la Ley de Adquisiciones, Arrendamientos y Servicios del Sector Público.</a:t>
            </a: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Llevar a cabo procedimientos de licitaciones públicas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34, 37, 39, 40, 41, 44, 47, 48, 50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Ley de Adquisiciones, Arrendamientos y Servicios del Sector Público.</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Llevar a cabo procedimientos de invitación a cuando menos tres personas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33, 53, 55, 57, 58, 59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Ley de Adquisiciones, Arrendamientos y Servicios del Sector Público.</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Llevar a cabo procedimientos de adjudicación directa</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los artículos 33, 53, 55, 56, 57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Ley de Adquisiciones, Arrendamientos y Servicios del Sector Público</a:t>
            </a:r>
            <a:r>
              <a:rPr lang="es-MX" sz="1300" kern="100" dirty="0">
                <a:effectLst/>
                <a:latin typeface="Montserrat Medium" pitchFamily="2" charset="0"/>
                <a:ea typeface="Calibri" panose="020F0502020204030204" pitchFamily="34" charset="0"/>
                <a:cs typeface="Times New Roman" panose="02020603050405020304" pitchFamily="18" charset="0"/>
              </a:rPr>
              <a:t>.</a:t>
            </a: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24094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1B6C987-75E8-4862-A8B4-3F4BE997E02B}"/>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5"/>
            <a:ext cx="8930640" cy="527305"/>
          </a:xfrm>
        </p:spPr>
        <p:txBody>
          <a:bodyPr/>
          <a:lstStyle/>
          <a:p>
            <a:pPr algn="ctr"/>
            <a:r>
              <a:rPr lang="es-ES_tradnl" sz="1800" b="1" dirty="0">
                <a:solidFill>
                  <a:srgbClr val="000723"/>
                </a:solidFill>
                <a:latin typeface="Montserrat" pitchFamily="50" charset="0"/>
                <a:ea typeface="Graphik" charset="0"/>
                <a:cs typeface="Graphik" charset="0"/>
              </a:rPr>
              <a:t>AVISO DE PRIVACIDAD ADQUISICIONES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906000" cy="4535601"/>
          </a:xfrm>
        </p:spPr>
        <p:txBody>
          <a:bodyPr/>
          <a:lstStyle/>
          <a:p>
            <a:pPr algn="just"/>
            <a:endParaRPr lang="es-ES_tradnl" sz="1300" dirty="0">
              <a:solidFill>
                <a:srgbClr val="000723"/>
              </a:solidFill>
              <a:latin typeface="Montserrat Medium" pitchFamily="50" charset="0"/>
              <a:ea typeface="Graphik" charset="0"/>
              <a:cs typeface="Graphik" charset="0"/>
            </a:endParaRPr>
          </a:p>
          <a:p>
            <a:pPr marL="514350" indent="-514350" algn="just">
              <a:lnSpc>
                <a:spcPct val="107000"/>
              </a:lnSpc>
              <a:spcAft>
                <a:spcPts val="800"/>
              </a:spcAft>
              <a:buFont typeface="+mj-lt"/>
              <a:buAutoNum type="arabicPeriod" startAt="5"/>
              <a:tabLst>
                <a:tab pos="457200" algn="l"/>
              </a:tabLst>
            </a:pPr>
            <a:r>
              <a:rPr lang="es-MX" sz="1300" b="1" kern="100" dirty="0">
                <a:effectLst/>
                <a:latin typeface="Montserrat Medium" pitchFamily="2" charset="0"/>
                <a:ea typeface="Calibri" panose="020F0502020204030204" pitchFamily="34" charset="0"/>
                <a:cs typeface="Times New Roman" panose="02020603050405020304" pitchFamily="18" charset="0"/>
              </a:rPr>
              <a:t>Celebrar contratos de adquisiciones, arrendamiento o servicios</a:t>
            </a:r>
            <a:r>
              <a:rPr lang="es-MX" sz="1300" kern="100" dirty="0">
                <a:effectLst/>
                <a:latin typeface="Montserrat Medium" pitchFamily="2" charset="0"/>
                <a:ea typeface="Calibri" panose="020F0502020204030204" pitchFamily="34" charset="0"/>
                <a:cs typeface="Times New Roman" panose="02020603050405020304" pitchFamily="18" charset="0"/>
              </a:rPr>
              <a:t>; con fundamento en 49, 50, 60, 61, 65 de la </a:t>
            </a:r>
            <a:r>
              <a:rPr lang="es-ES_tradnl" sz="1300" kern="100" dirty="0">
                <a:effectLst/>
                <a:latin typeface="Montserrat Medium" pitchFamily="2" charset="0"/>
                <a:ea typeface="Calibri" panose="020F0502020204030204" pitchFamily="34" charset="0"/>
                <a:cs typeface="Times New Roman" panose="02020603050405020304" pitchFamily="18" charset="0"/>
              </a:rPr>
              <a:t>Ley de Adquisiciones, Arrendamientos y Servicios del Sector Público</a:t>
            </a:r>
            <a:r>
              <a:rPr lang="es-MX" sz="1300" kern="100" dirty="0">
                <a:effectLst/>
                <a:latin typeface="Montserrat Medium" pitchFamily="2" charset="0"/>
                <a:ea typeface="Calibri" panose="020F0502020204030204" pitchFamily="34" charset="0"/>
                <a:cs typeface="Times New Roman" panose="02020603050405020304" pitchFamily="18" charset="0"/>
              </a:rPr>
              <a:t>. </a:t>
            </a:r>
            <a:endParaRPr lang="es-ES_tradnl" sz="1300" dirty="0">
              <a:solidFill>
                <a:srgbClr val="000723"/>
              </a:solidFill>
              <a:latin typeface="Montserrat Medium" pitchFamily="50" charset="0"/>
              <a:ea typeface="Graphik" charset="0"/>
              <a:cs typeface="Graphik" charset="0"/>
            </a:endParaRPr>
          </a:p>
          <a:p>
            <a:pPr marL="0" indent="0" algn="just">
              <a:buNone/>
            </a:pPr>
            <a:r>
              <a:rPr lang="es-ES_tradnl" sz="1300" dirty="0">
                <a:solidFill>
                  <a:srgbClr val="000723"/>
                </a:solidFill>
                <a:latin typeface="Montserrat Medium" pitchFamily="50" charset="0"/>
                <a:ea typeface="Graphik" charset="0"/>
                <a:cs typeface="Graphik" charset="0"/>
              </a:rPr>
              <a:t>Se pone a su disposición </a:t>
            </a:r>
            <a:r>
              <a:rPr lang="es-ES_tradnl" sz="1300" b="1" dirty="0">
                <a:solidFill>
                  <a:srgbClr val="000723"/>
                </a:solidFill>
                <a:latin typeface="Montserrat Medium" pitchFamily="50" charset="0"/>
                <a:ea typeface="Graphik" charset="0"/>
                <a:cs typeface="Graphik" charset="0"/>
              </a:rPr>
              <a:t>a través de correo electrónico </a:t>
            </a:r>
            <a:r>
              <a:rPr lang="es-ES_tradnl" sz="1300" b="1" u="sng" dirty="0">
                <a:solidFill>
                  <a:srgbClr val="0563C1"/>
                </a:solidFill>
                <a:effectLst/>
                <a:latin typeface="Montserrat" pitchFamily="2" charset="0"/>
                <a:ea typeface="Calibri" panose="020F0502020204030204" pitchFamily="34" charset="0"/>
                <a:cs typeface="Times New Roman" panose="02020603050405020304" pitchFamily="18" charset="0"/>
                <a:hlinkClick r:id="rId3"/>
              </a:rPr>
              <a:t>transparencia@upp.edu.mx</a:t>
            </a:r>
            <a:r>
              <a:rPr lang="es-ES_tradnl" sz="1300" b="1" dirty="0">
                <a:solidFill>
                  <a:srgbClr val="000723"/>
                </a:solidFill>
                <a:latin typeface="Montserrat Medium" pitchFamily="50" charset="0"/>
                <a:ea typeface="Graphik" charset="0"/>
                <a:cs typeface="Graphik" charset="0"/>
              </a:rPr>
              <a:t> </a:t>
            </a:r>
            <a:r>
              <a:rPr lang="es-MX" sz="1300" dirty="0">
                <a:solidFill>
                  <a:srgbClr val="000723"/>
                </a:solidFill>
                <a:latin typeface="Montserrat Medium" pitchFamily="50" charset="0"/>
                <a:ea typeface="Graphik" charset="0"/>
                <a:cs typeface="Graphik" charset="0"/>
              </a:rPr>
              <a:t>para manifestar su negativa, para los casos de finalidades y transferencias de sus datos personales, que requieren su consentimiento como titular y que se encuentran señalados en el apartado que antecede, así como en la cláusula de transferencia si fuese el caso.</a:t>
            </a:r>
            <a:endParaRPr lang="es-ES_tradnl" sz="1300" dirty="0">
              <a:solidFill>
                <a:srgbClr val="000723"/>
              </a:solidFill>
              <a:latin typeface="Montserrat Medium" pitchFamily="50" charset="0"/>
              <a:ea typeface="Graphik" charset="0"/>
              <a:cs typeface="Graphik" charset="0"/>
            </a:endParaRPr>
          </a:p>
          <a:p>
            <a:pPr marL="0" indent="0" algn="just">
              <a:buNone/>
            </a:pPr>
            <a:endParaRPr lang="es-ES_tradnl" sz="1300" b="1" dirty="0">
              <a:solidFill>
                <a:srgbClr val="000723"/>
              </a:solidFill>
              <a:latin typeface="Montserrat Medium" pitchFamily="50" charset="0"/>
              <a:ea typeface="Graphik" charset="0"/>
              <a:cs typeface="Graphik" charset="0"/>
            </a:endParaRPr>
          </a:p>
          <a:p>
            <a:pPr marL="0" indent="0" algn="just">
              <a:buNone/>
            </a:pPr>
            <a:r>
              <a:rPr lang="es-ES_tradnl" sz="1300" b="1" dirty="0">
                <a:solidFill>
                  <a:srgbClr val="000723"/>
                </a:solidFill>
                <a:latin typeface="Montserrat Medium" pitchFamily="50" charset="0"/>
                <a:ea typeface="Graphik" charset="0"/>
                <a:cs typeface="Graphik" charset="0"/>
              </a:rPr>
              <a:t>Nota</a:t>
            </a:r>
            <a:r>
              <a:rPr lang="es-ES_tradnl" sz="1300" dirty="0">
                <a:solidFill>
                  <a:srgbClr val="000723"/>
                </a:solidFill>
                <a:latin typeface="Montserrat Medium" pitchFamily="50" charset="0"/>
                <a:ea typeface="Graphik" charset="0"/>
                <a:cs typeface="Graphik" charset="0"/>
              </a:rPr>
              <a:t>: L</a:t>
            </a:r>
            <a:r>
              <a:rPr lang="es-MX" sz="1300" dirty="0">
                <a:solidFill>
                  <a:srgbClr val="000723"/>
                </a:solidFill>
                <a:latin typeface="Montserrat Medium" pitchFamily="50" charset="0"/>
                <a:ea typeface="Graphik" charset="0"/>
                <a:cs typeface="Graphik" charset="0"/>
              </a:rPr>
              <a:t>e informamos que si usted no manifiesta su negativa para llevar a cabo el tratamiento descrito en los apartados anteriores, entenderemos que ha otorgado su consentimiento para hacerlo. salvo lo establecido por los artículos 7 Fracciones I, II y IV, 19 y 98 por causas de excepción previstas en la citada ley de protección de datos personales.</a:t>
            </a:r>
          </a:p>
          <a:p>
            <a:pPr marL="0" indent="0" algn="just">
              <a:buNone/>
            </a:pPr>
            <a:r>
              <a:rPr lang="es-ES_tradnl" sz="1300" dirty="0">
                <a:solidFill>
                  <a:srgbClr val="000723"/>
                </a:solidFill>
                <a:latin typeface="Montserrat Medium" pitchFamily="50" charset="0"/>
                <a:ea typeface="Graphik" charset="0"/>
                <a:cs typeface="Graphik" charset="0"/>
              </a:rPr>
              <a:t>Para llevar a cabo las finalidades descritas en el presente aviso de privacidad, utilizaremos los siguientes </a:t>
            </a:r>
            <a:r>
              <a:rPr lang="es-ES_tradnl" sz="1300" b="1" dirty="0">
                <a:solidFill>
                  <a:srgbClr val="000723"/>
                </a:solidFill>
                <a:latin typeface="Montserrat Medium" pitchFamily="50" charset="0"/>
                <a:ea typeface="Graphik" charset="0"/>
                <a:cs typeface="Graphik" charset="0"/>
              </a:rPr>
              <a:t>datos personales:</a:t>
            </a:r>
          </a:p>
          <a:p>
            <a:pPr marL="342900" lvl="0" indent="-342900" algn="just">
              <a:lnSpc>
                <a:spcPct val="107000"/>
              </a:lnSpc>
              <a:spcAft>
                <a:spcPts val="800"/>
              </a:spcAft>
              <a:buFont typeface="Wingdings" panose="05000000000000000000" pitchFamily="2" charset="2"/>
              <a:buChar char=""/>
            </a:pPr>
            <a:r>
              <a:rPr lang="es-MX" sz="1400" kern="100" dirty="0">
                <a:effectLst/>
                <a:latin typeface="Montserrat Medium" pitchFamily="2" charset="0"/>
                <a:ea typeface="Calibri" panose="020F0502020204030204" pitchFamily="34" charset="0"/>
                <a:cs typeface="Times New Roman" panose="02020603050405020304" pitchFamily="18" charset="0"/>
              </a:rPr>
              <a:t>Nombre completo (será utilizado para todas las finalidades) [artículos 27, 60 de la Ley de Adquisiciones, Arrendamientos y Servicios del Sector Público];</a:t>
            </a:r>
          </a:p>
          <a:p>
            <a:pPr marL="342900" lvl="0" indent="-342900" algn="just">
              <a:lnSpc>
                <a:spcPct val="107000"/>
              </a:lnSpc>
              <a:spcAft>
                <a:spcPts val="800"/>
              </a:spcAft>
              <a:buFont typeface="Wingdings" panose="05000000000000000000" pitchFamily="2" charset="2"/>
              <a:buChar char=""/>
            </a:pPr>
            <a:r>
              <a:rPr lang="es-MX" sz="1400" kern="100" dirty="0">
                <a:effectLst/>
                <a:latin typeface="Montserrat Medium" pitchFamily="2" charset="0"/>
                <a:ea typeface="Calibri" panose="020F0502020204030204" pitchFamily="34" charset="0"/>
                <a:cs typeface="Times New Roman" panose="02020603050405020304" pitchFamily="18" charset="0"/>
              </a:rPr>
              <a:t>Razón social o denominación (será utilizado para todas las finalidades) [artículos 27, 60 de la Ley de Adquisiciones, Arrendamientos y Servicios del Sector Público];</a:t>
            </a: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72776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CBB7860-63CA-46CA-9AC8-16BF4809D737}"/>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5"/>
            <a:ext cx="8930640" cy="527305"/>
          </a:xfrm>
        </p:spPr>
        <p:txBody>
          <a:bodyPr/>
          <a:lstStyle/>
          <a:p>
            <a:pPr algn="ctr"/>
            <a:r>
              <a:rPr lang="es-ES_tradnl" sz="1800" b="1" dirty="0">
                <a:solidFill>
                  <a:srgbClr val="000723"/>
                </a:solidFill>
                <a:latin typeface="Montserrat" pitchFamily="50" charset="0"/>
                <a:ea typeface="Graphik" charset="0"/>
                <a:cs typeface="Graphik" charset="0"/>
              </a:rPr>
              <a:t>AVISO DE PRIVACIDAD ADQUISICIONES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906000" cy="5453031"/>
          </a:xfrm>
        </p:spPr>
        <p:txBody>
          <a:bodyPr/>
          <a:lstStyle/>
          <a:p>
            <a:pPr algn="just"/>
            <a:endParaRPr lang="es-ES_tradnl" sz="1300" dirty="0">
              <a:solidFill>
                <a:srgbClr val="000723"/>
              </a:solidFill>
              <a:latin typeface="Montserrat Medium" pitchFamily="50"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Acta constitutiva, en su caso, de la persona moral con la debida inscripción en el Registro Público de la Propiedad y del Comercio (será utilizado para todas las finalidades) [artículos 27, 60 de la Ley de Adquisiciones, Arrendamientos y Servicios del Sector Público];</a:t>
            </a: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Representación legal (será utilizado para todas las finalidades) [artículos 27, 60 de la Ley de Adquisiciones, Arrendamientos y Servicios del Sector Público];</a:t>
            </a:r>
          </a:p>
          <a:p>
            <a:pPr marL="342900" lvl="0" indent="-342900" algn="just">
              <a:lnSpc>
                <a:spcPct val="107000"/>
              </a:lnSpc>
              <a:spcAft>
                <a:spcPts val="800"/>
              </a:spcAft>
              <a:buFont typeface="Wingdings" panose="05000000000000000000" pitchFamily="2" charset="2"/>
              <a:buChar char=""/>
            </a:pPr>
            <a:r>
              <a:rPr lang="es-ES" sz="1300" kern="100" dirty="0">
                <a:effectLst/>
                <a:latin typeface="Montserrat Medium" pitchFamily="2" charset="0"/>
                <a:ea typeface="Calibri" panose="020F0502020204030204" pitchFamily="34" charset="0"/>
                <a:cs typeface="Times New Roman" panose="02020603050405020304" pitchFamily="18" charset="0"/>
              </a:rPr>
              <a:t>Sexo </a:t>
            </a:r>
            <a:r>
              <a:rPr lang="es-MX" sz="1300" kern="100" dirty="0">
                <a:effectLst/>
                <a:latin typeface="Montserrat Medium" pitchFamily="2" charset="0"/>
                <a:ea typeface="Calibri" panose="020F0502020204030204" pitchFamily="34" charset="0"/>
                <a:cs typeface="Times New Roman" panose="02020603050405020304" pitchFamily="18" charset="0"/>
              </a:rPr>
              <a:t>(será utilizado para las finalidades 1, 2, 3, 4) [artículo 27 de la Ley de Adquisiciones, Arrendamientos y Servicios del Sector Público]</a:t>
            </a:r>
            <a:r>
              <a:rPr lang="es-ES" sz="1300" kern="10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300" kern="100" dirty="0">
                <a:effectLst/>
                <a:latin typeface="Montserrat Medium" pitchFamily="2" charset="0"/>
                <a:ea typeface="Calibri" panose="020F0502020204030204" pitchFamily="34" charset="0"/>
                <a:cs typeface="Times New Roman" panose="02020603050405020304" pitchFamily="18" charset="0"/>
              </a:rPr>
              <a:t>Domicilio Fiscal </a:t>
            </a:r>
            <a:r>
              <a:rPr lang="es-MX" sz="1300" kern="100" dirty="0">
                <a:effectLst/>
                <a:latin typeface="Montserrat Medium" pitchFamily="2" charset="0"/>
                <a:ea typeface="Calibri" panose="020F0502020204030204" pitchFamily="34" charset="0"/>
                <a:cs typeface="Times New Roman" panose="02020603050405020304" pitchFamily="18" charset="0"/>
              </a:rPr>
              <a:t>(será utilizado para la finalidad 3) [artículos 27, 60 de la Ley de Adquisiciones, Arrendamientos y Servicios del Sector Público];</a:t>
            </a:r>
          </a:p>
          <a:p>
            <a:pPr marL="342900" lvl="0" indent="-342900" algn="just">
              <a:lnSpc>
                <a:spcPct val="107000"/>
              </a:lnSpc>
              <a:spcAft>
                <a:spcPts val="800"/>
              </a:spcAft>
              <a:buFont typeface="Wingdings" panose="05000000000000000000" pitchFamily="2" charset="2"/>
              <a:buChar char=""/>
            </a:pPr>
            <a:r>
              <a:rPr lang="es-ES" sz="1300" kern="100" dirty="0">
                <a:effectLst/>
                <a:latin typeface="Montserrat Medium" pitchFamily="2" charset="0"/>
                <a:ea typeface="Calibri" panose="020F0502020204030204" pitchFamily="34" charset="0"/>
                <a:cs typeface="Times New Roman" panose="02020603050405020304" pitchFamily="18" charset="0"/>
              </a:rPr>
              <a:t>Correo Electrónico </a:t>
            </a:r>
            <a:r>
              <a:rPr lang="es-MX" sz="1300" kern="100" dirty="0">
                <a:effectLst/>
                <a:latin typeface="Montserrat Medium" pitchFamily="2" charset="0"/>
                <a:ea typeface="Calibri" panose="020F0502020204030204" pitchFamily="34" charset="0"/>
                <a:cs typeface="Times New Roman" panose="02020603050405020304" pitchFamily="18" charset="0"/>
              </a:rPr>
              <a:t>(será utilizado para las finalidades 1, 2, 3, 4) [artículo 27 de la Ley de Adquisiciones, Arrendamientos y Servicios del Sector Público]</a:t>
            </a:r>
            <a:r>
              <a:rPr lang="es-ES" sz="1300" kern="100" dirty="0">
                <a:effectLst/>
                <a:latin typeface="Montserrat Medium" pitchFamily="2"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Número telefónico fijo y móvil del proveedor (será utilizado para las finalidades 1, 2) [artículo 27 de la Ley de Adquisiciones, Arrendamientos y Servicios del Sector Público];</a:t>
            </a:r>
            <a:endParaRPr lang="es-MX"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Clave Única de Registro de Población (CURP) (será utilizado para las finalidades 1, 2, 3) [artículo 27 de la Ley de Adquisiciones, Arrendamientos y Servicios del Sector Público]</a:t>
            </a:r>
            <a:r>
              <a:rPr lang="es-ES" sz="1300" kern="100" dirty="0">
                <a:effectLst/>
                <a:latin typeface="Montserrat Medium" pitchFamily="2" charset="0"/>
                <a:ea typeface="Calibri" panose="020F0502020204030204" pitchFamily="34" charset="0"/>
                <a:cs typeface="Times New Roman" panose="02020603050405020304" pitchFamily="18" charset="0"/>
              </a:rPr>
              <a:t>;</a:t>
            </a:r>
            <a:endParaRPr lang="es-MX"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300" kern="100" dirty="0">
                <a:effectLst/>
                <a:latin typeface="Montserrat Medium" pitchFamily="2" charset="0"/>
                <a:ea typeface="Calibri" panose="020F0502020204030204" pitchFamily="34" charset="0"/>
                <a:cs typeface="Times New Roman" panose="02020603050405020304" pitchFamily="18" charset="0"/>
              </a:rPr>
              <a:t>Registro Federal de Contribuyentes (RFC) (será utilizado para las finalidades 1, 2, 3) [artículos 27, 60 de la Ley de Adquisiciones, Arrendamientos y Servicios del Sector Público];</a:t>
            </a:r>
            <a:endParaRPr lang="es-MX"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endParaRPr lang="es-MX" sz="1300" kern="100" dirty="0">
              <a:effectLst/>
              <a:latin typeface="Montserrat Medium" pitchFamily="2" charset="0"/>
              <a:ea typeface="Calibri" panose="020F0502020204030204" pitchFamily="34" charset="0"/>
              <a:cs typeface="Times New Roman" panose="02020603050405020304" pitchFamily="18"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275414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FAE2A5F-7CA6-49F4-9C0A-669D5EA03202}"/>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5"/>
            <a:ext cx="8930640" cy="527305"/>
          </a:xfrm>
        </p:spPr>
        <p:txBody>
          <a:bodyPr/>
          <a:lstStyle/>
          <a:p>
            <a:pPr algn="ctr"/>
            <a:r>
              <a:rPr lang="es-ES_tradnl" sz="1800" b="1" dirty="0">
                <a:solidFill>
                  <a:srgbClr val="000723"/>
                </a:solidFill>
                <a:latin typeface="Montserrat" pitchFamily="50" charset="0"/>
                <a:ea typeface="Graphik" charset="0"/>
                <a:cs typeface="Graphik" charset="0"/>
              </a:rPr>
              <a:t>AVISO DE PRIVACIDAD ADQUISICIONES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906000" cy="5762347"/>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ES_tradnl" sz="1400" dirty="0">
                <a:solidFill>
                  <a:srgbClr val="000723"/>
                </a:solidFill>
                <a:latin typeface="Montserrat Medium" pitchFamily="2" charset="0"/>
                <a:ea typeface="Graphik" charset="0"/>
                <a:cs typeface="Graphik" charset="0"/>
              </a:rPr>
              <a:t>Además de los datos personales mencionados anteriormente, para las finalidades informadas, utilizaremos los siguientes </a:t>
            </a:r>
            <a:r>
              <a:rPr lang="es-ES_tradnl" sz="1400" b="1" dirty="0">
                <a:solidFill>
                  <a:srgbClr val="000723"/>
                </a:solidFill>
                <a:latin typeface="Montserrat Medium" pitchFamily="2" charset="0"/>
                <a:ea typeface="Graphik" charset="0"/>
                <a:cs typeface="Graphik" charset="0"/>
              </a:rPr>
              <a:t>datos personales </a:t>
            </a:r>
            <a:r>
              <a:rPr lang="es-ES_tradnl" sz="1400" dirty="0">
                <a:solidFill>
                  <a:srgbClr val="000723"/>
                </a:solidFill>
                <a:latin typeface="Montserrat Medium" pitchFamily="2" charset="0"/>
                <a:ea typeface="Graphik" charset="0"/>
                <a:cs typeface="Graphik" charset="0"/>
              </a:rPr>
              <a:t>considerados como </a:t>
            </a:r>
            <a:r>
              <a:rPr lang="es-ES_tradnl" sz="1400" b="1" dirty="0">
                <a:solidFill>
                  <a:srgbClr val="000723"/>
                </a:solidFill>
                <a:latin typeface="Montserrat Medium" pitchFamily="2" charset="0"/>
                <a:ea typeface="Graphik" charset="0"/>
                <a:cs typeface="Graphik" charset="0"/>
              </a:rPr>
              <a:t>sensibles</a:t>
            </a:r>
            <a:r>
              <a:rPr lang="es-ES_tradnl" sz="1400" dirty="0">
                <a:solidFill>
                  <a:srgbClr val="000723"/>
                </a:solidFill>
                <a:latin typeface="Montserrat Medium" pitchFamily="2" charset="0"/>
                <a:ea typeface="Graphik" charset="0"/>
                <a:cs typeface="Graphik" charset="0"/>
              </a:rPr>
              <a:t>. </a:t>
            </a:r>
          </a:p>
          <a:p>
            <a:pPr algn="just"/>
            <a:endParaRPr lang="es-ES_tradnl" sz="1400" dirty="0">
              <a:solidFill>
                <a:srgbClr val="000723"/>
              </a:solidFill>
              <a:latin typeface="Montserrat Medium" pitchFamily="2" charset="0"/>
              <a:ea typeface="Graphik" charset="0"/>
              <a:cs typeface="Graphik"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Domicilio del proveedor y/o representante legal (será utilizado para las finalidades 1, 2, 3, 4) [artículo 27 de la Ley de Adquisiciones, Arrendamientos y Servicios del Sector Público]; </a:t>
            </a:r>
            <a:endParaRPr lang="es-MX"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Lugar y fecha de Nacimiento (será utilizado para las finalidades 1, 2, 3) [artículo 27 de la Ley de Adquisiciones, Arrendamientos y Servicios del Sector Público];</a:t>
            </a:r>
            <a:endParaRPr lang="es-MX"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300" kern="100" dirty="0">
                <a:effectLst/>
                <a:latin typeface="Montserrat Medium" pitchFamily="2" charset="0"/>
                <a:ea typeface="Calibri" panose="020F0502020204030204" pitchFamily="34" charset="0"/>
                <a:cs typeface="Times New Roman" panose="02020603050405020304" pitchFamily="18" charset="0"/>
              </a:rPr>
              <a:t>Número de cuenta bancaria (será utilizado para las finalidades 2, 3) [artículo 60 de la Ley de Adquisiciones, Arrendamientos y Servicios del Sector Público];</a:t>
            </a:r>
            <a:endParaRPr lang="es-MX"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400" b="1" dirty="0">
              <a:solidFill>
                <a:srgbClr val="000723"/>
              </a:solidFill>
              <a:latin typeface="Montserrat Medium" pitchFamily="50" charset="0"/>
              <a:ea typeface="Graphik" charset="0"/>
              <a:cs typeface="Graphik" charset="0"/>
            </a:endParaRPr>
          </a:p>
          <a:p>
            <a:pPr algn="just"/>
            <a:r>
              <a:rPr lang="es-ES_tradnl" sz="1300" b="1" dirty="0">
                <a:solidFill>
                  <a:srgbClr val="000723"/>
                </a:solidFill>
                <a:latin typeface="Montserrat Medium" pitchFamily="50" charset="0"/>
                <a:ea typeface="Graphik" charset="0"/>
                <a:cs typeface="Graphik" charset="0"/>
              </a:rPr>
              <a:t>Cláusula de Transferencia:, </a:t>
            </a:r>
            <a:r>
              <a:rPr lang="es-ES_tradnl" sz="1300" dirty="0">
                <a:solidFill>
                  <a:srgbClr val="000723"/>
                </a:solidFill>
                <a:latin typeface="Montserrat Medium" pitchFamily="50" charset="0"/>
                <a:ea typeface="Graphik" charset="0"/>
                <a:cs typeface="Graphik" charset="0"/>
              </a:rPr>
              <a:t>Se le informa que sus datos personales serán</a:t>
            </a:r>
            <a:r>
              <a:rPr lang="es-ES_tradnl" sz="1300" kern="100" dirty="0">
                <a:effectLst/>
                <a:latin typeface="Montserrat Medium" pitchFamily="2" charset="0"/>
                <a:ea typeface="Calibri" panose="020F0502020204030204" pitchFamily="34" charset="0"/>
                <a:cs typeface="Times New Roman" panose="02020603050405020304" pitchFamily="18" charset="0"/>
              </a:rPr>
              <a:t> </a:t>
            </a:r>
            <a:r>
              <a:rPr lang="es-ES_tradnl" sz="1300" kern="100" dirty="0">
                <a:latin typeface="Montserrat Medium" pitchFamily="2" charset="0"/>
                <a:ea typeface="Calibri" panose="020F0502020204030204" pitchFamily="34" charset="0"/>
                <a:cs typeface="Times New Roman" panose="02020603050405020304" pitchFamily="18" charset="0"/>
              </a:rPr>
              <a:t>compartidos  </a:t>
            </a:r>
            <a:r>
              <a:rPr lang="es-ES_tradnl" sz="1300" kern="100" dirty="0">
                <a:effectLst/>
                <a:latin typeface="Montserrat Medium" pitchFamily="2" charset="0"/>
                <a:ea typeface="Calibri" panose="020F0502020204030204" pitchFamily="34" charset="0"/>
                <a:cs typeface="Times New Roman" panose="02020603050405020304" pitchFamily="18" charset="0"/>
              </a:rPr>
              <a:t> con la Secretaría de Contraloría y Personas encargadas de las Auditorías  con fundamento </a:t>
            </a:r>
            <a:r>
              <a:rPr lang="es-ES_tradnl" sz="1300" dirty="0">
                <a:effectLst/>
                <a:latin typeface="Montserrat Medium" pitchFamily="2" charset="0"/>
                <a:ea typeface="Calibri" panose="020F0502020204030204" pitchFamily="34" charset="0"/>
                <a:cs typeface="Times New Roman" panose="02020603050405020304" pitchFamily="18" charset="0"/>
              </a:rPr>
              <a:t>en el artículo 99 de la </a:t>
            </a:r>
            <a:r>
              <a:rPr lang="es-ES" sz="1300" dirty="0">
                <a:effectLst/>
                <a:latin typeface="Montserrat Medium" pitchFamily="2" charset="0"/>
                <a:ea typeface="Calibri" panose="020F0502020204030204" pitchFamily="34" charset="0"/>
                <a:cs typeface="Times New Roman" panose="02020603050405020304" pitchFamily="18" charset="0"/>
              </a:rPr>
              <a:t>Ley de Protección de Datos Personales en Posesión de Sujetos Obligados para el Estado de Hidalgo</a:t>
            </a:r>
            <a:r>
              <a:rPr lang="es-ES_tradnl" sz="1300" dirty="0">
                <a:effectLst/>
                <a:latin typeface="Montserrat Medium" pitchFamily="2" charset="0"/>
                <a:ea typeface="Calibri" panose="020F0502020204030204" pitchFamily="34" charset="0"/>
                <a:cs typeface="Times New Roman" panose="02020603050405020304" pitchFamily="18" charset="0"/>
              </a:rPr>
              <a:t>, mismos que tienen el objetivo de cumplir con las obligaciones de la Universidad Politécnica de Pachuca como convocante.</a:t>
            </a:r>
          </a:p>
          <a:p>
            <a:pPr algn="just"/>
            <a:endParaRPr lang="es-ES_tradnl" sz="1300" dirty="0">
              <a:solidFill>
                <a:srgbClr val="000723"/>
              </a:solidFill>
              <a:latin typeface="Montserrat Medium" pitchFamily="2" charset="0"/>
              <a:ea typeface="Graphik" charset="0"/>
              <a:cs typeface="Graphik" charset="0"/>
            </a:endParaRPr>
          </a:p>
          <a:p>
            <a:pPr algn="just"/>
            <a:r>
              <a:rPr lang="es-ES_tradnl" sz="1300" dirty="0">
                <a:solidFill>
                  <a:srgbClr val="000723"/>
                </a:solidFill>
                <a:latin typeface="Montserrat Medium" pitchFamily="50" charset="0"/>
                <a:ea typeface="Graphik" charset="0"/>
                <a:cs typeface="Graphik" charset="0"/>
              </a:rPr>
              <a:t>Se le informa que para las transferencias indicadas con un asterisco (datos sensibles) requerimos obtener su consentimiento expreso y por escrito</a:t>
            </a:r>
            <a:r>
              <a:rPr lang="es-ES_tradnl" sz="1300" dirty="0">
                <a:solidFill>
                  <a:srgbClr val="000723"/>
                </a:solidFill>
                <a:latin typeface="Montserrat Medium" pitchFamily="2" charset="0"/>
                <a:ea typeface="Graphik" charset="0"/>
                <a:cs typeface="Graphik" charset="0"/>
              </a:rPr>
              <a:t>, </a:t>
            </a:r>
            <a:r>
              <a:rPr lang="es-ES_tradnl" sz="1300" dirty="0">
                <a:effectLst/>
                <a:latin typeface="Montserrat Medium" pitchFamily="2" charset="0"/>
                <a:ea typeface="Calibri" panose="020F0502020204030204" pitchFamily="34" charset="0"/>
                <a:cs typeface="Times New Roman" panose="02020603050405020304" pitchFamily="18" charset="0"/>
              </a:rPr>
              <a:t>salvo las excepciones contenidas en el artículo 7 y 98 de la </a:t>
            </a:r>
            <a:r>
              <a:rPr lang="es-ES" sz="1300" dirty="0">
                <a:effectLst/>
                <a:latin typeface="Montserrat Medium"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a:t>
            </a:r>
            <a:endParaRPr lang="es-ES_tradnl" sz="1300" dirty="0">
              <a:solidFill>
                <a:srgbClr val="000723"/>
              </a:solidFill>
              <a:latin typeface="Montserrat Medium" pitchFamily="2" charset="0"/>
              <a:ea typeface="Graphik" charset="0"/>
              <a:cs typeface="Graphik" charset="0"/>
            </a:endParaRPr>
          </a:p>
          <a:p>
            <a:pPr algn="just"/>
            <a:endParaRPr lang="es-ES_tradnl" sz="1400" dirty="0">
              <a:solidFill>
                <a:srgbClr val="000723"/>
              </a:solidFill>
              <a:latin typeface="Montserrat Medium" pitchFamily="50" charset="0"/>
              <a:ea typeface="Graphik" charset="0"/>
              <a:cs typeface="Graphik" charset="0"/>
            </a:endParaRPr>
          </a:p>
          <a:p>
            <a:pPr algn="just"/>
            <a:endParaRPr lang="es-ES_tradnl" sz="1400" dirty="0">
              <a:solidFill>
                <a:srgbClr val="000723"/>
              </a:solidFill>
              <a:latin typeface="Montserrat Medium" pitchFamily="50" charset="0"/>
              <a:ea typeface="Graphik" charset="0"/>
              <a:cs typeface="Graphik" charset="0"/>
            </a:endParaRPr>
          </a:p>
          <a:p>
            <a:pPr algn="just"/>
            <a:endParaRPr lang="es-ES_tradnl" sz="1300" dirty="0">
              <a:solidFill>
                <a:srgbClr val="000723"/>
              </a:solidFill>
              <a:latin typeface="Montserrat Medium" pitchFamily="50" charset="0"/>
              <a:ea typeface="Graphik" charset="0"/>
              <a:cs typeface="Graphik" charset="0"/>
            </a:endParaRP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384577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3DC7E8E-BC0B-48E4-BE74-AB30F689A994}"/>
              </a:ext>
            </a:extLst>
          </p:cNvPr>
          <p:cNvPicPr>
            <a:picLocks noChangeAspect="1"/>
          </p:cNvPicPr>
          <p:nvPr/>
        </p:nvPicPr>
        <p:blipFill>
          <a:blip r:embed="rId2"/>
          <a:stretch>
            <a:fillRect/>
          </a:stretch>
        </p:blipFill>
        <p:spPr>
          <a:xfrm>
            <a:off x="0" y="0"/>
            <a:ext cx="10363200" cy="7772400"/>
          </a:xfrm>
          <a:prstGeom prst="rect">
            <a:avLst/>
          </a:prstGeom>
        </p:spPr>
      </p:pic>
      <p:sp>
        <p:nvSpPr>
          <p:cNvPr id="2" name="Título 1"/>
          <p:cNvSpPr>
            <a:spLocks noGrp="1"/>
          </p:cNvSpPr>
          <p:nvPr>
            <p:ph type="title"/>
          </p:nvPr>
        </p:nvSpPr>
        <p:spPr>
          <a:xfrm>
            <a:off x="518161" y="310895"/>
            <a:ext cx="8930640" cy="527305"/>
          </a:xfrm>
        </p:spPr>
        <p:txBody>
          <a:bodyPr/>
          <a:lstStyle/>
          <a:p>
            <a:pPr algn="ctr"/>
            <a:r>
              <a:rPr lang="es-ES_tradnl" sz="1800" b="1" dirty="0">
                <a:solidFill>
                  <a:srgbClr val="000723"/>
                </a:solidFill>
                <a:latin typeface="Montserrat" pitchFamily="50" charset="0"/>
                <a:ea typeface="Graphik" charset="0"/>
                <a:cs typeface="Graphik" charset="0"/>
              </a:rPr>
              <a:t>AVISO DE PRIVACIDAD ADQUISICIONES </a:t>
            </a:r>
            <a:br>
              <a:rPr lang="es-ES_tradnl" sz="1800" b="1" dirty="0">
                <a:solidFill>
                  <a:srgbClr val="000723"/>
                </a:solidFill>
                <a:latin typeface="Montserrat" pitchFamily="50" charset="0"/>
                <a:ea typeface="Graphik" charset="0"/>
                <a:cs typeface="Graphik" charset="0"/>
              </a:rPr>
            </a:br>
            <a:r>
              <a:rPr lang="es-ES_tradnl" sz="1800" b="1" dirty="0">
                <a:solidFill>
                  <a:srgbClr val="000723"/>
                </a:solidFill>
                <a:latin typeface="Montserrat" pitchFamily="50" charset="0"/>
                <a:ea typeface="Graphik" charset="0"/>
                <a:cs typeface="Graphik" charset="0"/>
              </a:rPr>
              <a:t>Propósito por el cual se recaban sus datos personales y protección de los mismos</a:t>
            </a:r>
          </a:p>
        </p:txBody>
      </p:sp>
      <p:sp>
        <p:nvSpPr>
          <p:cNvPr id="3" name="Marcador de texto 2"/>
          <p:cNvSpPr>
            <a:spLocks noGrp="1"/>
          </p:cNvSpPr>
          <p:nvPr>
            <p:ph type="body" idx="1"/>
          </p:nvPr>
        </p:nvSpPr>
        <p:spPr>
          <a:xfrm>
            <a:off x="304800" y="1141892"/>
            <a:ext cx="9906000" cy="3816429"/>
          </a:xfrm>
        </p:spPr>
        <p:txBody>
          <a:bodyPr/>
          <a:lstStyle/>
          <a:p>
            <a:pPr algn="just"/>
            <a:endParaRPr lang="es-ES_tradnl" sz="1300" dirty="0">
              <a:solidFill>
                <a:srgbClr val="000723"/>
              </a:solidFill>
              <a:latin typeface="Montserrat Medium" pitchFamily="50" charset="0"/>
              <a:ea typeface="Graphik" charset="0"/>
              <a:cs typeface="Graphik" charset="0"/>
            </a:endParaRPr>
          </a:p>
          <a:p>
            <a:pPr algn="just"/>
            <a:r>
              <a:rPr lang="es-MX" sz="1200" dirty="0">
                <a:solidFill>
                  <a:srgbClr val="000723"/>
                </a:solidFill>
                <a:latin typeface="Montserrat Medium" pitchFamily="2" charset="0"/>
                <a:ea typeface="Graphik" charset="0"/>
                <a:cs typeface="Graphik" charset="0"/>
              </a:rPr>
              <a:t>La última actualización y/o modificación del presente aviso es la indicada al final del mismo, situación que también podrá informarse directamente en las oficinas de esta área responsable de la protección de sus datos o a través de la página web institucional (</a:t>
            </a:r>
            <a:r>
              <a:rPr lang="es-MX" sz="1200" u="sng" dirty="0">
                <a:solidFill>
                  <a:srgbClr val="0563C1"/>
                </a:solidFill>
                <a:effectLst/>
                <a:latin typeface="Montserrat Medium" pitchFamily="2" charset="0"/>
                <a:ea typeface="Calibri" panose="020F0502020204030204" pitchFamily="34" charset="0"/>
                <a:cs typeface="Times New Roman" panose="02020603050405020304" pitchFamily="18" charset="0"/>
                <a:hlinkClick r:id="rId3"/>
              </a:rPr>
              <a:t>www.upp.edu.mx</a:t>
            </a:r>
            <a:r>
              <a:rPr lang="es-MX" sz="1200" dirty="0">
                <a:solidFill>
                  <a:srgbClr val="000723"/>
                </a:solidFill>
                <a:latin typeface="Montserrat Medium" pitchFamily="2" charset="0"/>
                <a:ea typeface="Graphik" charset="0"/>
                <a:cs typeface="Graphik" charset="0"/>
              </a:rPr>
              <a:t>).</a:t>
            </a:r>
          </a:p>
          <a:p>
            <a:pPr algn="just"/>
            <a:endParaRPr lang="es-MX" sz="1200" dirty="0">
              <a:solidFill>
                <a:srgbClr val="000723"/>
              </a:solidFill>
              <a:latin typeface="Montserrat Medium" pitchFamily="2" charset="0"/>
              <a:ea typeface="Graphik" charset="0"/>
              <a:cs typeface="Graphik" charset="0"/>
            </a:endParaRPr>
          </a:p>
          <a:p>
            <a:pPr algn="just"/>
            <a:r>
              <a:rPr lang="es-MX" sz="1200" dirty="0">
                <a:solidFill>
                  <a:srgbClr val="000723"/>
                </a:solidFill>
                <a:latin typeface="Montserrat Medium" pitchFamily="2" charset="0"/>
                <a:ea typeface="Graphik" charset="0"/>
                <a:cs typeface="Graphik" charset="0"/>
              </a:rPr>
              <a:t>Usted tiene derecho a conocer qué datos personales tenemos de usted, para qué los utilizamos y las condiciones del uso que les damos </a:t>
            </a:r>
            <a:r>
              <a:rPr lang="es-MX" sz="1200" b="1" dirty="0">
                <a:solidFill>
                  <a:srgbClr val="000723"/>
                </a:solidFill>
                <a:latin typeface="Montserrat Medium" pitchFamily="2" charset="0"/>
                <a:ea typeface="Graphik" charset="0"/>
                <a:cs typeface="Graphik" charset="0"/>
              </a:rPr>
              <a:t>(acceso</a:t>
            </a:r>
            <a:r>
              <a:rPr lang="es-MX" sz="1200" dirty="0">
                <a:solidFill>
                  <a:srgbClr val="000723"/>
                </a:solidFill>
                <a:latin typeface="Montserrat Medium" pitchFamily="2" charset="0"/>
                <a:ea typeface="Graphik" charset="0"/>
                <a:cs typeface="Graphik" charset="0"/>
              </a:rPr>
              <a:t>). Asimismo, es su derecho solicitar la corrección de su información personal en caso de que esté desactualizada, sea inexacta o incompleta </a:t>
            </a:r>
            <a:r>
              <a:rPr lang="es-MX" sz="1200" b="1" dirty="0">
                <a:solidFill>
                  <a:srgbClr val="000723"/>
                </a:solidFill>
                <a:latin typeface="Montserrat Medium" pitchFamily="2" charset="0"/>
                <a:ea typeface="Graphik" charset="0"/>
                <a:cs typeface="Graphik" charset="0"/>
              </a:rPr>
              <a:t>(rectificación)</a:t>
            </a:r>
            <a:r>
              <a:rPr lang="es-MX" sz="1200" dirty="0">
                <a:solidFill>
                  <a:srgbClr val="000723"/>
                </a:solidFill>
                <a:latin typeface="Montserrat Medium" pitchFamily="2" charset="0"/>
                <a:ea typeface="Graphik" charset="0"/>
                <a:cs typeface="Graphik" charset="0"/>
              </a:rPr>
              <a:t>; que la eliminemos de nuestros registros o bases de datos cuando considere que la misma no está siendo utilizada conforme a los principios, deberes y obligaciones previstas en la normativa </a:t>
            </a:r>
            <a:r>
              <a:rPr lang="es-MX" sz="1200" b="1" dirty="0">
                <a:solidFill>
                  <a:srgbClr val="000723"/>
                </a:solidFill>
                <a:latin typeface="Montserrat Medium" pitchFamily="2" charset="0"/>
                <a:ea typeface="Graphik" charset="0"/>
                <a:cs typeface="Graphik" charset="0"/>
              </a:rPr>
              <a:t>(cancelación)</a:t>
            </a:r>
            <a:r>
              <a:rPr lang="es-MX" sz="1200" dirty="0">
                <a:solidFill>
                  <a:srgbClr val="000723"/>
                </a:solidFill>
                <a:latin typeface="Montserrat Medium" pitchFamily="2" charset="0"/>
                <a:ea typeface="Graphik" charset="0"/>
                <a:cs typeface="Graphik" charset="0"/>
              </a:rPr>
              <a:t>; así como oponerse al uso de sus datos personales para fines específicos </a:t>
            </a:r>
            <a:r>
              <a:rPr lang="es-MX" sz="1200" b="1" dirty="0">
                <a:solidFill>
                  <a:srgbClr val="000723"/>
                </a:solidFill>
                <a:latin typeface="Montserrat Medium" pitchFamily="2" charset="0"/>
                <a:ea typeface="Graphik" charset="0"/>
                <a:cs typeface="Graphik" charset="0"/>
              </a:rPr>
              <a:t>(oposición)</a:t>
            </a:r>
            <a:r>
              <a:rPr lang="es-MX" sz="1200" dirty="0">
                <a:solidFill>
                  <a:srgbClr val="000723"/>
                </a:solidFill>
                <a:latin typeface="Montserrat Medium" pitchFamily="2" charset="0"/>
                <a:ea typeface="Graphik" charset="0"/>
                <a:cs typeface="Graphik" charset="0"/>
              </a:rPr>
              <a:t>. Estos derechos se conocen como </a:t>
            </a:r>
            <a:r>
              <a:rPr lang="es-MX" sz="1200" b="1" dirty="0">
                <a:solidFill>
                  <a:srgbClr val="000723"/>
                </a:solidFill>
                <a:latin typeface="Montserrat Medium" pitchFamily="2" charset="0"/>
                <a:ea typeface="Graphik" charset="0"/>
                <a:cs typeface="Graphik" charset="0"/>
              </a:rPr>
              <a:t>derechos ARCO</a:t>
            </a:r>
            <a:r>
              <a:rPr lang="es-MX" sz="1200" dirty="0">
                <a:solidFill>
                  <a:srgbClr val="000723"/>
                </a:solidFill>
                <a:latin typeface="Montserrat Medium" pitchFamily="2" charset="0"/>
                <a:ea typeface="Graphik" charset="0"/>
                <a:cs typeface="Graphik" charset="0"/>
              </a:rPr>
              <a:t>. </a:t>
            </a:r>
          </a:p>
          <a:p>
            <a:pPr algn="just"/>
            <a:endParaRPr lang="es-MX" sz="1200" dirty="0">
              <a:solidFill>
                <a:srgbClr val="000723"/>
              </a:solidFill>
              <a:latin typeface="Montserrat Medium" pitchFamily="2" charset="0"/>
              <a:ea typeface="Graphik" charset="0"/>
              <a:cs typeface="Graphik" charset="0"/>
            </a:endParaRPr>
          </a:p>
          <a:p>
            <a:pPr algn="just"/>
            <a:r>
              <a:rPr lang="es-MX" sz="1200" dirty="0">
                <a:solidFill>
                  <a:srgbClr val="000723"/>
                </a:solidFill>
                <a:latin typeface="Montserrat Medium" pitchFamily="2" charset="0"/>
                <a:ea typeface="Graphik" charset="0"/>
                <a:cs typeface="Graphik" charset="0"/>
              </a:rPr>
              <a:t>Los </a:t>
            </a:r>
            <a:r>
              <a:rPr lang="es-MX" sz="1200" b="1" dirty="0">
                <a:solidFill>
                  <a:srgbClr val="000723"/>
                </a:solidFill>
                <a:latin typeface="Montserrat Medium" pitchFamily="2" charset="0"/>
                <a:ea typeface="Graphik" charset="0"/>
                <a:cs typeface="Graphik" charset="0"/>
              </a:rPr>
              <a:t>datos de contacto de la Unidad de Transparencia del Poder Ejecutivo</a:t>
            </a:r>
            <a:r>
              <a:rPr lang="es-MX" sz="1200" dirty="0">
                <a:solidFill>
                  <a:srgbClr val="000723"/>
                </a:solidFill>
                <a:latin typeface="Montserrat Medium" pitchFamily="2" charset="0"/>
                <a:ea typeface="Graphik" charset="0"/>
                <a:cs typeface="Graphik" charset="0"/>
              </a:rPr>
              <a:t>, quién gestionará las solicitudes para el ejercicio de derechos ARCO, asimismo auxiliará y orientará respecto al ejercicio del derecho a la protección de datos personales, son los siguientes: : Carretera a la Estanzuela s/n. C.P. 42162, San Agustín Tlaxiaca , Hidalgo, teléfonos (lada 01771) 71-8-62-15 o 79-7-52-76, E-mail: uipg@hidalgo.gob.mx </a:t>
            </a:r>
          </a:p>
          <a:p>
            <a:pPr algn="just"/>
            <a:endParaRPr lang="es-ES_tradnl" sz="1200" dirty="0">
              <a:solidFill>
                <a:srgbClr val="000723"/>
              </a:solidFill>
              <a:latin typeface="Montserrat Medium" pitchFamily="2" charset="0"/>
              <a:ea typeface="Graphik" charset="0"/>
              <a:cs typeface="Graphik" charset="0"/>
            </a:endParaRPr>
          </a:p>
          <a:p>
            <a:pPr algn="just"/>
            <a:r>
              <a:rPr lang="es-MX" sz="1200" kern="100" dirty="0">
                <a:effectLst/>
                <a:latin typeface="Montserrat Medium" pitchFamily="2" charset="0"/>
                <a:ea typeface="Calibri" panose="020F0502020204030204" pitchFamily="34" charset="0"/>
                <a:cs typeface="Times New Roman" panose="02020603050405020304" pitchFamily="18" charset="0"/>
              </a:rPr>
              <a:t>Última fecha de actualización. Mayo 2024</a:t>
            </a:r>
          </a:p>
          <a:p>
            <a:pPr algn="r"/>
            <a:endParaRPr lang="es-MX" sz="1300" dirty="0">
              <a:solidFill>
                <a:srgbClr val="000723"/>
              </a:solidFill>
              <a:latin typeface="Montserrat Medium" pitchFamily="50" charset="0"/>
              <a:ea typeface="Graphik" charset="0"/>
              <a:cs typeface="Graphik" charset="0"/>
            </a:endParaRPr>
          </a:p>
          <a:p>
            <a:endParaRPr lang="es-ES" dirty="0"/>
          </a:p>
        </p:txBody>
      </p:sp>
    </p:spTree>
    <p:extLst>
      <p:ext uri="{BB962C8B-B14F-4D97-AF65-F5344CB8AC3E}">
        <p14:creationId xmlns:p14="http://schemas.microsoft.com/office/powerpoint/2010/main" val="164014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TotalTime>
  <Words>1446</Words>
  <Application>Microsoft Office PowerPoint</Application>
  <PresentationFormat>Personalizado</PresentationFormat>
  <Paragraphs>55</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Calibri</vt:lpstr>
      <vt:lpstr>Montserrat</vt:lpstr>
      <vt:lpstr>Montserrat Medium</vt:lpstr>
      <vt:lpstr>Wingdings</vt:lpstr>
      <vt:lpstr>Office Theme</vt:lpstr>
      <vt:lpstr>AVISO DE PRIVACIDAD ADQUISICIONES  Propósito por el cual se recaban sus datos personales y protección de los mismos</vt:lpstr>
      <vt:lpstr>AVISO DE PRIVACIDAD ADQUISICIONES  Propósito por el cual se recaban sus datos personales y protección de los mismos</vt:lpstr>
      <vt:lpstr>AVISO DE PRIVACIDAD ADQUISICIONES  Propósito por el cual se recaban sus datos personales y protección de los mismos</vt:lpstr>
      <vt:lpstr>AVISO DE PRIVACIDAD ADQUISICIONES  Propósito por el cual se recaban sus datos personales y protección de los mismos</vt:lpstr>
      <vt:lpstr>AVISO DE PRIVACIDAD ADQUISICIONES  Propósito por el cual se recaban sus datos personales y protección de los mismos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Usuario</cp:lastModifiedBy>
  <cp:revision>13</cp:revision>
  <dcterms:created xsi:type="dcterms:W3CDTF">2024-03-12T18:18:55Z</dcterms:created>
  <dcterms:modified xsi:type="dcterms:W3CDTF">2024-06-17T19:18:31Z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2024-03-12T00:00:00Z</vt:filetime>
  </property>
  <property fmtid="{D5CDD505-2E9C-101B-9397-08002B2CF9AE}" pid="3" name="LastSaved">
    <vt:filetime>2024-03-12T00:00:00Z</vt:filetime>
  </property>
</Properties>
</file>