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0" r:id="rId2"/>
    <p:sldId id="261" r:id="rId3"/>
    <p:sldId id="262" r:id="rId4"/>
    <p:sldId id="263" r:id="rId5"/>
    <p:sldId id="264" r:id="rId6"/>
  </p:sldIdLst>
  <p:sldSz cx="10363200" cy="7772400"/>
  <p:notesSz cx="10363200" cy="7772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5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623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77240" y="2409444"/>
            <a:ext cx="8808720" cy="16322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54480" y="4352544"/>
            <a:ext cx="7254239"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18160" y="1787652"/>
            <a:ext cx="4507992"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337047" y="1787652"/>
            <a:ext cx="4507992"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
            <a:ext cx="10362681" cy="750886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18160" y="310895"/>
            <a:ext cx="9326879" cy="124358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18160" y="1787652"/>
            <a:ext cx="9326879"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523488" y="7228332"/>
            <a:ext cx="3316223"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18160" y="7228332"/>
            <a:ext cx="2383536"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7461504" y="7228332"/>
            <a:ext cx="2383536"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ransparencia@upp.edu.m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upp.edu.m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4D7C397-76D1-445E-A35C-AD0780BC1A74}"/>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1" y="310894"/>
            <a:ext cx="8854440" cy="830997"/>
          </a:xfrm>
        </p:spPr>
        <p:txBody>
          <a:bodyPr/>
          <a:lstStyle/>
          <a:p>
            <a:pPr algn="ctr"/>
            <a:r>
              <a:rPr lang="es-ES_tradnl" sz="1800" b="1" dirty="0">
                <a:solidFill>
                  <a:srgbClr val="000723"/>
                </a:solidFill>
                <a:latin typeface="Montserrat" pitchFamily="50" charset="0"/>
                <a:ea typeface="Graphik" charset="0"/>
                <a:cs typeface="Graphik" charset="0"/>
              </a:rPr>
              <a:t>AVISO DE PRIVACIDAD CUREI</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endParaRPr lang="es-ES" dirty="0"/>
          </a:p>
        </p:txBody>
      </p:sp>
      <p:sp>
        <p:nvSpPr>
          <p:cNvPr id="3" name="Marcador de texto 2"/>
          <p:cNvSpPr>
            <a:spLocks noGrp="1"/>
          </p:cNvSpPr>
          <p:nvPr>
            <p:ph type="body" idx="1"/>
          </p:nvPr>
        </p:nvSpPr>
        <p:spPr>
          <a:xfrm>
            <a:off x="304800" y="1141892"/>
            <a:ext cx="9906000" cy="4683718"/>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r>
              <a:rPr lang="es-ES_tradnl" sz="1300" dirty="0">
                <a:solidFill>
                  <a:srgbClr val="000723"/>
                </a:solidFill>
                <a:latin typeface="Montserrat Medium" pitchFamily="50" charset="0"/>
                <a:ea typeface="Graphik" charset="0"/>
                <a:cs typeface="Graphik" charset="0"/>
              </a:rPr>
              <a:t>La </a:t>
            </a:r>
            <a:r>
              <a:rPr lang="es-ES_tradnl" sz="1300" b="1" dirty="0">
                <a:solidFill>
                  <a:srgbClr val="000723"/>
                </a:solidFill>
                <a:latin typeface="Montserrat Medium" pitchFamily="50" charset="0"/>
                <a:ea typeface="Graphik" charset="0"/>
                <a:cs typeface="Graphik" charset="0"/>
              </a:rPr>
              <a:t>clínica Universitaria de  Rehabilitación Integral  (CUREI) del Programa de Licenciatura en Terapia Física perteneciente a la  Secretaría Académica de la Universidad Politécnica de Pachuca, </a:t>
            </a:r>
            <a:r>
              <a:rPr lang="es-ES_tradnl" sz="1300" dirty="0">
                <a:solidFill>
                  <a:srgbClr val="000723"/>
                </a:solidFill>
                <a:latin typeface="Montserrat Medium" pitchFamily="50" charset="0"/>
                <a:ea typeface="Graphik" charset="0"/>
                <a:cs typeface="Graphik" charset="0"/>
              </a:rPr>
              <a:t>ubicada en </a:t>
            </a:r>
            <a:r>
              <a:rPr lang="es-MX" sz="1300" b="1" dirty="0">
                <a:effectLst/>
                <a:latin typeface="Montserrat Medium" pitchFamily="2" charset="0"/>
                <a:ea typeface="Calibri" panose="020F0502020204030204" pitchFamily="34" charset="0"/>
                <a:cs typeface="Times New Roman" panose="02020603050405020304" pitchFamily="18" charset="0"/>
              </a:rPr>
              <a:t>Carretera Pachuca – Cd. Sahagún, km 20, Ex Hacienda de Santa Bárbara, Rancho Luna, Zempoala, Hidalgo, C. P. 43830</a:t>
            </a:r>
            <a:r>
              <a:rPr lang="es-ES_tradnl" sz="1300" b="1" dirty="0">
                <a:solidFill>
                  <a:srgbClr val="000723"/>
                </a:solidFill>
                <a:latin typeface="Montserrat Medium" pitchFamily="50" charset="0"/>
                <a:ea typeface="Graphik" charset="0"/>
                <a:cs typeface="Graphik" charset="0"/>
              </a:rPr>
              <a:t> </a:t>
            </a:r>
            <a:r>
              <a:rPr lang="es-ES_tradnl" sz="1300" dirty="0">
                <a:solidFill>
                  <a:srgbClr val="000723"/>
                </a:solidFill>
                <a:latin typeface="Montserrat Medium" pitchFamily="50" charset="0"/>
                <a:ea typeface="Graphik" charset="0"/>
                <a:cs typeface="Graphik" charset="0"/>
              </a:rPr>
              <a:t>es la responsable del uso y protección de sus datos personales con fundamento en el Artículo 67 de la Ley de Transparencia y Acceso a la Información Pública para el Estado de Hidalgo así como a la Ley de Protección de Datos Personales en Posesión de Sujetos Obligados para el Estado de Hidalgo en sus artículos 1°, 3° fracciones I y XXX, 34, 35 y 39 informándole lo siguiente:</a:t>
            </a:r>
          </a:p>
          <a:p>
            <a:pPr algn="just"/>
            <a:endParaRPr lang="es-ES_tradnl" sz="1300" dirty="0">
              <a:solidFill>
                <a:srgbClr val="000723"/>
              </a:solidFill>
              <a:latin typeface="Montserrat Medium" pitchFamily="50" charset="0"/>
              <a:ea typeface="Graphik" charset="0"/>
              <a:cs typeface="Graphik" charset="0"/>
            </a:endParaRPr>
          </a:p>
          <a:p>
            <a:pPr algn="just"/>
            <a:r>
              <a:rPr lang="es-ES_tradnl" sz="1300" dirty="0">
                <a:solidFill>
                  <a:srgbClr val="000723"/>
                </a:solidFill>
                <a:latin typeface="Montserrat Medium" pitchFamily="50" charset="0"/>
                <a:ea typeface="Graphik" charset="0"/>
                <a:cs typeface="Graphik" charset="0"/>
              </a:rPr>
              <a:t>Los datos personales que recabamos y utilizamos de usted, son necesarios para el servicio y/o trámite que solicita, y los utilizaremos para las siguientes:</a:t>
            </a:r>
          </a:p>
          <a:p>
            <a:pPr algn="just"/>
            <a:endParaRPr lang="es-ES_tradnl" sz="1300" dirty="0">
              <a:solidFill>
                <a:srgbClr val="000723"/>
              </a:solidFill>
              <a:latin typeface="Montserrat Medium" pitchFamily="2" charset="0"/>
              <a:ea typeface="Graphik" charset="0"/>
              <a:cs typeface="Graphik" charset="0"/>
            </a:endParaRPr>
          </a:p>
          <a:p>
            <a:pPr marL="342900" lvl="0" indent="-342900" algn="just">
              <a:lnSpc>
                <a:spcPct val="107000"/>
              </a:lnSpc>
              <a:spcAft>
                <a:spcPts val="800"/>
              </a:spcAft>
              <a:buFont typeface="+mj-lt"/>
              <a:buAutoNum type="arabicPeriod"/>
              <a:tabLst>
                <a:tab pos="40894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Registrar como usuario de los servicios proporcionados por la Clínica Universitaria de Rehabilitación Integral</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a:t>
            </a:r>
            <a:r>
              <a:rPr lang="es-ES_tradnl" sz="1300" kern="100" dirty="0">
                <a:effectLst/>
                <a:latin typeface="Montserrat Medium" pitchFamily="2" charset="0"/>
                <a:ea typeface="Calibri" panose="020F0502020204030204" pitchFamily="34" charset="0"/>
                <a:cs typeface="Times New Roman" panose="02020603050405020304" pitchFamily="18" charset="0"/>
              </a:rPr>
              <a:t>5.1, 5.2, 5.4, 6.1, 6.1.1 de la Norma Oficial Mexicana NOM-004-SSA3-2012, DEL EXPEDIENTE CLÍNICO.</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0894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Determinar y proporcionar el tratamiento más adecuado según las necesidades del usuario</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5.10, 6.1.2, 6.1.3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Norma Oficial Mexicana NOM-004-SSA3-2012, DEL EXPEDIENTE CLÍNICO.</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0894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Emitir los diagnósticos y/o dictamines a usuarios según sus necesidades;</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5.8, 6.1.6, 6.2, 6.2.1, 6.2.4 </a:t>
            </a:r>
            <a:r>
              <a:rPr lang="es-ES_tradnl" sz="1300" kern="100" dirty="0">
                <a:effectLst/>
                <a:latin typeface="Montserrat Medium" pitchFamily="2" charset="0"/>
                <a:ea typeface="Calibri" panose="020F0502020204030204" pitchFamily="34" charset="0"/>
                <a:cs typeface="Times New Roman" panose="02020603050405020304" pitchFamily="18" charset="0"/>
              </a:rPr>
              <a:t>de la Norma Oficial Mexicana NOM-004-SSA3-2012, DEL EXPEDIENTE CLÍNICO.</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324094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515A97F-78F0-4042-BA4A-D2B209056E54}"/>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1" y="310894"/>
            <a:ext cx="8854440" cy="830997"/>
          </a:xfrm>
        </p:spPr>
        <p:txBody>
          <a:bodyPr/>
          <a:lstStyle/>
          <a:p>
            <a:pPr algn="ctr"/>
            <a:r>
              <a:rPr lang="es-ES_tradnl" sz="1800" b="1" dirty="0">
                <a:solidFill>
                  <a:srgbClr val="000723"/>
                </a:solidFill>
                <a:latin typeface="Montserrat" pitchFamily="50" charset="0"/>
                <a:ea typeface="Graphik" charset="0"/>
                <a:cs typeface="Graphik" charset="0"/>
              </a:rPr>
              <a:t>AVISO DE PRIVACIDAD CUREI</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endParaRPr lang="es-ES" dirty="0"/>
          </a:p>
        </p:txBody>
      </p:sp>
      <p:sp>
        <p:nvSpPr>
          <p:cNvPr id="3" name="Marcador de texto 2"/>
          <p:cNvSpPr>
            <a:spLocks noGrp="1"/>
          </p:cNvSpPr>
          <p:nvPr>
            <p:ph type="body" idx="1"/>
          </p:nvPr>
        </p:nvSpPr>
        <p:spPr>
          <a:xfrm>
            <a:off x="304800" y="1141892"/>
            <a:ext cx="9906000" cy="4899803"/>
          </a:xfrm>
        </p:spPr>
        <p:txBody>
          <a:bodyPr/>
          <a:lstStyle/>
          <a:p>
            <a:pPr algn="just"/>
            <a:endParaRPr lang="es-ES_tradnl" sz="1300" dirty="0">
              <a:solidFill>
                <a:srgbClr val="000723"/>
              </a:solidFill>
              <a:latin typeface="Montserrat Medium" pitchFamily="50" charset="0"/>
              <a:ea typeface="Graphik" charset="0"/>
              <a:cs typeface="Graphik" charset="0"/>
            </a:endParaRPr>
          </a:p>
          <a:p>
            <a:pPr marL="0" indent="0" algn="just">
              <a:buNone/>
            </a:pPr>
            <a:r>
              <a:rPr lang="es-ES_tradnl" sz="1200" dirty="0">
                <a:solidFill>
                  <a:srgbClr val="000723"/>
                </a:solidFill>
                <a:latin typeface="Montserrat Medium" pitchFamily="2" charset="0"/>
                <a:ea typeface="Graphik" charset="0"/>
                <a:cs typeface="Graphik" charset="0"/>
              </a:rPr>
              <a:t>Se pone a su disposición </a:t>
            </a:r>
            <a:r>
              <a:rPr lang="es-ES_tradnl" sz="1200" b="1" dirty="0">
                <a:solidFill>
                  <a:srgbClr val="000723"/>
                </a:solidFill>
                <a:latin typeface="Montserrat Medium" pitchFamily="2" charset="0"/>
                <a:ea typeface="Graphik" charset="0"/>
                <a:cs typeface="Graphik" charset="0"/>
              </a:rPr>
              <a:t>a través de correo electrónico </a:t>
            </a:r>
            <a:r>
              <a:rPr lang="es-ES_tradnl" sz="1200" b="1" u="sng" dirty="0">
                <a:solidFill>
                  <a:srgbClr val="0563C1"/>
                </a:solidFill>
                <a:effectLst/>
                <a:latin typeface="Montserrat Medium" pitchFamily="2" charset="0"/>
                <a:ea typeface="Calibri" panose="020F0502020204030204" pitchFamily="34" charset="0"/>
                <a:cs typeface="Times New Roman" panose="02020603050405020304" pitchFamily="18" charset="0"/>
                <a:hlinkClick r:id="rId3"/>
              </a:rPr>
              <a:t>transparencia@upp.edu.mx</a:t>
            </a:r>
            <a:r>
              <a:rPr lang="es-ES_tradnl" sz="1200" b="1" dirty="0">
                <a:solidFill>
                  <a:srgbClr val="000723"/>
                </a:solidFill>
                <a:latin typeface="Montserrat Medium" pitchFamily="2" charset="0"/>
                <a:ea typeface="Graphik" charset="0"/>
                <a:cs typeface="Graphik" charset="0"/>
              </a:rPr>
              <a:t> </a:t>
            </a:r>
            <a:r>
              <a:rPr lang="es-MX" sz="1200" dirty="0">
                <a:solidFill>
                  <a:srgbClr val="000723"/>
                </a:solidFill>
                <a:latin typeface="Montserrat Medium" pitchFamily="2" charset="0"/>
                <a:ea typeface="Graphik" charset="0"/>
                <a:cs typeface="Graphik" charset="0"/>
              </a:rPr>
              <a:t>para manifestar su negativa </a:t>
            </a:r>
            <a:r>
              <a:rPr lang="es-MX" sz="1200" dirty="0">
                <a:latin typeface="Montserrat Medium" pitchFamily="50" charset="0"/>
              </a:rPr>
              <a:t>para el tratamiento de sus datos personales para finalidades y transferencias de datos personales que requieren el consentimiento del titular, así como aquellos para el ejercicio de Derechos ARCO</a:t>
            </a:r>
            <a:r>
              <a:rPr lang="es-MX" sz="1200" dirty="0">
                <a:solidFill>
                  <a:srgbClr val="000723"/>
                </a:solidFill>
                <a:latin typeface="Montserrat Medium" pitchFamily="2" charset="0"/>
                <a:ea typeface="Graphik" charset="0"/>
                <a:cs typeface="Graphik" charset="0"/>
              </a:rPr>
              <a:t>,  las cuales son descritas </a:t>
            </a:r>
            <a:r>
              <a:rPr lang="es-MX" sz="1200" dirty="0">
                <a:latin typeface="Montserrat Medium" pitchFamily="50" charset="0"/>
              </a:rPr>
              <a:t>en el artículo 7º (datos sensibles) de la Ley de Protección de Datos Personales en Posesión de Sujetos Obligados para el Estado de Hidalgo, así como los numerales  14 y 97 del mismo ordenamiento </a:t>
            </a:r>
            <a:r>
              <a:rPr lang="es-MX" sz="1200" dirty="0">
                <a:solidFill>
                  <a:srgbClr val="000723"/>
                </a:solidFill>
                <a:latin typeface="Montserrat Medium" pitchFamily="2" charset="0"/>
              </a:rPr>
              <a:t>, cabe mencionar que no existen finalidades ni transferencias que requieran su consentimiento.</a:t>
            </a:r>
            <a:endParaRPr lang="es-ES_tradnl" sz="1200" dirty="0">
              <a:solidFill>
                <a:srgbClr val="000723"/>
              </a:solidFill>
              <a:latin typeface="Montserrat Medium" pitchFamily="2" charset="0"/>
              <a:ea typeface="Graphik" charset="0"/>
              <a:cs typeface="Graphik" charset="0"/>
            </a:endParaRPr>
          </a:p>
          <a:p>
            <a:pPr marL="0" indent="0" algn="just">
              <a:buNone/>
            </a:pPr>
            <a:endParaRPr lang="es-ES_tradnl" sz="1200" b="1" dirty="0">
              <a:solidFill>
                <a:srgbClr val="000723"/>
              </a:solidFill>
              <a:latin typeface="Montserrat Medium" pitchFamily="2" charset="0"/>
              <a:ea typeface="Graphik" charset="0"/>
              <a:cs typeface="Graphik" charset="0"/>
            </a:endParaRPr>
          </a:p>
          <a:p>
            <a:pPr marL="0" indent="0" algn="just">
              <a:buNone/>
            </a:pPr>
            <a:r>
              <a:rPr lang="es-ES_tradnl" sz="1200" b="1" dirty="0">
                <a:solidFill>
                  <a:srgbClr val="000723"/>
                </a:solidFill>
                <a:latin typeface="Montserrat Medium" pitchFamily="2" charset="0"/>
                <a:ea typeface="Graphik" charset="0"/>
                <a:cs typeface="Graphik" charset="0"/>
              </a:rPr>
              <a:t>Nota</a:t>
            </a:r>
            <a:r>
              <a:rPr lang="es-ES_tradnl" sz="1200" dirty="0">
                <a:solidFill>
                  <a:srgbClr val="000723"/>
                </a:solidFill>
                <a:latin typeface="Montserrat Medium" pitchFamily="2" charset="0"/>
                <a:ea typeface="Graphik" charset="0"/>
                <a:cs typeface="Graphik" charset="0"/>
              </a:rPr>
              <a:t>: L</a:t>
            </a:r>
            <a:r>
              <a:rPr lang="es-MX" sz="1200" dirty="0">
                <a:solidFill>
                  <a:srgbClr val="000723"/>
                </a:solidFill>
                <a:latin typeface="Montserrat Medium" pitchFamily="2" charset="0"/>
                <a:ea typeface="Graphik" charset="0"/>
                <a:cs typeface="Graphik" charset="0"/>
              </a:rPr>
              <a:t>e informamos que si usted no manifiesta su negativa para llevar a cabo el tratamiento descrito en los apartados anteriores, entenderemos que ha otorgado su consentimiento para hacerlo. salvo lo establecido por los artículos 7 Fracciones I, II y IV, 19 y 98 por causas de excepción previstas en la citada ley de protección de datos personales.</a:t>
            </a:r>
          </a:p>
          <a:p>
            <a:pPr marL="0" indent="0" algn="just">
              <a:buNone/>
            </a:pPr>
            <a:r>
              <a:rPr lang="es-ES_tradnl" sz="1200" dirty="0">
                <a:solidFill>
                  <a:srgbClr val="000723"/>
                </a:solidFill>
                <a:latin typeface="Montserrat Medium" pitchFamily="2" charset="0"/>
                <a:ea typeface="Graphik" charset="0"/>
                <a:cs typeface="Graphik" charset="0"/>
              </a:rPr>
              <a:t>Para llevar a cabo las finalidades descritas en el presente aviso de privacidad, utilizaremos los siguientes </a:t>
            </a:r>
            <a:r>
              <a:rPr lang="es-ES_tradnl" sz="1200" b="1" dirty="0">
                <a:solidFill>
                  <a:srgbClr val="000723"/>
                </a:solidFill>
                <a:latin typeface="Montserrat Medium" pitchFamily="2" charset="0"/>
                <a:ea typeface="Graphik" charset="0"/>
                <a:cs typeface="Graphik" charset="0"/>
              </a:rPr>
              <a:t>datos personales:</a:t>
            </a:r>
          </a:p>
          <a:p>
            <a:pPr marL="0" indent="0" algn="just">
              <a:buNone/>
            </a:pPr>
            <a:endParaRPr lang="es-ES_tradnl" sz="1200" b="1" dirty="0">
              <a:solidFill>
                <a:srgbClr val="000723"/>
              </a:solidFill>
              <a:latin typeface="Montserrat Medium" pitchFamily="2" charset="0"/>
              <a:ea typeface="Graphik" charset="0"/>
              <a:cs typeface="Graphik"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Medium" pitchFamily="2" charset="0"/>
                <a:ea typeface="Calibri" panose="020F0502020204030204" pitchFamily="34" charset="0"/>
                <a:cs typeface="Times New Roman" panose="02020603050405020304" pitchFamily="18" charset="0"/>
              </a:rPr>
              <a:t>Nombre completo (será utilizado para todas las finalidades) </a:t>
            </a:r>
            <a:r>
              <a:rPr lang="es-MX" sz="1200" kern="0" dirty="0">
                <a:effectLst/>
                <a:latin typeface="Montserrat Medium" pitchFamily="2" charset="0"/>
                <a:ea typeface="Calibri" panose="020F0502020204030204" pitchFamily="34" charset="0"/>
                <a:cs typeface="Times New Roman" panose="02020603050405020304" pitchFamily="18" charset="0"/>
              </a:rPr>
              <a:t>[artículo 5.2 de la </a:t>
            </a:r>
            <a:r>
              <a:rPr lang="es-ES_tradnl" sz="12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200" kern="0" dirty="0">
                <a:effectLst/>
                <a:latin typeface="Montserrat Medium" pitchFamily="2" charset="0"/>
                <a:ea typeface="Calibri" panose="020F0502020204030204" pitchFamily="34" charset="0"/>
                <a:cs typeface="Times New Roman" panose="02020603050405020304" pitchFamily="18" charset="0"/>
              </a:rPr>
              <a:t>];</a:t>
            </a:r>
            <a:endParaRPr lang="es-MX" sz="12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Medium" pitchFamily="2" charset="0"/>
                <a:ea typeface="Calibri" panose="020F0502020204030204" pitchFamily="34" charset="0"/>
                <a:cs typeface="Times New Roman" panose="02020603050405020304" pitchFamily="18" charset="0"/>
              </a:rPr>
              <a:t>Edad </a:t>
            </a:r>
            <a:r>
              <a:rPr lang="es-MX" sz="1200" kern="100" dirty="0">
                <a:effectLst/>
                <a:latin typeface="Montserrat Medium" pitchFamily="2" charset="0"/>
                <a:ea typeface="Calibri" panose="020F0502020204030204" pitchFamily="34" charset="0"/>
                <a:cs typeface="Times New Roman" panose="02020603050405020304" pitchFamily="18" charset="0"/>
              </a:rPr>
              <a:t>(será utilizado para las finalidades 1, 2) </a:t>
            </a:r>
            <a:r>
              <a:rPr lang="es-MX" sz="1200" kern="0" dirty="0">
                <a:effectLst/>
                <a:latin typeface="Montserrat Medium" pitchFamily="2" charset="0"/>
                <a:ea typeface="Calibri" panose="020F0502020204030204" pitchFamily="34" charset="0"/>
                <a:cs typeface="Times New Roman" panose="02020603050405020304" pitchFamily="18" charset="0"/>
              </a:rPr>
              <a:t>[artículo 5.2 de la </a:t>
            </a:r>
            <a:r>
              <a:rPr lang="es-ES_tradnl" sz="12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200" kern="0" dirty="0">
                <a:effectLst/>
                <a:latin typeface="Montserrat Medium" pitchFamily="2" charset="0"/>
                <a:ea typeface="Calibri" panose="020F0502020204030204" pitchFamily="34" charset="0"/>
                <a:cs typeface="Times New Roman" panose="02020603050405020304" pitchFamily="18" charset="0"/>
              </a:rPr>
              <a:t>]</a:t>
            </a:r>
            <a:r>
              <a:rPr lang="es-ES" sz="1200" kern="100" dirty="0">
                <a:effectLst/>
                <a:latin typeface="Montserrat Medium" pitchFamily="2" charset="0"/>
                <a:ea typeface="Calibri" panose="020F0502020204030204" pitchFamily="34" charset="0"/>
                <a:cs typeface="Times New Roman" panose="02020603050405020304" pitchFamily="18" charset="0"/>
              </a:rPr>
              <a:t>;</a:t>
            </a:r>
            <a:endParaRPr lang="es-MX" sz="12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Medium" pitchFamily="2" charset="0"/>
                <a:ea typeface="Calibri" panose="020F0502020204030204" pitchFamily="34" charset="0"/>
                <a:cs typeface="Times New Roman" panose="02020603050405020304" pitchFamily="18" charset="0"/>
              </a:rPr>
              <a:t>Sexo </a:t>
            </a:r>
            <a:r>
              <a:rPr lang="es-MX" sz="1200" kern="100" dirty="0">
                <a:effectLst/>
                <a:latin typeface="Montserrat Medium" pitchFamily="2" charset="0"/>
                <a:ea typeface="Calibri" panose="020F0502020204030204" pitchFamily="34" charset="0"/>
                <a:cs typeface="Times New Roman" panose="02020603050405020304" pitchFamily="18" charset="0"/>
              </a:rPr>
              <a:t>(será utilizado para las finalidades 1,2) </a:t>
            </a:r>
            <a:r>
              <a:rPr lang="es-MX" sz="1200" kern="0" dirty="0">
                <a:effectLst/>
                <a:latin typeface="Montserrat Medium" pitchFamily="2" charset="0"/>
                <a:ea typeface="Calibri" panose="020F0502020204030204" pitchFamily="34" charset="0"/>
                <a:cs typeface="Times New Roman" panose="02020603050405020304" pitchFamily="18" charset="0"/>
              </a:rPr>
              <a:t>[artículo 5.2 de la </a:t>
            </a:r>
            <a:r>
              <a:rPr lang="es-ES_tradnl" sz="12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200" kern="0" dirty="0">
                <a:effectLst/>
                <a:latin typeface="Montserrat Medium" pitchFamily="2" charset="0"/>
                <a:ea typeface="Calibri" panose="020F0502020204030204" pitchFamily="34" charset="0"/>
                <a:cs typeface="Times New Roman" panose="02020603050405020304" pitchFamily="18" charset="0"/>
              </a:rPr>
              <a:t>]</a:t>
            </a:r>
            <a:r>
              <a:rPr lang="es-ES" sz="1200" kern="100" dirty="0">
                <a:effectLst/>
                <a:latin typeface="Montserrat Medium" pitchFamily="2" charset="0"/>
                <a:ea typeface="Calibri" panose="020F0502020204030204" pitchFamily="34" charset="0"/>
                <a:cs typeface="Times New Roman" panose="02020603050405020304" pitchFamily="18" charset="0"/>
              </a:rPr>
              <a:t>;</a:t>
            </a:r>
            <a:endParaRPr lang="es-MX" sz="12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Medium" pitchFamily="2" charset="0"/>
                <a:ea typeface="Calibri" panose="020F0502020204030204" pitchFamily="34" charset="0"/>
                <a:cs typeface="Times New Roman" panose="02020603050405020304" pitchFamily="18" charset="0"/>
              </a:rPr>
              <a:t>Número de seguridad social (será utilizado para la finalidad 1) </a:t>
            </a:r>
            <a:r>
              <a:rPr lang="es-MX" sz="1200" kern="0" dirty="0">
                <a:effectLst/>
                <a:latin typeface="Montserrat Medium" pitchFamily="2" charset="0"/>
                <a:ea typeface="Calibri" panose="020F0502020204030204" pitchFamily="34" charset="0"/>
                <a:cs typeface="Times New Roman" panose="02020603050405020304" pitchFamily="18" charset="0"/>
              </a:rPr>
              <a:t>[artículo 6.1 de la </a:t>
            </a:r>
            <a:r>
              <a:rPr lang="es-ES_tradnl" sz="12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200" kern="0" dirty="0">
                <a:effectLst/>
                <a:latin typeface="Montserrat Medium" pitchFamily="2" charset="0"/>
                <a:ea typeface="Calibri" panose="020F0502020204030204" pitchFamily="34" charset="0"/>
                <a:cs typeface="Times New Roman" panose="02020603050405020304" pitchFamily="18" charset="0"/>
              </a:rPr>
              <a:t>]; </a:t>
            </a:r>
            <a:endParaRPr lang="es-MX" sz="1200" kern="100" dirty="0">
              <a:effectLst/>
              <a:latin typeface="Montserrat Medium" pitchFamily="2" charset="0"/>
              <a:ea typeface="Calibri" panose="020F0502020204030204" pitchFamily="34" charset="0"/>
              <a:cs typeface="Times New Roman" panose="02020603050405020304" pitchFamily="18" charset="0"/>
            </a:endParaRP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358120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3373881-EFEA-4BEF-B72B-4BC19354A8FE}"/>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1" y="310894"/>
            <a:ext cx="8854440" cy="830997"/>
          </a:xfrm>
        </p:spPr>
        <p:txBody>
          <a:bodyPr/>
          <a:lstStyle/>
          <a:p>
            <a:pPr algn="ctr"/>
            <a:r>
              <a:rPr lang="es-ES_tradnl" sz="1800" b="1" dirty="0">
                <a:solidFill>
                  <a:srgbClr val="000723"/>
                </a:solidFill>
                <a:latin typeface="Montserrat" pitchFamily="50" charset="0"/>
                <a:ea typeface="Graphik" charset="0"/>
                <a:cs typeface="Graphik" charset="0"/>
              </a:rPr>
              <a:t>AVISO DE PRIVACIDAD CUREI</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endParaRPr lang="es-ES" dirty="0"/>
          </a:p>
        </p:txBody>
      </p:sp>
      <p:sp>
        <p:nvSpPr>
          <p:cNvPr id="3" name="Marcador de texto 2"/>
          <p:cNvSpPr>
            <a:spLocks noGrp="1"/>
          </p:cNvSpPr>
          <p:nvPr>
            <p:ph type="body" idx="1"/>
          </p:nvPr>
        </p:nvSpPr>
        <p:spPr>
          <a:xfrm>
            <a:off x="304800" y="1141892"/>
            <a:ext cx="9906000" cy="4777846"/>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r>
              <a:rPr lang="es-ES_tradnl" sz="1300" dirty="0">
                <a:solidFill>
                  <a:srgbClr val="000723"/>
                </a:solidFill>
                <a:latin typeface="Montserrat Medium" pitchFamily="2" charset="0"/>
                <a:ea typeface="Graphik" charset="0"/>
                <a:cs typeface="Graphik" charset="0"/>
              </a:rPr>
              <a:t>Además de los datos personales mencionados anteriormente, para las finalidades informadas, utilizaremos los siguientes </a:t>
            </a:r>
            <a:r>
              <a:rPr lang="es-ES_tradnl" sz="1300" b="1" dirty="0">
                <a:solidFill>
                  <a:srgbClr val="000723"/>
                </a:solidFill>
                <a:latin typeface="Montserrat Medium" pitchFamily="2" charset="0"/>
                <a:ea typeface="Graphik" charset="0"/>
                <a:cs typeface="Graphik" charset="0"/>
              </a:rPr>
              <a:t>datos personales </a:t>
            </a:r>
            <a:r>
              <a:rPr lang="es-ES_tradnl" sz="1300" dirty="0">
                <a:solidFill>
                  <a:srgbClr val="000723"/>
                </a:solidFill>
                <a:latin typeface="Montserrat Medium" pitchFamily="2" charset="0"/>
                <a:ea typeface="Graphik" charset="0"/>
                <a:cs typeface="Graphik" charset="0"/>
              </a:rPr>
              <a:t>considerados como </a:t>
            </a:r>
            <a:r>
              <a:rPr lang="es-ES_tradnl" sz="1300" b="1" dirty="0">
                <a:solidFill>
                  <a:srgbClr val="000723"/>
                </a:solidFill>
                <a:latin typeface="Montserrat Medium" pitchFamily="2" charset="0"/>
                <a:ea typeface="Graphik" charset="0"/>
                <a:cs typeface="Graphik" charset="0"/>
              </a:rPr>
              <a:t>sensibles</a:t>
            </a:r>
            <a:r>
              <a:rPr lang="es-ES_tradnl" sz="1300" dirty="0">
                <a:solidFill>
                  <a:srgbClr val="000723"/>
                </a:solidFill>
                <a:latin typeface="Montserrat Medium" pitchFamily="2" charset="0"/>
                <a:ea typeface="Graphik" charset="0"/>
                <a:cs typeface="Graphik" charset="0"/>
              </a:rPr>
              <a:t>. </a:t>
            </a:r>
          </a:p>
          <a:p>
            <a:pPr algn="just"/>
            <a:endParaRPr lang="es-ES_tradnl" sz="1300" dirty="0">
              <a:solidFill>
                <a:srgbClr val="000723"/>
              </a:solidFill>
              <a:latin typeface="Montserrat Medium" pitchFamily="2" charset="0"/>
              <a:ea typeface="Graphik" charset="0"/>
              <a:cs typeface="Graphik"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Domicilio (será utilizado para las finalidades 1, 3) </a:t>
            </a:r>
            <a:r>
              <a:rPr lang="es-MX" sz="1300" kern="0" dirty="0">
                <a:effectLst/>
                <a:latin typeface="Montserrat Medium" pitchFamily="2" charset="0"/>
                <a:ea typeface="Calibri" panose="020F0502020204030204" pitchFamily="34" charset="0"/>
                <a:cs typeface="Times New Roman" panose="02020603050405020304" pitchFamily="18" charset="0"/>
              </a:rPr>
              <a:t>[artículo 5.2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Antecedentes heredo-familiares (será utilizado para las finalidades 1, 2) </a:t>
            </a:r>
            <a:r>
              <a:rPr lang="es-MX" sz="1300" kern="0" dirty="0">
                <a:effectLst/>
                <a:latin typeface="Montserrat Medium" pitchFamily="2" charset="0"/>
                <a:ea typeface="Calibri" panose="020F0502020204030204" pitchFamily="34" charset="0"/>
                <a:cs typeface="Times New Roman" panose="02020603050405020304" pitchFamily="18" charset="0"/>
              </a:rPr>
              <a:t>[artículo 6.1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Antecedentes personales (será utilizado para las finalidades 1,2) </a:t>
            </a:r>
            <a:r>
              <a:rPr lang="es-MX" sz="1300" kern="0" dirty="0">
                <a:effectLst/>
                <a:latin typeface="Montserrat Medium" pitchFamily="2" charset="0"/>
                <a:ea typeface="Calibri" panose="020F0502020204030204" pitchFamily="34" charset="0"/>
                <a:cs typeface="Times New Roman" panose="02020603050405020304" pitchFamily="18" charset="0"/>
              </a:rPr>
              <a:t>[artículo 6.1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Peso y talla (será utilizado para la finalidad 1) </a:t>
            </a:r>
            <a:r>
              <a:rPr lang="es-MX" sz="1300" kern="0" dirty="0">
                <a:effectLst/>
                <a:latin typeface="Montserrat Medium" pitchFamily="2" charset="0"/>
                <a:ea typeface="Calibri" panose="020F0502020204030204" pitchFamily="34" charset="0"/>
                <a:cs typeface="Times New Roman" panose="02020603050405020304" pitchFamily="18" charset="0"/>
              </a:rPr>
              <a:t>[artículo 6.1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Resultados de laboratorio (será utilizado para las finalidades 1, 2) </a:t>
            </a:r>
            <a:r>
              <a:rPr lang="es-MX" sz="1300" kern="0" dirty="0">
                <a:effectLst/>
                <a:latin typeface="Montserrat Medium" pitchFamily="2" charset="0"/>
                <a:ea typeface="Calibri" panose="020F0502020204030204" pitchFamily="34" charset="0"/>
                <a:cs typeface="Times New Roman" panose="02020603050405020304" pitchFamily="18" charset="0"/>
              </a:rPr>
              <a:t>[artículo 6.1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Diagnóstico o problemas clínicos (será utilizado para todas las finalidades);</a:t>
            </a: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Grupo sanguíneo y Rh (será utilizado para la finalidad 2) </a:t>
            </a:r>
            <a:r>
              <a:rPr lang="es-MX" sz="1300" kern="0" dirty="0">
                <a:effectLst/>
                <a:latin typeface="Montserrat Medium" pitchFamily="2" charset="0"/>
                <a:ea typeface="Calibri" panose="020F0502020204030204" pitchFamily="34" charset="0"/>
                <a:cs typeface="Times New Roman" panose="02020603050405020304" pitchFamily="18" charset="0"/>
              </a:rPr>
              <a:t>[artículo 6.1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20472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949125A-F175-44F7-8527-CD7C65E1898E}"/>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1" y="310894"/>
            <a:ext cx="8854440" cy="830997"/>
          </a:xfrm>
        </p:spPr>
        <p:txBody>
          <a:bodyPr/>
          <a:lstStyle/>
          <a:p>
            <a:pPr algn="ctr"/>
            <a:r>
              <a:rPr lang="es-ES_tradnl" sz="1800" b="1" dirty="0">
                <a:solidFill>
                  <a:srgbClr val="000723"/>
                </a:solidFill>
                <a:latin typeface="Montserrat" pitchFamily="50" charset="0"/>
                <a:ea typeface="Graphik" charset="0"/>
                <a:cs typeface="Graphik" charset="0"/>
              </a:rPr>
              <a:t>AVISO DE PRIVACIDAD CUREI</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endParaRPr lang="es-ES" dirty="0"/>
          </a:p>
        </p:txBody>
      </p:sp>
      <p:sp>
        <p:nvSpPr>
          <p:cNvPr id="3" name="Marcador de texto 2"/>
          <p:cNvSpPr>
            <a:spLocks noGrp="1"/>
          </p:cNvSpPr>
          <p:nvPr>
            <p:ph type="body" idx="1"/>
          </p:nvPr>
        </p:nvSpPr>
        <p:spPr>
          <a:xfrm>
            <a:off x="304800" y="1141892"/>
            <a:ext cx="9906000" cy="4968668"/>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endParaRPr lang="es-ES_tradnl" sz="1400" dirty="0">
              <a:solidFill>
                <a:srgbClr val="000723"/>
              </a:solidFill>
              <a:latin typeface="Montserrat Medium" pitchFamily="2" charset="0"/>
              <a:ea typeface="Graphik" charset="0"/>
              <a:cs typeface="Graphik"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Lugar y fecha de Nacimiento (será utilizado para las finalidades 1, 2) </a:t>
            </a:r>
            <a:r>
              <a:rPr lang="es-MX" sz="1300" kern="0" dirty="0">
                <a:effectLst/>
                <a:latin typeface="Montserrat Medium" pitchFamily="2" charset="0"/>
                <a:ea typeface="Calibri" panose="020F0502020204030204" pitchFamily="34" charset="0"/>
                <a:cs typeface="Times New Roman" panose="02020603050405020304" pitchFamily="18" charset="0"/>
              </a:rPr>
              <a:t>[artículo 6.1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Nombre, parentesco y número telefónico de personas designadas a ser contactadas en casos de emergencia (será utilizado para la finalidad 1) </a:t>
            </a:r>
            <a:r>
              <a:rPr lang="es-MX" sz="1300" kern="0" dirty="0">
                <a:effectLst/>
                <a:latin typeface="Montserrat Medium" pitchFamily="2" charset="0"/>
                <a:ea typeface="Calibri" panose="020F0502020204030204" pitchFamily="34" charset="0"/>
                <a:cs typeface="Times New Roman" panose="02020603050405020304" pitchFamily="18" charset="0"/>
              </a:rPr>
              <a:t>[artículo 6.1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Norma Oficial Mexicana NOM-004-SSA3-2012, DEL EXPEDIENTE CLÍNICO</a:t>
            </a:r>
            <a:r>
              <a:rPr lang="es-MX" sz="1300" kern="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algn="just"/>
            <a:endParaRPr lang="es-ES_tradnl" sz="1300" b="1" dirty="0">
              <a:solidFill>
                <a:srgbClr val="000723"/>
              </a:solidFill>
              <a:latin typeface="Montserrat Medium" pitchFamily="2" charset="0"/>
              <a:ea typeface="Graphik" charset="0"/>
              <a:cs typeface="Graphik" charset="0"/>
            </a:endParaRPr>
          </a:p>
          <a:p>
            <a:pPr algn="just"/>
            <a:r>
              <a:rPr lang="es-ES_tradnl" sz="1300" b="1" dirty="0">
                <a:solidFill>
                  <a:srgbClr val="000723"/>
                </a:solidFill>
                <a:latin typeface="Montserrat Medium" pitchFamily="2" charset="0"/>
                <a:ea typeface="Graphik" charset="0"/>
                <a:cs typeface="Graphik" charset="0"/>
              </a:rPr>
              <a:t>Cláusula de Transferencia:, </a:t>
            </a:r>
            <a:r>
              <a:rPr lang="es-ES_tradnl" sz="1300" dirty="0">
                <a:solidFill>
                  <a:srgbClr val="000723"/>
                </a:solidFill>
                <a:latin typeface="Montserrat Medium" pitchFamily="2" charset="0"/>
                <a:ea typeface="Graphik" charset="0"/>
                <a:cs typeface="Graphik" charset="0"/>
              </a:rPr>
              <a:t>Se le informa que sus datos personales </a:t>
            </a:r>
            <a:r>
              <a:rPr lang="es-ES_tradnl" sz="1300" dirty="0">
                <a:effectLst/>
                <a:latin typeface="Montserrat Medium" pitchFamily="2" charset="0"/>
                <a:ea typeface="Calibri" panose="020F0502020204030204" pitchFamily="34" charset="0"/>
                <a:cs typeface="Times New Roman" panose="02020603050405020304" pitchFamily="18" charset="0"/>
              </a:rPr>
              <a:t>no podrán ser transferidos de ninguna forma, al menos que medie su autorización expresa y por escrito, salvo las excepciones contenidas en los artículos 7, 97 y 98 de la </a:t>
            </a:r>
            <a:r>
              <a:rPr lang="es-ES" sz="1300" dirty="0">
                <a:effectLst/>
                <a:latin typeface="Montserrat Medium" pitchFamily="2" charset="0"/>
                <a:ea typeface="Calibri" panose="020F0502020204030204" pitchFamily="34" charset="0"/>
                <a:cs typeface="Times New Roman" panose="02020603050405020304" pitchFamily="18" charset="0"/>
              </a:rPr>
              <a:t>Ley de Protección de Datos Personales en Posesión de Sujetos Obligados para el Estado de Hidalgo en los que no será necesaria la autorización expresa por parte del titular, como cuando se trata de cumplir con las obligaciones que las normas le otorgan a la institución; así mismo menciono que no </a:t>
            </a:r>
            <a:r>
              <a:rPr lang="es-ES" sz="1300" dirty="0">
                <a:latin typeface="Montserrat Medium" pitchFamily="2" charset="0"/>
                <a:ea typeface="Calibri" panose="020F0502020204030204" pitchFamily="34" charset="0"/>
                <a:cs typeface="Times New Roman" panose="02020603050405020304" pitchFamily="18" charset="0"/>
              </a:rPr>
              <a:t>se realizara transferencia de datos personales a otras dependencias. </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algn="just"/>
            <a:endParaRPr lang="es-ES_tradnl" sz="1300" dirty="0">
              <a:solidFill>
                <a:srgbClr val="000723"/>
              </a:solidFill>
              <a:latin typeface="Montserrat Medium" pitchFamily="2" charset="0"/>
              <a:ea typeface="Graphik" charset="0"/>
              <a:cs typeface="Graphik" charset="0"/>
            </a:endParaRPr>
          </a:p>
          <a:p>
            <a:pPr algn="just"/>
            <a:r>
              <a:rPr lang="es-ES_tradnl" sz="1300" dirty="0">
                <a:solidFill>
                  <a:srgbClr val="000723"/>
                </a:solidFill>
                <a:latin typeface="Montserrat Medium" pitchFamily="2" charset="0"/>
                <a:ea typeface="Graphik" charset="0"/>
                <a:cs typeface="Graphik" charset="0"/>
              </a:rPr>
              <a:t>Se le informa que para las transferencias indicadas con un asterisco (datos sensibles) no podrán ser transferidos de ninguna forma, salvo la obtención de  su consentimiento expreso y por escrito y </a:t>
            </a:r>
            <a:r>
              <a:rPr lang="es-ES_tradnl" sz="1300" dirty="0">
                <a:effectLst/>
                <a:latin typeface="Montserrat Medium" pitchFamily="2" charset="0"/>
                <a:ea typeface="Calibri" panose="020F0502020204030204" pitchFamily="34" charset="0"/>
                <a:cs typeface="Times New Roman" panose="02020603050405020304" pitchFamily="18" charset="0"/>
              </a:rPr>
              <a:t> las excepciones contenidas en el artículo 7 de la </a:t>
            </a:r>
            <a:r>
              <a:rPr lang="es-ES" sz="1300" dirty="0">
                <a:effectLst/>
                <a:latin typeface="Montserrat Medium" pitchFamily="2" charset="0"/>
                <a:ea typeface="Calibri" panose="020F0502020204030204" pitchFamily="34" charset="0"/>
                <a:cs typeface="Times New Roman" panose="02020603050405020304" pitchFamily="18" charset="0"/>
              </a:rPr>
              <a:t>Ley de Protección de Datos Personales en Posesión de Sujetos Obligados para el Estado de Hidalgo en los que no será necesaria la autorización expresa por parte del titular, como cuando se trata de cumplir con las obligaciones que las normas le otorgan a la institución.</a:t>
            </a:r>
            <a:endParaRPr lang="es-ES_tradnl" sz="1300" dirty="0">
              <a:solidFill>
                <a:srgbClr val="000723"/>
              </a:solidFill>
              <a:latin typeface="Montserrat Medium" pitchFamily="2" charset="0"/>
              <a:ea typeface="Graphik" charset="0"/>
              <a:cs typeface="Graphik" charset="0"/>
            </a:endParaRP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238742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92F3DB0-CCF3-4BAE-B671-FF07AE946B30}"/>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1" y="310894"/>
            <a:ext cx="8854440" cy="830997"/>
          </a:xfrm>
        </p:spPr>
        <p:txBody>
          <a:bodyPr/>
          <a:lstStyle/>
          <a:p>
            <a:pPr algn="ctr"/>
            <a:r>
              <a:rPr lang="es-ES_tradnl" sz="1800" b="1" dirty="0">
                <a:solidFill>
                  <a:srgbClr val="000723"/>
                </a:solidFill>
                <a:latin typeface="Montserrat" pitchFamily="50" charset="0"/>
                <a:ea typeface="Graphik" charset="0"/>
                <a:cs typeface="Graphik" charset="0"/>
              </a:rPr>
              <a:t>AVISO DE PRIVACIDAD CUREI</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endParaRPr lang="es-ES" dirty="0"/>
          </a:p>
        </p:txBody>
      </p:sp>
      <p:sp>
        <p:nvSpPr>
          <p:cNvPr id="3" name="Marcador de texto 2"/>
          <p:cNvSpPr>
            <a:spLocks noGrp="1"/>
          </p:cNvSpPr>
          <p:nvPr>
            <p:ph type="body" idx="1"/>
          </p:nvPr>
        </p:nvSpPr>
        <p:spPr>
          <a:xfrm>
            <a:off x="304800" y="1141892"/>
            <a:ext cx="9906000" cy="4278094"/>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r>
              <a:rPr lang="es-MX" sz="1300" dirty="0">
                <a:solidFill>
                  <a:srgbClr val="000723"/>
                </a:solidFill>
                <a:latin typeface="Montserrat Medium" pitchFamily="2" charset="0"/>
                <a:ea typeface="Graphik" charset="0"/>
                <a:cs typeface="Graphik" charset="0"/>
              </a:rPr>
              <a:t>La última actualización y/o modificación del presente aviso es la indicada al final del mismo, situación que también podrá informarse directamente en las oficinas de esta área responsable de la protección de sus datos o a través de la página web institucional (</a:t>
            </a:r>
            <a:r>
              <a:rPr lang="es-MX" sz="1300" u="sng" dirty="0">
                <a:solidFill>
                  <a:srgbClr val="0563C1"/>
                </a:solidFill>
                <a:effectLst/>
                <a:latin typeface="Montserrat Medium" pitchFamily="2" charset="0"/>
                <a:ea typeface="Calibri" panose="020F0502020204030204" pitchFamily="34" charset="0"/>
                <a:cs typeface="Times New Roman" panose="02020603050405020304" pitchFamily="18" charset="0"/>
                <a:hlinkClick r:id="rId3"/>
              </a:rPr>
              <a:t>www.upp.edu.mx</a:t>
            </a:r>
            <a:r>
              <a:rPr lang="es-MX" sz="1300" dirty="0">
                <a:solidFill>
                  <a:srgbClr val="000723"/>
                </a:solidFill>
                <a:latin typeface="Montserrat Medium" pitchFamily="2" charset="0"/>
                <a:ea typeface="Graphik" charset="0"/>
                <a:cs typeface="Graphik" charset="0"/>
              </a:rPr>
              <a:t>).</a:t>
            </a:r>
          </a:p>
          <a:p>
            <a:pPr algn="just"/>
            <a:endParaRPr lang="es-MX" sz="1300" dirty="0">
              <a:solidFill>
                <a:srgbClr val="000723"/>
              </a:solidFill>
              <a:latin typeface="Montserrat Medium" pitchFamily="2" charset="0"/>
              <a:ea typeface="Graphik" charset="0"/>
              <a:cs typeface="Graphik" charset="0"/>
            </a:endParaRPr>
          </a:p>
          <a:p>
            <a:pPr algn="just"/>
            <a:r>
              <a:rPr lang="es-MX" sz="1300" dirty="0">
                <a:solidFill>
                  <a:srgbClr val="000723"/>
                </a:solidFill>
                <a:latin typeface="Montserrat Medium" pitchFamily="2" charset="0"/>
                <a:ea typeface="Graphik" charset="0"/>
                <a:cs typeface="Graphik" charset="0"/>
              </a:rPr>
              <a:t>Usted tiene derecho a conocer qué datos personales tenemos de usted, para qué los utilizamos y las condiciones del uso que les damos </a:t>
            </a:r>
            <a:r>
              <a:rPr lang="es-MX" sz="1300" b="1" dirty="0">
                <a:solidFill>
                  <a:srgbClr val="000723"/>
                </a:solidFill>
                <a:latin typeface="Montserrat Medium" pitchFamily="2" charset="0"/>
                <a:ea typeface="Graphik" charset="0"/>
                <a:cs typeface="Graphik" charset="0"/>
              </a:rPr>
              <a:t>(acceso</a:t>
            </a:r>
            <a:r>
              <a:rPr lang="es-MX" sz="1300" dirty="0">
                <a:solidFill>
                  <a:srgbClr val="000723"/>
                </a:solidFill>
                <a:latin typeface="Montserrat Medium" pitchFamily="2" charset="0"/>
                <a:ea typeface="Graphik" charset="0"/>
                <a:cs typeface="Graphik" charset="0"/>
              </a:rPr>
              <a:t>). Asimismo, es su derecho solicitar la corrección de su información personal en caso de que esté desactualizada, sea inexacta o incompleta </a:t>
            </a:r>
            <a:r>
              <a:rPr lang="es-MX" sz="1300" b="1" dirty="0">
                <a:solidFill>
                  <a:srgbClr val="000723"/>
                </a:solidFill>
                <a:latin typeface="Montserrat Medium" pitchFamily="2" charset="0"/>
                <a:ea typeface="Graphik" charset="0"/>
                <a:cs typeface="Graphik" charset="0"/>
              </a:rPr>
              <a:t>(rectificación)</a:t>
            </a:r>
            <a:r>
              <a:rPr lang="es-MX" sz="1300" dirty="0">
                <a:solidFill>
                  <a:srgbClr val="000723"/>
                </a:solidFill>
                <a:latin typeface="Montserrat Medium" pitchFamily="2" charset="0"/>
                <a:ea typeface="Graphik" charset="0"/>
                <a:cs typeface="Graphik" charset="0"/>
              </a:rPr>
              <a:t>; que la eliminemos de nuestros registros o bases de datos cuando considere que la misma no está siendo utilizada conforme a los principios, deberes y obligaciones previstas en la normativa </a:t>
            </a:r>
            <a:r>
              <a:rPr lang="es-MX" sz="1300" b="1" dirty="0">
                <a:solidFill>
                  <a:srgbClr val="000723"/>
                </a:solidFill>
                <a:latin typeface="Montserrat Medium" pitchFamily="2" charset="0"/>
                <a:ea typeface="Graphik" charset="0"/>
                <a:cs typeface="Graphik" charset="0"/>
              </a:rPr>
              <a:t>(cancelación)</a:t>
            </a:r>
            <a:r>
              <a:rPr lang="es-MX" sz="1300" dirty="0">
                <a:solidFill>
                  <a:srgbClr val="000723"/>
                </a:solidFill>
                <a:latin typeface="Montserrat Medium" pitchFamily="2" charset="0"/>
                <a:ea typeface="Graphik" charset="0"/>
                <a:cs typeface="Graphik" charset="0"/>
              </a:rPr>
              <a:t>; así como oponerse al uso de sus datos personales para fines específicos </a:t>
            </a:r>
            <a:r>
              <a:rPr lang="es-MX" sz="1300" b="1" dirty="0">
                <a:solidFill>
                  <a:srgbClr val="000723"/>
                </a:solidFill>
                <a:latin typeface="Montserrat Medium" pitchFamily="2" charset="0"/>
                <a:ea typeface="Graphik" charset="0"/>
                <a:cs typeface="Graphik" charset="0"/>
              </a:rPr>
              <a:t>(oposición)</a:t>
            </a:r>
            <a:r>
              <a:rPr lang="es-MX" sz="1300" dirty="0">
                <a:solidFill>
                  <a:srgbClr val="000723"/>
                </a:solidFill>
                <a:latin typeface="Montserrat Medium" pitchFamily="2" charset="0"/>
                <a:ea typeface="Graphik" charset="0"/>
                <a:cs typeface="Graphik" charset="0"/>
              </a:rPr>
              <a:t>. Estos derechos se conocen como </a:t>
            </a:r>
            <a:r>
              <a:rPr lang="es-MX" sz="1300" b="1" dirty="0">
                <a:solidFill>
                  <a:srgbClr val="000723"/>
                </a:solidFill>
                <a:latin typeface="Montserrat Medium" pitchFamily="2" charset="0"/>
                <a:ea typeface="Graphik" charset="0"/>
                <a:cs typeface="Graphik" charset="0"/>
              </a:rPr>
              <a:t>derechos ARCO</a:t>
            </a:r>
            <a:r>
              <a:rPr lang="es-MX" sz="1300" dirty="0">
                <a:solidFill>
                  <a:srgbClr val="000723"/>
                </a:solidFill>
                <a:latin typeface="Montserrat Medium" pitchFamily="2" charset="0"/>
                <a:ea typeface="Graphik" charset="0"/>
                <a:cs typeface="Graphik" charset="0"/>
              </a:rPr>
              <a:t>. </a:t>
            </a:r>
          </a:p>
          <a:p>
            <a:pPr algn="just"/>
            <a:endParaRPr lang="es-MX" sz="1300" dirty="0">
              <a:solidFill>
                <a:srgbClr val="000723"/>
              </a:solidFill>
              <a:latin typeface="Montserrat Medium" pitchFamily="2" charset="0"/>
              <a:ea typeface="Graphik" charset="0"/>
              <a:cs typeface="Graphik" charset="0"/>
            </a:endParaRPr>
          </a:p>
          <a:p>
            <a:pPr algn="just"/>
            <a:r>
              <a:rPr lang="es-MX" sz="1300" dirty="0">
                <a:solidFill>
                  <a:srgbClr val="000723"/>
                </a:solidFill>
                <a:latin typeface="Montserrat Medium" pitchFamily="2" charset="0"/>
                <a:ea typeface="Graphik" charset="0"/>
                <a:cs typeface="Graphik" charset="0"/>
              </a:rPr>
              <a:t>Los </a:t>
            </a:r>
            <a:r>
              <a:rPr lang="es-MX" sz="1300" b="1" dirty="0">
                <a:solidFill>
                  <a:srgbClr val="000723"/>
                </a:solidFill>
                <a:latin typeface="Montserrat Medium" pitchFamily="2" charset="0"/>
                <a:ea typeface="Graphik" charset="0"/>
                <a:cs typeface="Graphik" charset="0"/>
              </a:rPr>
              <a:t>datos de contacto de la Unidad de Transparencia del Poder Ejecutivo</a:t>
            </a:r>
            <a:r>
              <a:rPr lang="es-MX" sz="1300" dirty="0">
                <a:solidFill>
                  <a:srgbClr val="000723"/>
                </a:solidFill>
                <a:latin typeface="Montserrat Medium" pitchFamily="2" charset="0"/>
                <a:ea typeface="Graphik" charset="0"/>
                <a:cs typeface="Graphik" charset="0"/>
              </a:rPr>
              <a:t>, quién gestionará las solicitudes para el ejercicio de derechos ARCO, asimismo auxiliará y orientará respecto al ejercicio del derecho a la protección de datos personales, son los siguientes: Carretera a la Estanzuela s/n. C.P. 42162, San Agustín Tlaxiaca , Hidalgo, teléfonos (lada 01771) 71-8-62-15 o 79-7-52-76, E-mail: uipg@hidalgo.gob.mx </a:t>
            </a:r>
          </a:p>
          <a:p>
            <a:pPr algn="just"/>
            <a:endParaRPr lang="es-ES_tradnl" sz="1300" dirty="0">
              <a:solidFill>
                <a:srgbClr val="000723"/>
              </a:solidFill>
              <a:latin typeface="Montserrat Medium" pitchFamily="2" charset="0"/>
              <a:ea typeface="Graphik" charset="0"/>
              <a:cs typeface="Graphik" charset="0"/>
            </a:endParaRPr>
          </a:p>
          <a:p>
            <a:pPr algn="just"/>
            <a:r>
              <a:rPr lang="es-MX" sz="1300" kern="100" dirty="0">
                <a:effectLst/>
                <a:latin typeface="Montserrat Medium" pitchFamily="2" charset="0"/>
                <a:ea typeface="Calibri" panose="020F0502020204030204" pitchFamily="34" charset="0"/>
                <a:cs typeface="Times New Roman" panose="02020603050405020304" pitchFamily="18" charset="0"/>
              </a:rPr>
              <a:t>Última fecha de actualización. Mayo 2024</a:t>
            </a: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478796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TotalTime>
  <Words>1365</Words>
  <Application>Microsoft Office PowerPoint</Application>
  <PresentationFormat>Personalizado</PresentationFormat>
  <Paragraphs>52</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Calibri</vt:lpstr>
      <vt:lpstr>Montserrat</vt:lpstr>
      <vt:lpstr>Montserrat Medium</vt:lpstr>
      <vt:lpstr>Wingdings</vt:lpstr>
      <vt:lpstr>Office Theme</vt:lpstr>
      <vt:lpstr>AVISO DE PRIVACIDAD CUREI Propósito por el cual se recaban sus datos personales y protección de los mismos</vt:lpstr>
      <vt:lpstr>AVISO DE PRIVACIDAD CUREI Propósito por el cual se recaban sus datos personales y protección de los mismos</vt:lpstr>
      <vt:lpstr>AVISO DE PRIVACIDAD CUREI Propósito por el cual se recaban sus datos personales y protección de los mismos</vt:lpstr>
      <vt:lpstr>AVISO DE PRIVACIDAD CUREI Propósito por el cual se recaban sus datos personales y protección de los mismos</vt:lpstr>
      <vt:lpstr>AVISO DE PRIVACIDAD CUREI Propósito por el cual se recaban sus datos personales y protección de los mismos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Usuario</cp:lastModifiedBy>
  <cp:revision>17</cp:revision>
  <dcterms:created xsi:type="dcterms:W3CDTF">2024-03-12T18:18:55Z</dcterms:created>
  <dcterms:modified xsi:type="dcterms:W3CDTF">2024-06-17T19:25:21Z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2024-03-12T00:00:00Z</vt:filetime>
  </property>
  <property fmtid="{D5CDD505-2E9C-101B-9397-08002B2CF9AE}" pid="3" name="LastSaved">
    <vt:filetime>2024-03-12T00:00:00Z</vt:filetime>
  </property>
</Properties>
</file>