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64" r:id="rId2"/>
    <p:sldId id="260" r:id="rId3"/>
    <p:sldId id="261" r:id="rId4"/>
    <p:sldId id="262" r:id="rId5"/>
    <p:sldId id="263" r:id="rId6"/>
  </p:sldIdLst>
  <p:sldSz cx="10363200" cy="7772400"/>
  <p:notesSz cx="10363200" cy="7772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58" y="60"/>
      </p:cViewPr>
      <p:guideLst>
        <p:guide orient="horz" pos="2880"/>
        <p:guide pos="2160"/>
      </p:guideLst>
    </p:cSldViewPr>
  </p:slideViewPr>
  <p:notesTextViewPr>
    <p:cViewPr>
      <p:scale>
        <a:sx n="100" d="100"/>
        <a:sy n="100" d="100"/>
      </p:scale>
      <p:origin x="0" y="0"/>
    </p:cViewPr>
  </p:notesTextViewPr>
  <p:notesViewPr>
    <p:cSldViewPr>
      <p:cViewPr varScale="1">
        <p:scale>
          <a:sx n="64" d="100"/>
          <a:sy n="64" d="100"/>
        </p:scale>
        <p:origin x="197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3A465A4-BF64-4D94-8BC3-A002EB050C1F}"/>
              </a:ext>
            </a:extLst>
          </p:cNvPr>
          <p:cNvSpPr>
            <a:spLocks noGrp="1"/>
          </p:cNvSpPr>
          <p:nvPr>
            <p:ph type="hdr" sz="quarter"/>
          </p:nvPr>
        </p:nvSpPr>
        <p:spPr>
          <a:xfrm>
            <a:off x="0" y="0"/>
            <a:ext cx="4491038" cy="388938"/>
          </a:xfrm>
          <a:prstGeom prst="rect">
            <a:avLst/>
          </a:prstGeom>
        </p:spPr>
        <p:txBody>
          <a:bodyPr vert="horz" lIns="91440" tIns="45720" rIns="91440" bIns="45720" rtlCol="0"/>
          <a:lstStyle>
            <a:lvl1pPr algn="l">
              <a:defRPr sz="1200"/>
            </a:lvl1pPr>
          </a:lstStyle>
          <a:p>
            <a:endParaRPr lang="es-MX" dirty="0"/>
          </a:p>
        </p:txBody>
      </p:sp>
      <p:sp>
        <p:nvSpPr>
          <p:cNvPr id="3" name="Marcador de fecha 2">
            <a:extLst>
              <a:ext uri="{FF2B5EF4-FFF2-40B4-BE49-F238E27FC236}">
                <a16:creationId xmlns:a16="http://schemas.microsoft.com/office/drawing/2014/main" id="{B560E75F-8295-4ABF-BB93-14D8E8B71238}"/>
              </a:ext>
            </a:extLst>
          </p:cNvPr>
          <p:cNvSpPr>
            <a:spLocks noGrp="1"/>
          </p:cNvSpPr>
          <p:nvPr>
            <p:ph type="dt" sz="quarter" idx="1"/>
          </p:nvPr>
        </p:nvSpPr>
        <p:spPr>
          <a:xfrm>
            <a:off x="5870575" y="0"/>
            <a:ext cx="4489450" cy="388938"/>
          </a:xfrm>
          <a:prstGeom prst="rect">
            <a:avLst/>
          </a:prstGeom>
        </p:spPr>
        <p:txBody>
          <a:bodyPr vert="horz" lIns="91440" tIns="45720" rIns="91440" bIns="45720" rtlCol="0"/>
          <a:lstStyle>
            <a:lvl1pPr algn="r">
              <a:defRPr sz="1200"/>
            </a:lvl1pPr>
          </a:lstStyle>
          <a:p>
            <a:fld id="{25BF8724-E7C1-43F7-B03E-C7810AAE0C02}" type="datetimeFigureOut">
              <a:rPr lang="es-MX" smtClean="0"/>
              <a:t>17/06/2024</a:t>
            </a:fld>
            <a:endParaRPr lang="es-MX" dirty="0"/>
          </a:p>
        </p:txBody>
      </p:sp>
      <p:sp>
        <p:nvSpPr>
          <p:cNvPr id="4" name="Marcador de pie de página 3">
            <a:extLst>
              <a:ext uri="{FF2B5EF4-FFF2-40B4-BE49-F238E27FC236}">
                <a16:creationId xmlns:a16="http://schemas.microsoft.com/office/drawing/2014/main" id="{8F4B983D-5E83-4740-819B-EA9C7DE6C516}"/>
              </a:ext>
            </a:extLst>
          </p:cNvPr>
          <p:cNvSpPr>
            <a:spLocks noGrp="1"/>
          </p:cNvSpPr>
          <p:nvPr>
            <p:ph type="ftr" sz="quarter" idx="2"/>
          </p:nvPr>
        </p:nvSpPr>
        <p:spPr>
          <a:xfrm>
            <a:off x="0" y="7383463"/>
            <a:ext cx="4491038" cy="388937"/>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a:extLst>
              <a:ext uri="{FF2B5EF4-FFF2-40B4-BE49-F238E27FC236}">
                <a16:creationId xmlns:a16="http://schemas.microsoft.com/office/drawing/2014/main" id="{DB6B7130-8A7F-485F-A7F7-5986FE571C6F}"/>
              </a:ext>
            </a:extLst>
          </p:cNvPr>
          <p:cNvSpPr>
            <a:spLocks noGrp="1"/>
          </p:cNvSpPr>
          <p:nvPr>
            <p:ph type="sldNum" sz="quarter" idx="3"/>
          </p:nvPr>
        </p:nvSpPr>
        <p:spPr>
          <a:xfrm>
            <a:off x="5870575" y="7383463"/>
            <a:ext cx="4489450" cy="388937"/>
          </a:xfrm>
          <a:prstGeom prst="rect">
            <a:avLst/>
          </a:prstGeom>
        </p:spPr>
        <p:txBody>
          <a:bodyPr vert="horz" lIns="91440" tIns="45720" rIns="91440" bIns="45720" rtlCol="0" anchor="b"/>
          <a:lstStyle>
            <a:lvl1pPr algn="r">
              <a:defRPr sz="1200"/>
            </a:lvl1pPr>
          </a:lstStyle>
          <a:p>
            <a:fld id="{D078A8FF-2337-4664-8C27-01D6D731E8A6}" type="slidenum">
              <a:rPr lang="es-MX" smtClean="0"/>
              <a:t>‹Nº›</a:t>
            </a:fld>
            <a:endParaRPr lang="es-MX" dirty="0"/>
          </a:p>
        </p:txBody>
      </p:sp>
    </p:spTree>
    <p:extLst>
      <p:ext uri="{BB962C8B-B14F-4D97-AF65-F5344CB8AC3E}">
        <p14:creationId xmlns:p14="http://schemas.microsoft.com/office/powerpoint/2010/main" val="3485524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2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7240" y="2409444"/>
            <a:ext cx="880872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54480" y="4352544"/>
            <a:ext cx="725423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18160" y="1787652"/>
            <a:ext cx="4507992"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337047" y="1787652"/>
            <a:ext cx="4507992"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
        <p:nvSpPr>
          <p:cNvPr id="8" name="Rectángulo 7">
            <a:extLst>
              <a:ext uri="{FF2B5EF4-FFF2-40B4-BE49-F238E27FC236}">
                <a16:creationId xmlns:a16="http://schemas.microsoft.com/office/drawing/2014/main" id="{9A65EEFE-8C3A-47DB-8F09-9E244DE5214D}"/>
              </a:ext>
            </a:extLst>
          </p:cNvPr>
          <p:cNvSpPr/>
          <p:nvPr userDrawn="1"/>
        </p:nvSpPr>
        <p:spPr>
          <a:xfrm>
            <a:off x="4876800" y="6781800"/>
            <a:ext cx="1524000" cy="67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
            <a:ext cx="10362681" cy="7508869"/>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518160" y="310895"/>
            <a:ext cx="9326879" cy="124358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18160" y="1787652"/>
            <a:ext cx="9326879"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23488" y="7228332"/>
            <a:ext cx="3316223" cy="38862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518160" y="7228332"/>
            <a:ext cx="2383536"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a:xfrm>
            <a:off x="7461504" y="7228332"/>
            <a:ext cx="2383536"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ransparencia@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0867A6D-4AEC-40C0-90CC-F2AE6D94F5EF}"/>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1059180" y="316990"/>
            <a:ext cx="8397240" cy="877163"/>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SOCIAL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753600" cy="4669740"/>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El </a:t>
            </a:r>
            <a:r>
              <a:rPr lang="es-ES_tradnl" sz="1300" b="1" dirty="0">
                <a:solidFill>
                  <a:srgbClr val="000723"/>
                </a:solidFill>
                <a:latin typeface="Montserrat Medium" pitchFamily="50" charset="0"/>
                <a:ea typeface="Graphik" charset="0"/>
                <a:cs typeface="Graphik" charset="0"/>
              </a:rPr>
              <a:t>área de Servicio Social del Departamento de Formación en el Campo Profesional perteneciente a la Dirección de Vinculación de la Universidad Politécnica de Pachuca </a:t>
            </a:r>
            <a:r>
              <a:rPr lang="es-ES_tradnl" sz="1300" dirty="0">
                <a:solidFill>
                  <a:srgbClr val="000723"/>
                </a:solidFill>
                <a:latin typeface="Montserrat Medium" pitchFamily="50" charset="0"/>
                <a:ea typeface="Graphik" charset="0"/>
                <a:cs typeface="Graphik" charset="0"/>
              </a:rPr>
              <a:t>ubicada en </a:t>
            </a:r>
            <a:r>
              <a:rPr lang="es-MX" sz="1300" b="1" dirty="0">
                <a:effectLst/>
                <a:latin typeface="Montserrat Medium"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a:t>
            </a:r>
            <a:r>
              <a:rPr lang="es-ES_tradnl" sz="1300" b="1" dirty="0">
                <a:solidFill>
                  <a:srgbClr val="000723"/>
                </a:solidFill>
                <a:latin typeface="Montserrat Medium" pitchFamily="50" charset="0"/>
                <a:ea typeface="Graphik" charset="0"/>
                <a:cs typeface="Graphik" charset="0"/>
              </a:rPr>
              <a:t> </a:t>
            </a:r>
            <a:r>
              <a:rPr lang="es-ES_tradnl" sz="1300" dirty="0">
                <a:solidFill>
                  <a:srgbClr val="000723"/>
                </a:solidFill>
                <a:latin typeface="Montserrat Medium" pitchFamily="50" charset="0"/>
                <a:ea typeface="Graphik" charset="0"/>
                <a:cs typeface="Graphik"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y XXX, 34, 35 y 39 informándole lo siguiente:</a:t>
            </a: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Los datos personales que recabamos y utilizamos de usted, son necesarios para el servicio y/o trámite que solicita, y los utilizaremos para las siguientes:</a:t>
            </a:r>
            <a:endParaRPr lang="es-ES_tradnl" sz="1300" dirty="0">
              <a:solidFill>
                <a:srgbClr val="000723"/>
              </a:solidFill>
              <a:latin typeface="Montserrat Medium" pitchFamily="2" charset="0"/>
              <a:ea typeface="Graphik" charset="0"/>
              <a:cs typeface="Graphik" charset="0"/>
            </a:endParaRP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Determinar la procedencia del Servicio Social de los estudiantes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14 y 19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Recepción de solicitudes de asignación de Servicio Social realizadas por los estudiantes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16 y 21 del Reglamento de Servicio Social de la Universidad Politécnica de Pachuca.</a:t>
            </a: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Gestionar el procedimiento de asignación de plaza del servicio social de los estudiantes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24, 28, 29 y 30 del Reglamento de Servicio Social de la Universidad Politécnica de Pachuca.</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204027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A04EAE5-8D84-4B90-8C4E-F824000B46BD}"/>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906780" y="310895"/>
            <a:ext cx="8549640" cy="679705"/>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SOCIAL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431800" y="1600200"/>
            <a:ext cx="9626600" cy="5031634"/>
          </a:xfrm>
        </p:spPr>
        <p:txBody>
          <a:bodyPr/>
          <a:lstStyle/>
          <a:p>
            <a:pPr algn="just"/>
            <a:r>
              <a:rPr lang="es-ES_tradnl" sz="1300" dirty="0">
                <a:solidFill>
                  <a:srgbClr val="000723"/>
                </a:solidFill>
                <a:latin typeface="Montserrat Medium" pitchFamily="50" charset="0"/>
                <a:ea typeface="Graphik" charset="0"/>
                <a:cs typeface="Graphik" charset="0"/>
              </a:rPr>
              <a:t>Se pone a su disposición </a:t>
            </a:r>
            <a:r>
              <a:rPr lang="es-ES_tradnl" sz="1300" b="1" dirty="0">
                <a:solidFill>
                  <a:srgbClr val="000723"/>
                </a:solidFill>
                <a:latin typeface="Montserrat Medium" pitchFamily="50" charset="0"/>
                <a:ea typeface="Graphik" charset="0"/>
                <a:cs typeface="Graphik" charset="0"/>
              </a:rPr>
              <a:t>a través de correo electrónico </a:t>
            </a:r>
            <a:r>
              <a:rPr lang="es-ES_tradnl" sz="1300" b="1" u="sng" dirty="0">
                <a:solidFill>
                  <a:srgbClr val="0563C1"/>
                </a:solidFill>
                <a:effectLst/>
                <a:latin typeface="Montserrat" pitchFamily="2" charset="0"/>
                <a:ea typeface="Calibri" panose="020F0502020204030204" pitchFamily="34" charset="0"/>
                <a:cs typeface="Times New Roman" panose="02020603050405020304" pitchFamily="18" charset="0"/>
                <a:hlinkClick r:id="rId3"/>
              </a:rPr>
              <a:t>transparencia@upp.edu.mx</a:t>
            </a:r>
            <a:r>
              <a:rPr lang="es-ES_tradnl" sz="1300" b="1" dirty="0">
                <a:solidFill>
                  <a:srgbClr val="000723"/>
                </a:solidFill>
                <a:latin typeface="Montserrat Medium" pitchFamily="50" charset="0"/>
                <a:ea typeface="Graphik" charset="0"/>
                <a:cs typeface="Graphik" charset="0"/>
              </a:rPr>
              <a:t> </a:t>
            </a:r>
            <a:r>
              <a:rPr lang="es-MX" sz="1300" dirty="0">
                <a:solidFill>
                  <a:srgbClr val="000723"/>
                </a:solidFill>
                <a:latin typeface="Montserrat Medium" pitchFamily="50" charset="0"/>
                <a:ea typeface="Graphik" charset="0"/>
                <a:cs typeface="Graphik" charset="0"/>
              </a:rPr>
              <a:t>para manifestar </a:t>
            </a:r>
            <a:r>
              <a:rPr lang="es-MX" sz="1400" dirty="0">
                <a:solidFill>
                  <a:srgbClr val="000723"/>
                </a:solidFill>
                <a:latin typeface="Montserrat Medium" pitchFamily="2" charset="0"/>
                <a:ea typeface="Graphik" charset="0"/>
                <a:cs typeface="Graphik" charset="0"/>
              </a:rPr>
              <a:t>negativa </a:t>
            </a:r>
            <a:r>
              <a:rPr lang="es-MX" sz="1400" dirty="0">
                <a:latin typeface="Montserrat Medium" pitchFamily="50" charset="0"/>
              </a:rPr>
              <a:t>para el tratamiento de sus datos personales para finalidades y transferencias de datos personales que requieren el consentimiento del titular, así como aquellos para el ejercicio de Derechos ARCO</a:t>
            </a:r>
            <a:r>
              <a:rPr lang="es-MX" sz="1400" dirty="0">
                <a:solidFill>
                  <a:srgbClr val="000723"/>
                </a:solidFill>
                <a:latin typeface="Montserrat Medium" pitchFamily="2" charset="0"/>
                <a:ea typeface="Graphik" charset="0"/>
                <a:cs typeface="Graphik" charset="0"/>
              </a:rPr>
              <a:t>,  las cuales son descritas </a:t>
            </a:r>
            <a:r>
              <a:rPr lang="es-MX" sz="1400" dirty="0">
                <a:latin typeface="Montserrat Medium" pitchFamily="50" charset="0"/>
              </a:rPr>
              <a:t>en el artículo 7º (datos sensibles) de la Ley de Protección de Datos Personales en Posesión de Sujetos Obligados para el Estado de Hidalgo, así como los numerales  14 y 97 del mismo ordenamiento </a:t>
            </a:r>
            <a:r>
              <a:rPr lang="es-MX" sz="1400" dirty="0">
                <a:solidFill>
                  <a:srgbClr val="000723"/>
                </a:solidFill>
                <a:latin typeface="Montserrat Medium" pitchFamily="2" charset="0"/>
              </a:rPr>
              <a:t>, cabe mencionar que no existen finalidades ni transferencias que requieran su consentimiento.</a:t>
            </a:r>
            <a:endParaRPr lang="es-ES_tradnl" sz="1400" dirty="0">
              <a:solidFill>
                <a:srgbClr val="000723"/>
              </a:solidFill>
              <a:latin typeface="Montserrat Medium" pitchFamily="2" charset="0"/>
              <a:ea typeface="Graphik" charset="0"/>
              <a:cs typeface="Graphik" charset="0"/>
            </a:endParaRPr>
          </a:p>
          <a:p>
            <a:pPr marL="0" indent="0" algn="just">
              <a:buNone/>
            </a:pPr>
            <a:endParaRPr lang="es-ES_tradnl" sz="1300" dirty="0">
              <a:solidFill>
                <a:srgbClr val="000723"/>
              </a:solidFill>
              <a:latin typeface="Montserrat Medium" pitchFamily="50" charset="0"/>
              <a:ea typeface="Graphik" charset="0"/>
              <a:cs typeface="Graphik" charset="0"/>
            </a:endParaRPr>
          </a:p>
          <a:p>
            <a:pPr marL="0" indent="0" algn="just">
              <a:buNone/>
            </a:pPr>
            <a:endParaRPr lang="es-ES_tradnl" sz="1300" b="1" dirty="0">
              <a:solidFill>
                <a:srgbClr val="000723"/>
              </a:solidFill>
              <a:latin typeface="Montserrat Medium" pitchFamily="50" charset="0"/>
              <a:ea typeface="Graphik" charset="0"/>
              <a:cs typeface="Graphik" charset="0"/>
            </a:endParaRPr>
          </a:p>
          <a:p>
            <a:pPr marL="0" indent="0" algn="just">
              <a:buNone/>
            </a:pPr>
            <a:r>
              <a:rPr lang="es-ES_tradnl" sz="1300" b="1" dirty="0">
                <a:solidFill>
                  <a:srgbClr val="000723"/>
                </a:solidFill>
                <a:latin typeface="Montserrat Medium" pitchFamily="50" charset="0"/>
                <a:ea typeface="Graphik" charset="0"/>
                <a:cs typeface="Graphik" charset="0"/>
              </a:rPr>
              <a:t>Nota</a:t>
            </a:r>
            <a:r>
              <a:rPr lang="es-ES_tradnl" sz="1300" dirty="0">
                <a:solidFill>
                  <a:srgbClr val="000723"/>
                </a:solidFill>
                <a:latin typeface="Montserrat Medium" pitchFamily="50" charset="0"/>
                <a:ea typeface="Graphik" charset="0"/>
                <a:cs typeface="Graphik" charset="0"/>
              </a:rPr>
              <a:t>: L</a:t>
            </a:r>
            <a:r>
              <a:rPr lang="es-MX" sz="1300" dirty="0">
                <a:solidFill>
                  <a:srgbClr val="000723"/>
                </a:solidFill>
                <a:latin typeface="Montserrat Medium" pitchFamily="50" charset="0"/>
                <a:ea typeface="Graphik" charset="0"/>
                <a:cs typeface="Graphik" charset="0"/>
              </a:rPr>
              <a:t>e informamos que, si usted no manifiesta su negativa para llevar a cabo el tratamiento descrito en los apartados anteriores, entenderemos que ha otorgado su consentimiento para hacerlo. salvo lo establecido por los artículos 7 Fracciones I, II y IV, 19 y 98 por causas de excepción previstas en la citada ley de protección de datos personales</a:t>
            </a:r>
            <a:r>
              <a:rPr lang="es-ES_tradnl" sz="1300" dirty="0">
                <a:solidFill>
                  <a:srgbClr val="000723"/>
                </a:solidFill>
                <a:latin typeface="Montserrat Medium" pitchFamily="50" charset="0"/>
                <a:ea typeface="Graphik" charset="0"/>
                <a:cs typeface="Graphik" charset="0"/>
              </a:rPr>
              <a:t>.</a:t>
            </a:r>
          </a:p>
          <a:p>
            <a:pPr marL="0" indent="0">
              <a:buNone/>
            </a:pPr>
            <a:endParaRPr lang="es-ES_tradnl" sz="1300" dirty="0">
              <a:solidFill>
                <a:srgbClr val="000723"/>
              </a:solidFill>
              <a:latin typeface="Montserrat Medium" pitchFamily="50" charset="0"/>
              <a:ea typeface="Graphik" charset="0"/>
              <a:cs typeface="Graphik" charset="0"/>
            </a:endParaRPr>
          </a:p>
          <a:p>
            <a:pPr marL="0" indent="0">
              <a:buNone/>
            </a:pPr>
            <a:r>
              <a:rPr lang="es-ES_tradnl" sz="1300" dirty="0">
                <a:solidFill>
                  <a:srgbClr val="000723"/>
                </a:solidFill>
                <a:latin typeface="Montserrat Medium" pitchFamily="50" charset="0"/>
                <a:ea typeface="Graphik" charset="0"/>
                <a:cs typeface="Graphik" charset="0"/>
              </a:rPr>
              <a:t>Para llevar a cabo las finalidades descritas en el presente aviso de privacidad, utilizaremos los siguientes </a:t>
            </a:r>
            <a:r>
              <a:rPr lang="es-ES_tradnl" sz="1300" b="1" dirty="0">
                <a:solidFill>
                  <a:srgbClr val="000723"/>
                </a:solidFill>
                <a:latin typeface="Montserrat Medium" pitchFamily="50" charset="0"/>
                <a:ea typeface="Graphik" charset="0"/>
                <a:cs typeface="Graphik" charset="0"/>
              </a:rPr>
              <a:t>datos personales:</a:t>
            </a: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Nombre completo (será utilizado para todas las finalidades)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Wingdings" panose="05000000000000000000" pitchFamily="2" charset="2"/>
              <a:buChar char=""/>
            </a:pPr>
            <a:r>
              <a:rPr lang="es-ES" sz="1300" kern="100" dirty="0">
                <a:effectLst/>
                <a:latin typeface="Montserrat Medium" pitchFamily="2" charset="0"/>
                <a:ea typeface="Calibri" panose="020F0502020204030204" pitchFamily="34" charset="0"/>
                <a:cs typeface="Times New Roman" panose="02020603050405020304" pitchFamily="18" charset="0"/>
              </a:rPr>
              <a:t>Correo Electrónico </a:t>
            </a:r>
            <a:r>
              <a:rPr lang="es-MX" sz="1300" kern="100" dirty="0">
                <a:effectLst/>
                <a:latin typeface="Montserrat Medium" pitchFamily="2" charset="0"/>
                <a:ea typeface="Calibri" panose="020F0502020204030204" pitchFamily="34" charset="0"/>
                <a:cs typeface="Times New Roman" panose="02020603050405020304" pitchFamily="18" charset="0"/>
              </a:rPr>
              <a:t>(será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r>
              <a:rPr lang="es-ES" sz="1300" kern="10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24094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8D0F7AE-33B0-447E-9181-9810EB71D9A2}"/>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868680" y="310894"/>
            <a:ext cx="8625840" cy="877162"/>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SOCIAL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3"/>
            <a:ext cx="9677400" cy="4837415"/>
          </a:xfrm>
        </p:spPr>
        <p:txBody>
          <a:bodyPr/>
          <a:lstStyle/>
          <a:p>
            <a:pPr algn="just"/>
            <a:endParaRPr lang="es-ES_tradnl" sz="1300" dirty="0">
              <a:solidFill>
                <a:srgbClr val="000723"/>
              </a:solidFill>
              <a:latin typeface="Montserrat Medium" pitchFamily="50" charset="0"/>
              <a:ea typeface="Graphik" charset="0"/>
              <a:cs typeface="Graphik" charset="0"/>
            </a:endParaRPr>
          </a:p>
          <a:p>
            <a:pPr marL="342900" indent="-342900" algn="just">
              <a:lnSpc>
                <a:spcPct val="106000"/>
              </a:lnSpc>
              <a:spcAft>
                <a:spcPts val="800"/>
              </a:spcAft>
              <a:buFont typeface="Wingdings" panose="05000000000000000000" pitchFamily="2" charset="2"/>
              <a:buChar char=""/>
              <a:tabLst>
                <a:tab pos="540385" algn="l"/>
              </a:tabLst>
            </a:pP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indent="-342900" algn="just">
              <a:lnSpc>
                <a:spcPct val="106000"/>
              </a:lnSpc>
              <a:spcAft>
                <a:spcPts val="800"/>
              </a:spcAft>
              <a:buFont typeface="Wingdings" panose="05000000000000000000" pitchFamily="2" charset="2"/>
              <a:buChar char=""/>
              <a:tabLst>
                <a:tab pos="540385"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Número telefónico fijo y móvil de estudiante (será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marL="342900" lvl="0" indent="-342900" algn="just">
              <a:lnSpc>
                <a:spcPct val="106000"/>
              </a:lnSpc>
              <a:spcAft>
                <a:spcPts val="800"/>
              </a:spcAft>
              <a:buFont typeface="Wingdings" panose="05000000000000000000" pitchFamily="2" charset="2"/>
              <a:buChar char=""/>
              <a:tabLst>
                <a:tab pos="540385"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Clave Única de Registro de Población (CURP) (será utilizado para todas las finalidades)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r>
              <a:rPr lang="es-ES" sz="1300" kern="10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Número de seguridad social (será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Número de matrícula (será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algn="just"/>
            <a:endParaRPr lang="es-ES_tradnl" sz="1300" dirty="0">
              <a:solidFill>
                <a:srgbClr val="000723"/>
              </a:solidFill>
              <a:latin typeface="Montserrat Medium" pitchFamily="2" charset="0"/>
              <a:ea typeface="Graphik" charset="0"/>
              <a:cs typeface="Graphik" charset="0"/>
            </a:endParaRPr>
          </a:p>
          <a:p>
            <a:pPr algn="just"/>
            <a:r>
              <a:rPr lang="es-ES_tradnl" sz="1300" dirty="0">
                <a:solidFill>
                  <a:srgbClr val="000723"/>
                </a:solidFill>
                <a:latin typeface="Montserrat Medium" pitchFamily="2" charset="0"/>
                <a:ea typeface="Graphik" charset="0"/>
                <a:cs typeface="Graphik" charset="0"/>
              </a:rPr>
              <a:t>Además de los datos personales mencionados anteriormente, para las finalidades informadas, utilizaremos los siguientes </a:t>
            </a:r>
            <a:r>
              <a:rPr lang="es-ES_tradnl" sz="1300" b="1" dirty="0">
                <a:solidFill>
                  <a:srgbClr val="000723"/>
                </a:solidFill>
                <a:latin typeface="Montserrat Medium" pitchFamily="2" charset="0"/>
                <a:ea typeface="Graphik" charset="0"/>
                <a:cs typeface="Graphik" charset="0"/>
              </a:rPr>
              <a:t>datos personales </a:t>
            </a:r>
            <a:r>
              <a:rPr lang="es-ES_tradnl" sz="1300" dirty="0">
                <a:solidFill>
                  <a:srgbClr val="000723"/>
                </a:solidFill>
                <a:latin typeface="Montserrat Medium" pitchFamily="2" charset="0"/>
                <a:ea typeface="Graphik" charset="0"/>
                <a:cs typeface="Graphik" charset="0"/>
              </a:rPr>
              <a:t>considerados como </a:t>
            </a:r>
            <a:r>
              <a:rPr lang="es-ES_tradnl" sz="1300" b="1" dirty="0">
                <a:solidFill>
                  <a:srgbClr val="000723"/>
                </a:solidFill>
                <a:latin typeface="Montserrat Medium" pitchFamily="2" charset="0"/>
                <a:ea typeface="Graphik" charset="0"/>
                <a:cs typeface="Graphik" charset="0"/>
              </a:rPr>
              <a:t>sensibles</a:t>
            </a:r>
            <a:r>
              <a:rPr lang="es-ES_tradnl" sz="1300" dirty="0">
                <a:solidFill>
                  <a:srgbClr val="000723"/>
                </a:solidFill>
                <a:latin typeface="Montserrat Medium" pitchFamily="2" charset="0"/>
                <a:ea typeface="Graphik" charset="0"/>
                <a:cs typeface="Graphik" charset="0"/>
              </a:rPr>
              <a:t>. </a:t>
            </a:r>
          </a:p>
          <a:p>
            <a:pPr algn="just"/>
            <a:endParaRPr lang="es-ES_tradnl" sz="1300" dirty="0">
              <a:solidFill>
                <a:srgbClr val="000723"/>
              </a:solidFill>
              <a:latin typeface="Montserrat Medium" pitchFamily="2" charset="0"/>
              <a:ea typeface="Graphik" charset="0"/>
              <a:cs typeface="Graphik" charset="0"/>
            </a:endParaRP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31877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Domicilio (será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 </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6779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51E5196-B41C-4997-9DD9-1C4EF55BD752}"/>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830580" y="337310"/>
            <a:ext cx="8702040" cy="679705"/>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SOCIAL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228600" y="1371600"/>
            <a:ext cx="9829800" cy="5069849"/>
          </a:xfrm>
        </p:spPr>
        <p:txBody>
          <a:bodyPr/>
          <a:lstStyle/>
          <a:p>
            <a:pPr algn="just"/>
            <a:endParaRPr lang="es-ES_tradnl" sz="1300" dirty="0">
              <a:solidFill>
                <a:srgbClr val="000723"/>
              </a:solidFill>
              <a:latin typeface="Montserrat Medium" pitchFamily="50"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31877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Certificado médico (será utilizado para las finalidades 2, 3)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Wingdings" panose="05000000000000000000" pitchFamily="2" charset="2"/>
              <a:buChar char=""/>
              <a:tabLst>
                <a:tab pos="31877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Escuela de procedencia (será utilizado para todas las finalidades)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tabLst>
                <a:tab pos="31877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Calificaciones (será utilizado para todas las finalidades) [artículos 16, 21 del Reglamento de Servicio Social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Universidad Politécnica de Pachuca</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algn="just"/>
            <a:endParaRPr lang="es-ES_tradnl" sz="1300" b="1" dirty="0">
              <a:solidFill>
                <a:srgbClr val="000723"/>
              </a:solidFill>
              <a:latin typeface="Montserrat Medium" pitchFamily="50" charset="0"/>
              <a:ea typeface="Graphik" charset="0"/>
              <a:cs typeface="Graphik" charset="0"/>
            </a:endParaRPr>
          </a:p>
          <a:p>
            <a:pPr algn="just"/>
            <a:r>
              <a:rPr lang="es-ES_tradnl" sz="1300" b="1" dirty="0">
                <a:solidFill>
                  <a:srgbClr val="000723"/>
                </a:solidFill>
                <a:latin typeface="Montserrat Medium" pitchFamily="50" charset="0"/>
                <a:ea typeface="Graphik" charset="0"/>
                <a:cs typeface="Graphik" charset="0"/>
              </a:rPr>
              <a:t>Cláusula de Transferencia:, </a:t>
            </a:r>
            <a:r>
              <a:rPr lang="es-ES_tradnl" sz="1300" dirty="0">
                <a:solidFill>
                  <a:srgbClr val="000723"/>
                </a:solidFill>
                <a:latin typeface="Montserrat Medium" pitchFamily="50" charset="0"/>
                <a:ea typeface="Graphik" charset="0"/>
                <a:cs typeface="Graphik" charset="0"/>
              </a:rPr>
              <a:t>Se le informa que sus datos personales serán compartidos  con la institución pública o privada  en la que el alumnado  desea realizar su Servicio Social con fundamento </a:t>
            </a:r>
            <a:r>
              <a:rPr lang="es-ES_tradnl" sz="1300" dirty="0">
                <a:effectLst/>
                <a:latin typeface="Montserrat Medium" pitchFamily="2" charset="0"/>
                <a:ea typeface="Calibri" panose="020F0502020204030204" pitchFamily="34" charset="0"/>
                <a:cs typeface="Times New Roman" panose="02020603050405020304" pitchFamily="18" charset="0"/>
              </a:rPr>
              <a:t>en los artículos 98, fracciones V y VI, y 99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r>
              <a:rPr lang="es-ES_tradnl" sz="1300" dirty="0">
                <a:effectLst/>
                <a:latin typeface="Montserrat Medium" pitchFamily="2" charset="0"/>
                <a:ea typeface="Calibri" panose="020F0502020204030204" pitchFamily="34" charset="0"/>
                <a:cs typeface="Times New Roman" panose="02020603050405020304" pitchFamily="18" charset="0"/>
              </a:rPr>
              <a:t>sus </a:t>
            </a:r>
            <a:r>
              <a:rPr lang="es-ES_tradnl" sz="1300" b="1" dirty="0">
                <a:effectLst/>
                <a:latin typeface="Montserrat Medium" pitchFamily="2" charset="0"/>
                <a:ea typeface="Calibri" panose="020F0502020204030204" pitchFamily="34" charset="0"/>
                <a:cs typeface="Times New Roman" panose="02020603050405020304" pitchFamily="18" charset="0"/>
              </a:rPr>
              <a:t>datos personales</a:t>
            </a:r>
            <a:r>
              <a:rPr lang="es-ES_tradnl" sz="1300" dirty="0">
                <a:effectLst/>
                <a:latin typeface="Montserrat Medium" pitchFamily="2" charset="0"/>
                <a:ea typeface="Calibri" panose="020F0502020204030204" pitchFamily="34" charset="0"/>
                <a:cs typeface="Times New Roman" panose="02020603050405020304" pitchFamily="18" charset="0"/>
              </a:rPr>
              <a:t> serán transferidos con el objetivo de cumplir con las obligaciones de la Universidad Politécnica de Pachuca y garantizar los derechos estudiantiles de sus integrantes, hago mención que si se hará transferencia de datos personales a otras dependencias.</a:t>
            </a:r>
          </a:p>
          <a:p>
            <a:pPr marL="0" indent="0" algn="just">
              <a:buNone/>
            </a:pPr>
            <a:endParaRPr lang="es-ES_tradnl" sz="1300" dirty="0">
              <a:latin typeface="Montserrat Medium" pitchFamily="2" charset="0"/>
              <a:ea typeface="Calibri" panose="020F0502020204030204" pitchFamily="34" charset="0"/>
              <a:cs typeface="Times New Roman" panose="02020603050405020304" pitchFamily="18" charset="0"/>
            </a:endParaRPr>
          </a:p>
          <a:p>
            <a:pPr marL="0" indent="0" algn="just">
              <a:buNone/>
            </a:pPr>
            <a:endParaRPr lang="es-ES_tradnl" sz="1300" dirty="0">
              <a:latin typeface="Montserrat Medium" pitchFamily="2" charset="0"/>
              <a:ea typeface="Calibri" panose="020F0502020204030204" pitchFamily="34" charset="0"/>
              <a:cs typeface="Times New Roman" panose="02020603050405020304" pitchFamily="18" charset="0"/>
            </a:endParaRPr>
          </a:p>
          <a:p>
            <a:pPr algn="just"/>
            <a:r>
              <a:rPr lang="es-ES_tradnl" sz="1300" dirty="0">
                <a:solidFill>
                  <a:srgbClr val="000723"/>
                </a:solidFill>
                <a:latin typeface="Montserrat Medium" pitchFamily="2" charset="0"/>
                <a:ea typeface="Graphik" charset="0"/>
                <a:cs typeface="Graphik" charset="0"/>
              </a:rPr>
              <a:t>Se le informa que para las transferencias indicadas con un asterisco (datos sensibles) </a:t>
            </a:r>
            <a:r>
              <a:rPr lang="es-ES" sz="1300" kern="100" dirty="0">
                <a:effectLst/>
                <a:latin typeface="Montserrat Medium" pitchFamily="2" charset="0"/>
                <a:ea typeface="Calibri" panose="020F0502020204030204" pitchFamily="34" charset="0"/>
                <a:cs typeface="Times New Roman" panose="02020603050405020304" pitchFamily="18" charset="0"/>
              </a:rPr>
              <a:t>jamás serán divulgados ni compartidos con terceros, salvo las excepciones para hacerlo sin su consentimiento, establecidas en la Ley de Protección de Datos Personales en Posesión de Sujetos Obligados para el Estado de Hidalgo. </a:t>
            </a:r>
          </a:p>
          <a:p>
            <a:pPr marL="0" indent="0" algn="just">
              <a:buNone/>
            </a:pPr>
            <a:endParaRPr lang="es-ES_tradnl" sz="13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89974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B1C4DE1-994F-4184-9BEF-FB4B2945EF2A}"/>
              </a:ext>
            </a:extLst>
          </p:cNvPr>
          <p:cNvPicPr>
            <a:picLocks noChangeAspect="1"/>
          </p:cNvPicPr>
          <p:nvPr/>
        </p:nvPicPr>
        <p:blipFill>
          <a:blip r:embed="rId2"/>
          <a:stretch>
            <a:fillRect/>
          </a:stretch>
        </p:blipFill>
        <p:spPr>
          <a:xfrm>
            <a:off x="-32084" y="0"/>
            <a:ext cx="10363200" cy="7772400"/>
          </a:xfrm>
          <a:prstGeom prst="rect">
            <a:avLst/>
          </a:prstGeom>
        </p:spPr>
      </p:pic>
      <p:sp>
        <p:nvSpPr>
          <p:cNvPr id="2" name="Título 1"/>
          <p:cNvSpPr>
            <a:spLocks noGrp="1"/>
          </p:cNvSpPr>
          <p:nvPr>
            <p:ph type="title"/>
          </p:nvPr>
        </p:nvSpPr>
        <p:spPr>
          <a:xfrm>
            <a:off x="944880" y="310895"/>
            <a:ext cx="8473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SOCIAL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228600" y="1752600"/>
            <a:ext cx="9753600" cy="4278094"/>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La última actualización y/o modificación del presente aviso es la indicada al final del mismo, situación que también podrá informarse directamente en las oficinas de esta área responsable de la protección de sus datos o a través de la página web institucional (</a:t>
            </a:r>
            <a:r>
              <a:rPr lang="es-MX" sz="1300"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www.upp.edu.mx</a:t>
            </a:r>
            <a:r>
              <a:rPr lang="es-MX" sz="1300" dirty="0">
                <a:solidFill>
                  <a:srgbClr val="000723"/>
                </a:solidFill>
                <a:latin typeface="Montserrat Medium" pitchFamily="2" charset="0"/>
                <a:ea typeface="Graphik" charset="0"/>
                <a:cs typeface="Graphik" charset="0"/>
              </a:rPr>
              <a:t>).</a:t>
            </a:r>
          </a:p>
          <a:p>
            <a:pPr algn="just"/>
            <a:endParaRPr lang="es-MX" sz="1300" dirty="0">
              <a:solidFill>
                <a:srgbClr val="000723"/>
              </a:solidFill>
              <a:latin typeface="Montserrat Medium" pitchFamily="2"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Usted tiene derecho a conocer qué datos personales tenemos de usted, para qué los utilizamos y las condiciones del uso que les damos </a:t>
            </a:r>
            <a:r>
              <a:rPr lang="es-MX" sz="1300" b="1" dirty="0">
                <a:solidFill>
                  <a:srgbClr val="000723"/>
                </a:solidFill>
                <a:latin typeface="Montserrat Medium" pitchFamily="2" charset="0"/>
                <a:ea typeface="Graphik" charset="0"/>
                <a:cs typeface="Graphik" charset="0"/>
              </a:rPr>
              <a:t>(acceso</a:t>
            </a:r>
            <a:r>
              <a:rPr lang="es-MX" sz="1300" dirty="0">
                <a:solidFill>
                  <a:srgbClr val="000723"/>
                </a:solidFill>
                <a:latin typeface="Montserrat Medium" pitchFamily="2" charset="0"/>
                <a:ea typeface="Graphik" charset="0"/>
                <a:cs typeface="Graphik" charset="0"/>
              </a:rPr>
              <a:t>). Asimismo, es su derecho solicitar la corrección de su información personal en caso de que esté desactualizada, sea inexacta o incompleta </a:t>
            </a:r>
            <a:r>
              <a:rPr lang="es-MX" sz="1300" b="1" dirty="0">
                <a:solidFill>
                  <a:srgbClr val="000723"/>
                </a:solidFill>
                <a:latin typeface="Montserrat Medium" pitchFamily="2" charset="0"/>
                <a:ea typeface="Graphik" charset="0"/>
                <a:cs typeface="Graphik" charset="0"/>
              </a:rPr>
              <a:t>(rectificación)</a:t>
            </a:r>
            <a:r>
              <a:rPr lang="es-MX" sz="1300" dirty="0">
                <a:solidFill>
                  <a:srgbClr val="000723"/>
                </a:solidFill>
                <a:latin typeface="Montserrat Medium" pitchFamily="2" charset="0"/>
                <a:ea typeface="Graphik" charset="0"/>
                <a:cs typeface="Graphik" charset="0"/>
              </a:rPr>
              <a:t>; que la eliminemos de nuestros registros o bases de datos cuando considere que la misma no está siendo utilizada conforme a los principios, deberes y obligaciones previstas en la normativa </a:t>
            </a:r>
            <a:r>
              <a:rPr lang="es-MX" sz="1300" b="1" dirty="0">
                <a:solidFill>
                  <a:srgbClr val="000723"/>
                </a:solidFill>
                <a:latin typeface="Montserrat Medium" pitchFamily="2" charset="0"/>
                <a:ea typeface="Graphik" charset="0"/>
                <a:cs typeface="Graphik" charset="0"/>
              </a:rPr>
              <a:t>(cancelación)</a:t>
            </a:r>
            <a:r>
              <a:rPr lang="es-MX" sz="1300" dirty="0">
                <a:solidFill>
                  <a:srgbClr val="000723"/>
                </a:solidFill>
                <a:latin typeface="Montserrat Medium" pitchFamily="2" charset="0"/>
                <a:ea typeface="Graphik" charset="0"/>
                <a:cs typeface="Graphik" charset="0"/>
              </a:rPr>
              <a:t>; así como oponerse al uso de sus datos personales para fines específicos </a:t>
            </a:r>
            <a:r>
              <a:rPr lang="es-MX" sz="1300" b="1" dirty="0">
                <a:solidFill>
                  <a:srgbClr val="000723"/>
                </a:solidFill>
                <a:latin typeface="Montserrat Medium" pitchFamily="2" charset="0"/>
                <a:ea typeface="Graphik" charset="0"/>
                <a:cs typeface="Graphik" charset="0"/>
              </a:rPr>
              <a:t>(oposición)</a:t>
            </a:r>
            <a:r>
              <a:rPr lang="es-MX" sz="1300" dirty="0">
                <a:solidFill>
                  <a:srgbClr val="000723"/>
                </a:solidFill>
                <a:latin typeface="Montserrat Medium" pitchFamily="2" charset="0"/>
                <a:ea typeface="Graphik" charset="0"/>
                <a:cs typeface="Graphik" charset="0"/>
              </a:rPr>
              <a:t>. Estos derechos se conocen como </a:t>
            </a:r>
            <a:r>
              <a:rPr lang="es-MX" sz="1300" b="1" dirty="0">
                <a:solidFill>
                  <a:srgbClr val="000723"/>
                </a:solidFill>
                <a:latin typeface="Montserrat Medium" pitchFamily="2" charset="0"/>
                <a:ea typeface="Graphik" charset="0"/>
                <a:cs typeface="Graphik" charset="0"/>
              </a:rPr>
              <a:t>derechos ARCO</a:t>
            </a:r>
            <a:r>
              <a:rPr lang="es-MX" sz="1300" dirty="0">
                <a:solidFill>
                  <a:srgbClr val="000723"/>
                </a:solidFill>
                <a:latin typeface="Montserrat Medium" pitchFamily="2" charset="0"/>
                <a:ea typeface="Graphik" charset="0"/>
                <a:cs typeface="Graphik" charset="0"/>
              </a:rPr>
              <a:t>. </a:t>
            </a:r>
          </a:p>
          <a:p>
            <a:pPr algn="just"/>
            <a:endParaRPr lang="es-MX" sz="1300" dirty="0">
              <a:solidFill>
                <a:srgbClr val="000723"/>
              </a:solidFill>
              <a:latin typeface="Montserrat Medium" pitchFamily="2"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Los </a:t>
            </a:r>
            <a:r>
              <a:rPr lang="es-MX" sz="1300" b="1" dirty="0">
                <a:solidFill>
                  <a:srgbClr val="000723"/>
                </a:solidFill>
                <a:latin typeface="Montserrat Medium" pitchFamily="2" charset="0"/>
                <a:ea typeface="Graphik" charset="0"/>
                <a:cs typeface="Graphik" charset="0"/>
              </a:rPr>
              <a:t>datos de contacto de la Unidad de Transparencia del Poder Ejecutivo</a:t>
            </a:r>
            <a:r>
              <a:rPr lang="es-MX" sz="1300" dirty="0">
                <a:solidFill>
                  <a:srgbClr val="000723"/>
                </a:solidFill>
                <a:latin typeface="Montserrat Medium" pitchFamily="2" charset="0"/>
                <a:ea typeface="Graphik" charset="0"/>
                <a:cs typeface="Graphik" charset="0"/>
              </a:rPr>
              <a:t>, quién gestionará las solicitudes para el ejercicio de derechos ARCO, asimismo auxiliará y orientará respecto al ejercicio del derecho a la protección de datos personales, son los siguientes: : Carretera a la Estanzuela s/n. C.P. 42162, San Agustín Tlaxiaca , Hidalgo, teléfonos (lada 01771) 71-8-62-15 o 79-7-52-76, E-mail: uipg@hidalgo.gob.mx </a:t>
            </a:r>
          </a:p>
          <a:p>
            <a:pPr algn="just"/>
            <a:endParaRPr lang="es-ES_tradnl" sz="1300" dirty="0">
              <a:solidFill>
                <a:srgbClr val="000723"/>
              </a:solidFill>
              <a:latin typeface="Montserrat Medium" pitchFamily="2" charset="0"/>
              <a:ea typeface="Graphik" charset="0"/>
              <a:cs typeface="Graphik" charset="0"/>
            </a:endParaRPr>
          </a:p>
          <a:p>
            <a:pPr algn="just"/>
            <a:r>
              <a:rPr lang="es-MX" sz="1300" kern="100" dirty="0">
                <a:effectLst/>
                <a:latin typeface="Montserrat Medium" pitchFamily="2" charset="0"/>
                <a:ea typeface="Calibri" panose="020F0502020204030204" pitchFamily="34" charset="0"/>
                <a:cs typeface="Times New Roman" panose="02020603050405020304" pitchFamily="18" charset="0"/>
              </a:rPr>
              <a:t>Última fecha de actualización. Mayo 2024</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162186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607</TotalTime>
  <Words>1281</Words>
  <Application>Microsoft Office PowerPoint</Application>
  <PresentationFormat>Personalizado</PresentationFormat>
  <Paragraphs>57</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Calibri</vt:lpstr>
      <vt:lpstr>Montserrat</vt:lpstr>
      <vt:lpstr>Montserrat Medium</vt:lpstr>
      <vt:lpstr>Wingdings</vt:lpstr>
      <vt:lpstr>Office Theme</vt:lpstr>
      <vt:lpstr>AVISO DE PRIVACIDAD SERVICIO SOCIAL  Propósito por el cual se recaban sus datos personales y protección de los mismos</vt:lpstr>
      <vt:lpstr>AVISO DE PRIVACIDAD SERVICIO SOCIAL  Propósito por el cual se recaban sus datos personales y protección de los mismos</vt:lpstr>
      <vt:lpstr>AVISO DE PRIVACIDAD SERVICIO SOCIAL  Propósito por el cual se recaban sus datos personales y protección de los mismos</vt:lpstr>
      <vt:lpstr>AVISO DE PRIVACIDAD SERVICIO SOCIAL  Propósito por el cual se recaban sus datos personales y protección de los mismos</vt:lpstr>
      <vt:lpstr>AVISO DE PRIVACIDAD SERVICIO SOCIAL  Propósito por el cual se recaban sus datos personales y protección de los mismos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Usuario</cp:lastModifiedBy>
  <cp:revision>16</cp:revision>
  <dcterms:created xsi:type="dcterms:W3CDTF">2024-03-12T18:18:55Z</dcterms:created>
  <dcterms:modified xsi:type="dcterms:W3CDTF">2024-06-17T20:27:50Z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2024-03-12T00:00:00Z</vt:filetime>
  </property>
  <property fmtid="{D5CDD505-2E9C-101B-9397-08002B2CF9AE}" pid="3" name="LastSaved">
    <vt:filetime>2024-03-12T00:00:00Z</vt:filetime>
  </property>
</Properties>
</file>