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405638" cy="43205400"/>
  <p:notesSz cx="6858000" cy="9144000"/>
  <p:defaultText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snapToGrid="0" snapToObjects="1" showGuides="1">
      <p:cViewPr varScale="1">
        <p:scale>
          <a:sx n="10" d="100"/>
          <a:sy n="10" d="100"/>
        </p:scale>
        <p:origin x="2694" y="180"/>
      </p:cViewPr>
      <p:guideLst>
        <p:guide orient="horz" pos="13608"/>
        <p:guide pos="10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2CEAF-B028-4081-968F-6668D9D7031A}" type="datetimeFigureOut">
              <a:rPr lang="es-MX" smtClean="0"/>
              <a:t>30/08/2021</a:t>
            </a:fld>
            <a:endParaRPr lang="es-MX"/>
          </a:p>
        </p:txBody>
      </p:sp>
      <p:sp>
        <p:nvSpPr>
          <p:cNvPr id="4" name="3 Marcador de imagen de diapositiva"/>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4D2481-99D2-49FA-AC0C-6C563417B6FD}" type="slidenum">
              <a:rPr lang="es-MX" smtClean="0"/>
              <a:t>‹Nº›</a:t>
            </a:fld>
            <a:endParaRPr lang="es-MX"/>
          </a:p>
        </p:txBody>
      </p:sp>
    </p:spTree>
    <p:extLst>
      <p:ext uri="{BB962C8B-B14F-4D97-AF65-F5344CB8AC3E}">
        <p14:creationId xmlns:p14="http://schemas.microsoft.com/office/powerpoint/2010/main" val="115007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F84D2481-99D2-49FA-AC0C-6C563417B6FD}" type="slidenum">
              <a:rPr lang="es-MX" smtClean="0"/>
              <a:t>1</a:t>
            </a:fld>
            <a:endParaRPr lang="es-MX"/>
          </a:p>
        </p:txBody>
      </p:sp>
    </p:spTree>
    <p:extLst>
      <p:ext uri="{BB962C8B-B14F-4D97-AF65-F5344CB8AC3E}">
        <p14:creationId xmlns:p14="http://schemas.microsoft.com/office/powerpoint/2010/main" val="246474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423" y="13421680"/>
            <a:ext cx="27544792" cy="9261158"/>
          </a:xfrm>
        </p:spPr>
        <p:txBody>
          <a:bodyPr/>
          <a:lstStyle/>
          <a:p>
            <a:r>
              <a:rPr lang="es-ES_tradnl"/>
              <a:t>Clic para editar título</a:t>
            </a:r>
            <a:endParaRPr lang="es-ES"/>
          </a:p>
        </p:txBody>
      </p:sp>
      <p:sp>
        <p:nvSpPr>
          <p:cNvPr id="3" name="Subtítulo 2"/>
          <p:cNvSpPr>
            <a:spLocks noGrp="1"/>
          </p:cNvSpPr>
          <p:nvPr>
            <p:ph type="subTitle" idx="1"/>
          </p:nvPr>
        </p:nvSpPr>
        <p:spPr>
          <a:xfrm>
            <a:off x="4860846" y="24483060"/>
            <a:ext cx="22683947"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03460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75917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64486" y="10901365"/>
            <a:ext cx="25834495" cy="23224902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5744126" y="10901365"/>
            <a:ext cx="76980266" cy="23224902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6506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9762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559822" y="27763473"/>
            <a:ext cx="27544792" cy="8581073"/>
          </a:xfrm>
        </p:spPr>
        <p:txBody>
          <a:bodyPr anchor="t"/>
          <a:lstStyle>
            <a:lvl1pPr algn="l">
              <a:defRPr sz="18900" b="1" cap="all"/>
            </a:lvl1pPr>
          </a:lstStyle>
          <a:p>
            <a:r>
              <a:rPr lang="es-ES_tradnl"/>
              <a:t>Clic para editar título</a:t>
            </a:r>
            <a:endParaRPr lang="es-ES"/>
          </a:p>
        </p:txBody>
      </p:sp>
      <p:sp>
        <p:nvSpPr>
          <p:cNvPr id="3" name="Marcador de texto 2"/>
          <p:cNvSpPr>
            <a:spLocks noGrp="1"/>
          </p:cNvSpPr>
          <p:nvPr>
            <p:ph type="body" idx="1"/>
          </p:nvPr>
        </p:nvSpPr>
        <p:spPr>
          <a:xfrm>
            <a:off x="2559822" y="18312295"/>
            <a:ext cx="27544792"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72483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5744128" y="63507940"/>
            <a:ext cx="51404567"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57688789" y="63507940"/>
            <a:ext cx="51410194"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308281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620282" y="1730219"/>
            <a:ext cx="29165074" cy="72009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620282" y="9671212"/>
            <a:ext cx="14318118"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620282" y="13701713"/>
            <a:ext cx="14318118"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6461616" y="9671212"/>
            <a:ext cx="14323742"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6461616" y="13701713"/>
            <a:ext cx="14323742"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660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19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240337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620283" y="1720215"/>
            <a:ext cx="10661232" cy="7320915"/>
          </a:xfrm>
        </p:spPr>
        <p:txBody>
          <a:bodyPr anchor="b"/>
          <a:lstStyle>
            <a:lvl1pPr algn="l">
              <a:defRPr sz="9500" b="1"/>
            </a:lvl1pPr>
          </a:lstStyle>
          <a:p>
            <a:r>
              <a:rPr lang="es-ES_tradnl"/>
              <a:t>Clic para editar título</a:t>
            </a:r>
            <a:endParaRPr lang="es-ES"/>
          </a:p>
        </p:txBody>
      </p:sp>
      <p:sp>
        <p:nvSpPr>
          <p:cNvPr id="3" name="Marcador de contenido 2"/>
          <p:cNvSpPr>
            <a:spLocks noGrp="1"/>
          </p:cNvSpPr>
          <p:nvPr>
            <p:ph idx="1"/>
          </p:nvPr>
        </p:nvSpPr>
        <p:spPr>
          <a:xfrm>
            <a:off x="12669704" y="1720218"/>
            <a:ext cx="18115652"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620283" y="9041133"/>
            <a:ext cx="10661232"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858139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51732" y="30243780"/>
            <a:ext cx="19443383" cy="3570449"/>
          </a:xfrm>
        </p:spPr>
        <p:txBody>
          <a:bodyPr anchor="b"/>
          <a:lstStyle>
            <a:lvl1pPr algn="l">
              <a:defRPr sz="9500" b="1"/>
            </a:lvl1pPr>
          </a:lstStyle>
          <a:p>
            <a:r>
              <a:rPr lang="es-ES_tradnl"/>
              <a:t>Clic para editar título</a:t>
            </a:r>
            <a:endParaRPr lang="es-ES"/>
          </a:p>
        </p:txBody>
      </p:sp>
      <p:sp>
        <p:nvSpPr>
          <p:cNvPr id="3" name="Marcador de posición de imagen 2"/>
          <p:cNvSpPr>
            <a:spLocks noGrp="1"/>
          </p:cNvSpPr>
          <p:nvPr>
            <p:ph type="pic" idx="1"/>
          </p:nvPr>
        </p:nvSpPr>
        <p:spPr>
          <a:xfrm>
            <a:off x="6351732" y="3860483"/>
            <a:ext cx="19443383"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s-ES"/>
          </a:p>
        </p:txBody>
      </p:sp>
      <p:sp>
        <p:nvSpPr>
          <p:cNvPr id="4" name="Marcador de texto 3"/>
          <p:cNvSpPr>
            <a:spLocks noGrp="1"/>
          </p:cNvSpPr>
          <p:nvPr>
            <p:ph type="body" sz="half" idx="2"/>
          </p:nvPr>
        </p:nvSpPr>
        <p:spPr>
          <a:xfrm>
            <a:off x="6351732" y="33814229"/>
            <a:ext cx="19443383"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10F04E7-9CBB-024B-80B1-AA25566971F4}" type="datetimeFigureOut">
              <a:rPr lang="es-ES" smtClean="0"/>
              <a:pPr/>
              <a:t>30/08/2021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85746D1-7770-DB4A-92E1-F45EB2EF196C}" type="slidenum">
              <a:rPr lang="es-ES" smtClean="0"/>
              <a:pPr/>
              <a:t>‹Nº›</a:t>
            </a:fld>
            <a:endParaRPr lang="es-ES"/>
          </a:p>
        </p:txBody>
      </p:sp>
    </p:spTree>
    <p:extLst>
      <p:ext uri="{BB962C8B-B14F-4D97-AF65-F5344CB8AC3E}">
        <p14:creationId xmlns:p14="http://schemas.microsoft.com/office/powerpoint/2010/main" val="13654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20282" y="1730219"/>
            <a:ext cx="29165074" cy="7200900"/>
          </a:xfrm>
          <a:prstGeom prst="rect">
            <a:avLst/>
          </a:prstGeom>
        </p:spPr>
        <p:txBody>
          <a:bodyPr vert="horz" lIns="432054" tIns="216027" rIns="432054" bIns="216027"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620282" y="10081263"/>
            <a:ext cx="29165074" cy="28513567"/>
          </a:xfrm>
          <a:prstGeom prst="rect">
            <a:avLst/>
          </a:prstGeom>
        </p:spPr>
        <p:txBody>
          <a:bodyPr vert="horz" lIns="432054" tIns="216027" rIns="432054" bIns="216027"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620282" y="40045008"/>
            <a:ext cx="7561316"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710F04E7-9CBB-024B-80B1-AA25566971F4}" type="datetimeFigureOut">
              <a:rPr lang="es-ES" smtClean="0"/>
              <a:pPr/>
              <a:t>30/08/2021</a:t>
            </a:fld>
            <a:endParaRPr lang="es-ES"/>
          </a:p>
        </p:txBody>
      </p:sp>
      <p:sp>
        <p:nvSpPr>
          <p:cNvPr id="5" name="Marcador de pie de página 4"/>
          <p:cNvSpPr>
            <a:spLocks noGrp="1"/>
          </p:cNvSpPr>
          <p:nvPr>
            <p:ph type="ftr" sz="quarter" idx="3"/>
          </p:nvPr>
        </p:nvSpPr>
        <p:spPr>
          <a:xfrm>
            <a:off x="11071927" y="40045008"/>
            <a:ext cx="10261785"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23224040" y="40045008"/>
            <a:ext cx="7561316"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685746D1-7770-DB4A-92E1-F45EB2EF196C}" type="slidenum">
              <a:rPr lang="es-ES" smtClean="0"/>
              <a:pPr/>
              <a:t>‹Nº›</a:t>
            </a:fld>
            <a:endParaRPr lang="es-ES"/>
          </a:p>
        </p:txBody>
      </p:sp>
    </p:spTree>
    <p:extLst>
      <p:ext uri="{BB962C8B-B14F-4D97-AF65-F5344CB8AC3E}">
        <p14:creationId xmlns:p14="http://schemas.microsoft.com/office/powerpoint/2010/main" val="334009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6027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2160270" rtl="0" eaLnBrk="1" latinLnBrk="0" hangingPunct="1">
        <a:spcBef>
          <a:spcPct val="20000"/>
        </a:spcBef>
        <a:buFont typeface="Arial"/>
        <a:buChar char="•"/>
        <a:defRPr sz="15100" kern="1200">
          <a:solidFill>
            <a:schemeClr val="tx1"/>
          </a:solidFill>
          <a:latin typeface="+mn-lt"/>
          <a:ea typeface="+mn-ea"/>
          <a:cs typeface="+mn-cs"/>
        </a:defRPr>
      </a:lvl1pPr>
      <a:lvl2pPr marL="3510439" indent="-1350169" algn="l" defTabSz="2160270" rtl="0" eaLnBrk="1" latinLnBrk="0" hangingPunct="1">
        <a:spcBef>
          <a:spcPct val="20000"/>
        </a:spcBef>
        <a:buFont typeface="Arial"/>
        <a:buChar char="–"/>
        <a:defRPr sz="13200" kern="1200">
          <a:solidFill>
            <a:schemeClr val="tx1"/>
          </a:solidFill>
          <a:latin typeface="+mn-lt"/>
          <a:ea typeface="+mn-ea"/>
          <a:cs typeface="+mn-cs"/>
        </a:defRPr>
      </a:lvl2pPr>
      <a:lvl3pPr marL="5400675" indent="-1080135" algn="l" defTabSz="2160270" rtl="0" eaLnBrk="1" latinLnBrk="0" hangingPunct="1">
        <a:spcBef>
          <a:spcPct val="20000"/>
        </a:spcBef>
        <a:buFont typeface="Arial"/>
        <a:buChar char="•"/>
        <a:defRPr sz="11300" kern="1200">
          <a:solidFill>
            <a:schemeClr val="tx1"/>
          </a:solidFill>
          <a:latin typeface="+mn-lt"/>
          <a:ea typeface="+mn-ea"/>
          <a:cs typeface="+mn-cs"/>
        </a:defRPr>
      </a:lvl3pPr>
      <a:lvl4pPr marL="7560945" indent="-1080135" algn="l" defTabSz="2160270" rtl="0" eaLnBrk="1" latinLnBrk="0" hangingPunct="1">
        <a:spcBef>
          <a:spcPct val="20000"/>
        </a:spcBef>
        <a:buFont typeface="Arial"/>
        <a:buChar char="–"/>
        <a:defRPr sz="9500" kern="1200">
          <a:solidFill>
            <a:schemeClr val="tx1"/>
          </a:solidFill>
          <a:latin typeface="+mn-lt"/>
          <a:ea typeface="+mn-ea"/>
          <a:cs typeface="+mn-cs"/>
        </a:defRPr>
      </a:lvl4pPr>
      <a:lvl5pPr marL="9721215" indent="-1080135" algn="l" defTabSz="2160270" rtl="0" eaLnBrk="1" latinLnBrk="0" hangingPunct="1">
        <a:spcBef>
          <a:spcPct val="20000"/>
        </a:spcBef>
        <a:buFont typeface="Arial"/>
        <a:buChar char="»"/>
        <a:defRPr sz="9500" kern="1200">
          <a:solidFill>
            <a:schemeClr val="tx1"/>
          </a:solidFill>
          <a:latin typeface="+mn-lt"/>
          <a:ea typeface="+mn-ea"/>
          <a:cs typeface="+mn-cs"/>
        </a:defRPr>
      </a:lvl5pPr>
      <a:lvl6pPr marL="11881485" indent="-1080135" algn="l" defTabSz="2160270" rtl="0" eaLnBrk="1" latinLnBrk="0" hangingPunct="1">
        <a:spcBef>
          <a:spcPct val="20000"/>
        </a:spcBef>
        <a:buFont typeface="Arial"/>
        <a:buChar char="•"/>
        <a:defRPr sz="9500" kern="1200">
          <a:solidFill>
            <a:schemeClr val="tx1"/>
          </a:solidFill>
          <a:latin typeface="+mn-lt"/>
          <a:ea typeface="+mn-ea"/>
          <a:cs typeface="+mn-cs"/>
        </a:defRPr>
      </a:lvl6pPr>
      <a:lvl7pPr marL="14041755" indent="-1080135" algn="l" defTabSz="2160270" rtl="0" eaLnBrk="1" latinLnBrk="0" hangingPunct="1">
        <a:spcBef>
          <a:spcPct val="20000"/>
        </a:spcBef>
        <a:buFont typeface="Arial"/>
        <a:buChar char="•"/>
        <a:defRPr sz="9500" kern="1200">
          <a:solidFill>
            <a:schemeClr val="tx1"/>
          </a:solidFill>
          <a:latin typeface="+mn-lt"/>
          <a:ea typeface="+mn-ea"/>
          <a:cs typeface="+mn-cs"/>
        </a:defRPr>
      </a:lvl7pPr>
      <a:lvl8pPr marL="16202025" indent="-1080135" algn="l" defTabSz="2160270" rtl="0" eaLnBrk="1" latinLnBrk="0" hangingPunct="1">
        <a:spcBef>
          <a:spcPct val="20000"/>
        </a:spcBef>
        <a:buFont typeface="Arial"/>
        <a:buChar char="•"/>
        <a:defRPr sz="9500" kern="1200">
          <a:solidFill>
            <a:schemeClr val="tx1"/>
          </a:solidFill>
          <a:latin typeface="+mn-lt"/>
          <a:ea typeface="+mn-ea"/>
          <a:cs typeface="+mn-cs"/>
        </a:defRPr>
      </a:lvl8pPr>
      <a:lvl9pPr marL="18362295" indent="-1080135" algn="l" defTabSz="2160270" rtl="0" eaLnBrk="1" latinLnBrk="0" hangingPunct="1">
        <a:spcBef>
          <a:spcPct val="20000"/>
        </a:spcBef>
        <a:buFont typeface="Arial"/>
        <a:buChar char="•"/>
        <a:defRPr sz="9500" kern="1200">
          <a:solidFill>
            <a:schemeClr val="tx1"/>
          </a:solidFill>
          <a:latin typeface="+mn-lt"/>
          <a:ea typeface="+mn-ea"/>
          <a:cs typeface="+mn-cs"/>
        </a:defRPr>
      </a:lvl9pPr>
    </p:bodyStyle>
    <p:otherStyle>
      <a:defPPr>
        <a:defRPr lang="es-ES"/>
      </a:defPPr>
      <a:lvl1pPr marL="0" algn="l" defTabSz="2160270" rtl="0" eaLnBrk="1" latinLnBrk="0" hangingPunct="1">
        <a:defRPr sz="8500" kern="1200">
          <a:solidFill>
            <a:schemeClr val="tx1"/>
          </a:solidFill>
          <a:latin typeface="+mn-lt"/>
          <a:ea typeface="+mn-ea"/>
          <a:cs typeface="+mn-cs"/>
        </a:defRPr>
      </a:lvl1pPr>
      <a:lvl2pPr marL="2160270" algn="l" defTabSz="2160270" rtl="0" eaLnBrk="1" latinLnBrk="0" hangingPunct="1">
        <a:defRPr sz="8500" kern="1200">
          <a:solidFill>
            <a:schemeClr val="tx1"/>
          </a:solidFill>
          <a:latin typeface="+mn-lt"/>
          <a:ea typeface="+mn-ea"/>
          <a:cs typeface="+mn-cs"/>
        </a:defRPr>
      </a:lvl2pPr>
      <a:lvl3pPr marL="4320540" algn="l" defTabSz="2160270" rtl="0" eaLnBrk="1" latinLnBrk="0" hangingPunct="1">
        <a:defRPr sz="8500" kern="1200">
          <a:solidFill>
            <a:schemeClr val="tx1"/>
          </a:solidFill>
          <a:latin typeface="+mn-lt"/>
          <a:ea typeface="+mn-ea"/>
          <a:cs typeface="+mn-cs"/>
        </a:defRPr>
      </a:lvl3pPr>
      <a:lvl4pPr marL="6480810" algn="l" defTabSz="2160270" rtl="0" eaLnBrk="1" latinLnBrk="0" hangingPunct="1">
        <a:defRPr sz="8500" kern="1200">
          <a:solidFill>
            <a:schemeClr val="tx1"/>
          </a:solidFill>
          <a:latin typeface="+mn-lt"/>
          <a:ea typeface="+mn-ea"/>
          <a:cs typeface="+mn-cs"/>
        </a:defRPr>
      </a:lvl4pPr>
      <a:lvl5pPr marL="8641080" algn="l" defTabSz="2160270" rtl="0" eaLnBrk="1" latinLnBrk="0" hangingPunct="1">
        <a:defRPr sz="8500" kern="1200">
          <a:solidFill>
            <a:schemeClr val="tx1"/>
          </a:solidFill>
          <a:latin typeface="+mn-lt"/>
          <a:ea typeface="+mn-ea"/>
          <a:cs typeface="+mn-cs"/>
        </a:defRPr>
      </a:lvl5pPr>
      <a:lvl6pPr marL="10801350" algn="l" defTabSz="2160270" rtl="0" eaLnBrk="1" latinLnBrk="0" hangingPunct="1">
        <a:defRPr sz="8500" kern="1200">
          <a:solidFill>
            <a:schemeClr val="tx1"/>
          </a:solidFill>
          <a:latin typeface="+mn-lt"/>
          <a:ea typeface="+mn-ea"/>
          <a:cs typeface="+mn-cs"/>
        </a:defRPr>
      </a:lvl6pPr>
      <a:lvl7pPr marL="12961620" algn="l" defTabSz="2160270" rtl="0" eaLnBrk="1" latinLnBrk="0" hangingPunct="1">
        <a:defRPr sz="8500" kern="1200">
          <a:solidFill>
            <a:schemeClr val="tx1"/>
          </a:solidFill>
          <a:latin typeface="+mn-lt"/>
          <a:ea typeface="+mn-ea"/>
          <a:cs typeface="+mn-cs"/>
        </a:defRPr>
      </a:lvl7pPr>
      <a:lvl8pPr marL="15121890" algn="l" defTabSz="2160270" rtl="0" eaLnBrk="1" latinLnBrk="0" hangingPunct="1">
        <a:defRPr sz="8500" kern="1200">
          <a:solidFill>
            <a:schemeClr val="tx1"/>
          </a:solidFill>
          <a:latin typeface="+mn-lt"/>
          <a:ea typeface="+mn-ea"/>
          <a:cs typeface="+mn-cs"/>
        </a:defRPr>
      </a:lvl8pPr>
      <a:lvl9pPr marL="17282160" algn="l" defTabSz="216027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0374" y="10594074"/>
            <a:ext cx="917866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Resumen </a:t>
            </a:r>
            <a:r>
              <a:rPr lang="es-MX" sz="3600" dirty="0">
                <a:latin typeface="Graphik Regular" panose="020B0503030202060203" pitchFamily="34" charset="0"/>
                <a:cs typeface="Times New Roman" panose="02020603050405020304" pitchFamily="18" charset="0"/>
              </a:rPr>
              <a:t>(ÁREA TEMÁTICA: CBS)</a:t>
            </a:r>
          </a:p>
        </p:txBody>
      </p:sp>
      <p:sp>
        <p:nvSpPr>
          <p:cNvPr id="3" name="CuadroTexto 2"/>
          <p:cNvSpPr txBox="1"/>
          <p:nvPr/>
        </p:nvSpPr>
        <p:spPr>
          <a:xfrm>
            <a:off x="888157" y="17033310"/>
            <a:ext cx="5275931"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Introducción</a:t>
            </a:r>
          </a:p>
        </p:txBody>
      </p:sp>
      <p:sp>
        <p:nvSpPr>
          <p:cNvPr id="4" name="CuadroTexto 3"/>
          <p:cNvSpPr txBox="1"/>
          <p:nvPr/>
        </p:nvSpPr>
        <p:spPr>
          <a:xfrm>
            <a:off x="851975" y="25376003"/>
            <a:ext cx="8606267"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Materiales y Métodos</a:t>
            </a:r>
          </a:p>
        </p:txBody>
      </p:sp>
      <p:sp>
        <p:nvSpPr>
          <p:cNvPr id="5" name="CuadroTexto 4"/>
          <p:cNvSpPr txBox="1"/>
          <p:nvPr/>
        </p:nvSpPr>
        <p:spPr>
          <a:xfrm>
            <a:off x="802354" y="31208369"/>
            <a:ext cx="4522969"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Resultados</a:t>
            </a:r>
          </a:p>
        </p:txBody>
      </p:sp>
      <p:sp>
        <p:nvSpPr>
          <p:cNvPr id="6" name="CuadroTexto 5"/>
          <p:cNvSpPr txBox="1"/>
          <p:nvPr/>
        </p:nvSpPr>
        <p:spPr>
          <a:xfrm>
            <a:off x="17161847" y="17979474"/>
            <a:ext cx="5552546"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Conclusiones</a:t>
            </a:r>
          </a:p>
        </p:txBody>
      </p:sp>
      <p:sp>
        <p:nvSpPr>
          <p:cNvPr id="7" name="CuadroTexto 6"/>
          <p:cNvSpPr txBox="1"/>
          <p:nvPr/>
        </p:nvSpPr>
        <p:spPr>
          <a:xfrm>
            <a:off x="16913597" y="26097931"/>
            <a:ext cx="9478813"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Futuro de investigación</a:t>
            </a:r>
          </a:p>
        </p:txBody>
      </p:sp>
      <p:sp>
        <p:nvSpPr>
          <p:cNvPr id="8" name="CuadroTexto 7"/>
          <p:cNvSpPr txBox="1"/>
          <p:nvPr/>
        </p:nvSpPr>
        <p:spPr>
          <a:xfrm>
            <a:off x="16913597" y="29211335"/>
            <a:ext cx="4793235" cy="1107996"/>
          </a:xfrm>
          <a:prstGeom prst="rect">
            <a:avLst/>
          </a:prstGeom>
          <a:noFill/>
        </p:spPr>
        <p:txBody>
          <a:bodyPr wrap="none" rtlCol="0">
            <a:spAutoFit/>
          </a:bodyPr>
          <a:lstStyle/>
          <a:p>
            <a:r>
              <a:rPr lang="es-MX" sz="6600" dirty="0">
                <a:latin typeface="Graphik Regular" panose="020B0503030202060203" pitchFamily="34" charset="0"/>
                <a:cs typeface="Times New Roman" panose="02020603050405020304" pitchFamily="18" charset="0"/>
              </a:rPr>
              <a:t>Referencias</a:t>
            </a:r>
          </a:p>
        </p:txBody>
      </p:sp>
      <p:sp>
        <p:nvSpPr>
          <p:cNvPr id="9" name="CuadroTexto 8"/>
          <p:cNvSpPr txBox="1"/>
          <p:nvPr/>
        </p:nvSpPr>
        <p:spPr>
          <a:xfrm>
            <a:off x="725174" y="11893442"/>
            <a:ext cx="15200626" cy="5693866"/>
          </a:xfrm>
          <a:prstGeom prst="rect">
            <a:avLst/>
          </a:prstGeom>
          <a:noFill/>
        </p:spPr>
        <p:txBody>
          <a:bodyPr wrap="square" rtlCol="0">
            <a:spAutoFit/>
          </a:bodyPr>
          <a:lstStyle/>
          <a:p>
            <a:pPr algn="just"/>
            <a:r>
              <a:rPr lang="es-MX" sz="4000" dirty="0">
                <a:latin typeface="Graphik Regular" pitchFamily="34" charset="0"/>
              </a:rPr>
              <a:t>Según la OMS 2019, EPOC es la patología respiratoria crónica más importante dentro del aparato respiratorio, un programa de rehabilitación es cada vez más frecuente; en los últimos años se han  realizado numerosos trabajos que estudian sus beneficios. Por medio de la terapia respiratoria. Esta investigación  pretende </a:t>
            </a:r>
            <a:r>
              <a:rPr lang="es-MX" sz="4000" dirty="0">
                <a:latin typeface="Graphik Regular" panose="020B0503030202060203" pitchFamily="34" charset="0"/>
                <a:cs typeface="Times New Roman" panose="02020603050405020304" pitchFamily="18" charset="0"/>
              </a:rPr>
              <a:t>mostrar l</a:t>
            </a:r>
            <a:r>
              <a:rPr lang="es-MX" sz="4000" dirty="0">
                <a:latin typeface="Graphik Regular" pitchFamily="34" charset="0"/>
              </a:rPr>
              <a:t>os efectos terapéuticos del entrenamiento de resistencia en el tratamiento para EPOC en pacientes adultos .</a:t>
            </a:r>
            <a:endParaRPr lang="es-MX" sz="4000" dirty="0">
              <a:latin typeface="Graphik Regular" panose="020B0503030202060203" pitchFamily="34" charset="0"/>
              <a:cs typeface="Times New Roman" panose="02020603050405020304" pitchFamily="18" charset="0"/>
            </a:endParaRPr>
          </a:p>
          <a:p>
            <a:endParaRPr lang="es-MX" sz="4400" dirty="0">
              <a:latin typeface="Graphik Regular" panose="020B0503030202060203" pitchFamily="34" charset="0"/>
              <a:cs typeface="Times New Roman" panose="02020603050405020304" pitchFamily="18" charset="0"/>
            </a:endParaRPr>
          </a:p>
        </p:txBody>
      </p:sp>
      <p:sp>
        <p:nvSpPr>
          <p:cNvPr id="10" name="CuadroTexto 9"/>
          <p:cNvSpPr txBox="1"/>
          <p:nvPr/>
        </p:nvSpPr>
        <p:spPr>
          <a:xfrm>
            <a:off x="725174" y="18191925"/>
            <a:ext cx="15240540" cy="6247864"/>
          </a:xfrm>
          <a:prstGeom prst="rect">
            <a:avLst/>
          </a:prstGeom>
          <a:noFill/>
        </p:spPr>
        <p:txBody>
          <a:bodyPr wrap="square" rtlCol="0">
            <a:spAutoFit/>
          </a:bodyPr>
          <a:lstStyle/>
          <a:p>
            <a:pPr algn="just"/>
            <a:r>
              <a:rPr lang="es-ES" sz="4000" dirty="0">
                <a:latin typeface="Graphik Regular" panose="020B0503030202060203" pitchFamily="34" charset="0"/>
                <a:cs typeface="Times New Roman" panose="02020603050405020304" pitchFamily="18" charset="0"/>
              </a:rPr>
              <a:t>EPOC es una patología que afecta el sistema respiratorio, limitando el flujo aéreo,  ocupa el cuarto lugar de las comorbilidades en el mundo, por predisposición genética o factores  ambientales.  La fisioterapia respiratoria por un programa de rehabilitación de resistencia aportará mejoras en la calidad de vida del paciente y mejoras fisiológicas. </a:t>
            </a:r>
            <a:r>
              <a:rPr lang="es-MX" sz="4000" dirty="0">
                <a:latin typeface="Graphik Regular" pitchFamily="34" charset="0"/>
              </a:rPr>
              <a:t>Tendrá un papel primordial, ya que será piedra angular en el equipo interdisciplinar de salud para la recuperación de las secuelas que esta enfermedad pueda dejar a nivel de función pulmonar y de capacidad funcional, mejorar la calidad de vida.</a:t>
            </a:r>
            <a:endParaRPr lang="es-MX" sz="4400" dirty="0">
              <a:latin typeface="Graphik Regular" panose="020B0503030202060203" pitchFamily="34" charset="0"/>
              <a:cs typeface="Times New Roman" panose="02020603050405020304" pitchFamily="18" charset="0"/>
            </a:endParaRPr>
          </a:p>
        </p:txBody>
      </p:sp>
      <p:sp>
        <p:nvSpPr>
          <p:cNvPr id="11" name="CuadroTexto 10"/>
          <p:cNvSpPr txBox="1"/>
          <p:nvPr/>
        </p:nvSpPr>
        <p:spPr>
          <a:xfrm>
            <a:off x="17056748" y="19234514"/>
            <a:ext cx="14745044" cy="6863417"/>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Contar con un programa de ejercicio físico constituye un pilar en los programas hospitalarios y domiciliarios  de rehabilitación de la EPOC. La práctica diaria, constituye una mejora del paciente, el programa de ejercicio hará que el paciente tenga una mejor adaptación al esfuerzo, sin complicaciones ventilatorias. Mejorará la eficacia del transporte de oxígeno a todos los órganos mediante una mejor respuesta cardiovascular, aumentará la fuerza y resistencia de los músculos que participan en la respiración, así como los del sistema esquelético. Finalmente, disminuirá la disnea, el cansancio muscular y la fatiga general.</a:t>
            </a:r>
          </a:p>
        </p:txBody>
      </p:sp>
      <p:sp>
        <p:nvSpPr>
          <p:cNvPr id="12" name="CuadroTexto 11"/>
          <p:cNvSpPr txBox="1"/>
          <p:nvPr/>
        </p:nvSpPr>
        <p:spPr>
          <a:xfrm>
            <a:off x="16913597" y="27205927"/>
            <a:ext cx="14880700" cy="1938992"/>
          </a:xfrm>
          <a:prstGeom prst="rect">
            <a:avLst/>
          </a:prstGeom>
          <a:noFill/>
        </p:spPr>
        <p:txBody>
          <a:bodyPr wrap="square" rtlCol="0">
            <a:spAutoFit/>
          </a:bodyPr>
          <a:lstStyle/>
          <a:p>
            <a:pPr algn="just"/>
            <a:r>
              <a:rPr lang="es-MX" sz="4000" dirty="0">
                <a:latin typeface="Graphik Regular" panose="020B0503030202060203" pitchFamily="34" charset="0"/>
                <a:cs typeface="Times New Roman" panose="02020603050405020304" pitchFamily="18" charset="0"/>
              </a:rPr>
              <a:t>Proponer a la fisioterapia respiratoria como tratamiento para mejorar el estado de salud de los pacientes y así contribuir de forma efectiva en la calidad de vida del paciente</a:t>
            </a:r>
          </a:p>
        </p:txBody>
      </p:sp>
      <p:sp>
        <p:nvSpPr>
          <p:cNvPr id="13" name="CuadroTexto 12"/>
          <p:cNvSpPr txBox="1"/>
          <p:nvPr/>
        </p:nvSpPr>
        <p:spPr>
          <a:xfrm>
            <a:off x="16777941" y="30319331"/>
            <a:ext cx="14880700" cy="11787842"/>
          </a:xfrm>
          <a:prstGeom prst="rect">
            <a:avLst/>
          </a:prstGeom>
          <a:noFill/>
        </p:spPr>
        <p:txBody>
          <a:bodyPr wrap="square" rtlCol="0">
            <a:spAutoFit/>
          </a:bodyPr>
          <a:lstStyle/>
          <a:p>
            <a:pPr algn="just"/>
            <a:r>
              <a:rPr lang="es-MX" sz="4000" dirty="0" err="1">
                <a:latin typeface="Graphik Regular" pitchFamily="34" charset="0"/>
              </a:rPr>
              <a:t>Effects</a:t>
            </a:r>
            <a:r>
              <a:rPr lang="es-MX" sz="4000" dirty="0">
                <a:latin typeface="Graphik Regular" pitchFamily="34" charset="0"/>
              </a:rPr>
              <a:t> of </a:t>
            </a:r>
            <a:r>
              <a:rPr lang="es-MX" sz="4000" dirty="0" err="1">
                <a:latin typeface="Graphik Regular" pitchFamily="34" charset="0"/>
              </a:rPr>
              <a:t>resistance</a:t>
            </a:r>
            <a:r>
              <a:rPr lang="es-MX" sz="4000" dirty="0">
                <a:latin typeface="Graphik Regular" pitchFamily="34" charset="0"/>
              </a:rPr>
              <a:t> training </a:t>
            </a:r>
            <a:r>
              <a:rPr lang="es-MX" sz="4000" dirty="0" err="1">
                <a:latin typeface="Graphik Regular" pitchFamily="34" charset="0"/>
              </a:rPr>
              <a:t>on</a:t>
            </a:r>
            <a:r>
              <a:rPr lang="es-MX" sz="4000" dirty="0">
                <a:latin typeface="Graphik Regular" pitchFamily="34" charset="0"/>
              </a:rPr>
              <a:t> </a:t>
            </a:r>
            <a:r>
              <a:rPr lang="es-MX" sz="4000" dirty="0" err="1">
                <a:latin typeface="Graphik Regular" pitchFamily="34" charset="0"/>
              </a:rPr>
              <a:t>exercise</a:t>
            </a:r>
            <a:r>
              <a:rPr lang="es-MX" sz="4000" dirty="0">
                <a:latin typeface="Graphik Regular" pitchFamily="34" charset="0"/>
              </a:rPr>
              <a:t> </a:t>
            </a:r>
            <a:r>
              <a:rPr lang="es-MX" sz="4000" dirty="0" err="1">
                <a:latin typeface="Graphik Regular" pitchFamily="34" charset="0"/>
              </a:rPr>
              <a:t>ability</a:t>
            </a:r>
            <a:r>
              <a:rPr lang="es-MX" sz="4000" dirty="0">
                <a:latin typeface="Graphik Regular" pitchFamily="34" charset="0"/>
              </a:rPr>
              <a:t> in </a:t>
            </a:r>
            <a:r>
              <a:rPr lang="es-MX" sz="4000" dirty="0" err="1">
                <a:latin typeface="Graphik Regular" pitchFamily="34" charset="0"/>
              </a:rPr>
              <a:t>chronic</a:t>
            </a:r>
            <a:r>
              <a:rPr lang="es-MX" sz="4000" dirty="0">
                <a:latin typeface="Graphik Regular" pitchFamily="34" charset="0"/>
              </a:rPr>
              <a:t> </a:t>
            </a:r>
            <a:r>
              <a:rPr lang="es-MX" sz="4000" dirty="0" err="1">
                <a:latin typeface="Graphik Regular" pitchFamily="34" charset="0"/>
              </a:rPr>
              <a:t>obstructive</a:t>
            </a:r>
            <a:r>
              <a:rPr lang="es-MX" sz="4000" dirty="0">
                <a:latin typeface="Graphik Regular" pitchFamily="34" charset="0"/>
              </a:rPr>
              <a:t> </a:t>
            </a:r>
            <a:r>
              <a:rPr lang="es-MX" sz="4000" dirty="0" err="1">
                <a:latin typeface="Graphik Regular" pitchFamily="34" charset="0"/>
              </a:rPr>
              <a:t>pulmonary</a:t>
            </a:r>
            <a:r>
              <a:rPr lang="es-MX" sz="4000" dirty="0">
                <a:latin typeface="Graphik Regular" pitchFamily="34" charset="0"/>
              </a:rPr>
              <a:t> </a:t>
            </a:r>
            <a:r>
              <a:rPr lang="es-MX" sz="4000" dirty="0" err="1">
                <a:latin typeface="Graphik Regular" pitchFamily="34" charset="0"/>
              </a:rPr>
              <a:t>disease</a:t>
            </a:r>
            <a:r>
              <a:rPr lang="es-MX" sz="4000" dirty="0">
                <a:latin typeface="Graphik Regular" pitchFamily="34" charset="0"/>
              </a:rPr>
              <a:t> </a:t>
            </a:r>
            <a:r>
              <a:rPr lang="es-MX" sz="4000" dirty="0" err="1">
                <a:latin typeface="Graphik Regular" pitchFamily="34" charset="0"/>
              </a:rPr>
              <a:t>subjects</a:t>
            </a:r>
            <a:r>
              <a:rPr lang="es-MX" sz="4000" dirty="0">
                <a:latin typeface="Graphik Regular" pitchFamily="34" charset="0"/>
              </a:rPr>
              <a:t>: A </a:t>
            </a:r>
            <a:r>
              <a:rPr lang="es-MX" sz="4000" dirty="0" err="1">
                <a:latin typeface="Graphik Regular" pitchFamily="34" charset="0"/>
              </a:rPr>
              <a:t>systematic</a:t>
            </a:r>
            <a:r>
              <a:rPr lang="es-MX" sz="4000" dirty="0">
                <a:latin typeface="Graphik Regular" pitchFamily="34" charset="0"/>
              </a:rPr>
              <a:t> </a:t>
            </a:r>
            <a:r>
              <a:rPr lang="es-MX" sz="4000" dirty="0" err="1">
                <a:latin typeface="Graphik Regular" pitchFamily="34" charset="0"/>
              </a:rPr>
              <a:t>review</a:t>
            </a:r>
            <a:r>
              <a:rPr lang="es-MX" sz="4000" dirty="0">
                <a:latin typeface="Graphik Regular" pitchFamily="34" charset="0"/>
              </a:rPr>
              <a:t> and </a:t>
            </a:r>
            <a:r>
              <a:rPr lang="es-MX" sz="3200" dirty="0">
                <a:latin typeface="Graphik Regular" pitchFamily="34" charset="0"/>
              </a:rPr>
              <a:t>meta‐</a:t>
            </a:r>
            <a:r>
              <a:rPr lang="es-MX" sz="3200" dirty="0" err="1">
                <a:latin typeface="Graphik Regular" pitchFamily="34" charset="0"/>
              </a:rPr>
              <a:t>analysis</a:t>
            </a:r>
            <a:endParaRPr lang="es-MX" sz="4000" dirty="0">
              <a:latin typeface="Graphik Regular" pitchFamily="34" charset="0"/>
            </a:endParaRPr>
          </a:p>
          <a:p>
            <a:pPr algn="just"/>
            <a:r>
              <a:rPr lang="es-MX" sz="4000" dirty="0">
                <a:latin typeface="Graphik Regular" pitchFamily="34" charset="0"/>
              </a:rPr>
              <a:t>2021. Bo </a:t>
            </a:r>
            <a:r>
              <a:rPr lang="es-MX" sz="4000" dirty="0" err="1">
                <a:latin typeface="Graphik Regular" pitchFamily="34" charset="0"/>
              </a:rPr>
              <a:t>Yu</a:t>
            </a:r>
            <a:r>
              <a:rPr lang="es-MX" sz="4000" dirty="0">
                <a:latin typeface="Graphik Regular" pitchFamily="34" charset="0"/>
              </a:rPr>
              <a:t>, </a:t>
            </a:r>
            <a:r>
              <a:rPr lang="es-MX" sz="4000" dirty="0" err="1">
                <a:latin typeface="Graphik Regular" pitchFamily="34" charset="0"/>
              </a:rPr>
              <a:t>Shuping</a:t>
            </a:r>
            <a:r>
              <a:rPr lang="es-MX" sz="4000" dirty="0">
                <a:latin typeface="Graphik Regular" pitchFamily="34" charset="0"/>
              </a:rPr>
              <a:t> </a:t>
            </a:r>
            <a:r>
              <a:rPr lang="es-MX" sz="4000" dirty="0" err="1">
                <a:latin typeface="Graphik Regular" pitchFamily="34" charset="0"/>
              </a:rPr>
              <a:t>Tong</a:t>
            </a:r>
            <a:r>
              <a:rPr lang="es-MX" sz="4000" dirty="0">
                <a:latin typeface="Graphik Regular" pitchFamily="34" charset="0"/>
              </a:rPr>
              <a:t>, </a:t>
            </a:r>
            <a:r>
              <a:rPr lang="es-MX" sz="4000" dirty="0" err="1">
                <a:latin typeface="Graphik Regular" pitchFamily="34" charset="0"/>
              </a:rPr>
              <a:t>Yan</a:t>
            </a:r>
            <a:r>
              <a:rPr lang="es-MX" sz="4000" dirty="0">
                <a:latin typeface="Graphik Regular" pitchFamily="34" charset="0"/>
              </a:rPr>
              <a:t> </a:t>
            </a:r>
            <a:r>
              <a:rPr lang="es-MX" sz="4000" dirty="0" err="1">
                <a:latin typeface="Graphik Regular" pitchFamily="34" charset="0"/>
              </a:rPr>
              <a:t>Wu</a:t>
            </a:r>
            <a:r>
              <a:rPr lang="es-MX" sz="4000" dirty="0">
                <a:latin typeface="Graphik Regular" pitchFamily="34" charset="0"/>
              </a:rPr>
              <a:t>, Mohamed E. A. </a:t>
            </a:r>
            <a:r>
              <a:rPr lang="es-MX" sz="4000" dirty="0" err="1">
                <a:latin typeface="Graphik Regular" pitchFamily="34" charset="0"/>
              </a:rPr>
              <a:t>Abdelrahim</a:t>
            </a:r>
            <a:r>
              <a:rPr lang="es-MX" sz="4000" dirty="0">
                <a:latin typeface="Graphik Regular" pitchFamily="34" charset="0"/>
              </a:rPr>
              <a:t>, Min Cao. 10.1111/ijcp.14373</a:t>
            </a:r>
          </a:p>
          <a:p>
            <a:pPr algn="just"/>
            <a:r>
              <a:rPr lang="es-MX" sz="4000" dirty="0">
                <a:latin typeface="Graphik Regular" pitchFamily="34" charset="0"/>
              </a:rPr>
              <a:t>International </a:t>
            </a:r>
            <a:r>
              <a:rPr lang="es-MX" sz="4000" dirty="0" err="1">
                <a:latin typeface="Graphik Regular" pitchFamily="34" charset="0"/>
              </a:rPr>
              <a:t>Journal</a:t>
            </a:r>
            <a:r>
              <a:rPr lang="es-MX" sz="4000" dirty="0">
                <a:latin typeface="Graphik Regular" pitchFamily="34" charset="0"/>
              </a:rPr>
              <a:t> of </a:t>
            </a:r>
            <a:r>
              <a:rPr lang="es-MX" sz="4000" dirty="0" err="1">
                <a:latin typeface="Graphik Regular" pitchFamily="34" charset="0"/>
              </a:rPr>
              <a:t>Clinical</a:t>
            </a:r>
            <a:r>
              <a:rPr lang="es-MX" sz="4000" dirty="0">
                <a:latin typeface="Graphik Regular" pitchFamily="34" charset="0"/>
              </a:rPr>
              <a:t> </a:t>
            </a:r>
            <a:r>
              <a:rPr lang="es-MX" sz="4000" dirty="0" err="1">
                <a:latin typeface="Graphik Regular" pitchFamily="34" charset="0"/>
              </a:rPr>
              <a:t>Practice</a:t>
            </a:r>
            <a:endParaRPr lang="es-MX" sz="4000" dirty="0">
              <a:latin typeface="Graphik Regular" pitchFamily="34" charset="0"/>
            </a:endParaRPr>
          </a:p>
          <a:p>
            <a:r>
              <a:rPr lang="en-US" sz="4000" dirty="0">
                <a:latin typeface="Graphik Regular" pitchFamily="34" charset="0"/>
              </a:rPr>
              <a:t>Impact of Resistance Training in Subjects With COPD: A Systematic Review and Meta-Analysis</a:t>
            </a:r>
          </a:p>
          <a:p>
            <a:r>
              <a:rPr lang="en-US" sz="4000" dirty="0">
                <a:latin typeface="Graphik Regular" pitchFamily="34" charset="0"/>
              </a:rPr>
              <a:t>2015. W.-h. Liao, J.-w. Chen, X. Chen, L. Lin, H.-y. Yan, Y.-q. Zhou, R. Chen. 10.4187/respcare.03598.Respiratory Care</a:t>
            </a:r>
          </a:p>
          <a:p>
            <a:pPr algn="just"/>
            <a:r>
              <a:rPr lang="es-MX" sz="4000" dirty="0" err="1">
                <a:latin typeface="Graphik Regular" pitchFamily="34" charset="0"/>
              </a:rPr>
              <a:t>Effects</a:t>
            </a:r>
            <a:r>
              <a:rPr lang="es-MX" sz="4000" dirty="0">
                <a:latin typeface="Graphik Regular" pitchFamily="34" charset="0"/>
              </a:rPr>
              <a:t> of </a:t>
            </a:r>
            <a:r>
              <a:rPr lang="es-MX" sz="4000" dirty="0" err="1">
                <a:latin typeface="Graphik Regular" pitchFamily="34" charset="0"/>
              </a:rPr>
              <a:t>Low</a:t>
            </a:r>
            <a:r>
              <a:rPr lang="es-MX" sz="4000" dirty="0">
                <a:latin typeface="Graphik Regular" pitchFamily="34" charset="0"/>
              </a:rPr>
              <a:t>-Load/High-</a:t>
            </a:r>
            <a:r>
              <a:rPr lang="es-MX" sz="4000" dirty="0" err="1">
                <a:latin typeface="Graphik Regular" pitchFamily="34" charset="0"/>
              </a:rPr>
              <a:t>Repetition</a:t>
            </a:r>
            <a:r>
              <a:rPr lang="es-MX" sz="4000" dirty="0">
                <a:latin typeface="Graphik Regular" pitchFamily="34" charset="0"/>
              </a:rPr>
              <a:t> </a:t>
            </a:r>
            <a:r>
              <a:rPr lang="es-MX" sz="4000" dirty="0" err="1">
                <a:latin typeface="Graphik Regular" pitchFamily="34" charset="0"/>
              </a:rPr>
              <a:t>Resistance</a:t>
            </a:r>
            <a:r>
              <a:rPr lang="es-MX" sz="4000" dirty="0">
                <a:latin typeface="Graphik Regular" pitchFamily="34" charset="0"/>
              </a:rPr>
              <a:t> Training </a:t>
            </a:r>
            <a:r>
              <a:rPr lang="es-MX" sz="4000" dirty="0" err="1">
                <a:latin typeface="Graphik Regular" pitchFamily="34" charset="0"/>
              </a:rPr>
              <a:t>on</a:t>
            </a:r>
            <a:r>
              <a:rPr lang="es-MX" sz="4000" dirty="0">
                <a:latin typeface="Graphik Regular" pitchFamily="34" charset="0"/>
              </a:rPr>
              <a:t> </a:t>
            </a:r>
            <a:r>
              <a:rPr lang="es-MX" sz="4000" dirty="0" err="1">
                <a:latin typeface="Graphik Regular" pitchFamily="34" charset="0"/>
              </a:rPr>
              <a:t>Exercise</a:t>
            </a:r>
            <a:r>
              <a:rPr lang="es-MX" sz="4000" dirty="0">
                <a:latin typeface="Graphik Regular" pitchFamily="34" charset="0"/>
              </a:rPr>
              <a:t> </a:t>
            </a:r>
            <a:r>
              <a:rPr lang="es-MX" sz="4000" dirty="0" err="1">
                <a:latin typeface="Graphik Regular" pitchFamily="34" charset="0"/>
              </a:rPr>
              <a:t>Capacity</a:t>
            </a:r>
            <a:r>
              <a:rPr lang="es-MX" sz="4000" dirty="0">
                <a:latin typeface="Graphik Regular" pitchFamily="34" charset="0"/>
              </a:rPr>
              <a:t>, </a:t>
            </a:r>
            <a:r>
              <a:rPr lang="es-MX" sz="4000" dirty="0" err="1">
                <a:latin typeface="Graphik Regular" pitchFamily="34" charset="0"/>
              </a:rPr>
              <a:t>Health</a:t>
            </a:r>
            <a:r>
              <a:rPr lang="es-MX" sz="4000" dirty="0">
                <a:latin typeface="Graphik Regular" pitchFamily="34" charset="0"/>
              </a:rPr>
              <a:t> Status, and </a:t>
            </a:r>
            <a:r>
              <a:rPr lang="es-MX" sz="4000" dirty="0" err="1">
                <a:latin typeface="Graphik Regular" pitchFamily="34" charset="0"/>
              </a:rPr>
              <a:t>Limb</a:t>
            </a:r>
            <a:r>
              <a:rPr lang="es-MX" sz="4000" dirty="0">
                <a:latin typeface="Graphik Regular" pitchFamily="34" charset="0"/>
              </a:rPr>
              <a:t> </a:t>
            </a:r>
            <a:r>
              <a:rPr lang="es-MX" sz="4000" dirty="0" err="1">
                <a:latin typeface="Graphik Regular" pitchFamily="34" charset="0"/>
              </a:rPr>
              <a:t>Muscle</a:t>
            </a:r>
            <a:r>
              <a:rPr lang="es-MX" sz="4000" dirty="0">
                <a:latin typeface="Graphik Regular" pitchFamily="34" charset="0"/>
              </a:rPr>
              <a:t> </a:t>
            </a:r>
            <a:r>
              <a:rPr lang="es-MX" sz="4000" dirty="0" err="1">
                <a:latin typeface="Graphik Regular" pitchFamily="34" charset="0"/>
              </a:rPr>
              <a:t>Adaptation</a:t>
            </a:r>
            <a:r>
              <a:rPr lang="es-MX" sz="4000" dirty="0">
                <a:latin typeface="Graphik Regular" pitchFamily="34" charset="0"/>
              </a:rPr>
              <a:t> in </a:t>
            </a:r>
            <a:r>
              <a:rPr lang="es-MX" sz="4000" dirty="0" err="1">
                <a:latin typeface="Graphik Regular" pitchFamily="34" charset="0"/>
              </a:rPr>
              <a:t>Patients</a:t>
            </a:r>
            <a:r>
              <a:rPr lang="es-MX" sz="4000" dirty="0">
                <a:latin typeface="Graphik Regular" pitchFamily="34" charset="0"/>
              </a:rPr>
              <a:t> </a:t>
            </a:r>
            <a:r>
              <a:rPr lang="es-MX" sz="4000" dirty="0" err="1">
                <a:latin typeface="Graphik Regular" pitchFamily="34" charset="0"/>
              </a:rPr>
              <a:t>With</a:t>
            </a:r>
            <a:r>
              <a:rPr lang="es-MX" sz="4000" dirty="0">
                <a:latin typeface="Graphik Regular" pitchFamily="34" charset="0"/>
              </a:rPr>
              <a:t> </a:t>
            </a:r>
            <a:r>
              <a:rPr lang="es-MX" sz="4000" dirty="0" err="1">
                <a:latin typeface="Graphik Regular" pitchFamily="34" charset="0"/>
              </a:rPr>
              <a:t>Severe</a:t>
            </a:r>
            <a:r>
              <a:rPr lang="es-MX" sz="4000" dirty="0">
                <a:latin typeface="Graphik Regular" pitchFamily="34" charset="0"/>
              </a:rPr>
              <a:t> COPD</a:t>
            </a:r>
          </a:p>
          <a:p>
            <a:pPr algn="just"/>
            <a:r>
              <a:rPr lang="es-MX" sz="4000" dirty="0">
                <a:latin typeface="Graphik Regular" pitchFamily="34" charset="0"/>
              </a:rPr>
              <a:t>2021. </a:t>
            </a:r>
            <a:r>
              <a:rPr lang="es-MX" sz="4000" dirty="0" err="1">
                <a:latin typeface="Graphik Regular" pitchFamily="34" charset="0"/>
              </a:rPr>
              <a:t>Andre</a:t>
            </a:r>
            <a:r>
              <a:rPr lang="es-MX" sz="4000" dirty="0">
                <a:latin typeface="Graphik Regular" pitchFamily="34" charset="0"/>
              </a:rPr>
              <a:t> </a:t>
            </a:r>
            <a:r>
              <a:rPr lang="es-MX" sz="4000" dirty="0" err="1">
                <a:latin typeface="Graphik Regular" pitchFamily="34" charset="0"/>
              </a:rPr>
              <a:t>Nyberg</a:t>
            </a:r>
            <a:r>
              <a:rPr lang="es-MX" sz="4000" dirty="0">
                <a:latin typeface="Graphik Regular" pitchFamily="34" charset="0"/>
              </a:rPr>
              <a:t>, </a:t>
            </a:r>
            <a:r>
              <a:rPr lang="es-MX" sz="4000" dirty="0" err="1">
                <a:latin typeface="Graphik Regular" pitchFamily="34" charset="0"/>
              </a:rPr>
              <a:t>Mickael</a:t>
            </a:r>
            <a:r>
              <a:rPr lang="es-MX" sz="4000" dirty="0">
                <a:latin typeface="Graphik Regular" pitchFamily="34" charset="0"/>
              </a:rPr>
              <a:t> Martin, Didier </a:t>
            </a:r>
            <a:r>
              <a:rPr lang="es-MX" sz="4000" dirty="0" err="1">
                <a:latin typeface="Graphik Regular" pitchFamily="34" charset="0"/>
              </a:rPr>
              <a:t>Saey</a:t>
            </a:r>
            <a:r>
              <a:rPr lang="es-MX" sz="4000" dirty="0">
                <a:latin typeface="Graphik Regular" pitchFamily="34" charset="0"/>
              </a:rPr>
              <a:t>, Nadia </a:t>
            </a:r>
            <a:r>
              <a:rPr lang="es-MX" sz="4000" dirty="0" err="1">
                <a:latin typeface="Graphik Regular" pitchFamily="34" charset="0"/>
              </a:rPr>
              <a:t>Milad</a:t>
            </a:r>
            <a:r>
              <a:rPr lang="es-MX" sz="4000" dirty="0">
                <a:latin typeface="Graphik Regular" pitchFamily="34" charset="0"/>
              </a:rPr>
              <a:t>, Dany </a:t>
            </a:r>
            <a:r>
              <a:rPr lang="es-MX" sz="4000" dirty="0" err="1">
                <a:latin typeface="Graphik Regular" pitchFamily="34" charset="0"/>
              </a:rPr>
              <a:t>Patoine</a:t>
            </a:r>
            <a:r>
              <a:rPr lang="es-MX" sz="4000" dirty="0">
                <a:latin typeface="Graphik Regular" pitchFamily="34" charset="0"/>
              </a:rPr>
              <a:t>, </a:t>
            </a:r>
            <a:r>
              <a:rPr lang="es-MX" sz="4000" dirty="0" err="1">
                <a:latin typeface="Graphik Regular" pitchFamily="34" charset="0"/>
              </a:rPr>
              <a:t>Mathieu</a:t>
            </a:r>
            <a:r>
              <a:rPr lang="es-MX" sz="4000" dirty="0">
                <a:latin typeface="Graphik Regular" pitchFamily="34" charset="0"/>
              </a:rPr>
              <a:t> C. </a:t>
            </a:r>
            <a:r>
              <a:rPr lang="es-MX" sz="4000" dirty="0" err="1">
                <a:latin typeface="Graphik Regular" pitchFamily="34" charset="0"/>
              </a:rPr>
              <a:t>Morissette</a:t>
            </a:r>
            <a:r>
              <a:rPr lang="es-MX" sz="4000" dirty="0">
                <a:latin typeface="Graphik Regular" pitchFamily="34" charset="0"/>
              </a:rPr>
              <a:t>, Dominique </a:t>
            </a:r>
            <a:r>
              <a:rPr lang="es-MX" sz="4000" dirty="0" err="1">
                <a:latin typeface="Graphik Regular" pitchFamily="34" charset="0"/>
              </a:rPr>
              <a:t>Auger</a:t>
            </a:r>
            <a:r>
              <a:rPr lang="es-MX" sz="4000" dirty="0">
                <a:latin typeface="Graphik Regular" pitchFamily="34" charset="0"/>
              </a:rPr>
              <a:t>, Per </a:t>
            </a:r>
            <a:r>
              <a:rPr lang="es-MX" sz="4000" dirty="0" err="1">
                <a:latin typeface="Graphik Regular" pitchFamily="34" charset="0"/>
              </a:rPr>
              <a:t>Stål</a:t>
            </a:r>
            <a:r>
              <a:rPr lang="es-MX" sz="4000" dirty="0">
                <a:latin typeface="Graphik Regular" pitchFamily="34" charset="0"/>
              </a:rPr>
              <a:t>, </a:t>
            </a:r>
            <a:r>
              <a:rPr lang="es-MX" sz="4000" dirty="0" err="1">
                <a:latin typeface="Graphik Regular" pitchFamily="34" charset="0"/>
              </a:rPr>
              <a:t>Francois</a:t>
            </a:r>
            <a:r>
              <a:rPr lang="es-MX" sz="4000" dirty="0">
                <a:latin typeface="Graphik Regular" pitchFamily="34" charset="0"/>
              </a:rPr>
              <a:t> </a:t>
            </a:r>
            <a:r>
              <a:rPr lang="es-MX" sz="4000" dirty="0" err="1">
                <a:latin typeface="Graphik Regular" pitchFamily="34" charset="0"/>
              </a:rPr>
              <a:t>Maltais</a:t>
            </a:r>
            <a:r>
              <a:rPr lang="es-MX" sz="4000" dirty="0">
                <a:latin typeface="Graphik Regular" pitchFamily="34" charset="0"/>
              </a:rPr>
              <a:t>. 10.1016/j.chest.2020.12.005. </a:t>
            </a:r>
            <a:r>
              <a:rPr lang="es-MX" sz="4000" dirty="0" err="1">
                <a:latin typeface="Graphik Regular" pitchFamily="34" charset="0"/>
              </a:rPr>
              <a:t>Chest</a:t>
            </a:r>
            <a:endParaRPr lang="es-MX" sz="4000" dirty="0">
              <a:latin typeface="Graphik Regular" pitchFamily="34" charset="0"/>
            </a:endParaRPr>
          </a:p>
          <a:p>
            <a:endParaRPr lang="en-US" sz="4000" dirty="0">
              <a:latin typeface="Graphik Regular" pitchFamily="34" charset="0"/>
            </a:endParaRPr>
          </a:p>
          <a:p>
            <a:pPr algn="just"/>
            <a:endParaRPr lang="es-MX" sz="4000" dirty="0">
              <a:latin typeface="Graphik Regular" pitchFamily="34" charset="0"/>
            </a:endParaRPr>
          </a:p>
          <a:p>
            <a:pPr algn="just"/>
            <a:endParaRPr lang="es-MX" sz="4000" dirty="0">
              <a:latin typeface="Graphik Regular" panose="020B0503030202060203" pitchFamily="34" charset="0"/>
              <a:cs typeface="Times New Roman" panose="02020603050405020304" pitchFamily="18" charset="0"/>
            </a:endParaRPr>
          </a:p>
        </p:txBody>
      </p:sp>
      <p:sp>
        <p:nvSpPr>
          <p:cNvPr id="15" name="Marcador de pie de página 4">
            <a:extLst>
              <a:ext uri="{FF2B5EF4-FFF2-40B4-BE49-F238E27FC236}">
                <a16:creationId xmlns:a16="http://schemas.microsoft.com/office/drawing/2014/main" id="{499B8345-4E14-4357-BCC4-2CA60FE34495}"/>
              </a:ext>
            </a:extLst>
          </p:cNvPr>
          <p:cNvSpPr>
            <a:spLocks noGrp="1"/>
          </p:cNvSpPr>
          <p:nvPr/>
        </p:nvSpPr>
        <p:spPr>
          <a:xfrm>
            <a:off x="685260" y="6320105"/>
            <a:ext cx="30652685" cy="4273969"/>
          </a:xfrm>
          <a:prstGeom prst="rect">
            <a:avLst/>
          </a:prstGeom>
        </p:spPr>
        <p:txBody>
          <a:bodyPr vert="horz" lIns="121924" tIns="60962" rIns="121924" bIns="60962"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s-ES"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RIVERA VALENCIA, Izamary†*, SALINAS ROMANO, Lizbeth, VIAZCAN LEDEZMA, Brenda Lissete y CIENFUEGOS ZAMUDIO, Maribel.</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1</a:t>
            </a:r>
            <a:r>
              <a:rPr lang="es-MX"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Rivera Valencia Izamary y CVU 1</a:t>
            </a:r>
            <a:r>
              <a:rPr lang="es-MX"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Fisioterapeuta</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2</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Salinas Romano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Lizbeth</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y CVU 2</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Fisioterapeuta</a:t>
            </a:r>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3</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Viazcan</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Ledezma</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Brenda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Lissete</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y CVU 3</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Pasante</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de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Terapia</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Fisica</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p>
          <a:p>
            <a:pPr algn="l"/>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4</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Cienfuegos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Zamudio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Maribel y CVU 4</a:t>
            </a:r>
            <a:r>
              <a:rPr lang="en-GB" sz="30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Estudiante</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de </a:t>
            </a:r>
            <a:r>
              <a:rPr lang="en-GB" sz="30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fisioterapia</a:t>
            </a:r>
            <a:r>
              <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p>
          <a:p>
            <a:pPr algn="l"/>
            <a:endParaRPr lang="en-GB"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3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FISIORIVA Fisioterapia &amp; Rehabilitación</a:t>
            </a:r>
          </a:p>
          <a:p>
            <a:pPr algn="l"/>
            <a:r>
              <a:rPr lang="es-MX" sz="3000" dirty="0">
                <a:solidFill>
                  <a:schemeClr val="tx1"/>
                </a:solidFill>
                <a:latin typeface="Graphik Regular" panose="020B0503030202060203" pitchFamily="34" charset="0"/>
                <a:ea typeface="Calibri" panose="020F0502020204030204" pitchFamily="34" charset="0"/>
              </a:rPr>
              <a:t>fisioriva@gmail.com</a:t>
            </a:r>
            <a:endParaRPr lang="en-GB" sz="3000" dirty="0">
              <a:solidFill>
                <a:schemeClr val="tx1"/>
              </a:solidFill>
              <a:latin typeface="Graphik Regular" panose="020B0503030202060203" pitchFamily="34" charset="0"/>
              <a:cs typeface="Times New Roman" panose="02020603050405020304" pitchFamily="18" charset="0"/>
            </a:endParaRPr>
          </a:p>
        </p:txBody>
      </p:sp>
      <p:sp>
        <p:nvSpPr>
          <p:cNvPr id="16" name="CuadroTexto 15"/>
          <p:cNvSpPr txBox="1"/>
          <p:nvPr/>
        </p:nvSpPr>
        <p:spPr>
          <a:xfrm>
            <a:off x="725174" y="25035426"/>
            <a:ext cx="15240540" cy="6247864"/>
          </a:xfrm>
          <a:prstGeom prst="rect">
            <a:avLst/>
          </a:prstGeom>
          <a:noFill/>
        </p:spPr>
        <p:txBody>
          <a:bodyPr wrap="square" rtlCol="0">
            <a:spAutoFit/>
          </a:bodyPr>
          <a:lstStyle/>
          <a:p>
            <a:pPr algn="just"/>
            <a:endParaRPr lang="es-MX" sz="4000" dirty="0"/>
          </a:p>
          <a:p>
            <a:pPr algn="just"/>
            <a:endParaRPr lang="es-MX" sz="4000" dirty="0">
              <a:latin typeface="Graphik Regular" pitchFamily="34" charset="0"/>
            </a:endParaRPr>
          </a:p>
          <a:p>
            <a:pPr algn="just"/>
            <a:r>
              <a:rPr lang="es-MX" sz="4000" dirty="0">
                <a:latin typeface="Graphik Regular" pitchFamily="34" charset="0"/>
              </a:rPr>
              <a:t> Estudio descriptivo, método teórico-analítico. Investigaciones experimentales. Criterios de inclusión: ensayos clínicos y estudios de cohorte con diagnóstico de EPOC en edades de 40 a 80 años; estudios con datos que recogieran la efectividades del ejercicio de resistencia. Criterios de exclusión: bibliografía mayor a 10 años, estudios sin diagnóstico de EPOC, en edades menores a 40 años, que no indicaran la intervención fisioterapéutica. </a:t>
            </a:r>
            <a:endParaRPr lang="es-MX" sz="4000" dirty="0">
              <a:latin typeface="Graphik Regular" panose="020B0503030202060203" pitchFamily="34" charset="0"/>
              <a:cs typeface="Times New Roman" panose="02020603050405020304" pitchFamily="18" charset="0"/>
            </a:endParaRPr>
          </a:p>
        </p:txBody>
      </p:sp>
      <p:sp>
        <p:nvSpPr>
          <p:cNvPr id="19" name="CuadroTexto 18"/>
          <p:cNvSpPr txBox="1"/>
          <p:nvPr/>
        </p:nvSpPr>
        <p:spPr>
          <a:xfrm>
            <a:off x="843163" y="4128281"/>
            <a:ext cx="30494782" cy="2554545"/>
          </a:xfrm>
          <a:prstGeom prst="rect">
            <a:avLst/>
          </a:prstGeom>
          <a:noFill/>
        </p:spPr>
        <p:txBody>
          <a:bodyPr wrap="square" rtlCol="0">
            <a:spAutoFit/>
          </a:bodyPr>
          <a:lstStyle/>
          <a:p>
            <a:pPr algn="ctr"/>
            <a:r>
              <a:rPr lang="es-MX" sz="8000" b="1" dirty="0">
                <a:latin typeface="Graphik Regular" panose="020B0503030202060203" pitchFamily="34" charset="0"/>
                <a:cs typeface="Times New Roman" panose="02020603050405020304" pitchFamily="18" charset="0"/>
              </a:rPr>
              <a:t>Beneficios de los ejercicios de resistencia en pacientes de 40 a 80 años con EPOC. </a:t>
            </a:r>
          </a:p>
        </p:txBody>
      </p:sp>
      <p:graphicFrame>
        <p:nvGraphicFramePr>
          <p:cNvPr id="14" name="13 Tabla"/>
          <p:cNvGraphicFramePr>
            <a:graphicFrameLocks noGrp="1"/>
          </p:cNvGraphicFramePr>
          <p:nvPr>
            <p:extLst>
              <p:ext uri="{D42A27DB-BD31-4B8C-83A1-F6EECF244321}">
                <p14:modId xmlns:p14="http://schemas.microsoft.com/office/powerpoint/2010/main" val="1249860802"/>
              </p:ext>
            </p:extLst>
          </p:nvPr>
        </p:nvGraphicFramePr>
        <p:xfrm>
          <a:off x="888155" y="32316365"/>
          <a:ext cx="15037644" cy="7377015"/>
        </p:xfrm>
        <a:graphic>
          <a:graphicData uri="http://schemas.openxmlformats.org/drawingml/2006/table">
            <a:tbl>
              <a:tblPr firstRow="1" bandRow="1">
                <a:tableStyleId>{ED083AE6-46FA-4A59-8FB0-9F97EB10719F}</a:tableStyleId>
              </a:tblPr>
              <a:tblGrid>
                <a:gridCol w="7518822">
                  <a:extLst>
                    <a:ext uri="{9D8B030D-6E8A-4147-A177-3AD203B41FA5}">
                      <a16:colId xmlns:a16="http://schemas.microsoft.com/office/drawing/2014/main" val="20000"/>
                    </a:ext>
                  </a:extLst>
                </a:gridCol>
                <a:gridCol w="7518822">
                  <a:extLst>
                    <a:ext uri="{9D8B030D-6E8A-4147-A177-3AD203B41FA5}">
                      <a16:colId xmlns:a16="http://schemas.microsoft.com/office/drawing/2014/main" val="20001"/>
                    </a:ext>
                  </a:extLst>
                </a:gridCol>
              </a:tblGrid>
              <a:tr h="1146147">
                <a:tc>
                  <a:txBody>
                    <a:bodyPr/>
                    <a:lstStyle/>
                    <a:p>
                      <a:r>
                        <a:rPr lang="es-MX" sz="4000" dirty="0">
                          <a:latin typeface="Graphik Regular" pitchFamily="34" charset="0"/>
                        </a:rPr>
                        <a:t>Autor(es)</a:t>
                      </a:r>
                      <a:endParaRPr lang="es-MX" sz="4000" b="0" dirty="0">
                        <a:latin typeface="Graphik Regular" pitchFamily="34" charset="0"/>
                      </a:endParaRPr>
                    </a:p>
                  </a:txBody>
                  <a:tcPr/>
                </a:tc>
                <a:tc>
                  <a:txBody>
                    <a:bodyPr/>
                    <a:lstStyle/>
                    <a:p>
                      <a:r>
                        <a:rPr lang="es-MX" sz="4000" dirty="0">
                          <a:latin typeface="Graphik Regular" pitchFamily="34" charset="0"/>
                        </a:rPr>
                        <a:t>Resultados</a:t>
                      </a:r>
                      <a:endParaRPr lang="es-MX" sz="4000" b="0" dirty="0">
                        <a:latin typeface="Graphik Regular" pitchFamily="34" charset="0"/>
                      </a:endParaRPr>
                    </a:p>
                  </a:txBody>
                  <a:tcPr/>
                </a:tc>
                <a:extLst>
                  <a:ext uri="{0D108BD9-81ED-4DB2-BD59-A6C34878D82A}">
                    <a16:rowId xmlns:a16="http://schemas.microsoft.com/office/drawing/2014/main" val="10000"/>
                  </a:ext>
                </a:extLst>
              </a:tr>
              <a:tr h="6230868">
                <a:tc>
                  <a:txBody>
                    <a:bodyPr/>
                    <a:lstStyle/>
                    <a:p>
                      <a:pPr algn="just"/>
                      <a:r>
                        <a:rPr lang="es-MX" sz="4000" dirty="0">
                          <a:latin typeface="Graphik Regular" pitchFamily="34" charset="0"/>
                        </a:rPr>
                        <a:t>Efectos del entrenamiento de resistencia</a:t>
                      </a:r>
                      <a:r>
                        <a:rPr lang="es-MX" sz="4000" baseline="0" dirty="0">
                          <a:latin typeface="Graphik Regular" pitchFamily="34" charset="0"/>
                        </a:rPr>
                        <a:t> sobre la capacidad de ejercicio en sujetos con enfermedad pulmonar obstructiva crónica: una revisión sistémica y un </a:t>
                      </a:r>
                      <a:r>
                        <a:rPr lang="es-MX" sz="4000" baseline="0" dirty="0" err="1">
                          <a:latin typeface="Graphik Regular" pitchFamily="34" charset="0"/>
                        </a:rPr>
                        <a:t>metanálisis</a:t>
                      </a:r>
                      <a:r>
                        <a:rPr lang="es-MX" sz="4000" baseline="0" dirty="0">
                          <a:latin typeface="Graphik Regular" pitchFamily="34" charset="0"/>
                        </a:rPr>
                        <a:t>.</a:t>
                      </a:r>
                    </a:p>
                    <a:p>
                      <a:pPr algn="just"/>
                      <a:r>
                        <a:rPr lang="es-MX" sz="4000" baseline="0" dirty="0">
                          <a:latin typeface="Graphik Regular" pitchFamily="34" charset="0"/>
                        </a:rPr>
                        <a:t>Bo </a:t>
                      </a:r>
                      <a:r>
                        <a:rPr lang="es-MX" sz="4000" baseline="0" dirty="0" err="1">
                          <a:latin typeface="Graphik Regular" pitchFamily="34" charset="0"/>
                        </a:rPr>
                        <a:t>Yu</a:t>
                      </a:r>
                      <a:r>
                        <a:rPr lang="es-MX" sz="4000" baseline="0" dirty="0">
                          <a:latin typeface="Graphik Regular" pitchFamily="34" charset="0"/>
                        </a:rPr>
                        <a:t>, </a:t>
                      </a:r>
                      <a:r>
                        <a:rPr lang="es-MX" sz="4000" baseline="0" dirty="0" err="1">
                          <a:latin typeface="Graphik Regular" pitchFamily="34" charset="0"/>
                        </a:rPr>
                        <a:t>Shuping</a:t>
                      </a:r>
                      <a:r>
                        <a:rPr lang="es-MX" sz="4000" baseline="0" dirty="0">
                          <a:latin typeface="Graphik Regular" pitchFamily="34" charset="0"/>
                        </a:rPr>
                        <a:t> </a:t>
                      </a:r>
                      <a:r>
                        <a:rPr lang="es-MX" sz="4000" baseline="0" dirty="0" err="1">
                          <a:latin typeface="Graphik Regular" pitchFamily="34" charset="0"/>
                        </a:rPr>
                        <a:t>Tong</a:t>
                      </a:r>
                      <a:r>
                        <a:rPr lang="es-MX" sz="4000" baseline="0" dirty="0">
                          <a:latin typeface="Graphik Regular" pitchFamily="34" charset="0"/>
                        </a:rPr>
                        <a:t>, </a:t>
                      </a:r>
                      <a:r>
                        <a:rPr lang="es-MX" sz="4000" baseline="0" dirty="0" err="1">
                          <a:latin typeface="Graphik Regular" pitchFamily="34" charset="0"/>
                        </a:rPr>
                        <a:t>Yan</a:t>
                      </a:r>
                      <a:r>
                        <a:rPr lang="es-MX" sz="4000" baseline="0" dirty="0">
                          <a:latin typeface="Graphik Regular" pitchFamily="34" charset="0"/>
                        </a:rPr>
                        <a:t> </a:t>
                      </a:r>
                      <a:r>
                        <a:rPr lang="es-MX" sz="4000" baseline="0" dirty="0" err="1">
                          <a:latin typeface="Graphik Regular" pitchFamily="34" charset="0"/>
                        </a:rPr>
                        <a:t>Wu</a:t>
                      </a:r>
                      <a:r>
                        <a:rPr lang="es-MX" sz="4000" baseline="0" dirty="0">
                          <a:latin typeface="Graphik Regular" pitchFamily="34" charset="0"/>
                        </a:rPr>
                        <a:t>, Mohamed E.A., Min Cao (2021).</a:t>
                      </a:r>
                      <a:endParaRPr lang="es-MX" sz="4000" dirty="0">
                        <a:latin typeface="Graphik Regular" pitchFamily="34" charset="0"/>
                      </a:endParaRPr>
                    </a:p>
                  </a:txBody>
                  <a:tcPr/>
                </a:tc>
                <a:tc>
                  <a:txBody>
                    <a:bodyPr/>
                    <a:lstStyle/>
                    <a:p>
                      <a:pPr algn="just"/>
                      <a:r>
                        <a:rPr lang="es-MX" sz="4000" dirty="0">
                          <a:latin typeface="Graphik Regular" pitchFamily="34" charset="0"/>
                        </a:rPr>
                        <a:t>El ejercicio de resistencia mejora los cuestionarios de marcha de 6 min,</a:t>
                      </a:r>
                      <a:r>
                        <a:rPr lang="es-MX" sz="4000" baseline="0" dirty="0">
                          <a:latin typeface="Graphik Regular" pitchFamily="34" charset="0"/>
                        </a:rPr>
                        <a:t> con mejoras en el cuestionario de calidad de vida.</a:t>
                      </a:r>
                      <a:endParaRPr lang="es-MX" sz="4000" dirty="0">
                        <a:latin typeface="Graphik Regular" pitchFamily="34" charset="0"/>
                      </a:endParaRPr>
                    </a:p>
                  </a:txBody>
                  <a:tcPr/>
                </a:tc>
                <a:extLst>
                  <a:ext uri="{0D108BD9-81ED-4DB2-BD59-A6C34878D82A}">
                    <a16:rowId xmlns:a16="http://schemas.microsoft.com/office/drawing/2014/main" val="10001"/>
                  </a:ext>
                </a:extLst>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1552655552"/>
              </p:ext>
            </p:extLst>
          </p:nvPr>
        </p:nvGraphicFramePr>
        <p:xfrm>
          <a:off x="17130242" y="11792034"/>
          <a:ext cx="14176098" cy="4358640"/>
        </p:xfrm>
        <a:graphic>
          <a:graphicData uri="http://schemas.openxmlformats.org/drawingml/2006/table">
            <a:tbl>
              <a:tblPr firstRow="1" bandRow="1">
                <a:tableStyleId>{ED083AE6-46FA-4A59-8FB0-9F97EB10719F}</a:tableStyleId>
              </a:tblPr>
              <a:tblGrid>
                <a:gridCol w="7088049">
                  <a:extLst>
                    <a:ext uri="{9D8B030D-6E8A-4147-A177-3AD203B41FA5}">
                      <a16:colId xmlns:a16="http://schemas.microsoft.com/office/drawing/2014/main" val="20000"/>
                    </a:ext>
                  </a:extLst>
                </a:gridCol>
                <a:gridCol w="7088049">
                  <a:extLst>
                    <a:ext uri="{9D8B030D-6E8A-4147-A177-3AD203B41FA5}">
                      <a16:colId xmlns:a16="http://schemas.microsoft.com/office/drawing/2014/main" val="20001"/>
                    </a:ext>
                  </a:extLst>
                </a:gridCol>
              </a:tblGrid>
              <a:tr h="1138158">
                <a:tc>
                  <a:txBody>
                    <a:bodyPr/>
                    <a:lstStyle/>
                    <a:p>
                      <a:pPr algn="just"/>
                      <a:r>
                        <a:rPr lang="es-MX" sz="4000" b="0" dirty="0">
                          <a:latin typeface="Graphik Regular" pitchFamily="34" charset="0"/>
                        </a:rPr>
                        <a:t>Efectos del entrenamiento de  baja </a:t>
                      </a:r>
                      <a:r>
                        <a:rPr lang="es-MX" sz="4000" b="0">
                          <a:latin typeface="Graphik Regular" pitchFamily="34" charset="0"/>
                        </a:rPr>
                        <a:t>carga/alta repetición </a:t>
                      </a:r>
                      <a:r>
                        <a:rPr lang="es-MX" sz="4000" b="0" dirty="0">
                          <a:latin typeface="Graphik Regular" pitchFamily="34" charset="0"/>
                        </a:rPr>
                        <a:t>sobre la capacidad de ejercicio, el estado de salud</a:t>
                      </a:r>
                      <a:r>
                        <a:rPr lang="es-MX" sz="4000" b="0" baseline="0" dirty="0">
                          <a:latin typeface="Graphik Regular" pitchFamily="34" charset="0"/>
                        </a:rPr>
                        <a:t> y la adaptación de los músculos de las extremidades  en pacientes con EPOC grave.</a:t>
                      </a:r>
                      <a:endParaRPr lang="es-MX" sz="4000" b="0" dirty="0">
                        <a:latin typeface="Graphik Regular" pitchFamily="34" charset="0"/>
                      </a:endParaRPr>
                    </a:p>
                  </a:txBody>
                  <a:tcPr/>
                </a:tc>
                <a:tc>
                  <a:txBody>
                    <a:bodyPr/>
                    <a:lstStyle/>
                    <a:p>
                      <a:pPr algn="just"/>
                      <a:r>
                        <a:rPr lang="es-MX" sz="4000" b="0" dirty="0">
                          <a:latin typeface="Graphik Regular" pitchFamily="34" charset="0"/>
                        </a:rPr>
                        <a:t>El estado de salud, la función</a:t>
                      </a:r>
                      <a:r>
                        <a:rPr lang="es-MX" sz="4000" b="0" baseline="0" dirty="0">
                          <a:latin typeface="Graphik Regular" pitchFamily="34" charset="0"/>
                        </a:rPr>
                        <a:t> muscular, disnea redujeron durante el entrenamiento.</a:t>
                      </a:r>
                      <a:r>
                        <a:rPr lang="es-MX" sz="4000" b="0" dirty="0">
                          <a:latin typeface="Graphik Regular" pitchFamily="34" charset="0"/>
                        </a:rPr>
                        <a:t>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75299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792</Words>
  <Application>Microsoft Office PowerPoint</Application>
  <PresentationFormat>Personalizado</PresentationFormat>
  <Paragraphs>39</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Graphik Regular</vt:lpstr>
      <vt:lpstr>Tema de Office</vt:lpstr>
      <vt:lpstr>Presentación de PowerPoint</vt:lpstr>
    </vt:vector>
  </TitlesOfParts>
  <Company>Universidad Politecnica de Pachuca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 Abierta y a Disatancia</dc:creator>
  <cp:lastModifiedBy>maria dolores lopez contreras</cp:lastModifiedBy>
  <cp:revision>67</cp:revision>
  <dcterms:created xsi:type="dcterms:W3CDTF">2019-07-08T22:04:17Z</dcterms:created>
  <dcterms:modified xsi:type="dcterms:W3CDTF">2021-08-30T19:29:48Z</dcterms:modified>
</cp:coreProperties>
</file>