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405638" cy="43205400"/>
  <p:notesSz cx="6858000" cy="9144000"/>
  <p:defaultTextStyle>
    <a:defPPr>
      <a:defRPr lang="es-ES"/>
    </a:defPPr>
    <a:lvl1pPr marL="0" algn="l" defTabSz="2160270" rtl="0" eaLnBrk="1" latinLnBrk="0" hangingPunct="1">
      <a:defRPr sz="8500" kern="1200">
        <a:solidFill>
          <a:schemeClr val="tx1"/>
        </a:solidFill>
        <a:latin typeface="+mn-lt"/>
        <a:ea typeface="+mn-ea"/>
        <a:cs typeface="+mn-cs"/>
      </a:defRPr>
    </a:lvl1pPr>
    <a:lvl2pPr marL="2160270" algn="l" defTabSz="2160270" rtl="0" eaLnBrk="1" latinLnBrk="0" hangingPunct="1">
      <a:defRPr sz="8500" kern="1200">
        <a:solidFill>
          <a:schemeClr val="tx1"/>
        </a:solidFill>
        <a:latin typeface="+mn-lt"/>
        <a:ea typeface="+mn-ea"/>
        <a:cs typeface="+mn-cs"/>
      </a:defRPr>
    </a:lvl2pPr>
    <a:lvl3pPr marL="4320540" algn="l" defTabSz="2160270" rtl="0" eaLnBrk="1" latinLnBrk="0" hangingPunct="1">
      <a:defRPr sz="8500" kern="1200">
        <a:solidFill>
          <a:schemeClr val="tx1"/>
        </a:solidFill>
        <a:latin typeface="+mn-lt"/>
        <a:ea typeface="+mn-ea"/>
        <a:cs typeface="+mn-cs"/>
      </a:defRPr>
    </a:lvl3pPr>
    <a:lvl4pPr marL="6480810" algn="l" defTabSz="2160270" rtl="0" eaLnBrk="1" latinLnBrk="0" hangingPunct="1">
      <a:defRPr sz="8500" kern="1200">
        <a:solidFill>
          <a:schemeClr val="tx1"/>
        </a:solidFill>
        <a:latin typeface="+mn-lt"/>
        <a:ea typeface="+mn-ea"/>
        <a:cs typeface="+mn-cs"/>
      </a:defRPr>
    </a:lvl4pPr>
    <a:lvl5pPr marL="8641080" algn="l" defTabSz="2160270" rtl="0" eaLnBrk="1" latinLnBrk="0" hangingPunct="1">
      <a:defRPr sz="8500" kern="1200">
        <a:solidFill>
          <a:schemeClr val="tx1"/>
        </a:solidFill>
        <a:latin typeface="+mn-lt"/>
        <a:ea typeface="+mn-ea"/>
        <a:cs typeface="+mn-cs"/>
      </a:defRPr>
    </a:lvl5pPr>
    <a:lvl6pPr marL="10801350" algn="l" defTabSz="2160270" rtl="0" eaLnBrk="1" latinLnBrk="0" hangingPunct="1">
      <a:defRPr sz="8500" kern="1200">
        <a:solidFill>
          <a:schemeClr val="tx1"/>
        </a:solidFill>
        <a:latin typeface="+mn-lt"/>
        <a:ea typeface="+mn-ea"/>
        <a:cs typeface="+mn-cs"/>
      </a:defRPr>
    </a:lvl6pPr>
    <a:lvl7pPr marL="12961620" algn="l" defTabSz="2160270" rtl="0" eaLnBrk="1" latinLnBrk="0" hangingPunct="1">
      <a:defRPr sz="8500" kern="1200">
        <a:solidFill>
          <a:schemeClr val="tx1"/>
        </a:solidFill>
        <a:latin typeface="+mn-lt"/>
        <a:ea typeface="+mn-ea"/>
        <a:cs typeface="+mn-cs"/>
      </a:defRPr>
    </a:lvl7pPr>
    <a:lvl8pPr marL="15121890" algn="l" defTabSz="2160270" rtl="0" eaLnBrk="1" latinLnBrk="0" hangingPunct="1">
      <a:defRPr sz="8500" kern="1200">
        <a:solidFill>
          <a:schemeClr val="tx1"/>
        </a:solidFill>
        <a:latin typeface="+mn-lt"/>
        <a:ea typeface="+mn-ea"/>
        <a:cs typeface="+mn-cs"/>
      </a:defRPr>
    </a:lvl8pPr>
    <a:lvl9pPr marL="17282160" algn="l" defTabSz="216027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20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4704" initials="8" lastIdx="3" clrIdx="0">
    <p:extLst>
      <p:ext uri="{19B8F6BF-5375-455C-9EA6-DF929625EA0E}">
        <p15:presenceInfo xmlns:p15="http://schemas.microsoft.com/office/powerpoint/2012/main" userId="84704"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p:scale>
          <a:sx n="20" d="100"/>
          <a:sy n="20" d="100"/>
        </p:scale>
        <p:origin x="1374" y="12"/>
      </p:cViewPr>
      <p:guideLst>
        <p:guide orient="horz" pos="13608"/>
        <p:guide pos="1020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 Soto" userId="dda74f542313877c" providerId="LiveId" clId="{B195DA3D-451B-4134-B284-C212764EFC6E}"/>
    <pc:docChg chg="modSld">
      <pc:chgData name="Diana Soto" userId="dda74f542313877c" providerId="LiveId" clId="{B195DA3D-451B-4134-B284-C212764EFC6E}" dt="2021-08-29T04:48:56.847" v="6" actId="1076"/>
      <pc:docMkLst>
        <pc:docMk/>
      </pc:docMkLst>
      <pc:sldChg chg="modSp mod">
        <pc:chgData name="Diana Soto" userId="dda74f542313877c" providerId="LiveId" clId="{B195DA3D-451B-4134-B284-C212764EFC6E}" dt="2021-08-29T04:48:56.847" v="6" actId="1076"/>
        <pc:sldMkLst>
          <pc:docMk/>
          <pc:sldMk cId="297529936" sldId="256"/>
        </pc:sldMkLst>
        <pc:spChg chg="mod">
          <ac:chgData name="Diana Soto" userId="dda74f542313877c" providerId="LiveId" clId="{B195DA3D-451B-4134-B284-C212764EFC6E}" dt="2021-08-29T04:47:50.367" v="0" actId="1076"/>
          <ac:spMkLst>
            <pc:docMk/>
            <pc:sldMk cId="297529936" sldId="256"/>
            <ac:spMk id="2" creationId="{00000000-0000-0000-0000-000000000000}"/>
          </ac:spMkLst>
        </pc:spChg>
        <pc:spChg chg="mod">
          <ac:chgData name="Diana Soto" userId="dda74f542313877c" providerId="LiveId" clId="{B195DA3D-451B-4134-B284-C212764EFC6E}" dt="2021-08-29T04:48:56.847" v="6" actId="1076"/>
          <ac:spMkLst>
            <pc:docMk/>
            <pc:sldMk cId="297529936" sldId="256"/>
            <ac:spMk id="13" creationId="{00000000-0000-0000-0000-000000000000}"/>
          </ac:spMkLst>
        </pc:spChg>
        <pc:spChg chg="mod">
          <ac:chgData name="Diana Soto" userId="dda74f542313877c" providerId="LiveId" clId="{B195DA3D-451B-4134-B284-C212764EFC6E}" dt="2021-08-29T04:48:44.486" v="4" actId="1076"/>
          <ac:spMkLst>
            <pc:docMk/>
            <pc:sldMk cId="297529936" sldId="256"/>
            <ac:spMk id="1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6BECA5-5465-408B-B0D7-942CE688EF23}" type="datetimeFigureOut">
              <a:rPr lang="es-ES" smtClean="0"/>
              <a:t>28/08/2021</a:t>
            </a:fld>
            <a:endParaRPr lang="es-ES"/>
          </a:p>
        </p:txBody>
      </p:sp>
      <p:sp>
        <p:nvSpPr>
          <p:cNvPr id="4" name="Marcador de imagen de diapositiva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C5623-EDE1-48C7-B4A8-1E10DBDB1F1E}" type="slidenum">
              <a:rPr lang="es-ES" smtClean="0"/>
              <a:t>‹Nº›</a:t>
            </a:fld>
            <a:endParaRPr lang="es-ES"/>
          </a:p>
        </p:txBody>
      </p:sp>
    </p:spTree>
    <p:extLst>
      <p:ext uri="{BB962C8B-B14F-4D97-AF65-F5344CB8AC3E}">
        <p14:creationId xmlns:p14="http://schemas.microsoft.com/office/powerpoint/2010/main" val="1322243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38C5623-EDE1-48C7-B4A8-1E10DBDB1F1E}" type="slidenum">
              <a:rPr lang="es-ES" smtClean="0"/>
              <a:t>1</a:t>
            </a:fld>
            <a:endParaRPr lang="es-ES"/>
          </a:p>
        </p:txBody>
      </p:sp>
    </p:spTree>
    <p:extLst>
      <p:ext uri="{BB962C8B-B14F-4D97-AF65-F5344CB8AC3E}">
        <p14:creationId xmlns:p14="http://schemas.microsoft.com/office/powerpoint/2010/main" val="358347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430423" y="13421680"/>
            <a:ext cx="27544792" cy="9261158"/>
          </a:xfrm>
        </p:spPr>
        <p:txBody>
          <a:bodyPr/>
          <a:lstStyle/>
          <a:p>
            <a:r>
              <a:rPr lang="es-ES_tradnl"/>
              <a:t>Clic para editar título</a:t>
            </a:r>
            <a:endParaRPr lang="es-ES"/>
          </a:p>
        </p:txBody>
      </p:sp>
      <p:sp>
        <p:nvSpPr>
          <p:cNvPr id="3" name="Subtítulo 2"/>
          <p:cNvSpPr>
            <a:spLocks noGrp="1"/>
          </p:cNvSpPr>
          <p:nvPr>
            <p:ph type="subTitle" idx="1"/>
          </p:nvPr>
        </p:nvSpPr>
        <p:spPr>
          <a:xfrm>
            <a:off x="4860846" y="24483060"/>
            <a:ext cx="22683947"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28/08/2021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dirty="0"/>
          </a:p>
        </p:txBody>
      </p:sp>
    </p:spTree>
    <p:extLst>
      <p:ext uri="{BB962C8B-B14F-4D97-AF65-F5344CB8AC3E}">
        <p14:creationId xmlns:p14="http://schemas.microsoft.com/office/powerpoint/2010/main" val="103460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28/08/2021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dirty="0"/>
          </a:p>
        </p:txBody>
      </p:sp>
    </p:spTree>
    <p:extLst>
      <p:ext uri="{BB962C8B-B14F-4D97-AF65-F5344CB8AC3E}">
        <p14:creationId xmlns:p14="http://schemas.microsoft.com/office/powerpoint/2010/main" val="375917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3264486" y="10901365"/>
            <a:ext cx="25834495" cy="23224902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5744126" y="10901365"/>
            <a:ext cx="76980266" cy="23224902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28/08/2021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dirty="0"/>
          </a:p>
        </p:txBody>
      </p:sp>
    </p:spTree>
    <p:extLst>
      <p:ext uri="{BB962C8B-B14F-4D97-AF65-F5344CB8AC3E}">
        <p14:creationId xmlns:p14="http://schemas.microsoft.com/office/powerpoint/2010/main" val="65067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28/08/2021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dirty="0"/>
          </a:p>
        </p:txBody>
      </p:sp>
    </p:spTree>
    <p:extLst>
      <p:ext uri="{BB962C8B-B14F-4D97-AF65-F5344CB8AC3E}">
        <p14:creationId xmlns:p14="http://schemas.microsoft.com/office/powerpoint/2010/main" val="97621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2559822" y="27763473"/>
            <a:ext cx="27544792" cy="8581073"/>
          </a:xfrm>
        </p:spPr>
        <p:txBody>
          <a:bodyPr anchor="t"/>
          <a:lstStyle>
            <a:lvl1pPr algn="l">
              <a:defRPr sz="18900" b="1" cap="all"/>
            </a:lvl1pPr>
          </a:lstStyle>
          <a:p>
            <a:r>
              <a:rPr lang="es-ES_tradnl"/>
              <a:t>Clic para editar título</a:t>
            </a:r>
            <a:endParaRPr lang="es-ES"/>
          </a:p>
        </p:txBody>
      </p:sp>
      <p:sp>
        <p:nvSpPr>
          <p:cNvPr id="3" name="Marcador de texto 2"/>
          <p:cNvSpPr>
            <a:spLocks noGrp="1"/>
          </p:cNvSpPr>
          <p:nvPr>
            <p:ph type="body" idx="1"/>
          </p:nvPr>
        </p:nvSpPr>
        <p:spPr>
          <a:xfrm>
            <a:off x="2559822" y="18312295"/>
            <a:ext cx="27544792"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710F04E7-9CBB-024B-80B1-AA25566971F4}" type="datetimeFigureOut">
              <a:rPr lang="es-ES" smtClean="0"/>
              <a:pPr/>
              <a:t>28/08/2021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dirty="0"/>
          </a:p>
        </p:txBody>
      </p:sp>
    </p:spTree>
    <p:extLst>
      <p:ext uri="{BB962C8B-B14F-4D97-AF65-F5344CB8AC3E}">
        <p14:creationId xmlns:p14="http://schemas.microsoft.com/office/powerpoint/2010/main" val="172483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5744128" y="63507940"/>
            <a:ext cx="51404567"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57688789" y="63507940"/>
            <a:ext cx="51410194"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710F04E7-9CBB-024B-80B1-AA25566971F4}" type="datetimeFigureOut">
              <a:rPr lang="es-ES" smtClean="0"/>
              <a:pPr/>
              <a:t>28/08/2021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685746D1-7770-DB4A-92E1-F45EB2EF196C}" type="slidenum">
              <a:rPr lang="es-ES" smtClean="0"/>
              <a:pPr/>
              <a:t>‹Nº›</a:t>
            </a:fld>
            <a:endParaRPr lang="es-ES" dirty="0"/>
          </a:p>
        </p:txBody>
      </p:sp>
    </p:spTree>
    <p:extLst>
      <p:ext uri="{BB962C8B-B14F-4D97-AF65-F5344CB8AC3E}">
        <p14:creationId xmlns:p14="http://schemas.microsoft.com/office/powerpoint/2010/main" val="308281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620282" y="1730219"/>
            <a:ext cx="29165074" cy="720090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1620282" y="9671212"/>
            <a:ext cx="14318118"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1620282" y="13701713"/>
            <a:ext cx="14318118"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16461616" y="9671212"/>
            <a:ext cx="14323742"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16461616" y="13701713"/>
            <a:ext cx="14323742"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710F04E7-9CBB-024B-80B1-AA25566971F4}" type="datetimeFigureOut">
              <a:rPr lang="es-ES" smtClean="0"/>
              <a:pPr/>
              <a:t>28/08/2021</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685746D1-7770-DB4A-92E1-F45EB2EF196C}" type="slidenum">
              <a:rPr lang="es-ES" smtClean="0"/>
              <a:pPr/>
              <a:t>‹Nº›</a:t>
            </a:fld>
            <a:endParaRPr lang="es-ES" dirty="0"/>
          </a:p>
        </p:txBody>
      </p:sp>
    </p:spTree>
    <p:extLst>
      <p:ext uri="{BB962C8B-B14F-4D97-AF65-F5344CB8AC3E}">
        <p14:creationId xmlns:p14="http://schemas.microsoft.com/office/powerpoint/2010/main" val="216600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710F04E7-9CBB-024B-80B1-AA25566971F4}" type="datetimeFigureOut">
              <a:rPr lang="es-ES" smtClean="0"/>
              <a:pPr/>
              <a:t>28/08/2021</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685746D1-7770-DB4A-92E1-F45EB2EF196C}" type="slidenum">
              <a:rPr lang="es-ES" smtClean="0"/>
              <a:pPr/>
              <a:t>‹Nº›</a:t>
            </a:fld>
            <a:endParaRPr lang="es-ES" dirty="0"/>
          </a:p>
        </p:txBody>
      </p:sp>
    </p:spTree>
    <p:extLst>
      <p:ext uri="{BB962C8B-B14F-4D97-AF65-F5344CB8AC3E}">
        <p14:creationId xmlns:p14="http://schemas.microsoft.com/office/powerpoint/2010/main" val="219793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10F04E7-9CBB-024B-80B1-AA25566971F4}" type="datetimeFigureOut">
              <a:rPr lang="es-ES" smtClean="0"/>
              <a:pPr/>
              <a:t>28/08/2021</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685746D1-7770-DB4A-92E1-F45EB2EF196C}" type="slidenum">
              <a:rPr lang="es-ES" smtClean="0"/>
              <a:pPr/>
              <a:t>‹Nº›</a:t>
            </a:fld>
            <a:endParaRPr lang="es-ES" dirty="0"/>
          </a:p>
        </p:txBody>
      </p:sp>
    </p:spTree>
    <p:extLst>
      <p:ext uri="{BB962C8B-B14F-4D97-AF65-F5344CB8AC3E}">
        <p14:creationId xmlns:p14="http://schemas.microsoft.com/office/powerpoint/2010/main" val="240337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620283" y="1720215"/>
            <a:ext cx="10661232" cy="7320915"/>
          </a:xfrm>
        </p:spPr>
        <p:txBody>
          <a:bodyPr anchor="b"/>
          <a:lstStyle>
            <a:lvl1pPr algn="l">
              <a:defRPr sz="9500" b="1"/>
            </a:lvl1pPr>
          </a:lstStyle>
          <a:p>
            <a:r>
              <a:rPr lang="es-ES_tradnl"/>
              <a:t>Clic para editar título</a:t>
            </a:r>
            <a:endParaRPr lang="es-ES"/>
          </a:p>
        </p:txBody>
      </p:sp>
      <p:sp>
        <p:nvSpPr>
          <p:cNvPr id="3" name="Marcador de contenido 2"/>
          <p:cNvSpPr>
            <a:spLocks noGrp="1"/>
          </p:cNvSpPr>
          <p:nvPr>
            <p:ph idx="1"/>
          </p:nvPr>
        </p:nvSpPr>
        <p:spPr>
          <a:xfrm>
            <a:off x="12669704" y="1720218"/>
            <a:ext cx="18115652"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1620283" y="9041133"/>
            <a:ext cx="10661232"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710F04E7-9CBB-024B-80B1-AA25566971F4}" type="datetimeFigureOut">
              <a:rPr lang="es-ES" smtClean="0"/>
              <a:pPr/>
              <a:t>28/08/2021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685746D1-7770-DB4A-92E1-F45EB2EF196C}" type="slidenum">
              <a:rPr lang="es-ES" smtClean="0"/>
              <a:pPr/>
              <a:t>‹Nº›</a:t>
            </a:fld>
            <a:endParaRPr lang="es-ES" dirty="0"/>
          </a:p>
        </p:txBody>
      </p:sp>
    </p:spTree>
    <p:extLst>
      <p:ext uri="{BB962C8B-B14F-4D97-AF65-F5344CB8AC3E}">
        <p14:creationId xmlns:p14="http://schemas.microsoft.com/office/powerpoint/2010/main" val="1858139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51732" y="30243780"/>
            <a:ext cx="19443383" cy="3570449"/>
          </a:xfrm>
        </p:spPr>
        <p:txBody>
          <a:bodyPr anchor="b"/>
          <a:lstStyle>
            <a:lvl1pPr algn="l">
              <a:defRPr sz="9500" b="1"/>
            </a:lvl1pPr>
          </a:lstStyle>
          <a:p>
            <a:r>
              <a:rPr lang="es-ES_tradnl"/>
              <a:t>Clic para editar título</a:t>
            </a:r>
            <a:endParaRPr lang="es-ES"/>
          </a:p>
        </p:txBody>
      </p:sp>
      <p:sp>
        <p:nvSpPr>
          <p:cNvPr id="3" name="Marcador de posición de imagen 2"/>
          <p:cNvSpPr>
            <a:spLocks noGrp="1"/>
          </p:cNvSpPr>
          <p:nvPr>
            <p:ph type="pic" idx="1"/>
          </p:nvPr>
        </p:nvSpPr>
        <p:spPr>
          <a:xfrm>
            <a:off x="6351732" y="3860483"/>
            <a:ext cx="19443383"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s-ES" dirty="0"/>
          </a:p>
        </p:txBody>
      </p:sp>
      <p:sp>
        <p:nvSpPr>
          <p:cNvPr id="4" name="Marcador de texto 3"/>
          <p:cNvSpPr>
            <a:spLocks noGrp="1"/>
          </p:cNvSpPr>
          <p:nvPr>
            <p:ph type="body" sz="half" idx="2"/>
          </p:nvPr>
        </p:nvSpPr>
        <p:spPr>
          <a:xfrm>
            <a:off x="6351732" y="33814229"/>
            <a:ext cx="19443383"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710F04E7-9CBB-024B-80B1-AA25566971F4}" type="datetimeFigureOut">
              <a:rPr lang="es-ES" smtClean="0"/>
              <a:pPr/>
              <a:t>28/08/2021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685746D1-7770-DB4A-92E1-F45EB2EF196C}" type="slidenum">
              <a:rPr lang="es-ES" smtClean="0"/>
              <a:pPr/>
              <a:t>‹Nº›</a:t>
            </a:fld>
            <a:endParaRPr lang="es-ES" dirty="0"/>
          </a:p>
        </p:txBody>
      </p:sp>
    </p:spTree>
    <p:extLst>
      <p:ext uri="{BB962C8B-B14F-4D97-AF65-F5344CB8AC3E}">
        <p14:creationId xmlns:p14="http://schemas.microsoft.com/office/powerpoint/2010/main" val="136541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20282" y="1730219"/>
            <a:ext cx="29165074" cy="7200900"/>
          </a:xfrm>
          <a:prstGeom prst="rect">
            <a:avLst/>
          </a:prstGeom>
        </p:spPr>
        <p:txBody>
          <a:bodyPr vert="horz" lIns="432054" tIns="216027" rIns="432054" bIns="216027"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1620282" y="10081263"/>
            <a:ext cx="29165074" cy="28513567"/>
          </a:xfrm>
          <a:prstGeom prst="rect">
            <a:avLst/>
          </a:prstGeom>
        </p:spPr>
        <p:txBody>
          <a:bodyPr vert="horz" lIns="432054" tIns="216027" rIns="432054" bIns="216027"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1620282" y="40045008"/>
            <a:ext cx="7561316"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710F04E7-9CBB-024B-80B1-AA25566971F4}" type="datetimeFigureOut">
              <a:rPr lang="es-ES" smtClean="0"/>
              <a:pPr/>
              <a:t>28/08/2021</a:t>
            </a:fld>
            <a:endParaRPr lang="es-ES" dirty="0"/>
          </a:p>
        </p:txBody>
      </p:sp>
      <p:sp>
        <p:nvSpPr>
          <p:cNvPr id="5" name="Marcador de pie de página 4"/>
          <p:cNvSpPr>
            <a:spLocks noGrp="1"/>
          </p:cNvSpPr>
          <p:nvPr>
            <p:ph type="ftr" sz="quarter" idx="3"/>
          </p:nvPr>
        </p:nvSpPr>
        <p:spPr>
          <a:xfrm>
            <a:off x="11071927" y="40045008"/>
            <a:ext cx="10261785"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23224040" y="40045008"/>
            <a:ext cx="7561316"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685746D1-7770-DB4A-92E1-F45EB2EF196C}" type="slidenum">
              <a:rPr lang="es-ES" smtClean="0"/>
              <a:pPr/>
              <a:t>‹Nº›</a:t>
            </a:fld>
            <a:endParaRPr lang="es-ES" dirty="0"/>
          </a:p>
        </p:txBody>
      </p:sp>
    </p:spTree>
    <p:extLst>
      <p:ext uri="{BB962C8B-B14F-4D97-AF65-F5344CB8AC3E}">
        <p14:creationId xmlns:p14="http://schemas.microsoft.com/office/powerpoint/2010/main" val="3340098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6027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2160270" rtl="0" eaLnBrk="1" latinLnBrk="0" hangingPunct="1">
        <a:spcBef>
          <a:spcPct val="20000"/>
        </a:spcBef>
        <a:buFont typeface="Arial"/>
        <a:buChar char="•"/>
        <a:defRPr sz="15100" kern="1200">
          <a:solidFill>
            <a:schemeClr val="tx1"/>
          </a:solidFill>
          <a:latin typeface="+mn-lt"/>
          <a:ea typeface="+mn-ea"/>
          <a:cs typeface="+mn-cs"/>
        </a:defRPr>
      </a:lvl1pPr>
      <a:lvl2pPr marL="3510439" indent="-1350169" algn="l" defTabSz="2160270" rtl="0" eaLnBrk="1" latinLnBrk="0" hangingPunct="1">
        <a:spcBef>
          <a:spcPct val="20000"/>
        </a:spcBef>
        <a:buFont typeface="Arial"/>
        <a:buChar char="–"/>
        <a:defRPr sz="13200" kern="1200">
          <a:solidFill>
            <a:schemeClr val="tx1"/>
          </a:solidFill>
          <a:latin typeface="+mn-lt"/>
          <a:ea typeface="+mn-ea"/>
          <a:cs typeface="+mn-cs"/>
        </a:defRPr>
      </a:lvl2pPr>
      <a:lvl3pPr marL="5400675" indent="-1080135" algn="l" defTabSz="2160270" rtl="0" eaLnBrk="1" latinLnBrk="0" hangingPunct="1">
        <a:spcBef>
          <a:spcPct val="20000"/>
        </a:spcBef>
        <a:buFont typeface="Arial"/>
        <a:buChar char="•"/>
        <a:defRPr sz="11300" kern="1200">
          <a:solidFill>
            <a:schemeClr val="tx1"/>
          </a:solidFill>
          <a:latin typeface="+mn-lt"/>
          <a:ea typeface="+mn-ea"/>
          <a:cs typeface="+mn-cs"/>
        </a:defRPr>
      </a:lvl3pPr>
      <a:lvl4pPr marL="7560945" indent="-1080135" algn="l" defTabSz="2160270" rtl="0" eaLnBrk="1" latinLnBrk="0" hangingPunct="1">
        <a:spcBef>
          <a:spcPct val="20000"/>
        </a:spcBef>
        <a:buFont typeface="Arial"/>
        <a:buChar char="–"/>
        <a:defRPr sz="9500" kern="1200">
          <a:solidFill>
            <a:schemeClr val="tx1"/>
          </a:solidFill>
          <a:latin typeface="+mn-lt"/>
          <a:ea typeface="+mn-ea"/>
          <a:cs typeface="+mn-cs"/>
        </a:defRPr>
      </a:lvl4pPr>
      <a:lvl5pPr marL="9721215" indent="-1080135" algn="l" defTabSz="2160270" rtl="0" eaLnBrk="1" latinLnBrk="0" hangingPunct="1">
        <a:spcBef>
          <a:spcPct val="20000"/>
        </a:spcBef>
        <a:buFont typeface="Arial"/>
        <a:buChar char="»"/>
        <a:defRPr sz="9500" kern="1200">
          <a:solidFill>
            <a:schemeClr val="tx1"/>
          </a:solidFill>
          <a:latin typeface="+mn-lt"/>
          <a:ea typeface="+mn-ea"/>
          <a:cs typeface="+mn-cs"/>
        </a:defRPr>
      </a:lvl5pPr>
      <a:lvl6pPr marL="11881485" indent="-1080135" algn="l" defTabSz="2160270" rtl="0" eaLnBrk="1" latinLnBrk="0" hangingPunct="1">
        <a:spcBef>
          <a:spcPct val="20000"/>
        </a:spcBef>
        <a:buFont typeface="Arial"/>
        <a:buChar char="•"/>
        <a:defRPr sz="9500" kern="1200">
          <a:solidFill>
            <a:schemeClr val="tx1"/>
          </a:solidFill>
          <a:latin typeface="+mn-lt"/>
          <a:ea typeface="+mn-ea"/>
          <a:cs typeface="+mn-cs"/>
        </a:defRPr>
      </a:lvl6pPr>
      <a:lvl7pPr marL="14041755" indent="-1080135" algn="l" defTabSz="2160270" rtl="0" eaLnBrk="1" latinLnBrk="0" hangingPunct="1">
        <a:spcBef>
          <a:spcPct val="20000"/>
        </a:spcBef>
        <a:buFont typeface="Arial"/>
        <a:buChar char="•"/>
        <a:defRPr sz="9500" kern="1200">
          <a:solidFill>
            <a:schemeClr val="tx1"/>
          </a:solidFill>
          <a:latin typeface="+mn-lt"/>
          <a:ea typeface="+mn-ea"/>
          <a:cs typeface="+mn-cs"/>
        </a:defRPr>
      </a:lvl7pPr>
      <a:lvl8pPr marL="16202025" indent="-1080135" algn="l" defTabSz="2160270" rtl="0" eaLnBrk="1" latinLnBrk="0" hangingPunct="1">
        <a:spcBef>
          <a:spcPct val="20000"/>
        </a:spcBef>
        <a:buFont typeface="Arial"/>
        <a:buChar char="•"/>
        <a:defRPr sz="9500" kern="1200">
          <a:solidFill>
            <a:schemeClr val="tx1"/>
          </a:solidFill>
          <a:latin typeface="+mn-lt"/>
          <a:ea typeface="+mn-ea"/>
          <a:cs typeface="+mn-cs"/>
        </a:defRPr>
      </a:lvl8pPr>
      <a:lvl9pPr marL="18362295" indent="-1080135" algn="l" defTabSz="2160270" rtl="0" eaLnBrk="1" latinLnBrk="0" hangingPunct="1">
        <a:spcBef>
          <a:spcPct val="20000"/>
        </a:spcBef>
        <a:buFont typeface="Arial"/>
        <a:buChar char="•"/>
        <a:defRPr sz="9500" kern="1200">
          <a:solidFill>
            <a:schemeClr val="tx1"/>
          </a:solidFill>
          <a:latin typeface="+mn-lt"/>
          <a:ea typeface="+mn-ea"/>
          <a:cs typeface="+mn-cs"/>
        </a:defRPr>
      </a:lvl9pPr>
    </p:bodyStyle>
    <p:otherStyle>
      <a:defPPr>
        <a:defRPr lang="es-ES"/>
      </a:defPPr>
      <a:lvl1pPr marL="0" algn="l" defTabSz="2160270" rtl="0" eaLnBrk="1" latinLnBrk="0" hangingPunct="1">
        <a:defRPr sz="8500" kern="1200">
          <a:solidFill>
            <a:schemeClr val="tx1"/>
          </a:solidFill>
          <a:latin typeface="+mn-lt"/>
          <a:ea typeface="+mn-ea"/>
          <a:cs typeface="+mn-cs"/>
        </a:defRPr>
      </a:lvl1pPr>
      <a:lvl2pPr marL="2160270" algn="l" defTabSz="2160270" rtl="0" eaLnBrk="1" latinLnBrk="0" hangingPunct="1">
        <a:defRPr sz="8500" kern="1200">
          <a:solidFill>
            <a:schemeClr val="tx1"/>
          </a:solidFill>
          <a:latin typeface="+mn-lt"/>
          <a:ea typeface="+mn-ea"/>
          <a:cs typeface="+mn-cs"/>
        </a:defRPr>
      </a:lvl2pPr>
      <a:lvl3pPr marL="4320540" algn="l" defTabSz="2160270" rtl="0" eaLnBrk="1" latinLnBrk="0" hangingPunct="1">
        <a:defRPr sz="8500" kern="1200">
          <a:solidFill>
            <a:schemeClr val="tx1"/>
          </a:solidFill>
          <a:latin typeface="+mn-lt"/>
          <a:ea typeface="+mn-ea"/>
          <a:cs typeface="+mn-cs"/>
        </a:defRPr>
      </a:lvl3pPr>
      <a:lvl4pPr marL="6480810" algn="l" defTabSz="2160270" rtl="0" eaLnBrk="1" latinLnBrk="0" hangingPunct="1">
        <a:defRPr sz="8500" kern="1200">
          <a:solidFill>
            <a:schemeClr val="tx1"/>
          </a:solidFill>
          <a:latin typeface="+mn-lt"/>
          <a:ea typeface="+mn-ea"/>
          <a:cs typeface="+mn-cs"/>
        </a:defRPr>
      </a:lvl4pPr>
      <a:lvl5pPr marL="8641080" algn="l" defTabSz="2160270" rtl="0" eaLnBrk="1" latinLnBrk="0" hangingPunct="1">
        <a:defRPr sz="8500" kern="1200">
          <a:solidFill>
            <a:schemeClr val="tx1"/>
          </a:solidFill>
          <a:latin typeface="+mn-lt"/>
          <a:ea typeface="+mn-ea"/>
          <a:cs typeface="+mn-cs"/>
        </a:defRPr>
      </a:lvl5pPr>
      <a:lvl6pPr marL="10801350" algn="l" defTabSz="2160270" rtl="0" eaLnBrk="1" latinLnBrk="0" hangingPunct="1">
        <a:defRPr sz="8500" kern="1200">
          <a:solidFill>
            <a:schemeClr val="tx1"/>
          </a:solidFill>
          <a:latin typeface="+mn-lt"/>
          <a:ea typeface="+mn-ea"/>
          <a:cs typeface="+mn-cs"/>
        </a:defRPr>
      </a:lvl6pPr>
      <a:lvl7pPr marL="12961620" algn="l" defTabSz="2160270" rtl="0" eaLnBrk="1" latinLnBrk="0" hangingPunct="1">
        <a:defRPr sz="8500" kern="1200">
          <a:solidFill>
            <a:schemeClr val="tx1"/>
          </a:solidFill>
          <a:latin typeface="+mn-lt"/>
          <a:ea typeface="+mn-ea"/>
          <a:cs typeface="+mn-cs"/>
        </a:defRPr>
      </a:lvl7pPr>
      <a:lvl8pPr marL="15121890" algn="l" defTabSz="2160270" rtl="0" eaLnBrk="1" latinLnBrk="0" hangingPunct="1">
        <a:defRPr sz="8500" kern="1200">
          <a:solidFill>
            <a:schemeClr val="tx1"/>
          </a:solidFill>
          <a:latin typeface="+mn-lt"/>
          <a:ea typeface="+mn-ea"/>
          <a:cs typeface="+mn-cs"/>
        </a:defRPr>
      </a:lvl8pPr>
      <a:lvl9pPr marL="17282160" algn="l" defTabSz="216027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ianasoto@micorreo.upp.edu.m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00374" y="10520264"/>
            <a:ext cx="7935377"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Resumen </a:t>
            </a:r>
            <a:r>
              <a:rPr lang="es-MX" sz="3600" dirty="0">
                <a:latin typeface="Graphik Regular" panose="020B0503030202060203" pitchFamily="34" charset="0"/>
                <a:cs typeface="Times New Roman" panose="02020603050405020304" pitchFamily="18" charset="0"/>
              </a:rPr>
              <a:t>(ÁREA TEMÁTICA: CBS)</a:t>
            </a:r>
          </a:p>
        </p:txBody>
      </p:sp>
      <p:sp>
        <p:nvSpPr>
          <p:cNvPr id="3" name="CuadroTexto 2"/>
          <p:cNvSpPr txBox="1"/>
          <p:nvPr/>
        </p:nvSpPr>
        <p:spPr>
          <a:xfrm>
            <a:off x="676231" y="20831820"/>
            <a:ext cx="5275931"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Introducción</a:t>
            </a:r>
          </a:p>
        </p:txBody>
      </p:sp>
      <p:sp>
        <p:nvSpPr>
          <p:cNvPr id="4" name="CuadroTexto 3"/>
          <p:cNvSpPr txBox="1"/>
          <p:nvPr/>
        </p:nvSpPr>
        <p:spPr>
          <a:xfrm>
            <a:off x="626091" y="30761638"/>
            <a:ext cx="3720057"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Desarrollo</a:t>
            </a:r>
          </a:p>
        </p:txBody>
      </p:sp>
      <p:sp>
        <p:nvSpPr>
          <p:cNvPr id="6" name="CuadroTexto 5"/>
          <p:cNvSpPr txBox="1"/>
          <p:nvPr/>
        </p:nvSpPr>
        <p:spPr>
          <a:xfrm>
            <a:off x="16551930" y="23169436"/>
            <a:ext cx="5552546"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Conclusiones</a:t>
            </a:r>
          </a:p>
        </p:txBody>
      </p:sp>
      <p:sp>
        <p:nvSpPr>
          <p:cNvPr id="7" name="CuadroTexto 6"/>
          <p:cNvSpPr txBox="1"/>
          <p:nvPr/>
        </p:nvSpPr>
        <p:spPr>
          <a:xfrm>
            <a:off x="16516948" y="28197649"/>
            <a:ext cx="9478813"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Futuro de investigación</a:t>
            </a:r>
          </a:p>
        </p:txBody>
      </p:sp>
      <p:sp>
        <p:nvSpPr>
          <p:cNvPr id="8" name="CuadroTexto 7"/>
          <p:cNvSpPr txBox="1"/>
          <p:nvPr/>
        </p:nvSpPr>
        <p:spPr>
          <a:xfrm>
            <a:off x="16595225" y="31430628"/>
            <a:ext cx="4793235"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Referencias</a:t>
            </a:r>
          </a:p>
        </p:txBody>
      </p:sp>
      <p:sp>
        <p:nvSpPr>
          <p:cNvPr id="10" name="CuadroTexto 9"/>
          <p:cNvSpPr txBox="1"/>
          <p:nvPr/>
        </p:nvSpPr>
        <p:spPr>
          <a:xfrm>
            <a:off x="685260" y="23731122"/>
            <a:ext cx="15240540" cy="7478970"/>
          </a:xfrm>
          <a:prstGeom prst="rect">
            <a:avLst/>
          </a:prstGeom>
          <a:noFill/>
        </p:spPr>
        <p:txBody>
          <a:bodyPr wrap="square" rtlCol="0">
            <a:spAutoFit/>
          </a:bodyPr>
          <a:lstStyle/>
          <a:p>
            <a:pPr algn="just"/>
            <a:r>
              <a:rPr lang="es-MX" sz="4000" dirty="0">
                <a:latin typeface="Graphik Regular" panose="020B0503030202060203" pitchFamily="34" charset="0"/>
                <a:cs typeface="Times New Roman" panose="02020603050405020304" pitchFamily="18" charset="0"/>
              </a:rPr>
              <a:t>Actualmente se están diseñado y desarrollado nuevos productos alimenticios (pellets) que permitan cubrir los requerimientos nutricionales y que además, </a:t>
            </a:r>
            <a:r>
              <a:rPr lang="es-ES" sz="4000" dirty="0">
                <a:latin typeface="Graphik Regular" panose="020B0503030202060203" pitchFamily="34" charset="0"/>
                <a:cs typeface="Times New Roman" panose="02020603050405020304" pitchFamily="18" charset="0"/>
              </a:rPr>
              <a:t>brinden propiedades que permitan su adecuado aprovechamiento al ser racionados al cultivo. Sin embargo, en la mayoría de las investigaciones no se ha obtenido el éxito esperado con el desarrollo y la implementación de los mismos. Motivo por el cual, en el presente trabajo se realizó una recopilación de varias investigaciones, con el fin de evaluar el efecto que tienen las materias primas utilizas para la elaboración de pellets, sobre los requerimientos nutricionales, el aprovechamiento y el racionamiento; para con ello identificar las posibles áreas de oportunidad en el desarrollo de este tipo de productos acuícolas.</a:t>
            </a:r>
          </a:p>
        </p:txBody>
      </p:sp>
      <p:sp>
        <p:nvSpPr>
          <p:cNvPr id="11" name="CuadroTexto 10"/>
          <p:cNvSpPr txBox="1"/>
          <p:nvPr/>
        </p:nvSpPr>
        <p:spPr>
          <a:xfrm>
            <a:off x="16592901" y="24060104"/>
            <a:ext cx="14745044" cy="3785652"/>
          </a:xfrm>
          <a:prstGeom prst="rect">
            <a:avLst/>
          </a:prstGeom>
          <a:noFill/>
        </p:spPr>
        <p:txBody>
          <a:bodyPr wrap="square" rtlCol="0">
            <a:spAutoFit/>
          </a:bodyPr>
          <a:lstStyle/>
          <a:p>
            <a:pPr algn="just"/>
            <a:r>
              <a:rPr lang="es-ES" sz="4000" dirty="0">
                <a:latin typeface="Graphik Regular" panose="020B0503030202060203" pitchFamily="34" charset="0"/>
                <a:cs typeface="Times New Roman" panose="02020603050405020304" pitchFamily="18" charset="0"/>
              </a:rPr>
              <a:t>La materia prima utilizada en la elaboración de alimentos acuícolas para tilapia del Nilo influyó en las propiedades nutrimentales del mismo y en su aplicación directa en el cultivo, permitiendo disminuir el racionamiento de alimentos comerciales al adicionar materias primas enteras (hojas de vegetales) como sustituto. Por lo que, se requiere un trabajo más integral que aborde todas las especificaciones que tienen efecto en el desarrollo de los alimentos acuícolas.</a:t>
            </a:r>
            <a:endParaRPr lang="es-MX" sz="4000" dirty="0">
              <a:latin typeface="Graphik Regular" panose="020B0503030202060203" pitchFamily="34" charset="0"/>
              <a:cs typeface="Times New Roman" panose="02020603050405020304" pitchFamily="18" charset="0"/>
            </a:endParaRPr>
          </a:p>
        </p:txBody>
      </p:sp>
      <p:sp>
        <p:nvSpPr>
          <p:cNvPr id="12" name="CuadroTexto 11"/>
          <p:cNvSpPr txBox="1"/>
          <p:nvPr/>
        </p:nvSpPr>
        <p:spPr>
          <a:xfrm>
            <a:off x="16612294" y="29110482"/>
            <a:ext cx="14880700" cy="1938992"/>
          </a:xfrm>
          <a:prstGeom prst="rect">
            <a:avLst/>
          </a:prstGeom>
          <a:noFill/>
        </p:spPr>
        <p:txBody>
          <a:bodyPr wrap="square" rtlCol="0">
            <a:spAutoFit/>
          </a:bodyPr>
          <a:lstStyle/>
          <a:p>
            <a:pPr algn="just"/>
            <a:r>
              <a:rPr lang="es-MX" sz="4000" dirty="0">
                <a:latin typeface="Graphik Regular" panose="020B0503030202060203" pitchFamily="34" charset="0"/>
                <a:cs typeface="Times New Roman" panose="02020603050405020304" pitchFamily="18" charset="0"/>
              </a:rPr>
              <a:t>Se pretende extender la presente investigación, con el fin de conocer ampliamente mayores efectos de las materias primas sobre las propiedades nutrimentales y racionamiento de alimentos acuícolas destinados para tilapia del Nilo.</a:t>
            </a:r>
          </a:p>
        </p:txBody>
      </p:sp>
      <p:sp>
        <p:nvSpPr>
          <p:cNvPr id="13" name="CuadroTexto 12"/>
          <p:cNvSpPr txBox="1"/>
          <p:nvPr/>
        </p:nvSpPr>
        <p:spPr>
          <a:xfrm>
            <a:off x="16559644" y="32237823"/>
            <a:ext cx="14725651" cy="7017306"/>
          </a:xfrm>
          <a:prstGeom prst="rect">
            <a:avLst/>
          </a:prstGeom>
          <a:noFill/>
        </p:spPr>
        <p:txBody>
          <a:bodyPr wrap="square" rtlCol="0">
            <a:spAutoFit/>
          </a:bodyPr>
          <a:lstStyle/>
          <a:p>
            <a:pPr algn="just"/>
            <a:r>
              <a:rPr lang="en-US" sz="2500" dirty="0">
                <a:effectLst/>
                <a:latin typeface="Graphik Regular" panose="020B0503030202060203"/>
                <a:ea typeface="MS Mincho" panose="02020609040205080304" pitchFamily="49" charset="-128"/>
                <a:cs typeface="Arial" panose="020B0604020202020204" pitchFamily="34" charset="0"/>
              </a:rPr>
              <a:t>Amanat, A., and Nasser, A. A. (2001 Effect of feeding different carbohydrate to lipid ratios on the growth performance and </a:t>
            </a:r>
            <a:r>
              <a:rPr lang="en-US" sz="2500" dirty="0">
                <a:latin typeface="Graphik Regular" panose="020B0503030202060203"/>
                <a:ea typeface="MS Mincho" panose="02020609040205080304" pitchFamily="49" charset="-128"/>
                <a:cs typeface="Arial" panose="020B0604020202020204" pitchFamily="34" charset="0"/>
              </a:rPr>
              <a:t>body composition </a:t>
            </a:r>
            <a:r>
              <a:rPr lang="en-US" sz="2500" dirty="0">
                <a:effectLst/>
                <a:latin typeface="Graphik Regular" panose="020B0503030202060203"/>
                <a:ea typeface="MS Mincho" panose="02020609040205080304" pitchFamily="49" charset="-128"/>
                <a:cs typeface="Arial" panose="020B0604020202020204" pitchFamily="34" charset="0"/>
              </a:rPr>
              <a:t>of Nile Tilapia (</a:t>
            </a:r>
            <a:r>
              <a:rPr lang="en-US" sz="2500" i="1" dirty="0">
                <a:effectLst/>
                <a:latin typeface="Graphik Regular" panose="020B0503030202060203"/>
                <a:ea typeface="MS Mincho" panose="02020609040205080304" pitchFamily="49" charset="-128"/>
                <a:cs typeface="Arial" panose="020B0604020202020204" pitchFamily="34" charset="0"/>
              </a:rPr>
              <a:t>Oreochromis niloticus</a:t>
            </a:r>
            <a:r>
              <a:rPr lang="en-US" sz="2500" dirty="0">
                <a:effectLst/>
                <a:latin typeface="Graphik Regular" panose="020B0503030202060203"/>
                <a:ea typeface="MS Mincho" panose="02020609040205080304" pitchFamily="49" charset="-128"/>
                <a:cs typeface="Arial" panose="020B0604020202020204" pitchFamily="34" charset="0"/>
              </a:rPr>
              <a:t>) fingerlings. </a:t>
            </a:r>
            <a:r>
              <a:rPr lang="es-ES" sz="2500" i="1" dirty="0">
                <a:effectLst/>
                <a:latin typeface="Graphik Regular" panose="020B0503030202060203"/>
                <a:ea typeface="MS Mincho" panose="02020609040205080304" pitchFamily="49" charset="-128"/>
                <a:cs typeface="Arial" panose="020B0604020202020204" pitchFamily="34" charset="0"/>
              </a:rPr>
              <a:t>Animal Research</a:t>
            </a:r>
            <a:r>
              <a:rPr lang="es-ES" sz="2500" dirty="0">
                <a:effectLst/>
                <a:latin typeface="Graphik Regular" panose="020B0503030202060203"/>
                <a:ea typeface="MS Mincho" panose="02020609040205080304" pitchFamily="49" charset="-128"/>
                <a:cs typeface="Arial" panose="020B0604020202020204" pitchFamily="34" charset="0"/>
              </a:rPr>
              <a:t>, </a:t>
            </a:r>
            <a:r>
              <a:rPr lang="es-ES" sz="2500" i="1" dirty="0">
                <a:effectLst/>
                <a:latin typeface="Graphik Regular" panose="020B0503030202060203"/>
                <a:ea typeface="MS Mincho" panose="02020609040205080304" pitchFamily="49" charset="-128"/>
                <a:cs typeface="Arial" panose="020B0604020202020204" pitchFamily="34" charset="0"/>
              </a:rPr>
              <a:t>50</a:t>
            </a:r>
            <a:r>
              <a:rPr lang="es-ES" sz="2500" dirty="0">
                <a:effectLst/>
                <a:latin typeface="Graphik Regular" panose="020B0503030202060203"/>
                <a:ea typeface="MS Mincho" panose="02020609040205080304" pitchFamily="49" charset="-128"/>
                <a:cs typeface="Arial" panose="020B0604020202020204" pitchFamily="34" charset="0"/>
              </a:rPr>
              <a:t>(1), 91-100. </a:t>
            </a:r>
          </a:p>
          <a:p>
            <a:pPr algn="just"/>
            <a:r>
              <a:rPr lang="en-US" sz="2500" b="0" i="0" dirty="0">
                <a:solidFill>
                  <a:srgbClr val="222222"/>
                </a:solidFill>
                <a:effectLst/>
                <a:latin typeface="Graphik Regular" panose="020B0503030202060203"/>
              </a:rPr>
              <a:t>Baltazar-Guerrero, P. M., and Gálvez-Escudero, M. A. (2021). The addition of moringa flour (Moringa oleifera) to the diet of Nile tilapia (</a:t>
            </a:r>
            <a:r>
              <a:rPr lang="en-US" sz="2500" b="0" i="1" dirty="0">
                <a:solidFill>
                  <a:srgbClr val="222222"/>
                </a:solidFill>
                <a:effectLst/>
                <a:latin typeface="Graphik Regular" panose="020B0503030202060203"/>
              </a:rPr>
              <a:t>Oreochromis niloticus</a:t>
            </a:r>
            <a:r>
              <a:rPr lang="en-US" sz="2500" b="0" i="0" dirty="0">
                <a:solidFill>
                  <a:srgbClr val="222222"/>
                </a:solidFill>
                <a:effectLst/>
                <a:latin typeface="Graphik Regular" panose="020B0503030202060203"/>
              </a:rPr>
              <a:t>) and its effect on productive parameters. </a:t>
            </a:r>
            <a:r>
              <a:rPr lang="en-US" sz="2500" b="0" i="1" dirty="0">
                <a:solidFill>
                  <a:srgbClr val="222222"/>
                </a:solidFill>
                <a:effectLst/>
                <a:latin typeface="Graphik Regular" panose="020B0503030202060203"/>
              </a:rPr>
              <a:t>Agro-industrial Science</a:t>
            </a:r>
            <a:r>
              <a:rPr lang="en-US" sz="2500" b="0" i="0" dirty="0">
                <a:solidFill>
                  <a:srgbClr val="222222"/>
                </a:solidFill>
                <a:effectLst/>
                <a:latin typeface="Graphik Regular" panose="020B0503030202060203"/>
              </a:rPr>
              <a:t>, </a:t>
            </a:r>
            <a:r>
              <a:rPr lang="en-US" sz="2500" b="0" i="1" dirty="0">
                <a:solidFill>
                  <a:srgbClr val="222222"/>
                </a:solidFill>
                <a:effectLst/>
                <a:latin typeface="Graphik Regular" panose="020B0503030202060203"/>
              </a:rPr>
              <a:t>11</a:t>
            </a:r>
            <a:r>
              <a:rPr lang="en-US" sz="2500" b="0" i="0" dirty="0">
                <a:solidFill>
                  <a:srgbClr val="222222"/>
                </a:solidFill>
                <a:effectLst/>
                <a:latin typeface="Graphik Regular" panose="020B0503030202060203"/>
              </a:rPr>
              <a:t>(1), 41-46.</a:t>
            </a:r>
            <a:endParaRPr lang="es-ES" sz="2500" dirty="0">
              <a:effectLst/>
              <a:latin typeface="Graphik Regular" panose="020B0503030202060203"/>
              <a:ea typeface="MS Mincho" panose="02020609040205080304" pitchFamily="49" charset="-128"/>
              <a:cs typeface="Arial" panose="020B0604020202020204" pitchFamily="34" charset="0"/>
            </a:endParaRPr>
          </a:p>
          <a:p>
            <a:pPr algn="just"/>
            <a:r>
              <a:rPr lang="en-US" sz="2500" dirty="0">
                <a:effectLst/>
                <a:latin typeface="Graphik Regular" panose="020B0503030202060203"/>
                <a:ea typeface="MS Mincho" panose="02020609040205080304" pitchFamily="49" charset="-128"/>
                <a:cs typeface="Arial" panose="020B0604020202020204" pitchFamily="34" charset="0"/>
              </a:rPr>
              <a:t>Boonanuntanasarn, S., Kumkhong, S., Yoohat, K., Plagnes-Juan, E., Burel, C., Marandel, L., and Panserat, S. (2018). Molecular responses of Nile tilapia (</a:t>
            </a:r>
            <a:r>
              <a:rPr lang="en-US" sz="2500" i="1" dirty="0">
                <a:effectLst/>
                <a:latin typeface="Graphik Regular" panose="020B0503030202060203"/>
                <a:ea typeface="MS Mincho" panose="02020609040205080304" pitchFamily="49" charset="-128"/>
                <a:cs typeface="Arial" panose="020B0604020202020204" pitchFamily="34" charset="0"/>
              </a:rPr>
              <a:t>Oreochromis niloticus</a:t>
            </a:r>
            <a:r>
              <a:rPr lang="en-US" sz="2500" dirty="0">
                <a:effectLst/>
                <a:latin typeface="Graphik Regular" panose="020B0503030202060203"/>
                <a:ea typeface="MS Mincho" panose="02020609040205080304" pitchFamily="49" charset="-128"/>
                <a:cs typeface="Arial" panose="020B0604020202020204" pitchFamily="34" charset="0"/>
              </a:rPr>
              <a:t>) to different levels of dietary carbohydrates. </a:t>
            </a:r>
            <a:r>
              <a:rPr lang="en-US" sz="2500" i="1" dirty="0">
                <a:effectLst/>
                <a:latin typeface="Graphik Regular" panose="020B0503030202060203"/>
                <a:ea typeface="MS Mincho" panose="02020609040205080304" pitchFamily="49" charset="-128"/>
                <a:cs typeface="Arial" panose="020B0604020202020204" pitchFamily="34" charset="0"/>
              </a:rPr>
              <a:t>Aquaculture</a:t>
            </a:r>
            <a:r>
              <a:rPr lang="en-US" sz="2500" dirty="0">
                <a:effectLst/>
                <a:latin typeface="Graphik Regular" panose="020B0503030202060203"/>
                <a:ea typeface="MS Mincho" panose="02020609040205080304" pitchFamily="49" charset="-128"/>
                <a:cs typeface="Arial" panose="020B0604020202020204" pitchFamily="34" charset="0"/>
              </a:rPr>
              <a:t>, </a:t>
            </a:r>
            <a:r>
              <a:rPr lang="en-US" sz="2500" i="1" dirty="0">
                <a:effectLst/>
                <a:latin typeface="Graphik Regular" panose="020B0503030202060203"/>
                <a:ea typeface="MS Mincho" panose="02020609040205080304" pitchFamily="49" charset="-128"/>
                <a:cs typeface="Arial" panose="020B0604020202020204" pitchFamily="34" charset="0"/>
              </a:rPr>
              <a:t>482</a:t>
            </a:r>
            <a:r>
              <a:rPr lang="en-US" sz="2500" dirty="0">
                <a:effectLst/>
                <a:latin typeface="Graphik Regular" panose="020B0503030202060203"/>
                <a:ea typeface="MS Mincho" panose="02020609040205080304" pitchFamily="49" charset="-128"/>
                <a:cs typeface="Arial" panose="020B0604020202020204" pitchFamily="34" charset="0"/>
              </a:rPr>
              <a:t>, 117–123.</a:t>
            </a:r>
            <a:endParaRPr lang="es-MX" sz="2500" dirty="0">
              <a:effectLst/>
              <a:latin typeface="Graphik Regular" panose="020B0503030202060203"/>
              <a:ea typeface="MS Mincho" panose="02020609040205080304" pitchFamily="49" charset="-128"/>
              <a:cs typeface="Times New Roman" panose="02020603050405020304" pitchFamily="18" charset="0"/>
            </a:endParaRPr>
          </a:p>
          <a:p>
            <a:pPr algn="just"/>
            <a:r>
              <a:rPr lang="es-MX" sz="2500" dirty="0">
                <a:latin typeface="Graphik Regular" panose="020B0503030202060203"/>
                <a:cs typeface="Times New Roman" panose="02020603050405020304" pitchFamily="18" charset="0"/>
              </a:rPr>
              <a:t>Ogello, E. O., Kembenya, E. M., Githukia, C. M., Aera, C. N., Munguti, J. M., and Nyamweya, C. S. (2017). Substitution of fish meal with sunflower seed meal in diets for Nile tilapia (</a:t>
            </a:r>
            <a:r>
              <a:rPr lang="es-MX" sz="2500" i="1" dirty="0">
                <a:latin typeface="Graphik Regular" panose="020B0503030202060203"/>
                <a:cs typeface="Times New Roman" panose="02020603050405020304" pitchFamily="18" charset="0"/>
              </a:rPr>
              <a:t>Oreochromis niloticus L</a:t>
            </a:r>
            <a:r>
              <a:rPr lang="es-MX" sz="2500" dirty="0">
                <a:latin typeface="Graphik Regular" panose="020B0503030202060203"/>
                <a:cs typeface="Times New Roman" panose="02020603050405020304" pitchFamily="18" charset="0"/>
              </a:rPr>
              <a:t>.) reared in earthen ponds. </a:t>
            </a:r>
            <a:r>
              <a:rPr lang="es-MX" sz="2500" i="1" dirty="0">
                <a:latin typeface="Graphik Regular" panose="020B0503030202060203"/>
                <a:cs typeface="Times New Roman" panose="02020603050405020304" pitchFamily="18" charset="0"/>
              </a:rPr>
              <a:t>Journal of applied aquaculture</a:t>
            </a:r>
            <a:r>
              <a:rPr lang="es-MX" sz="2500" dirty="0">
                <a:latin typeface="Graphik Regular" panose="020B0503030202060203"/>
                <a:cs typeface="Times New Roman" panose="02020603050405020304" pitchFamily="18" charset="0"/>
              </a:rPr>
              <a:t>, </a:t>
            </a:r>
            <a:r>
              <a:rPr lang="es-MX" sz="2500" i="1" dirty="0">
                <a:latin typeface="Graphik Regular" panose="020B0503030202060203"/>
                <a:cs typeface="Times New Roman" panose="02020603050405020304" pitchFamily="18" charset="0"/>
              </a:rPr>
              <a:t>29</a:t>
            </a:r>
            <a:r>
              <a:rPr lang="es-MX" sz="2500" dirty="0">
                <a:latin typeface="Graphik Regular" panose="020B0503030202060203"/>
                <a:cs typeface="Times New Roman" panose="02020603050405020304" pitchFamily="18" charset="0"/>
              </a:rPr>
              <a:t>(1), 81-99.</a:t>
            </a:r>
          </a:p>
          <a:p>
            <a:pPr algn="just"/>
            <a:r>
              <a:rPr lang="es-MX" sz="2500" b="0" i="0" dirty="0">
                <a:solidFill>
                  <a:srgbClr val="222222"/>
                </a:solidFill>
                <a:effectLst/>
                <a:latin typeface="Graphik Regular" panose="020B0503030202060203"/>
              </a:rPr>
              <a:t>Poot-López, G. R., Hernández, J. M., and Gasca-Leyva, E. (2010). Input management in integrated agriculture–aquaculture systems in Yucatan: Tree spinach leaves as a dietary supplement in tilapia culture. </a:t>
            </a:r>
            <a:r>
              <a:rPr lang="es-MX" sz="2500" b="0" i="1" dirty="0">
                <a:solidFill>
                  <a:srgbClr val="222222"/>
                </a:solidFill>
                <a:effectLst/>
                <a:latin typeface="Graphik Regular" panose="020B0503030202060203"/>
              </a:rPr>
              <a:t>Agricultural Systems</a:t>
            </a:r>
            <a:r>
              <a:rPr lang="es-MX" sz="2500" b="0" i="0" dirty="0">
                <a:solidFill>
                  <a:srgbClr val="222222"/>
                </a:solidFill>
                <a:effectLst/>
                <a:latin typeface="Graphik Regular" panose="020B0503030202060203"/>
              </a:rPr>
              <a:t>, </a:t>
            </a:r>
            <a:r>
              <a:rPr lang="es-MX" sz="2500" b="0" i="1" dirty="0">
                <a:solidFill>
                  <a:srgbClr val="222222"/>
                </a:solidFill>
                <a:effectLst/>
                <a:latin typeface="Graphik Regular" panose="020B0503030202060203"/>
              </a:rPr>
              <a:t>103</a:t>
            </a:r>
            <a:r>
              <a:rPr lang="es-MX" sz="2500" b="0" i="0" dirty="0">
                <a:solidFill>
                  <a:srgbClr val="222222"/>
                </a:solidFill>
                <a:effectLst/>
                <a:latin typeface="Graphik Regular" panose="020B0503030202060203"/>
              </a:rPr>
              <a:t>(2), 98-104.</a:t>
            </a:r>
            <a:endParaRPr lang="es-MX" sz="2500" dirty="0">
              <a:latin typeface="Graphik Regular" panose="020B0503030202060203"/>
              <a:cs typeface="Times New Roman" panose="02020603050405020304" pitchFamily="18" charset="0"/>
            </a:endParaRPr>
          </a:p>
          <a:p>
            <a:pPr algn="just"/>
            <a:r>
              <a:rPr lang="es-MX" sz="2500" dirty="0">
                <a:solidFill>
                  <a:srgbClr val="222222"/>
                </a:solidFill>
                <a:effectLst/>
                <a:latin typeface="Graphik Regular" panose="020B0503030202060203"/>
                <a:ea typeface="Calibri" panose="020F0502020204030204" pitchFamily="34" charset="0"/>
              </a:rPr>
              <a:t>Sarker, P. K., Kapuscinski, A. R., Bae, A. Y., Donaldson, E., Sitek, A. J., Fitzgerald, D. S., and Edelson, O. F. (2018). Towards sustainable aquafeeds: Evaluating substitution of fishmeal with lipid-extracted microalgal co-product (</a:t>
            </a:r>
            <a:r>
              <a:rPr lang="es-MX" sz="2500" i="1" dirty="0">
                <a:solidFill>
                  <a:srgbClr val="222222"/>
                </a:solidFill>
                <a:effectLst/>
                <a:latin typeface="Graphik Regular" panose="020B0503030202060203"/>
                <a:ea typeface="Calibri" panose="020F0502020204030204" pitchFamily="34" charset="0"/>
              </a:rPr>
              <a:t>Nannochloropsis oculata</a:t>
            </a:r>
            <a:r>
              <a:rPr lang="es-MX" sz="2500" dirty="0">
                <a:solidFill>
                  <a:srgbClr val="222222"/>
                </a:solidFill>
                <a:effectLst/>
                <a:latin typeface="Graphik Regular" panose="020B0503030202060203"/>
                <a:ea typeface="Calibri" panose="020F0502020204030204" pitchFamily="34" charset="0"/>
              </a:rPr>
              <a:t>) in diets of juvenile Nile tilapia (</a:t>
            </a:r>
            <a:r>
              <a:rPr lang="es-MX" sz="2500" i="1" dirty="0">
                <a:solidFill>
                  <a:srgbClr val="222222"/>
                </a:solidFill>
                <a:effectLst/>
                <a:latin typeface="Graphik Regular" panose="020B0503030202060203"/>
                <a:ea typeface="Calibri" panose="020F0502020204030204" pitchFamily="34" charset="0"/>
              </a:rPr>
              <a:t>Oreochromis niloticus</a:t>
            </a:r>
            <a:r>
              <a:rPr lang="es-MX" sz="2500" dirty="0">
                <a:solidFill>
                  <a:srgbClr val="222222"/>
                </a:solidFill>
                <a:effectLst/>
                <a:latin typeface="Graphik Regular" panose="020B0503030202060203"/>
                <a:ea typeface="Calibri" panose="020F0502020204030204" pitchFamily="34" charset="0"/>
              </a:rPr>
              <a:t>). </a:t>
            </a:r>
            <a:r>
              <a:rPr lang="es-MX" sz="2500" i="1" dirty="0">
                <a:solidFill>
                  <a:srgbClr val="000000"/>
                </a:solidFill>
                <a:effectLst/>
                <a:latin typeface="Graphik Regular" panose="020B0503030202060203"/>
                <a:ea typeface="Calibri" panose="020F0502020204030204" pitchFamily="34" charset="0"/>
              </a:rPr>
              <a:t>PLoS One</a:t>
            </a:r>
            <a:r>
              <a:rPr lang="es-MX" sz="2500" dirty="0">
                <a:solidFill>
                  <a:srgbClr val="000000"/>
                </a:solidFill>
                <a:effectLst/>
                <a:latin typeface="Graphik Regular" panose="020B0503030202060203"/>
                <a:ea typeface="Calibri" panose="020F0502020204030204" pitchFamily="34" charset="0"/>
              </a:rPr>
              <a:t>, </a:t>
            </a:r>
            <a:r>
              <a:rPr lang="es-MX" sz="2500" i="1" dirty="0">
                <a:solidFill>
                  <a:srgbClr val="000000"/>
                </a:solidFill>
                <a:effectLst/>
                <a:latin typeface="Graphik Regular" panose="020B0503030202060203"/>
                <a:ea typeface="Calibri" panose="020F0502020204030204" pitchFamily="34" charset="0"/>
              </a:rPr>
              <a:t>13</a:t>
            </a:r>
            <a:r>
              <a:rPr lang="es-MX" sz="2500" dirty="0">
                <a:solidFill>
                  <a:srgbClr val="000000"/>
                </a:solidFill>
                <a:effectLst/>
                <a:latin typeface="Graphik Regular" panose="020B0503030202060203"/>
                <a:ea typeface="Calibri" panose="020F0502020204030204" pitchFamily="34" charset="0"/>
              </a:rPr>
              <a:t>(7), e0201315.</a:t>
            </a:r>
          </a:p>
        </p:txBody>
      </p:sp>
      <p:sp>
        <p:nvSpPr>
          <p:cNvPr id="15" name="Marcador de pie de página 4">
            <a:extLst>
              <a:ext uri="{FF2B5EF4-FFF2-40B4-BE49-F238E27FC236}">
                <a16:creationId xmlns:a16="http://schemas.microsoft.com/office/drawing/2014/main" id="{499B8345-4E14-4357-BCC4-2CA60FE34495}"/>
              </a:ext>
            </a:extLst>
          </p:cNvPr>
          <p:cNvSpPr>
            <a:spLocks noGrp="1"/>
          </p:cNvSpPr>
          <p:nvPr/>
        </p:nvSpPr>
        <p:spPr>
          <a:xfrm>
            <a:off x="685260" y="6205473"/>
            <a:ext cx="30652685" cy="2159523"/>
          </a:xfrm>
          <a:prstGeom prst="rect">
            <a:avLst/>
          </a:prstGeom>
        </p:spPr>
        <p:txBody>
          <a:bodyPr vert="horz" lIns="121924" tIns="60962" rIns="121924" bIns="60962" rtlCol="0" anchor="t"/>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15000"/>
              </a:lnSpc>
            </a:pPr>
            <a:r>
              <a:rPr lang="es-ES"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SOTO-RODRÍGUEZ, Diana Laura†, GÓMEZ-ALDAPA, Carlos Alberto, CABRERA-CANALES, Zaira Esmeralda y CADENA-RAMÍREZ, Arturo*.</a:t>
            </a:r>
          </a:p>
          <a:p>
            <a:pPr algn="just"/>
            <a:endParaRPr lang="es-ES"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endParaRPr>
          </a:p>
          <a:p>
            <a:pPr algn="just">
              <a:lnSpc>
                <a:spcPct val="115000"/>
              </a:lnSpc>
            </a:pPr>
            <a:r>
              <a:rPr lang="es-MX"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1er Autor: Diana Laura Soto-Rodríguez/ CVU CONACYT ID: 673637.</a:t>
            </a:r>
          </a:p>
          <a:p>
            <a:pPr algn="just">
              <a:lnSpc>
                <a:spcPct val="115000"/>
              </a:lnSpc>
            </a:pPr>
            <a:r>
              <a:rPr lang="es-MX"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1er Coautor: Carlos Alberto Gómez-Aldapa / ORC ID: 0000-0002-4723-3093, CVU CONACYT ID: 20051.</a:t>
            </a:r>
          </a:p>
          <a:p>
            <a:pPr algn="just">
              <a:lnSpc>
                <a:spcPct val="115000"/>
              </a:lnSpc>
            </a:pPr>
            <a:r>
              <a:rPr lang="es-MX"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2do Coautor: Zaira Esmeralda Cabrera-Canales / ORC ID: 0000-0002-0062-1654, CVU CONACYT ID: 555694.</a:t>
            </a:r>
          </a:p>
          <a:p>
            <a:pPr algn="just">
              <a:lnSpc>
                <a:spcPct val="115000"/>
              </a:lnSpc>
            </a:pPr>
            <a:r>
              <a:rPr lang="es-MX"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3er Coautor: Arturo Cadena-Ramírez / ORC ID: 0000-0003-2813-8186, CVU CONACYT ID: 42647.</a:t>
            </a:r>
          </a:p>
          <a:p>
            <a:pPr algn="l"/>
            <a:endPar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endParaRPr>
          </a:p>
          <a:p>
            <a:pPr algn="l"/>
            <a:r>
              <a:rPr lang="es-ES"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Universidad Politécnica de Pachuca, Carretera Pachuca-Cd. Sahagún, Km 20, Ex-Hacienda de Santa Bárbara, municipio de Zempoala, Hidalgo, México. C. P. 43830. </a:t>
            </a:r>
          </a:p>
          <a:p>
            <a:pPr algn="l"/>
            <a:r>
              <a:rPr lang="es-MX" sz="3000" dirty="0">
                <a:solidFill>
                  <a:schemeClr val="tx1"/>
                </a:solidFill>
                <a:latin typeface="Graphik Regular" panose="020B0503030202060203" pitchFamily="34" charset="0"/>
                <a:ea typeface="Calibri" panose="020F0502020204030204" pitchFamily="34" charset="0"/>
                <a:hlinkClick r:id="rId3"/>
              </a:rPr>
              <a:t>dianasoto@micorreo.upp.edu.mx</a:t>
            </a:r>
            <a:r>
              <a:rPr lang="es-MX" sz="3000" dirty="0">
                <a:solidFill>
                  <a:schemeClr val="tx1"/>
                </a:solidFill>
                <a:latin typeface="Graphik Regular" panose="020B0503030202060203" pitchFamily="34" charset="0"/>
                <a:ea typeface="Calibri" panose="020F0502020204030204" pitchFamily="34" charset="0"/>
              </a:rPr>
              <a:t> </a:t>
            </a:r>
            <a:endParaRPr lang="en-GB" sz="3000" dirty="0">
              <a:solidFill>
                <a:schemeClr val="tx1"/>
              </a:solidFill>
              <a:latin typeface="Graphik Regular" panose="020B0503030202060203" pitchFamily="34" charset="0"/>
              <a:cs typeface="Times New Roman" panose="02020603050405020304" pitchFamily="18" charset="0"/>
            </a:endParaRPr>
          </a:p>
        </p:txBody>
      </p:sp>
      <p:sp>
        <p:nvSpPr>
          <p:cNvPr id="17" name="CuadroTexto 16"/>
          <p:cNvSpPr txBox="1"/>
          <p:nvPr/>
        </p:nvSpPr>
        <p:spPr>
          <a:xfrm>
            <a:off x="16559644" y="38950194"/>
            <a:ext cx="6949467"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Agradecimientos</a:t>
            </a:r>
          </a:p>
        </p:txBody>
      </p:sp>
      <p:sp>
        <p:nvSpPr>
          <p:cNvPr id="18" name="CuadroTexto 17"/>
          <p:cNvSpPr txBox="1"/>
          <p:nvPr/>
        </p:nvSpPr>
        <p:spPr>
          <a:xfrm>
            <a:off x="16516948" y="39677846"/>
            <a:ext cx="14826377" cy="1323439"/>
          </a:xfrm>
          <a:prstGeom prst="rect">
            <a:avLst/>
          </a:prstGeom>
          <a:noFill/>
        </p:spPr>
        <p:txBody>
          <a:bodyPr wrap="square" rtlCol="0">
            <a:spAutoFit/>
          </a:bodyPr>
          <a:lstStyle/>
          <a:p>
            <a:pPr algn="just"/>
            <a:r>
              <a:rPr lang="es-ES" sz="4000" dirty="0">
                <a:latin typeface="Graphik Regular" panose="020B0503030202060203" pitchFamily="34" charset="0"/>
                <a:cs typeface="Times New Roman" panose="02020603050405020304" pitchFamily="18" charset="0"/>
              </a:rPr>
              <a:t>A la universidad Politécnica de Pachuca, a la Universidad Autónoma del Estado de Hidalgo y  al </a:t>
            </a:r>
            <a:r>
              <a:rPr lang="es-ES" sz="4000" dirty="0" err="1">
                <a:latin typeface="Graphik Regular" panose="020B0503030202060203" pitchFamily="34" charset="0"/>
                <a:cs typeface="Times New Roman" panose="02020603050405020304" pitchFamily="18" charset="0"/>
              </a:rPr>
              <a:t>CONACyT</a:t>
            </a:r>
            <a:r>
              <a:rPr lang="es-ES" sz="4000" dirty="0">
                <a:latin typeface="Graphik Regular" panose="020B0503030202060203" pitchFamily="34" charset="0"/>
                <a:cs typeface="Times New Roman" panose="02020603050405020304" pitchFamily="18" charset="0"/>
              </a:rPr>
              <a:t>.</a:t>
            </a:r>
            <a:endParaRPr lang="es-MX" sz="4000" dirty="0">
              <a:latin typeface="Graphik Regular" panose="020B0503030202060203" pitchFamily="34" charset="0"/>
              <a:cs typeface="Times New Roman" panose="02020603050405020304" pitchFamily="18" charset="0"/>
            </a:endParaRPr>
          </a:p>
        </p:txBody>
      </p:sp>
      <p:sp>
        <p:nvSpPr>
          <p:cNvPr id="19" name="CuadroTexto 18"/>
          <p:cNvSpPr txBox="1"/>
          <p:nvPr/>
        </p:nvSpPr>
        <p:spPr>
          <a:xfrm>
            <a:off x="685260" y="3701208"/>
            <a:ext cx="30807734" cy="2708434"/>
          </a:xfrm>
          <a:prstGeom prst="rect">
            <a:avLst/>
          </a:prstGeom>
          <a:noFill/>
        </p:spPr>
        <p:txBody>
          <a:bodyPr wrap="square" rtlCol="0">
            <a:spAutoFit/>
          </a:bodyPr>
          <a:lstStyle/>
          <a:p>
            <a:pPr algn="ctr"/>
            <a:r>
              <a:rPr lang="es-ES" b="1" dirty="0">
                <a:latin typeface="Graphik Regular" panose="020B0503030202060203" pitchFamily="34" charset="0"/>
                <a:cs typeface="Times New Roman" panose="02020603050405020304" pitchFamily="18" charset="0"/>
              </a:rPr>
              <a:t>Efecto de las materias primas en el desarrollo de alimentos acuícolas para </a:t>
            </a:r>
            <a:r>
              <a:rPr lang="es-ES" b="1" i="1" dirty="0">
                <a:latin typeface="Graphik Regular" panose="020B0503030202060203" pitchFamily="34" charset="0"/>
                <a:cs typeface="Times New Roman" panose="02020603050405020304" pitchFamily="18" charset="0"/>
              </a:rPr>
              <a:t>Oreochromis niloticus</a:t>
            </a:r>
            <a:r>
              <a:rPr lang="es-ES" b="1" dirty="0">
                <a:latin typeface="Graphik Regular" panose="020B0503030202060203" pitchFamily="34" charset="0"/>
                <a:cs typeface="Times New Roman" panose="02020603050405020304" pitchFamily="18" charset="0"/>
              </a:rPr>
              <a:t> (tilapia del Nilo): Una revisión. </a:t>
            </a:r>
            <a:endParaRPr lang="es-MX" b="1" dirty="0">
              <a:latin typeface="Graphik Regular" panose="020B0503030202060203" pitchFamily="34" charset="0"/>
              <a:cs typeface="Times New Roman" panose="02020603050405020304" pitchFamily="18" charset="0"/>
            </a:endParaRPr>
          </a:p>
        </p:txBody>
      </p:sp>
      <p:graphicFrame>
        <p:nvGraphicFramePr>
          <p:cNvPr id="23" name="Tabla 4">
            <a:extLst>
              <a:ext uri="{FF2B5EF4-FFF2-40B4-BE49-F238E27FC236}">
                <a16:creationId xmlns:a16="http://schemas.microsoft.com/office/drawing/2014/main" id="{91F22B19-9531-43CA-A325-CD71F16AFFA5}"/>
              </a:ext>
            </a:extLst>
          </p:cNvPr>
          <p:cNvGraphicFramePr>
            <a:graphicFrameLocks/>
          </p:cNvGraphicFramePr>
          <p:nvPr>
            <p:extLst>
              <p:ext uri="{D42A27DB-BD31-4B8C-83A1-F6EECF244321}">
                <p14:modId xmlns:p14="http://schemas.microsoft.com/office/powerpoint/2010/main" val="358609628"/>
              </p:ext>
            </p:extLst>
          </p:nvPr>
        </p:nvGraphicFramePr>
        <p:xfrm>
          <a:off x="16488868" y="10392921"/>
          <a:ext cx="14986578" cy="11186160"/>
        </p:xfrm>
        <a:graphic>
          <a:graphicData uri="http://schemas.openxmlformats.org/drawingml/2006/table">
            <a:tbl>
              <a:tblPr firstRow="1" bandRow="1">
                <a:tableStyleId>{5FD0F851-EC5A-4D38-B0AD-8093EC10F338}</a:tableStyleId>
              </a:tblPr>
              <a:tblGrid>
                <a:gridCol w="1765811">
                  <a:extLst>
                    <a:ext uri="{9D8B030D-6E8A-4147-A177-3AD203B41FA5}">
                      <a16:colId xmlns:a16="http://schemas.microsoft.com/office/drawing/2014/main" val="685275201"/>
                    </a:ext>
                  </a:extLst>
                </a:gridCol>
                <a:gridCol w="2006500">
                  <a:extLst>
                    <a:ext uri="{9D8B030D-6E8A-4147-A177-3AD203B41FA5}">
                      <a16:colId xmlns:a16="http://schemas.microsoft.com/office/drawing/2014/main" val="1239397984"/>
                    </a:ext>
                  </a:extLst>
                </a:gridCol>
                <a:gridCol w="4331368">
                  <a:extLst>
                    <a:ext uri="{9D8B030D-6E8A-4147-A177-3AD203B41FA5}">
                      <a16:colId xmlns:a16="http://schemas.microsoft.com/office/drawing/2014/main" val="1732541695"/>
                    </a:ext>
                  </a:extLst>
                </a:gridCol>
                <a:gridCol w="4901210">
                  <a:extLst>
                    <a:ext uri="{9D8B030D-6E8A-4147-A177-3AD203B41FA5}">
                      <a16:colId xmlns:a16="http://schemas.microsoft.com/office/drawing/2014/main" val="2082430939"/>
                    </a:ext>
                  </a:extLst>
                </a:gridCol>
                <a:gridCol w="1981689">
                  <a:extLst>
                    <a:ext uri="{9D8B030D-6E8A-4147-A177-3AD203B41FA5}">
                      <a16:colId xmlns:a16="http://schemas.microsoft.com/office/drawing/2014/main" val="2143827473"/>
                    </a:ext>
                  </a:extLst>
                </a:gridCol>
              </a:tblGrid>
              <a:tr h="750193">
                <a:tc>
                  <a:txBody>
                    <a:bodyPr/>
                    <a:lstStyle/>
                    <a:p>
                      <a:pPr algn="ctr"/>
                      <a:r>
                        <a:rPr lang="es-MX" sz="3200" dirty="0">
                          <a:latin typeface="Graphik Regular" panose="020B0503030202060203"/>
                        </a:rPr>
                        <a:t>Tipo de alimento </a:t>
                      </a:r>
                    </a:p>
                  </a:txBody>
                  <a:tcPr/>
                </a:tc>
                <a:tc>
                  <a:txBody>
                    <a:bodyPr/>
                    <a:lstStyle/>
                    <a:p>
                      <a:pPr algn="ctr"/>
                      <a:r>
                        <a:rPr lang="es-MX" sz="3200" dirty="0">
                          <a:latin typeface="Graphik Regular" panose="020B0503030202060203"/>
                        </a:rPr>
                        <a:t>Materia prima</a:t>
                      </a:r>
                    </a:p>
                  </a:txBody>
                  <a:tcPr/>
                </a:tc>
                <a:tc>
                  <a:txBody>
                    <a:bodyPr/>
                    <a:lstStyle/>
                    <a:p>
                      <a:pPr algn="ctr"/>
                      <a:r>
                        <a:rPr lang="es-MX" sz="3200" dirty="0">
                          <a:latin typeface="Graphik Regular"/>
                        </a:rPr>
                        <a:t>Calidad nutricional </a:t>
                      </a:r>
                    </a:p>
                    <a:p>
                      <a:pPr algn="ctr"/>
                      <a:r>
                        <a:rPr lang="es-MX" sz="3200" dirty="0">
                          <a:latin typeface="Graphik Regular"/>
                        </a:rPr>
                        <a:t>esperada</a:t>
                      </a:r>
                    </a:p>
                  </a:txBody>
                  <a:tcPr/>
                </a:tc>
                <a:tc>
                  <a:txBody>
                    <a:bodyPr/>
                    <a:lstStyle/>
                    <a:p>
                      <a:pPr algn="ctr"/>
                      <a:r>
                        <a:rPr lang="es-MX" sz="3200" dirty="0">
                          <a:latin typeface="Graphik Regular" panose="020B0503030202060203"/>
                        </a:rPr>
                        <a:t>Resultados obtenidos</a:t>
                      </a:r>
                    </a:p>
                  </a:txBody>
                  <a:tcPr/>
                </a:tc>
                <a:tc>
                  <a:txBody>
                    <a:bodyPr/>
                    <a:lstStyle/>
                    <a:p>
                      <a:pPr algn="ctr"/>
                      <a:r>
                        <a:rPr lang="es-MX" sz="3200" dirty="0">
                          <a:latin typeface="Graphik Regular" panose="020B0503030202060203"/>
                        </a:rPr>
                        <a:t>Referencia</a:t>
                      </a:r>
                    </a:p>
                  </a:txBody>
                  <a:tcPr/>
                </a:tc>
                <a:extLst>
                  <a:ext uri="{0D108BD9-81ED-4DB2-BD59-A6C34878D82A}">
                    <a16:rowId xmlns:a16="http://schemas.microsoft.com/office/drawing/2014/main" val="2126120519"/>
                  </a:ext>
                </a:extLst>
              </a:tr>
              <a:tr h="370840">
                <a:tc>
                  <a:txBody>
                    <a:bodyPr/>
                    <a:lstStyle/>
                    <a:p>
                      <a:pPr algn="ctr"/>
                      <a:r>
                        <a:rPr lang="es-MX" sz="3200" dirty="0">
                          <a:latin typeface="Graphik Regular" panose="020B0503030202060203"/>
                        </a:rPr>
                        <a:t>Pellet y hoja de espinaca</a:t>
                      </a:r>
                    </a:p>
                  </a:txBody>
                  <a:tcPr/>
                </a:tc>
                <a:tc>
                  <a:txBody>
                    <a:bodyPr/>
                    <a:lstStyle/>
                    <a:p>
                      <a:pPr algn="ctr"/>
                      <a:r>
                        <a:rPr lang="es-MX" sz="3200" dirty="0">
                          <a:latin typeface="Graphik Regular" panose="020B0503030202060203"/>
                        </a:rPr>
                        <a:t>Pellet comercial y espinaca chaya.</a:t>
                      </a:r>
                    </a:p>
                  </a:txBody>
                  <a:tcPr/>
                </a:tc>
                <a:tc>
                  <a:txBody>
                    <a:bodyPr/>
                    <a:lstStyle/>
                    <a:p>
                      <a:pPr algn="ctr"/>
                      <a:r>
                        <a:rPr lang="es-MX" sz="3200" dirty="0">
                          <a:latin typeface="Graphik Regular" panose="020B0503030202060203"/>
                        </a:rPr>
                        <a:t>Inclusión de espinaca chaya al 0%, 25% 50% en la dieta basada en alimentos comerciales. </a:t>
                      </a:r>
                    </a:p>
                  </a:txBody>
                  <a:tcPr/>
                </a:tc>
                <a:tc>
                  <a:txBody>
                    <a:bodyPr/>
                    <a:lstStyle/>
                    <a:p>
                      <a:pPr algn="ctr"/>
                      <a:r>
                        <a:rPr lang="es-MX" sz="3200" dirty="0">
                          <a:latin typeface="Graphik Regular" panose="020B0503030202060203"/>
                        </a:rPr>
                        <a:t>Reducción del 50% del alimento (pellet)</a:t>
                      </a:r>
                      <a:r>
                        <a:rPr lang="es-MX" sz="3200" i="0" dirty="0">
                          <a:latin typeface="Graphik Regular" panose="020B0503030202060203"/>
                        </a:rPr>
                        <a:t> encontrando aumentos en los pesos de los peces. </a:t>
                      </a:r>
                      <a:endParaRPr lang="es-MX" sz="3200" dirty="0">
                        <a:latin typeface="Graphik Regular" panose="020B0503030202060203"/>
                      </a:endParaRPr>
                    </a:p>
                  </a:txBody>
                  <a:tcPr/>
                </a:tc>
                <a:tc>
                  <a:txBody>
                    <a:bodyPr/>
                    <a:lstStyle/>
                    <a:p>
                      <a:pPr marL="0" marR="0" lvl="0" indent="0" algn="ctr" defTabSz="2160270" rtl="0" eaLnBrk="1" fontAlgn="auto" latinLnBrk="0" hangingPunct="1">
                        <a:lnSpc>
                          <a:spcPct val="100000"/>
                        </a:lnSpc>
                        <a:spcBef>
                          <a:spcPts val="0"/>
                        </a:spcBef>
                        <a:spcAft>
                          <a:spcPts val="0"/>
                        </a:spcAft>
                        <a:buClrTx/>
                        <a:buSzTx/>
                        <a:buFontTx/>
                        <a:buNone/>
                        <a:tabLst/>
                        <a:defRPr/>
                      </a:pPr>
                      <a:r>
                        <a:rPr lang="en-US" sz="3200" kern="1200" dirty="0">
                          <a:solidFill>
                            <a:schemeClr val="dk1"/>
                          </a:solidFill>
                          <a:effectLst/>
                          <a:latin typeface="Graphik Regular" panose="020B0503030202060203"/>
                        </a:rPr>
                        <a:t>Poot-López et al. (2010)</a:t>
                      </a:r>
                      <a:endParaRPr lang="es-MX" sz="3200" kern="1200" dirty="0">
                        <a:solidFill>
                          <a:schemeClr val="dk1"/>
                        </a:solidFill>
                        <a:effectLst/>
                        <a:latin typeface="Graphik Regular" panose="020B0503030202060203"/>
                      </a:endParaRPr>
                    </a:p>
                  </a:txBody>
                  <a:tcPr/>
                </a:tc>
                <a:extLst>
                  <a:ext uri="{0D108BD9-81ED-4DB2-BD59-A6C34878D82A}">
                    <a16:rowId xmlns:a16="http://schemas.microsoft.com/office/drawing/2014/main" val="679578922"/>
                  </a:ext>
                </a:extLst>
              </a:tr>
              <a:tr h="370840">
                <a:tc>
                  <a:txBody>
                    <a:bodyPr/>
                    <a:lstStyle/>
                    <a:p>
                      <a:pPr algn="ctr"/>
                      <a:r>
                        <a:rPr lang="es-MX" sz="3200" dirty="0">
                          <a:latin typeface="Graphik Regular"/>
                        </a:rPr>
                        <a:t>Pellet</a:t>
                      </a:r>
                    </a:p>
                  </a:txBody>
                  <a:tcPr/>
                </a:tc>
                <a:tc>
                  <a:txBody>
                    <a:bodyPr/>
                    <a:lstStyle/>
                    <a:p>
                      <a:pPr algn="ctr"/>
                      <a:r>
                        <a:rPr lang="es-MX" sz="3200" dirty="0">
                          <a:latin typeface="Graphik Regular"/>
                        </a:rPr>
                        <a:t>Dextrina</a:t>
                      </a:r>
                    </a:p>
                  </a:txBody>
                  <a:tcPr/>
                </a:tc>
                <a:tc>
                  <a:txBody>
                    <a:bodyPr/>
                    <a:lstStyle/>
                    <a:p>
                      <a:pPr algn="ctr"/>
                      <a:r>
                        <a:rPr lang="es-MX" sz="3200" dirty="0">
                          <a:latin typeface="Graphik Regular"/>
                        </a:rPr>
                        <a:t>Dietas con 0, 30 y 50% de carbohidratos.</a:t>
                      </a:r>
                    </a:p>
                  </a:txBody>
                  <a:tcPr/>
                </a:tc>
                <a:tc>
                  <a:txBody>
                    <a:bodyPr/>
                    <a:lstStyle/>
                    <a:p>
                      <a:pPr algn="ctr"/>
                      <a:r>
                        <a:rPr lang="es-MX" sz="3200" dirty="0">
                          <a:latin typeface="Graphik Regular"/>
                        </a:rPr>
                        <a:t>Crecimiento adecuado con aprovechamiento máximo del 30% de carbohidratos.</a:t>
                      </a:r>
                    </a:p>
                    <a:p>
                      <a:pPr algn="ctr"/>
                      <a:r>
                        <a:rPr lang="es-MX" sz="3200" dirty="0">
                          <a:latin typeface="Graphik Regular"/>
                        </a:rPr>
                        <a:t>Deficiencias en el crecimiento del pez a mayores concentraciones de carbohidratos.</a:t>
                      </a:r>
                    </a:p>
                  </a:txBody>
                  <a:tcPr/>
                </a:tc>
                <a:tc>
                  <a:txBody>
                    <a:bodyPr/>
                    <a:lstStyle/>
                    <a:p>
                      <a:pPr algn="ctr"/>
                      <a:r>
                        <a:rPr lang="es-MX" sz="3200" dirty="0">
                          <a:latin typeface="Graphik Regular"/>
                        </a:rPr>
                        <a:t>Boonanuntanasarn et al. (2018)</a:t>
                      </a:r>
                    </a:p>
                  </a:txBody>
                  <a:tcPr/>
                </a:tc>
                <a:extLst>
                  <a:ext uri="{0D108BD9-81ED-4DB2-BD59-A6C34878D82A}">
                    <a16:rowId xmlns:a16="http://schemas.microsoft.com/office/drawing/2014/main" val="4019854625"/>
                  </a:ext>
                </a:extLst>
              </a:tr>
              <a:tr h="370840">
                <a:tc>
                  <a:txBody>
                    <a:bodyPr/>
                    <a:lstStyle/>
                    <a:p>
                      <a:pPr algn="ctr"/>
                      <a:r>
                        <a:rPr lang="es-MX" sz="3200" dirty="0">
                          <a:latin typeface="Graphik Regular"/>
                        </a:rPr>
                        <a:t>Pellet</a:t>
                      </a:r>
                    </a:p>
                  </a:txBody>
                  <a:tcPr/>
                </a:tc>
                <a:tc>
                  <a:txBody>
                    <a:bodyPr/>
                    <a:lstStyle/>
                    <a:p>
                      <a:pPr algn="ctr"/>
                      <a:r>
                        <a:rPr lang="es-MX" sz="3200" dirty="0">
                          <a:latin typeface="Graphik Regular"/>
                        </a:rPr>
                        <a:t>Microalgas</a:t>
                      </a:r>
                    </a:p>
                  </a:txBody>
                  <a:tcPr/>
                </a:tc>
                <a:tc>
                  <a:txBody>
                    <a:bodyPr/>
                    <a:lstStyle/>
                    <a:p>
                      <a:pPr algn="ctr"/>
                      <a:r>
                        <a:rPr lang="es-MX" sz="3200" dirty="0">
                          <a:latin typeface="Graphik Regular"/>
                        </a:rPr>
                        <a:t>Remplazo de harina de pescado por microalgas al 0, 33, 66 y 100%.</a:t>
                      </a:r>
                    </a:p>
                  </a:txBody>
                  <a:tcPr/>
                </a:tc>
                <a:tc>
                  <a:txBody>
                    <a:bodyPr/>
                    <a:lstStyle/>
                    <a:p>
                      <a:pPr algn="ctr"/>
                      <a:r>
                        <a:rPr lang="es-MX" sz="3200" dirty="0">
                          <a:latin typeface="Graphik Regular"/>
                        </a:rPr>
                        <a:t>Remplazo de hasta el 33% de harina de pescado, ya que a inclusiones mayores se reduce la digestibilidad y el crecimiento del pez. </a:t>
                      </a:r>
                    </a:p>
                  </a:txBody>
                  <a:tcPr/>
                </a:tc>
                <a:tc>
                  <a:txBody>
                    <a:bodyPr/>
                    <a:lstStyle/>
                    <a:p>
                      <a:pPr algn="ctr"/>
                      <a:r>
                        <a:rPr lang="es-MX" sz="3200" dirty="0">
                          <a:latin typeface="Graphik Regular"/>
                        </a:rPr>
                        <a:t>Sarker et al. (2018)</a:t>
                      </a:r>
                    </a:p>
                  </a:txBody>
                  <a:tcPr/>
                </a:tc>
                <a:extLst>
                  <a:ext uri="{0D108BD9-81ED-4DB2-BD59-A6C34878D82A}">
                    <a16:rowId xmlns:a16="http://schemas.microsoft.com/office/drawing/2014/main" val="2722895437"/>
                  </a:ext>
                </a:extLst>
              </a:tr>
              <a:tr h="370840">
                <a:tc>
                  <a:txBody>
                    <a:bodyPr/>
                    <a:lstStyle/>
                    <a:p>
                      <a:pPr algn="ctr"/>
                      <a:r>
                        <a:rPr lang="es-MX" sz="3200" dirty="0">
                          <a:latin typeface="Graphik Regular"/>
                        </a:rPr>
                        <a:t>Pellet</a:t>
                      </a:r>
                    </a:p>
                  </a:txBody>
                  <a:tcPr/>
                </a:tc>
                <a:tc>
                  <a:txBody>
                    <a:bodyPr/>
                    <a:lstStyle/>
                    <a:p>
                      <a:pPr algn="ctr"/>
                      <a:r>
                        <a:rPr lang="es-MX" sz="3200" dirty="0">
                          <a:latin typeface="Graphik Regular"/>
                        </a:rPr>
                        <a:t>Semilla de girasol (SSM)</a:t>
                      </a:r>
                    </a:p>
                  </a:txBody>
                  <a:tcPr/>
                </a:tc>
                <a:tc>
                  <a:txBody>
                    <a:bodyPr/>
                    <a:lstStyle/>
                    <a:p>
                      <a:pPr algn="ctr"/>
                      <a:r>
                        <a:rPr lang="es-MX" sz="3200" dirty="0">
                          <a:latin typeface="Graphik Regular"/>
                        </a:rPr>
                        <a:t>Remplazo de harina de pescado por SSM al 25,50,75 y 100%</a:t>
                      </a:r>
                    </a:p>
                  </a:txBody>
                  <a:tcPr/>
                </a:tc>
                <a:tc>
                  <a:txBody>
                    <a:bodyPr/>
                    <a:lstStyle/>
                    <a:p>
                      <a:pPr algn="ctr"/>
                      <a:r>
                        <a:rPr lang="es-MX" sz="3200" dirty="0">
                          <a:latin typeface="Graphik Regular"/>
                        </a:rPr>
                        <a:t>Remplazo del 25% de harina de pescado con una disminución del crecimiento al</a:t>
                      </a:r>
                      <a:r>
                        <a:rPr lang="es-MX" sz="3200" baseline="0" dirty="0">
                          <a:latin typeface="Graphik Regular"/>
                        </a:rPr>
                        <a:t> </a:t>
                      </a:r>
                      <a:r>
                        <a:rPr lang="es-MX" sz="3200" dirty="0">
                          <a:latin typeface="Graphik Regular"/>
                        </a:rPr>
                        <a:t>aumentar la sustitución.</a:t>
                      </a:r>
                    </a:p>
                  </a:txBody>
                  <a:tcPr/>
                </a:tc>
                <a:tc>
                  <a:txBody>
                    <a:bodyPr/>
                    <a:lstStyle/>
                    <a:p>
                      <a:pPr algn="ctr"/>
                      <a:r>
                        <a:rPr lang="es-MX" sz="3200" dirty="0">
                          <a:latin typeface="Graphik Regular"/>
                        </a:rPr>
                        <a:t>Ogello et al. (2017)</a:t>
                      </a:r>
                    </a:p>
                  </a:txBody>
                  <a:tcPr/>
                </a:tc>
                <a:extLst>
                  <a:ext uri="{0D108BD9-81ED-4DB2-BD59-A6C34878D82A}">
                    <a16:rowId xmlns:a16="http://schemas.microsoft.com/office/drawing/2014/main" val="287783039"/>
                  </a:ext>
                </a:extLst>
              </a:tr>
            </a:tbl>
          </a:graphicData>
        </a:graphic>
      </p:graphicFrame>
      <p:graphicFrame>
        <p:nvGraphicFramePr>
          <p:cNvPr id="24" name="Tabla 4">
            <a:extLst>
              <a:ext uri="{FF2B5EF4-FFF2-40B4-BE49-F238E27FC236}">
                <a16:creationId xmlns:a16="http://schemas.microsoft.com/office/drawing/2014/main" id="{2746836E-AB10-4B92-950F-863D2A6F2722}"/>
              </a:ext>
            </a:extLst>
          </p:cNvPr>
          <p:cNvGraphicFramePr>
            <a:graphicFrameLocks/>
          </p:cNvGraphicFramePr>
          <p:nvPr>
            <p:extLst>
              <p:ext uri="{D42A27DB-BD31-4B8C-83A1-F6EECF244321}">
                <p14:modId xmlns:p14="http://schemas.microsoft.com/office/powerpoint/2010/main" val="2110557248"/>
              </p:ext>
            </p:extLst>
          </p:nvPr>
        </p:nvGraphicFramePr>
        <p:xfrm>
          <a:off x="676231" y="34027278"/>
          <a:ext cx="15164076" cy="7589520"/>
        </p:xfrm>
        <a:graphic>
          <a:graphicData uri="http://schemas.openxmlformats.org/drawingml/2006/table">
            <a:tbl>
              <a:tblPr firstRow="1" bandRow="1">
                <a:tableStyleId>{5FD0F851-EC5A-4D38-B0AD-8093EC10F338}</a:tableStyleId>
              </a:tblPr>
              <a:tblGrid>
                <a:gridCol w="2064898">
                  <a:extLst>
                    <a:ext uri="{9D8B030D-6E8A-4147-A177-3AD203B41FA5}">
                      <a16:colId xmlns:a16="http://schemas.microsoft.com/office/drawing/2014/main" val="685275201"/>
                    </a:ext>
                  </a:extLst>
                </a:gridCol>
                <a:gridCol w="1686492">
                  <a:extLst>
                    <a:ext uri="{9D8B030D-6E8A-4147-A177-3AD203B41FA5}">
                      <a16:colId xmlns:a16="http://schemas.microsoft.com/office/drawing/2014/main" val="1239397984"/>
                    </a:ext>
                  </a:extLst>
                </a:gridCol>
                <a:gridCol w="3561347">
                  <a:extLst>
                    <a:ext uri="{9D8B030D-6E8A-4147-A177-3AD203B41FA5}">
                      <a16:colId xmlns:a16="http://schemas.microsoft.com/office/drawing/2014/main" val="1732541695"/>
                    </a:ext>
                  </a:extLst>
                </a:gridCol>
                <a:gridCol w="5395764">
                  <a:extLst>
                    <a:ext uri="{9D8B030D-6E8A-4147-A177-3AD203B41FA5}">
                      <a16:colId xmlns:a16="http://schemas.microsoft.com/office/drawing/2014/main" val="2082430939"/>
                    </a:ext>
                  </a:extLst>
                </a:gridCol>
                <a:gridCol w="2455575">
                  <a:extLst>
                    <a:ext uri="{9D8B030D-6E8A-4147-A177-3AD203B41FA5}">
                      <a16:colId xmlns:a16="http://schemas.microsoft.com/office/drawing/2014/main" val="2143827473"/>
                    </a:ext>
                  </a:extLst>
                </a:gridCol>
              </a:tblGrid>
              <a:tr h="370840">
                <a:tc>
                  <a:txBody>
                    <a:bodyPr/>
                    <a:lstStyle/>
                    <a:p>
                      <a:pPr algn="ctr"/>
                      <a:r>
                        <a:rPr lang="es-MX" sz="3200" dirty="0">
                          <a:latin typeface="Graphik Regular" panose="020B0503030202060203"/>
                        </a:rPr>
                        <a:t>Tipo de alimento</a:t>
                      </a:r>
                    </a:p>
                  </a:txBody>
                  <a:tcPr/>
                </a:tc>
                <a:tc>
                  <a:txBody>
                    <a:bodyPr/>
                    <a:lstStyle/>
                    <a:p>
                      <a:pPr algn="ctr"/>
                      <a:r>
                        <a:rPr lang="es-MX" sz="3200" dirty="0">
                          <a:latin typeface="Graphik Regular" panose="020B0503030202060203"/>
                        </a:rPr>
                        <a:t>Materia prima</a:t>
                      </a:r>
                    </a:p>
                  </a:txBody>
                  <a:tcPr/>
                </a:tc>
                <a:tc>
                  <a:txBody>
                    <a:bodyPr/>
                    <a:lstStyle/>
                    <a:p>
                      <a:pPr algn="ctr"/>
                      <a:r>
                        <a:rPr lang="es-MX" sz="3200" dirty="0">
                          <a:latin typeface="Graphik Regular"/>
                        </a:rPr>
                        <a:t>Calidad nutricional esperada</a:t>
                      </a:r>
                    </a:p>
                  </a:txBody>
                  <a:tcPr/>
                </a:tc>
                <a:tc>
                  <a:txBody>
                    <a:bodyPr/>
                    <a:lstStyle/>
                    <a:p>
                      <a:pPr algn="ctr"/>
                      <a:r>
                        <a:rPr lang="es-MX" sz="3200" dirty="0">
                          <a:latin typeface="Graphik Regular" panose="020B0503030202060203"/>
                        </a:rPr>
                        <a:t>Resultados obtenidos</a:t>
                      </a:r>
                    </a:p>
                  </a:txBody>
                  <a:tcPr/>
                </a:tc>
                <a:tc>
                  <a:txBody>
                    <a:bodyPr/>
                    <a:lstStyle/>
                    <a:p>
                      <a:pPr algn="ctr"/>
                      <a:r>
                        <a:rPr lang="es-MX" sz="3200" dirty="0">
                          <a:latin typeface="Graphik Regular" panose="020B0503030202060203"/>
                        </a:rPr>
                        <a:t>Referencia</a:t>
                      </a:r>
                    </a:p>
                  </a:txBody>
                  <a:tcPr/>
                </a:tc>
                <a:extLst>
                  <a:ext uri="{0D108BD9-81ED-4DB2-BD59-A6C34878D82A}">
                    <a16:rowId xmlns:a16="http://schemas.microsoft.com/office/drawing/2014/main" val="2126120519"/>
                  </a:ext>
                </a:extLst>
              </a:tr>
              <a:tr h="370840">
                <a:tc>
                  <a:txBody>
                    <a:bodyPr/>
                    <a:lstStyle/>
                    <a:p>
                      <a:pPr algn="ctr"/>
                      <a:r>
                        <a:rPr lang="es-MX" sz="3200" dirty="0">
                          <a:latin typeface="Graphik Regular" panose="020B0503030202060203"/>
                        </a:rPr>
                        <a:t>Pellet</a:t>
                      </a:r>
                    </a:p>
                  </a:txBody>
                  <a:tcPr/>
                </a:tc>
                <a:tc>
                  <a:txBody>
                    <a:bodyPr/>
                    <a:lstStyle/>
                    <a:p>
                      <a:pPr algn="ctr"/>
                      <a:r>
                        <a:rPr lang="es-MX" sz="3200" dirty="0">
                          <a:latin typeface="Graphik Regular" panose="020B0503030202060203"/>
                        </a:rPr>
                        <a:t>Harina de moringa (HM).</a:t>
                      </a:r>
                    </a:p>
                  </a:txBody>
                  <a:tcPr/>
                </a:tc>
                <a:tc>
                  <a:txBody>
                    <a:bodyPr/>
                    <a:lstStyle/>
                    <a:p>
                      <a:pPr algn="ctr"/>
                      <a:r>
                        <a:rPr lang="es-MX" sz="3200" dirty="0">
                          <a:latin typeface="Graphik Regular" panose="020B0503030202060203"/>
                        </a:rPr>
                        <a:t>Inclusión de HM al  0, 10, 15, 20% en dietas. </a:t>
                      </a:r>
                    </a:p>
                  </a:txBody>
                  <a:tcPr/>
                </a:tc>
                <a:tc>
                  <a:txBody>
                    <a:bodyPr/>
                    <a:lstStyle/>
                    <a:p>
                      <a:pPr algn="ctr"/>
                      <a:r>
                        <a:rPr lang="es-MX" sz="3200" dirty="0">
                          <a:latin typeface="Graphik Regular" panose="020B0503030202060203"/>
                        </a:rPr>
                        <a:t>Mayor crecimiento en las inclusiones de 10 y 15% durante los primeros 30 días, mostrando deficiencia del crecimiento después de 60 días.</a:t>
                      </a:r>
                    </a:p>
                  </a:txBody>
                  <a:tcPr/>
                </a:tc>
                <a:tc>
                  <a:txBody>
                    <a:bodyPr/>
                    <a:lstStyle/>
                    <a:p>
                      <a:pPr algn="ctr"/>
                      <a:r>
                        <a:rPr lang="pt-BR" sz="3200" dirty="0">
                          <a:latin typeface="Graphik Regular" panose="020B0503030202060203"/>
                        </a:rPr>
                        <a:t>Baltazar-Guerrero and Gálvez-Escudero (2021) .</a:t>
                      </a:r>
                      <a:endParaRPr lang="es-MX" sz="3200" dirty="0">
                        <a:latin typeface="Graphik Regular"/>
                      </a:endParaRPr>
                    </a:p>
                  </a:txBody>
                  <a:tcPr/>
                </a:tc>
                <a:extLst>
                  <a:ext uri="{0D108BD9-81ED-4DB2-BD59-A6C34878D82A}">
                    <a16:rowId xmlns:a16="http://schemas.microsoft.com/office/drawing/2014/main" val="4049132231"/>
                  </a:ext>
                </a:extLst>
              </a:tr>
              <a:tr h="2668964">
                <a:tc>
                  <a:txBody>
                    <a:bodyPr/>
                    <a:lstStyle/>
                    <a:p>
                      <a:pPr algn="ctr"/>
                      <a:r>
                        <a:rPr lang="es-MX" sz="3200" dirty="0">
                          <a:latin typeface="Graphik Regular" panose="020B0503030202060203"/>
                        </a:rPr>
                        <a:t>Pellet</a:t>
                      </a:r>
                    </a:p>
                  </a:txBody>
                  <a:tcPr/>
                </a:tc>
                <a:tc>
                  <a:txBody>
                    <a:bodyPr/>
                    <a:lstStyle/>
                    <a:p>
                      <a:pPr algn="ctr"/>
                      <a:r>
                        <a:rPr lang="es-MX" sz="3200" dirty="0">
                          <a:latin typeface="Graphik Regular" panose="020B0503030202060203"/>
                        </a:rPr>
                        <a:t>Harina de maíz, aceite de maíz y de hígado.</a:t>
                      </a:r>
                    </a:p>
                  </a:txBody>
                  <a:tcPr/>
                </a:tc>
                <a:tc>
                  <a:txBody>
                    <a:bodyPr/>
                    <a:lstStyle/>
                    <a:p>
                      <a:pPr algn="ctr"/>
                      <a:r>
                        <a:rPr lang="es-MX" sz="3200" dirty="0">
                          <a:latin typeface="Graphik Regular" panose="020B0503030202060203"/>
                        </a:rPr>
                        <a:t>Proporción carbohidratos/lípidos (CHO/LIP)</a:t>
                      </a:r>
                      <a:br>
                        <a:rPr lang="es-MX" sz="3200" dirty="0">
                          <a:latin typeface="Graphik Regular" panose="020B0503030202060203"/>
                        </a:rPr>
                      </a:br>
                      <a:r>
                        <a:rPr lang="es-MX" sz="3200" dirty="0">
                          <a:latin typeface="Graphik Regular" panose="020B0503030202060203"/>
                        </a:rPr>
                        <a:t>CHO: (18.27–40.37%)</a:t>
                      </a:r>
                      <a:br>
                        <a:rPr lang="es-MX" sz="3200" dirty="0">
                          <a:latin typeface="Graphik Regular" panose="020B0503030202060203"/>
                        </a:rPr>
                      </a:br>
                      <a:r>
                        <a:rPr lang="es-MX" sz="3200" dirty="0">
                          <a:latin typeface="Graphik Regular" panose="020B0503030202060203"/>
                        </a:rPr>
                        <a:t>LIP: (8.14-19.53%) </a:t>
                      </a:r>
                    </a:p>
                    <a:p>
                      <a:pPr algn="ctr"/>
                      <a:endParaRPr lang="es-MX" sz="3200" dirty="0">
                        <a:latin typeface="Graphik Regular" panose="020B0503030202060203"/>
                      </a:endParaRPr>
                    </a:p>
                  </a:txBody>
                  <a:tcPr/>
                </a:tc>
                <a:tc>
                  <a:txBody>
                    <a:bodyPr/>
                    <a:lstStyle/>
                    <a:p>
                      <a:pPr algn="ctr"/>
                      <a:r>
                        <a:rPr lang="es-MX" sz="3200" dirty="0">
                          <a:latin typeface="Graphik Regular" panose="020B0503030202060203"/>
                        </a:rPr>
                        <a:t>La disminución en el contenido de CHO y un aumento en los LIP provocó una disminución en la tasa de crecimiento y la eficiencia alimentaria.</a:t>
                      </a:r>
                    </a:p>
                  </a:txBody>
                  <a:tcPr/>
                </a:tc>
                <a:tc>
                  <a:txBody>
                    <a:bodyPr/>
                    <a:lstStyle/>
                    <a:p>
                      <a:pPr algn="ctr"/>
                      <a:r>
                        <a:rPr lang="es-MX" sz="3200" dirty="0">
                          <a:latin typeface="Graphik Regular" panose="020B0503030202060203"/>
                        </a:rPr>
                        <a:t>Amanat and Al-Asgah (2001).</a:t>
                      </a:r>
                    </a:p>
                  </a:txBody>
                  <a:tcPr/>
                </a:tc>
                <a:extLst>
                  <a:ext uri="{0D108BD9-81ED-4DB2-BD59-A6C34878D82A}">
                    <a16:rowId xmlns:a16="http://schemas.microsoft.com/office/drawing/2014/main" val="726253407"/>
                  </a:ext>
                </a:extLst>
              </a:tr>
            </a:tbl>
          </a:graphicData>
        </a:graphic>
      </p:graphicFrame>
      <p:sp>
        <p:nvSpPr>
          <p:cNvPr id="25" name="CuadroTexto 24">
            <a:extLst>
              <a:ext uri="{FF2B5EF4-FFF2-40B4-BE49-F238E27FC236}">
                <a16:creationId xmlns:a16="http://schemas.microsoft.com/office/drawing/2014/main" id="{C082C587-A84F-4660-B67F-B91902530387}"/>
              </a:ext>
            </a:extLst>
          </p:cNvPr>
          <p:cNvSpPr txBox="1"/>
          <p:nvPr/>
        </p:nvSpPr>
        <p:spPr>
          <a:xfrm>
            <a:off x="920650" y="33244485"/>
            <a:ext cx="15240540" cy="646331"/>
          </a:xfrm>
          <a:prstGeom prst="rect">
            <a:avLst/>
          </a:prstGeom>
          <a:noFill/>
        </p:spPr>
        <p:txBody>
          <a:bodyPr wrap="square" rtlCol="0">
            <a:spAutoFit/>
          </a:bodyPr>
          <a:lstStyle/>
          <a:p>
            <a:pPr algn="just"/>
            <a:r>
              <a:rPr lang="es-ES" sz="3600" b="1" dirty="0">
                <a:latin typeface="Graphik Regular" panose="020B0503030202060203" pitchFamily="34" charset="0"/>
                <a:cs typeface="Times New Roman" panose="02020603050405020304" pitchFamily="18" charset="0"/>
              </a:rPr>
              <a:t>Tabla 1. </a:t>
            </a:r>
            <a:r>
              <a:rPr lang="es-ES" sz="3600" dirty="0">
                <a:latin typeface="Graphik Regular" panose="020B0503030202060203" pitchFamily="34" charset="0"/>
                <a:cs typeface="Times New Roman" panose="02020603050405020304" pitchFamily="18" charset="0"/>
              </a:rPr>
              <a:t>Investigaciones sobre la producción de alimentos para tilapia del Nilo </a:t>
            </a:r>
          </a:p>
        </p:txBody>
      </p:sp>
      <p:sp>
        <p:nvSpPr>
          <p:cNvPr id="26" name="CuadroTexto 25">
            <a:extLst>
              <a:ext uri="{FF2B5EF4-FFF2-40B4-BE49-F238E27FC236}">
                <a16:creationId xmlns:a16="http://schemas.microsoft.com/office/drawing/2014/main" id="{656F07B9-1A6C-460E-BF0B-6357A55FC234}"/>
              </a:ext>
            </a:extLst>
          </p:cNvPr>
          <p:cNvSpPr txBox="1"/>
          <p:nvPr/>
        </p:nvSpPr>
        <p:spPr>
          <a:xfrm>
            <a:off x="676231" y="31520392"/>
            <a:ext cx="15240540" cy="1938992"/>
          </a:xfrm>
          <a:prstGeom prst="rect">
            <a:avLst/>
          </a:prstGeom>
          <a:noFill/>
        </p:spPr>
        <p:txBody>
          <a:bodyPr wrap="square" rtlCol="0">
            <a:spAutoFit/>
          </a:bodyPr>
          <a:lstStyle/>
          <a:p>
            <a:pPr algn="just"/>
            <a:r>
              <a:rPr lang="es-ES" sz="4000" dirty="0">
                <a:latin typeface="Graphik Regular" panose="020B0503030202060203" pitchFamily="34" charset="0"/>
                <a:cs typeface="Times New Roman" panose="02020603050405020304" pitchFamily="18" charset="0"/>
              </a:rPr>
              <a:t>En la Tabla 1 se presentan algunas investigaciones sobre el desarrollo de nuevos productos alimenticios para tilapia del Nilo, la materia prima utilizada y los resultados obtenidos. </a:t>
            </a:r>
          </a:p>
        </p:txBody>
      </p:sp>
      <p:sp>
        <p:nvSpPr>
          <p:cNvPr id="20" name="CuadroTexto 19">
            <a:extLst>
              <a:ext uri="{FF2B5EF4-FFF2-40B4-BE49-F238E27FC236}">
                <a16:creationId xmlns:a16="http://schemas.microsoft.com/office/drawing/2014/main" id="{E759A7EA-13C4-424F-B981-330B9CF74DDF}"/>
              </a:ext>
            </a:extLst>
          </p:cNvPr>
          <p:cNvSpPr txBox="1"/>
          <p:nvPr/>
        </p:nvSpPr>
        <p:spPr>
          <a:xfrm>
            <a:off x="16571718" y="21586652"/>
            <a:ext cx="14745044" cy="1938992"/>
          </a:xfrm>
          <a:prstGeom prst="rect">
            <a:avLst/>
          </a:prstGeom>
          <a:noFill/>
        </p:spPr>
        <p:txBody>
          <a:bodyPr wrap="square" rtlCol="0">
            <a:spAutoFit/>
          </a:bodyPr>
          <a:lstStyle/>
          <a:p>
            <a:pPr algn="just"/>
            <a:r>
              <a:rPr lang="es-ES" sz="4000" dirty="0">
                <a:latin typeface="Graphik Regular" panose="020B0503030202060203" pitchFamily="34" charset="0"/>
                <a:cs typeface="Times New Roman" panose="02020603050405020304" pitchFamily="18" charset="0"/>
              </a:rPr>
              <a:t>La aplicación de diferentes alimentos resulto en variaciones con respecto a su aprovechamiento por parte de tilapia del Nilo, a pesar de que todos ellos cumplían entre un 25 - 30% de proteína. </a:t>
            </a:r>
            <a:endParaRPr lang="es-MX" sz="4000" dirty="0">
              <a:latin typeface="Graphik Regular" panose="020B0503030202060203" pitchFamily="34" charset="0"/>
              <a:cs typeface="Times New Roman" panose="02020603050405020304" pitchFamily="18" charset="0"/>
            </a:endParaRPr>
          </a:p>
        </p:txBody>
      </p:sp>
      <p:sp>
        <p:nvSpPr>
          <p:cNvPr id="21" name="CuadroTexto 20">
            <a:extLst>
              <a:ext uri="{FF2B5EF4-FFF2-40B4-BE49-F238E27FC236}">
                <a16:creationId xmlns:a16="http://schemas.microsoft.com/office/drawing/2014/main" id="{BD9A2FD2-CED9-42D0-8F79-053BC0E9108A}"/>
              </a:ext>
            </a:extLst>
          </p:cNvPr>
          <p:cNvSpPr txBox="1"/>
          <p:nvPr/>
        </p:nvSpPr>
        <p:spPr>
          <a:xfrm>
            <a:off x="676231" y="11210724"/>
            <a:ext cx="15240540" cy="7478970"/>
          </a:xfrm>
          <a:prstGeom prst="rect">
            <a:avLst/>
          </a:prstGeom>
          <a:noFill/>
        </p:spPr>
        <p:txBody>
          <a:bodyPr wrap="square" rtlCol="0">
            <a:spAutoFit/>
          </a:bodyPr>
          <a:lstStyle/>
          <a:p>
            <a:pPr algn="just"/>
            <a:r>
              <a:rPr lang="es-ES" sz="4000" dirty="0">
                <a:latin typeface="Graphik Regular" panose="020B0503030202060203" pitchFamily="34" charset="0"/>
                <a:cs typeface="Times New Roman" panose="02020603050405020304" pitchFamily="18" charset="0"/>
              </a:rPr>
              <a:t>El objetivo del presente trabajo fue recopilar investigaciones para evaluar el efecto de las materias primas utilizadas en la elaboración de alimentos acuícolas para tilapia del Nilo, sobre los requerimientos nutricionales, el aprovechamiento y el racionamiento del mismo. Los resultados mostraron que el uso de diferentes materias primas tiene un efecto sobre la calidad nutricional del pellet obtenido y su racionamiento, permitiendo disminuir el uso de alimentos comerciales al aplicar la materia prima (hojas vegetales) directa al cultivo para su consumo. Por otro lado, la inclusión de diferentes materias primas permitió obtener pellets con niveles de proteína apropiados, pero en su mayoría con deficiencias en el crecimiento del pez. De estas investigaciones podemos concluir que las materias primas son el factor más importante a estudiar en la obtención de alimentos para tilapia del Nilo, por lo que es importante realizar una investigación más detallada que permita identificar las áreas de oportunidad en el desarrollo de nuevos productos para la especie acuícola mencionada. </a:t>
            </a:r>
            <a:endParaRPr lang="es-MX" sz="4400" dirty="0">
              <a:latin typeface="Graphik Regular" panose="020B0503030202060203"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3BE789DA-B0DB-47C0-9557-61C3A8D4946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a:off x="1034470" y="21935061"/>
            <a:ext cx="3400068" cy="2125043"/>
          </a:xfrm>
          <a:prstGeom prst="rect">
            <a:avLst/>
          </a:prstGeom>
        </p:spPr>
      </p:pic>
      <p:sp>
        <p:nvSpPr>
          <p:cNvPr id="9" name="Rectángulo: esquinas redondeadas 8">
            <a:extLst>
              <a:ext uri="{FF2B5EF4-FFF2-40B4-BE49-F238E27FC236}">
                <a16:creationId xmlns:a16="http://schemas.microsoft.com/office/drawing/2014/main" id="{E52D829A-BCA1-47F0-8D86-12EA7883CA04}"/>
              </a:ext>
            </a:extLst>
          </p:cNvPr>
          <p:cNvSpPr/>
          <p:nvPr/>
        </p:nvSpPr>
        <p:spPr>
          <a:xfrm>
            <a:off x="4582009" y="21886044"/>
            <a:ext cx="5275931" cy="1476252"/>
          </a:xfrm>
          <a:prstGeom prst="roundRect">
            <a:avLst/>
          </a:prstGeom>
          <a:solidFill>
            <a:srgbClr val="FFC000"/>
          </a:solid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MX" sz="4000" b="1" dirty="0">
                <a:latin typeface="Graphik Regular" panose="020B0503030202060203"/>
              </a:rPr>
              <a:t>Tilapia del Nilo (</a:t>
            </a:r>
            <a:r>
              <a:rPr lang="es-MX" sz="4000" b="1" i="1" dirty="0">
                <a:latin typeface="Graphik Regular" panose="020B0503030202060203"/>
              </a:rPr>
              <a:t>Oreochromis niloticus</a:t>
            </a:r>
            <a:r>
              <a:rPr lang="es-MX" sz="4000" b="1" dirty="0">
                <a:latin typeface="Graphik Regular" panose="020B0503030202060203"/>
              </a:rPr>
              <a:t>)</a:t>
            </a:r>
          </a:p>
        </p:txBody>
      </p:sp>
      <p:sp>
        <p:nvSpPr>
          <p:cNvPr id="27" name="Rectángulo: esquinas redondeadas 26">
            <a:extLst>
              <a:ext uri="{FF2B5EF4-FFF2-40B4-BE49-F238E27FC236}">
                <a16:creationId xmlns:a16="http://schemas.microsoft.com/office/drawing/2014/main" id="{FA19FF46-EFBF-4D14-88DC-A2E3B7BE2CAC}"/>
              </a:ext>
            </a:extLst>
          </p:cNvPr>
          <p:cNvSpPr/>
          <p:nvPr/>
        </p:nvSpPr>
        <p:spPr>
          <a:xfrm>
            <a:off x="10217418" y="21131094"/>
            <a:ext cx="4802309" cy="722121"/>
          </a:xfrm>
          <a:prstGeom prst="roundRect">
            <a:avLst/>
          </a:prstGeom>
          <a:solidFill>
            <a:srgbClr val="92D050"/>
          </a:solidFill>
          <a:ln>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s-MX" sz="4000" b="1" dirty="0">
                <a:latin typeface="Graphik Regular" panose="020B0503030202060203"/>
              </a:rPr>
              <a:t>Proteínas (18 – 50%)</a:t>
            </a:r>
          </a:p>
        </p:txBody>
      </p:sp>
      <p:sp>
        <p:nvSpPr>
          <p:cNvPr id="28" name="Rectángulo: esquinas redondeadas 27">
            <a:extLst>
              <a:ext uri="{FF2B5EF4-FFF2-40B4-BE49-F238E27FC236}">
                <a16:creationId xmlns:a16="http://schemas.microsoft.com/office/drawing/2014/main" id="{4E87098A-9F44-4A86-A9CB-644B47F1AFFA}"/>
              </a:ext>
            </a:extLst>
          </p:cNvPr>
          <p:cNvSpPr/>
          <p:nvPr/>
        </p:nvSpPr>
        <p:spPr>
          <a:xfrm>
            <a:off x="10217419" y="22058952"/>
            <a:ext cx="4802307" cy="631608"/>
          </a:xfrm>
          <a:prstGeom prst="roundRect">
            <a:avLst/>
          </a:prstGeom>
          <a:solidFill>
            <a:srgbClr val="00B0F0"/>
          </a:solidFill>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s-MX" sz="4000" b="1" dirty="0">
                <a:latin typeface="Graphik Regular" panose="020B0503030202060203"/>
              </a:rPr>
              <a:t>Lípidos (10 – 25%) </a:t>
            </a:r>
          </a:p>
        </p:txBody>
      </p:sp>
      <p:sp>
        <p:nvSpPr>
          <p:cNvPr id="29" name="Rectángulo: esquinas redondeadas 28">
            <a:extLst>
              <a:ext uri="{FF2B5EF4-FFF2-40B4-BE49-F238E27FC236}">
                <a16:creationId xmlns:a16="http://schemas.microsoft.com/office/drawing/2014/main" id="{8A689CE8-2920-4542-855C-831204FBDE83}"/>
              </a:ext>
            </a:extLst>
          </p:cNvPr>
          <p:cNvSpPr/>
          <p:nvPr/>
        </p:nvSpPr>
        <p:spPr>
          <a:xfrm>
            <a:off x="10217401" y="23012840"/>
            <a:ext cx="5552546" cy="717142"/>
          </a:xfrm>
          <a:prstGeom prst="roundRect">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sz="4000" b="1" dirty="0">
                <a:latin typeface="Graphik Regular" panose="020B0503030202060203"/>
              </a:rPr>
              <a:t>Carbohidratos (15 – 20%)</a:t>
            </a:r>
          </a:p>
        </p:txBody>
      </p:sp>
    </p:spTree>
    <p:extLst>
      <p:ext uri="{BB962C8B-B14F-4D97-AF65-F5344CB8AC3E}">
        <p14:creationId xmlns:p14="http://schemas.microsoft.com/office/powerpoint/2010/main" val="2975299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10880</TotalTime>
  <Words>1380</Words>
  <Application>Microsoft Office PowerPoint</Application>
  <PresentationFormat>Personalizado</PresentationFormat>
  <Paragraphs>78</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Graphik Regular</vt:lpstr>
      <vt:lpstr>Tema de Office</vt:lpstr>
      <vt:lpstr>Presentación de PowerPoint</vt:lpstr>
    </vt:vector>
  </TitlesOfParts>
  <Company>Universidad Politecnica de Pachuca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Educacion Abierta y a Disatancia</dc:creator>
  <cp:lastModifiedBy>Diana Soto</cp:lastModifiedBy>
  <cp:revision>80</cp:revision>
  <dcterms:created xsi:type="dcterms:W3CDTF">2019-07-08T22:04:17Z</dcterms:created>
  <dcterms:modified xsi:type="dcterms:W3CDTF">2021-08-29T04:49:12Z</dcterms:modified>
</cp:coreProperties>
</file>