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405638" cy="43205400"/>
  <p:notesSz cx="6858000" cy="9144000"/>
  <p:defaultTextStyle>
    <a:defPPr>
      <a:defRPr lang="es-ES"/>
    </a:defPPr>
    <a:lvl1pPr marL="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029" autoAdjust="0"/>
    <p:restoredTop sz="94660"/>
  </p:normalViewPr>
  <p:slideViewPr>
    <p:cSldViewPr snapToGrid="0" snapToObjects="1" showGuides="1">
      <p:cViewPr>
        <p:scale>
          <a:sx n="30" d="100"/>
          <a:sy n="30" d="100"/>
        </p:scale>
        <p:origin x="-714" y="3762"/>
      </p:cViewPr>
      <p:guideLst>
        <p:guide orient="horz" pos="1360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23" y="13421680"/>
            <a:ext cx="27544792" cy="9261158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846" y="24483060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346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5917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64486" y="10901365"/>
            <a:ext cx="25834495" cy="23224902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744126" y="10901365"/>
            <a:ext cx="76980266" cy="23224902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50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762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822" y="27763473"/>
            <a:ext cx="27544792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248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744128" y="63507940"/>
            <a:ext cx="51404567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7688789" y="63507940"/>
            <a:ext cx="51410194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828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6600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979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033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83" y="1720215"/>
            <a:ext cx="10661232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69704" y="1720218"/>
            <a:ext cx="18115652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20283" y="9041133"/>
            <a:ext cx="10661232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81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732" y="30243780"/>
            <a:ext cx="19443383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351732" y="3860483"/>
            <a:ext cx="19443383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51732" y="33814229"/>
            <a:ext cx="19443383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654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0282" y="10081263"/>
            <a:ext cx="29165074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620282" y="40045008"/>
            <a:ext cx="7561316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04E7-9CBB-024B-80B1-AA25566971F4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071927" y="40045008"/>
            <a:ext cx="1026178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3224040" y="40045008"/>
            <a:ext cx="7561316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46D1-7770-DB4A-92E1-F45EB2EF19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4009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27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2160270" rtl="0" eaLnBrk="1" latinLnBrk="0" hangingPunct="1">
        <a:spcBef>
          <a:spcPct val="20000"/>
        </a:spcBef>
        <a:buFont typeface="Arial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2160270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2160270" rtl="0" eaLnBrk="1" latinLnBrk="0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2160270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2160270" rtl="0" eaLnBrk="1" latinLnBrk="0" hangingPunct="1">
        <a:spcBef>
          <a:spcPct val="20000"/>
        </a:spcBef>
        <a:buFont typeface="Arial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0374" y="11996066"/>
            <a:ext cx="93713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Resumen </a:t>
            </a:r>
            <a:r>
              <a:rPr lang="es-MX" sz="3600" dirty="0">
                <a:latin typeface="Graphik Regular" panose="020B0503030202060203" pitchFamily="34" charset="0"/>
                <a:cs typeface="Times New Roman" panose="02020603050405020304" pitchFamily="18" charset="0"/>
              </a:rPr>
              <a:t>(ÁREA TEMÁTICA: </a:t>
            </a:r>
            <a:r>
              <a:rPr lang="es-MX" sz="3600" dirty="0" smtClean="0">
                <a:latin typeface="Graphik Regular" panose="020B0503030202060203" pitchFamily="34" charset="0"/>
                <a:cs typeface="Times New Roman" panose="02020603050405020304" pitchFamily="18" charset="0"/>
              </a:rPr>
              <a:t>CBS)</a:t>
            </a:r>
            <a:endParaRPr lang="es-MX" sz="3600" dirty="0" smtClean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00374" y="17168693"/>
            <a:ext cx="52759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Graphik Regular" panose="020B0503030202060203" pitchFamily="34" charset="0"/>
                <a:cs typeface="Times New Roman" panose="02020603050405020304" pitchFamily="18" charset="0"/>
              </a:rPr>
              <a:t>Introducción</a:t>
            </a:r>
            <a:endParaRPr lang="es-MX" sz="66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85260" y="23419781"/>
            <a:ext cx="8606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Graphik Regular" panose="020B0503030202060203" pitchFamily="34" charset="0"/>
                <a:cs typeface="Times New Roman" panose="02020603050405020304" pitchFamily="18" charset="0"/>
              </a:rPr>
              <a:t>Materiales y Métodos</a:t>
            </a:r>
            <a:endParaRPr lang="es-MX" sz="66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0374" y="33234310"/>
            <a:ext cx="4522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Graphik Regular" panose="020B0503030202060203" pitchFamily="34" charset="0"/>
                <a:cs typeface="Times New Roman" panose="02020603050405020304" pitchFamily="18" charset="0"/>
              </a:rPr>
              <a:t>Resultados</a:t>
            </a:r>
            <a:endParaRPr lang="es-MX" sz="66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688056" y="20926649"/>
            <a:ext cx="5552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Graphik Regular" panose="020B0503030202060203" pitchFamily="34" charset="0"/>
                <a:cs typeface="Times New Roman" panose="02020603050405020304" pitchFamily="18" charset="0"/>
              </a:rPr>
              <a:t>Conclusiones</a:t>
            </a:r>
            <a:endParaRPr lang="es-MX" sz="66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463441" y="27942561"/>
            <a:ext cx="9478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Graphik Regular" panose="020B0503030202060203" pitchFamily="34" charset="0"/>
                <a:cs typeface="Times New Roman" panose="02020603050405020304" pitchFamily="18" charset="0"/>
              </a:rPr>
              <a:t>Futuro de investigación</a:t>
            </a:r>
            <a:endParaRPr lang="es-MX" sz="66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395900" y="30299012"/>
            <a:ext cx="4793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Graphik Regular" panose="020B0503030202060203" pitchFamily="34" charset="0"/>
                <a:cs typeface="Times New Roman" panose="02020603050405020304" pitchFamily="18" charset="0"/>
              </a:rPr>
              <a:t>Referencias</a:t>
            </a:r>
            <a:endParaRPr lang="es-MX" sz="6600" dirty="0">
              <a:latin typeface="Graphik Regular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5260" y="12849179"/>
            <a:ext cx="152804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000" dirty="0" smtClean="0">
                <a:latin typeface="Graphik Regular"/>
              </a:rPr>
              <a:t>Se pretende indagar el efecto de la cantidad de extracto de vainilla (EV) sobre las características de polvos obtenidos por secado por aspersión (SA), con almidón modificado de arroz (</a:t>
            </a:r>
            <a:r>
              <a:rPr lang="es-ES" sz="3000" dirty="0" err="1" smtClean="0">
                <a:latin typeface="Graphik Regular"/>
              </a:rPr>
              <a:t>AMoA</a:t>
            </a:r>
            <a:r>
              <a:rPr lang="es-ES" sz="3000" dirty="0" smtClean="0">
                <a:latin typeface="Graphik Regular"/>
              </a:rPr>
              <a:t>) como material pared. Se agregó un contenido óptimo (</a:t>
            </a:r>
            <a:r>
              <a:rPr lang="es-ES" sz="3000" dirty="0" err="1" smtClean="0">
                <a:latin typeface="Graphik Regular"/>
              </a:rPr>
              <a:t>Opt</a:t>
            </a:r>
            <a:r>
              <a:rPr lang="es-ES" sz="3000" dirty="0" smtClean="0">
                <a:latin typeface="Graphik Regular"/>
              </a:rPr>
              <a:t>) y otro máximo (Max) de EV, tomando en cuenta el % de sólidos totales (%ST) del EV, a una cantidad base de </a:t>
            </a:r>
            <a:r>
              <a:rPr lang="es-ES" sz="3000" dirty="0" err="1" smtClean="0">
                <a:latin typeface="Graphik Regular"/>
              </a:rPr>
              <a:t>AMoA</a:t>
            </a:r>
            <a:r>
              <a:rPr lang="es-ES" sz="3000" dirty="0" smtClean="0">
                <a:latin typeface="Graphik Regular"/>
              </a:rPr>
              <a:t>. Se les analizó la eficiencia de encapsulación (%EE), higroscopicidad, solubilidad, actividad de agua (</a:t>
            </a:r>
            <a:r>
              <a:rPr lang="es-ES" sz="3000" dirty="0" err="1" smtClean="0">
                <a:latin typeface="Graphik Regular"/>
              </a:rPr>
              <a:t>aw</a:t>
            </a:r>
            <a:r>
              <a:rPr lang="es-ES" sz="3000" dirty="0" smtClean="0">
                <a:latin typeface="Graphik Regular"/>
              </a:rPr>
              <a:t>) y el carácter cristalino; además, mediante microscopía </a:t>
            </a:r>
            <a:r>
              <a:rPr lang="es-ES" sz="3000" dirty="0" err="1" smtClean="0">
                <a:latin typeface="Graphik Regular"/>
              </a:rPr>
              <a:t>confocal</a:t>
            </a:r>
            <a:r>
              <a:rPr lang="es-ES" sz="3000" dirty="0" smtClean="0">
                <a:latin typeface="Graphik Regular"/>
              </a:rPr>
              <a:t> de barrido láser (MCBL) se observó la distribución del EV en las </a:t>
            </a:r>
            <a:r>
              <a:rPr lang="es-ES" sz="3000" dirty="0" err="1" smtClean="0">
                <a:latin typeface="Graphik Regular"/>
              </a:rPr>
              <a:t>microcápsulas</a:t>
            </a:r>
            <a:r>
              <a:rPr lang="es-ES" sz="3000" dirty="0" smtClean="0">
                <a:latin typeface="Graphik Regular"/>
              </a:rPr>
              <a:t>. Estos datos son importantes debido a que las características anteriores pueden influir en la funcionalidad de productos obtenidos mediante SA.</a:t>
            </a:r>
            <a:endParaRPr lang="es-MX" sz="3000" dirty="0">
              <a:latin typeface="Graphik Regular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25174" y="18128238"/>
            <a:ext cx="15240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300" dirty="0" smtClean="0">
                <a:latin typeface="Graphik Regular"/>
              </a:rPr>
              <a:t>El EV contiene gran cantidad compuestos que integran su aroma y en el que destaca la </a:t>
            </a:r>
            <a:r>
              <a:rPr lang="es-ES" sz="3300" dirty="0" err="1" smtClean="0">
                <a:latin typeface="Graphik Regular"/>
              </a:rPr>
              <a:t>vainillna</a:t>
            </a:r>
            <a:r>
              <a:rPr lang="es-ES" sz="3300" dirty="0" smtClean="0">
                <a:latin typeface="Graphik Regular"/>
              </a:rPr>
              <a:t> </a:t>
            </a:r>
            <a:r>
              <a:rPr lang="es-ES" sz="3300" dirty="0" smtClean="0">
                <a:latin typeface="Graphik Regular"/>
              </a:rPr>
              <a:t>(</a:t>
            </a:r>
            <a:r>
              <a:rPr lang="es-ES" sz="3300" dirty="0" smtClean="0">
                <a:latin typeface="Graphik Regular"/>
              </a:rPr>
              <a:t>I, II); el proceso de SA puede mejorar la estabilidad de dichos compuestos al atraparlos en una matriz polimérica </a:t>
            </a:r>
            <a:r>
              <a:rPr lang="es-ES" sz="3300" dirty="0" smtClean="0">
                <a:latin typeface="Graphik Regular"/>
              </a:rPr>
              <a:t>(</a:t>
            </a:r>
            <a:r>
              <a:rPr lang="es-ES" sz="3300" dirty="0" smtClean="0">
                <a:latin typeface="Graphik Regular"/>
              </a:rPr>
              <a:t>III</a:t>
            </a:r>
            <a:r>
              <a:rPr lang="es-ES" sz="3300" dirty="0" smtClean="0">
                <a:latin typeface="Graphik Regular"/>
              </a:rPr>
              <a:t>) </a:t>
            </a:r>
            <a:r>
              <a:rPr lang="es-ES" sz="3300" dirty="0" smtClean="0">
                <a:latin typeface="Graphik Regular"/>
              </a:rPr>
              <a:t>sin embargo, las propiedades de los polvos se ven afectadas por el tipo de material pared </a:t>
            </a:r>
            <a:r>
              <a:rPr lang="es-ES" sz="3300" dirty="0" smtClean="0">
                <a:latin typeface="Graphik Regular"/>
              </a:rPr>
              <a:t>(IV</a:t>
            </a:r>
            <a:r>
              <a:rPr lang="es-ES" sz="3300" dirty="0" smtClean="0">
                <a:latin typeface="Graphik Regular"/>
              </a:rPr>
              <a:t>). Existen reportes sobre la encapsulación de EV con diferentes materiales </a:t>
            </a:r>
            <a:r>
              <a:rPr lang="es-ES" sz="3300" dirty="0" smtClean="0">
                <a:latin typeface="Graphik Regular"/>
              </a:rPr>
              <a:t>(V, VI); sin embargo, este </a:t>
            </a:r>
            <a:r>
              <a:rPr lang="es-ES" sz="3300" dirty="0" smtClean="0">
                <a:latin typeface="Graphik Regular"/>
              </a:rPr>
              <a:t>trabajo, se deriva de un estudio previo  en el que se modificó almidón de arroz por </a:t>
            </a:r>
            <a:r>
              <a:rPr lang="es-ES" sz="3300" dirty="0" err="1" smtClean="0">
                <a:latin typeface="Graphik Regular"/>
              </a:rPr>
              <a:t>succinatación</a:t>
            </a:r>
            <a:r>
              <a:rPr lang="es-ES" sz="3300" dirty="0" smtClean="0">
                <a:latin typeface="Graphik Regular"/>
              </a:rPr>
              <a:t> y extrusión para encapsular una cantidad óptima de EV mediante SA </a:t>
            </a:r>
            <a:r>
              <a:rPr lang="es-ES" sz="3300" dirty="0" smtClean="0">
                <a:latin typeface="Graphik Regular"/>
              </a:rPr>
              <a:t>(</a:t>
            </a:r>
            <a:r>
              <a:rPr lang="es-ES" sz="3300" dirty="0" smtClean="0">
                <a:latin typeface="Graphik Regular"/>
              </a:rPr>
              <a:t>VII</a:t>
            </a:r>
            <a:r>
              <a:rPr lang="es-ES" sz="3300" dirty="0" smtClean="0">
                <a:latin typeface="Graphik Regular"/>
              </a:rPr>
              <a:t>), </a:t>
            </a:r>
            <a:r>
              <a:rPr lang="es-ES" sz="3300" dirty="0" smtClean="0">
                <a:latin typeface="Graphik Regular"/>
              </a:rPr>
              <a:t>por lo que se incrementó el contenido de EV para analizar el cambio en las características funcionales  y forma de las </a:t>
            </a:r>
            <a:r>
              <a:rPr lang="es-ES" sz="3300" dirty="0" err="1" smtClean="0">
                <a:latin typeface="Graphik Regular"/>
              </a:rPr>
              <a:t>microcápsulas</a:t>
            </a:r>
            <a:r>
              <a:rPr lang="es-ES" sz="3300" dirty="0" smtClean="0">
                <a:latin typeface="Graphik Regular"/>
              </a:rPr>
              <a:t>.</a:t>
            </a:r>
            <a:endParaRPr lang="es-MX" sz="3300" dirty="0">
              <a:latin typeface="Graphik Regular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511567" y="21932614"/>
            <a:ext cx="147450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500" dirty="0" smtClean="0">
                <a:latin typeface="Graphik Regular"/>
                <a:cs typeface="Calibri" pitchFamily="34" charset="0"/>
              </a:rPr>
              <a:t>Los sólidos no solubles en el extracto de vainilla  disminuyen de forma significativa  la interacción entre las </a:t>
            </a:r>
            <a:r>
              <a:rPr lang="es-ES" sz="3500" dirty="0" err="1" smtClean="0">
                <a:latin typeface="Graphik Regular"/>
                <a:cs typeface="Calibri" pitchFamily="34" charset="0"/>
              </a:rPr>
              <a:t>microcápsulas</a:t>
            </a:r>
            <a:r>
              <a:rPr lang="es-ES" sz="3500" dirty="0" smtClean="0">
                <a:latin typeface="Graphik Regular"/>
                <a:cs typeface="Calibri" pitchFamily="34" charset="0"/>
              </a:rPr>
              <a:t>  obtenidas con el agua.</a:t>
            </a:r>
          </a:p>
          <a:p>
            <a:pPr algn="just"/>
            <a:r>
              <a:rPr lang="es-MX" sz="3500" dirty="0" smtClean="0">
                <a:latin typeface="Graphik Regular"/>
                <a:cs typeface="Calibri" pitchFamily="34" charset="0"/>
              </a:rPr>
              <a:t>De acuerdo a los patrones de difracción, el aumento en la concentración sólidos del extracto de vainilla tuvo un efecto plastificante en el almidón modificado.</a:t>
            </a:r>
            <a:endParaRPr lang="es-ES" sz="3500" dirty="0" smtClean="0">
              <a:latin typeface="Graphik Regular"/>
              <a:cs typeface="Calibri" pitchFamily="34" charset="0"/>
            </a:endParaRPr>
          </a:p>
          <a:p>
            <a:pPr algn="just"/>
            <a:r>
              <a:rPr lang="es-MX" sz="3500" dirty="0" smtClean="0">
                <a:latin typeface="Graphik Regular"/>
                <a:cs typeface="Calibri" pitchFamily="34" charset="0"/>
              </a:rPr>
              <a:t>Las  imágenes obtenidas demuestran las diferencias de forma por la  saturación del almidón modificado  por el exceso de extracto de vainilla.</a:t>
            </a:r>
          </a:p>
          <a:p>
            <a:pPr algn="just"/>
            <a:r>
              <a:rPr lang="es-MX" sz="3500" dirty="0" smtClean="0">
                <a:latin typeface="Graphik Regular"/>
                <a:cs typeface="Calibri" pitchFamily="34" charset="0"/>
              </a:rPr>
              <a:t>Sería interesante evaluar el efecto del extracto de vainilla en dispersiones de almidón modificado.</a:t>
            </a:r>
            <a:endParaRPr lang="es-MX" sz="3500" dirty="0">
              <a:latin typeface="Graphik Regular"/>
              <a:cs typeface="Calibri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511567" y="29050557"/>
            <a:ext cx="1488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 smtClean="0">
                <a:latin typeface="Graphik Regular"/>
                <a:cs typeface="Calibri" pitchFamily="34" charset="0"/>
              </a:rPr>
              <a:t>Se tiene previsto analizar la interacción del EV con el </a:t>
            </a:r>
            <a:r>
              <a:rPr lang="es-MX" sz="3600" dirty="0" err="1" smtClean="0">
                <a:latin typeface="Graphik Regular"/>
                <a:cs typeface="Calibri" pitchFamily="34" charset="0"/>
              </a:rPr>
              <a:t>AMoA</a:t>
            </a:r>
            <a:r>
              <a:rPr lang="es-MX" sz="3600" dirty="0" smtClean="0">
                <a:latin typeface="Graphik Regular"/>
                <a:cs typeface="Calibri" pitchFamily="34" charset="0"/>
              </a:rPr>
              <a:t> desde las dispersiones antes del proceso de secado por aspersión.</a:t>
            </a:r>
            <a:endParaRPr lang="es-MX" sz="3600" dirty="0">
              <a:latin typeface="Graphik Regular"/>
              <a:cs typeface="Calibri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17549" y="31565065"/>
            <a:ext cx="14725651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400" dirty="0" err="1" smtClean="0">
                <a:latin typeface="Graphik Regular"/>
              </a:rPr>
              <a:t>Baqueiro</a:t>
            </a:r>
            <a:r>
              <a:rPr lang="es-ES" sz="2400" dirty="0" smtClean="0">
                <a:latin typeface="Graphik Regular"/>
              </a:rPr>
              <a:t>-Peña, I., &amp; Guerrero-Beltrán, J. Á. (2017). </a:t>
            </a:r>
            <a:r>
              <a:rPr lang="en-GB" sz="2400" dirty="0" smtClean="0">
                <a:latin typeface="Graphik Regular"/>
              </a:rPr>
              <a:t>Vanilla (Vanilla </a:t>
            </a:r>
            <a:r>
              <a:rPr lang="en-GB" sz="2400" dirty="0" err="1" smtClean="0">
                <a:latin typeface="Graphik Regular"/>
              </a:rPr>
              <a:t>planifolia</a:t>
            </a:r>
            <a:r>
              <a:rPr lang="en-GB" sz="2400" dirty="0" smtClean="0">
                <a:latin typeface="Graphik Regular"/>
              </a:rPr>
              <a:t> </a:t>
            </a:r>
            <a:r>
              <a:rPr lang="en-GB" sz="2400" dirty="0" err="1" smtClean="0">
                <a:latin typeface="Graphik Regular"/>
              </a:rPr>
              <a:t>Andr</a:t>
            </a:r>
            <a:r>
              <a:rPr lang="en-GB" sz="2400" dirty="0" smtClean="0">
                <a:latin typeface="Graphik Regular"/>
              </a:rPr>
              <a:t>.), its residues and other industrial by-products for recovering high value </a:t>
            </a:r>
            <a:r>
              <a:rPr lang="en-GB" sz="2400" dirty="0" err="1" smtClean="0">
                <a:latin typeface="Graphik Regular"/>
              </a:rPr>
              <a:t>flavor</a:t>
            </a:r>
            <a:r>
              <a:rPr lang="en-GB" sz="2400" dirty="0" smtClean="0">
                <a:latin typeface="Graphik Regular"/>
              </a:rPr>
              <a:t> molecules: A review. </a:t>
            </a:r>
            <a:r>
              <a:rPr lang="en-GB" sz="2400" i="1" dirty="0" smtClean="0">
                <a:latin typeface="Graphik Regular"/>
              </a:rPr>
              <a:t>Journal of applied research on medicinal and aromatic plants</a:t>
            </a:r>
            <a:r>
              <a:rPr lang="en-GB" sz="2400" dirty="0" smtClean="0">
                <a:latin typeface="Graphik Regular"/>
              </a:rPr>
              <a:t>, </a:t>
            </a:r>
            <a:r>
              <a:rPr lang="en-GB" sz="2400" i="1" dirty="0" smtClean="0">
                <a:latin typeface="Graphik Regular"/>
              </a:rPr>
              <a:t>6</a:t>
            </a:r>
            <a:r>
              <a:rPr lang="en-GB" sz="2400" dirty="0" smtClean="0">
                <a:latin typeface="Graphik Regular"/>
              </a:rPr>
              <a:t>, 1-9</a:t>
            </a:r>
            <a:r>
              <a:rPr lang="en-GB" sz="2400" dirty="0" smtClean="0">
                <a:latin typeface="Graphik Regular"/>
              </a:rPr>
              <a:t>.</a:t>
            </a:r>
            <a:r>
              <a:rPr lang="en-GB" sz="2400" dirty="0" smtClean="0">
                <a:latin typeface="Graphik Regular"/>
              </a:rPr>
              <a:t> </a:t>
            </a:r>
            <a:endParaRPr lang="en-GB" sz="2400" dirty="0" smtClean="0">
              <a:latin typeface="Graphik Regular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GB" sz="2400" dirty="0" err="1" smtClean="0">
                <a:latin typeface="Graphik Regular"/>
              </a:rPr>
              <a:t>Khoyratty</a:t>
            </a:r>
            <a:r>
              <a:rPr lang="en-GB" sz="2400" dirty="0" smtClean="0">
                <a:latin typeface="Graphik Regular"/>
              </a:rPr>
              <a:t>, S., </a:t>
            </a:r>
            <a:r>
              <a:rPr lang="en-GB" sz="2400" dirty="0" err="1" smtClean="0">
                <a:latin typeface="Graphik Regular"/>
              </a:rPr>
              <a:t>Kodja</a:t>
            </a:r>
            <a:r>
              <a:rPr lang="en-GB" sz="2400" dirty="0" smtClean="0">
                <a:latin typeface="Graphik Regular"/>
              </a:rPr>
              <a:t>, H., &amp; </a:t>
            </a:r>
            <a:r>
              <a:rPr lang="en-GB" sz="2400" dirty="0" err="1" smtClean="0">
                <a:latin typeface="Graphik Regular"/>
              </a:rPr>
              <a:t>Verpoorte</a:t>
            </a:r>
            <a:r>
              <a:rPr lang="en-GB" sz="2400" dirty="0" smtClean="0">
                <a:latin typeface="Graphik Regular"/>
              </a:rPr>
              <a:t>, R. (2018). Vanilla </a:t>
            </a:r>
            <a:r>
              <a:rPr lang="en-GB" sz="2400" dirty="0" err="1" smtClean="0">
                <a:latin typeface="Graphik Regular"/>
              </a:rPr>
              <a:t>flavor</a:t>
            </a:r>
            <a:r>
              <a:rPr lang="en-GB" sz="2400" dirty="0" smtClean="0">
                <a:latin typeface="Graphik Regular"/>
              </a:rPr>
              <a:t> production methods: a review. </a:t>
            </a:r>
            <a:r>
              <a:rPr lang="en-GB" sz="2400" i="1" dirty="0" smtClean="0">
                <a:latin typeface="Graphik Regular"/>
              </a:rPr>
              <a:t>Industrial crops and products</a:t>
            </a:r>
            <a:r>
              <a:rPr lang="en-GB" sz="2400" dirty="0" smtClean="0">
                <a:latin typeface="Graphik Regular"/>
              </a:rPr>
              <a:t>, </a:t>
            </a:r>
            <a:r>
              <a:rPr lang="en-GB" sz="2400" i="1" dirty="0" smtClean="0">
                <a:latin typeface="Graphik Regular"/>
              </a:rPr>
              <a:t>125</a:t>
            </a:r>
            <a:r>
              <a:rPr lang="en-GB" sz="2400" dirty="0" smtClean="0">
                <a:latin typeface="Graphik Regular"/>
              </a:rPr>
              <a:t>, 433-442</a:t>
            </a:r>
            <a:r>
              <a:rPr lang="en-GB" sz="2400" dirty="0" smtClean="0">
                <a:latin typeface="Graphik Regular"/>
              </a:rPr>
              <a:t>.</a:t>
            </a:r>
            <a:r>
              <a:rPr lang="en-US" sz="2400" dirty="0" smtClean="0">
                <a:latin typeface="Graphik Regular"/>
              </a:rPr>
              <a:t> </a:t>
            </a:r>
            <a:endParaRPr lang="en-US" sz="2400" dirty="0" smtClean="0">
              <a:latin typeface="Graphik Regular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 err="1" smtClean="0">
                <a:latin typeface="Graphik Regular"/>
              </a:rPr>
              <a:t>Madene</a:t>
            </a:r>
            <a:r>
              <a:rPr lang="en-US" sz="2400" dirty="0" smtClean="0">
                <a:latin typeface="Graphik Regular"/>
              </a:rPr>
              <a:t>, A., </a:t>
            </a:r>
            <a:r>
              <a:rPr lang="en-US" sz="2400" dirty="0" err="1" smtClean="0">
                <a:latin typeface="Graphik Regular"/>
              </a:rPr>
              <a:t>Jacquot</a:t>
            </a:r>
            <a:r>
              <a:rPr lang="en-US" sz="2400" dirty="0" smtClean="0">
                <a:latin typeface="Graphik Regular"/>
              </a:rPr>
              <a:t>, M., </a:t>
            </a:r>
            <a:r>
              <a:rPr lang="en-US" sz="2400" dirty="0" err="1" smtClean="0">
                <a:latin typeface="Graphik Regular"/>
              </a:rPr>
              <a:t>Scher</a:t>
            </a:r>
            <a:r>
              <a:rPr lang="en-US" sz="2400" dirty="0" smtClean="0">
                <a:latin typeface="Graphik Regular"/>
              </a:rPr>
              <a:t>, J., &amp; </a:t>
            </a:r>
            <a:r>
              <a:rPr lang="en-US" sz="2400" dirty="0" err="1" smtClean="0">
                <a:latin typeface="Graphik Regular"/>
              </a:rPr>
              <a:t>Desobry</a:t>
            </a:r>
            <a:r>
              <a:rPr lang="en-US" sz="2400" dirty="0" smtClean="0">
                <a:latin typeface="Graphik Regular"/>
              </a:rPr>
              <a:t>, S. (2006). </a:t>
            </a:r>
            <a:r>
              <a:rPr lang="en-US" sz="2400" dirty="0" err="1" smtClean="0">
                <a:latin typeface="Graphik Regular"/>
              </a:rPr>
              <a:t>Flavour</a:t>
            </a:r>
            <a:r>
              <a:rPr lang="en-US" sz="2400" dirty="0" smtClean="0">
                <a:latin typeface="Graphik Regular"/>
              </a:rPr>
              <a:t> encapsulation and controlled release–a review. </a:t>
            </a:r>
            <a:r>
              <a:rPr lang="en-US" sz="2400" i="1" dirty="0" smtClean="0">
                <a:latin typeface="Graphik Regular"/>
              </a:rPr>
              <a:t>International Journal of Food Science &amp; Technology, 41</a:t>
            </a:r>
            <a:r>
              <a:rPr lang="en-US" sz="2400" dirty="0" smtClean="0">
                <a:latin typeface="Graphik Regular"/>
              </a:rPr>
              <a:t>(1), 1-21.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 smtClean="0">
                <a:latin typeface="Graphik Regular"/>
              </a:rPr>
              <a:t>Chen</a:t>
            </a:r>
            <a:r>
              <a:rPr lang="en-US" sz="2400" dirty="0" smtClean="0">
                <a:latin typeface="Graphik Regular"/>
              </a:rPr>
              <a:t>, Y. F., </a:t>
            </a:r>
            <a:r>
              <a:rPr lang="en-US" sz="2400" dirty="0" err="1" smtClean="0">
                <a:latin typeface="Graphik Regular"/>
              </a:rPr>
              <a:t>Kaur</a:t>
            </a:r>
            <a:r>
              <a:rPr lang="en-US" sz="2400" dirty="0" smtClean="0">
                <a:latin typeface="Graphik Regular"/>
              </a:rPr>
              <a:t>, L., &amp; Singh, J. (2018). Chemical modification of starch. In </a:t>
            </a:r>
            <a:r>
              <a:rPr lang="en-US" sz="2400" i="1" dirty="0" smtClean="0">
                <a:latin typeface="Graphik Regular"/>
              </a:rPr>
              <a:t>Starch in food</a:t>
            </a:r>
            <a:r>
              <a:rPr lang="en-US" sz="2400" dirty="0" smtClean="0">
                <a:latin typeface="Graphik Regular"/>
              </a:rPr>
              <a:t> (pp. 283-321). </a:t>
            </a:r>
            <a:r>
              <a:rPr lang="en-US" sz="2400" dirty="0" err="1" smtClean="0">
                <a:latin typeface="Graphik Regular"/>
              </a:rPr>
              <a:t>Woodhead</a:t>
            </a:r>
            <a:r>
              <a:rPr lang="en-US" sz="2400" dirty="0" smtClean="0">
                <a:latin typeface="Graphik Regular"/>
              </a:rPr>
              <a:t> </a:t>
            </a:r>
            <a:r>
              <a:rPr lang="en-US" sz="2400" dirty="0" smtClean="0">
                <a:latin typeface="Graphik Regular"/>
              </a:rPr>
              <a:t>Publishing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 smtClean="0">
                <a:latin typeface="Graphik Regular"/>
              </a:rPr>
              <a:t>Zhu</a:t>
            </a:r>
            <a:r>
              <a:rPr lang="en-US" sz="2400" dirty="0" smtClean="0">
                <a:latin typeface="Graphik Regular"/>
              </a:rPr>
              <a:t>, F. (2017). Encapsulation and delivery of food ingredients using starch based systems. </a:t>
            </a:r>
            <a:r>
              <a:rPr lang="en-US" sz="2400" i="1" dirty="0" smtClean="0">
                <a:latin typeface="Graphik Regular"/>
              </a:rPr>
              <a:t>Food chemistry</a:t>
            </a:r>
            <a:r>
              <a:rPr lang="en-US" sz="2400" dirty="0" smtClean="0">
                <a:latin typeface="Graphik Regular"/>
              </a:rPr>
              <a:t>, </a:t>
            </a:r>
            <a:r>
              <a:rPr lang="en-US" sz="2400" b="1" i="1" dirty="0" smtClean="0">
                <a:latin typeface="Graphik Regular"/>
              </a:rPr>
              <a:t>229</a:t>
            </a:r>
            <a:r>
              <a:rPr lang="en-US" sz="2400" dirty="0" smtClean="0">
                <a:latin typeface="Graphik Regular"/>
              </a:rPr>
              <a:t>, 542-552.</a:t>
            </a:r>
            <a:endParaRPr lang="es-MX" sz="4000" dirty="0" smtClean="0">
              <a:latin typeface="Graphik Regular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 err="1" smtClean="0">
                <a:latin typeface="Graphik Regular"/>
              </a:rPr>
              <a:t>Rodríguez</a:t>
            </a:r>
            <a:r>
              <a:rPr lang="en-US" sz="2400" dirty="0" smtClean="0">
                <a:latin typeface="Graphik Regular"/>
              </a:rPr>
              <a:t>, S. D., </a:t>
            </a:r>
            <a:r>
              <a:rPr lang="en-US" sz="2400" dirty="0" err="1" smtClean="0">
                <a:latin typeface="Graphik Regular"/>
              </a:rPr>
              <a:t>Wilderjans</a:t>
            </a:r>
            <a:r>
              <a:rPr lang="en-US" sz="2400" dirty="0" smtClean="0">
                <a:latin typeface="Graphik Regular"/>
              </a:rPr>
              <a:t>, T. F., Sosa, N., &amp;</a:t>
            </a:r>
            <a:r>
              <a:rPr lang="en-US" sz="2400" dirty="0" err="1" smtClean="0">
                <a:latin typeface="Graphik Regular"/>
              </a:rPr>
              <a:t>Bernik</a:t>
            </a:r>
            <a:r>
              <a:rPr lang="en-US" sz="2400" dirty="0" smtClean="0">
                <a:latin typeface="Graphik Regular"/>
              </a:rPr>
              <a:t>, D. L. (2013). Image texture analysis and gas sensor array studies applied to vanilla encapsulation by </a:t>
            </a:r>
            <a:r>
              <a:rPr lang="en-US" sz="2400" dirty="0" err="1" smtClean="0">
                <a:latin typeface="Graphik Regular"/>
              </a:rPr>
              <a:t>octenyl</a:t>
            </a:r>
            <a:r>
              <a:rPr lang="en-US" sz="2400" dirty="0" smtClean="0">
                <a:latin typeface="Graphik Regular"/>
              </a:rPr>
              <a:t> </a:t>
            </a:r>
            <a:r>
              <a:rPr lang="en-US" sz="2400" dirty="0" err="1" smtClean="0">
                <a:latin typeface="Graphik Regular"/>
              </a:rPr>
              <a:t>succinic</a:t>
            </a:r>
            <a:r>
              <a:rPr lang="en-US" sz="2400" dirty="0" smtClean="0">
                <a:latin typeface="Graphik Regular"/>
              </a:rPr>
              <a:t> anhydride starches. </a:t>
            </a:r>
            <a:r>
              <a:rPr lang="en-US" sz="2400" i="1" dirty="0" smtClean="0">
                <a:latin typeface="Graphik Regular"/>
              </a:rPr>
              <a:t>Journal of Food Research</a:t>
            </a:r>
            <a:r>
              <a:rPr lang="en-US" sz="2400" dirty="0" smtClean="0">
                <a:latin typeface="Graphik Regular"/>
              </a:rPr>
              <a:t>, </a:t>
            </a:r>
            <a:r>
              <a:rPr lang="en-US" sz="2400" b="1" i="1" dirty="0" smtClean="0">
                <a:latin typeface="Graphik Regular"/>
              </a:rPr>
              <a:t>2</a:t>
            </a:r>
            <a:r>
              <a:rPr lang="en-US" sz="2400" dirty="0" smtClean="0">
                <a:latin typeface="Graphik Regular"/>
              </a:rPr>
              <a:t>(2), 36</a:t>
            </a:r>
            <a:endParaRPr lang="en-GB" sz="2400" dirty="0" smtClean="0">
              <a:latin typeface="Graphik Regular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400" dirty="0" smtClean="0">
                <a:latin typeface="Graphik Regular"/>
              </a:rPr>
              <a:t>Ocampo‐Salinas, I. O., Gómez‐</a:t>
            </a:r>
            <a:r>
              <a:rPr lang="es-ES" sz="2400" dirty="0" err="1" smtClean="0">
                <a:latin typeface="Graphik Regular"/>
              </a:rPr>
              <a:t>Aldapa</a:t>
            </a:r>
            <a:r>
              <a:rPr lang="es-ES" sz="2400" dirty="0" smtClean="0">
                <a:latin typeface="Graphik Regular"/>
              </a:rPr>
              <a:t>, C. A., Castro‐Rosas, J., Vargas‐León, E. A., Guzmán‐Ortiz, F. A., Calcáneo‐Martínez, N., &amp; </a:t>
            </a:r>
            <a:r>
              <a:rPr lang="es-ES" sz="2400" dirty="0" err="1" smtClean="0">
                <a:latin typeface="Graphik Regular"/>
              </a:rPr>
              <a:t>Falfán</a:t>
            </a:r>
            <a:r>
              <a:rPr lang="es-ES" sz="2400" dirty="0" smtClean="0">
                <a:latin typeface="Graphik Regular"/>
              </a:rPr>
              <a:t>‐Cortés, R. N. (2020). </a:t>
            </a:r>
            <a:r>
              <a:rPr lang="es-ES" sz="2400" dirty="0" err="1" smtClean="0">
                <a:latin typeface="Graphik Regular"/>
              </a:rPr>
              <a:t>Development</a:t>
            </a:r>
            <a:r>
              <a:rPr lang="es-ES" sz="2400" dirty="0" smtClean="0">
                <a:latin typeface="Graphik Regular"/>
              </a:rPr>
              <a:t> of </a:t>
            </a:r>
            <a:r>
              <a:rPr lang="es-ES" sz="2400" dirty="0" err="1" smtClean="0">
                <a:latin typeface="Graphik Regular"/>
              </a:rPr>
              <a:t>wall</a:t>
            </a:r>
            <a:r>
              <a:rPr lang="es-ES" sz="2400" dirty="0" smtClean="0">
                <a:latin typeface="Graphik Regular"/>
              </a:rPr>
              <a:t> material </a:t>
            </a:r>
            <a:r>
              <a:rPr lang="es-ES" sz="2400" dirty="0" err="1" smtClean="0">
                <a:latin typeface="Graphik Regular"/>
              </a:rPr>
              <a:t>for</a:t>
            </a:r>
            <a:r>
              <a:rPr lang="es-ES" sz="2400" dirty="0" smtClean="0">
                <a:latin typeface="Graphik Regular"/>
              </a:rPr>
              <a:t> </a:t>
            </a:r>
            <a:r>
              <a:rPr lang="es-ES" sz="2400" dirty="0" err="1" smtClean="0">
                <a:latin typeface="Graphik Regular"/>
              </a:rPr>
              <a:t>the</a:t>
            </a:r>
            <a:r>
              <a:rPr lang="es-ES" sz="2400" dirty="0" smtClean="0">
                <a:latin typeface="Graphik Regular"/>
              </a:rPr>
              <a:t> </a:t>
            </a:r>
            <a:r>
              <a:rPr lang="es-ES" sz="2400" dirty="0" err="1" smtClean="0">
                <a:latin typeface="Graphik Regular"/>
              </a:rPr>
              <a:t>microencapsulation</a:t>
            </a:r>
            <a:r>
              <a:rPr lang="es-ES" sz="2400" dirty="0" smtClean="0">
                <a:latin typeface="Graphik Regular"/>
              </a:rPr>
              <a:t> of natural </a:t>
            </a:r>
            <a:r>
              <a:rPr lang="es-ES" sz="2400" dirty="0" err="1" smtClean="0">
                <a:latin typeface="Graphik Regular"/>
              </a:rPr>
              <a:t>vanilla</a:t>
            </a:r>
            <a:r>
              <a:rPr lang="es-ES" sz="2400" dirty="0" smtClean="0">
                <a:latin typeface="Graphik Regular"/>
              </a:rPr>
              <a:t> </a:t>
            </a:r>
            <a:r>
              <a:rPr lang="es-ES" sz="2400" dirty="0" err="1" smtClean="0">
                <a:latin typeface="Graphik Regular"/>
              </a:rPr>
              <a:t>extract</a:t>
            </a:r>
            <a:r>
              <a:rPr lang="es-ES" sz="2400" dirty="0" smtClean="0">
                <a:latin typeface="Graphik Regular"/>
              </a:rPr>
              <a:t> </a:t>
            </a:r>
            <a:r>
              <a:rPr lang="es-ES" sz="2400" dirty="0" err="1" smtClean="0">
                <a:latin typeface="Graphik Regular"/>
              </a:rPr>
              <a:t>by</a:t>
            </a:r>
            <a:r>
              <a:rPr lang="es-ES" sz="2400" dirty="0" smtClean="0">
                <a:latin typeface="Graphik Regular"/>
              </a:rPr>
              <a:t> </a:t>
            </a:r>
            <a:r>
              <a:rPr lang="es-ES" sz="2400" dirty="0" err="1" smtClean="0">
                <a:latin typeface="Graphik Regular"/>
              </a:rPr>
              <a:t>spray</a:t>
            </a:r>
            <a:r>
              <a:rPr lang="es-ES" sz="2400" dirty="0" smtClean="0">
                <a:latin typeface="Graphik Regular"/>
              </a:rPr>
              <a:t> </a:t>
            </a:r>
            <a:r>
              <a:rPr lang="es-ES" sz="2400" dirty="0" err="1" smtClean="0">
                <a:latin typeface="Graphik Regular"/>
              </a:rPr>
              <a:t>drying</a:t>
            </a:r>
            <a:r>
              <a:rPr lang="es-ES" sz="2400" dirty="0" smtClean="0">
                <a:latin typeface="Graphik Regular"/>
              </a:rPr>
              <a:t>. </a:t>
            </a:r>
            <a:r>
              <a:rPr lang="es-ES" sz="2400" i="1" dirty="0" smtClean="0">
                <a:latin typeface="Graphik Regular"/>
              </a:rPr>
              <a:t>Cereal </a:t>
            </a:r>
            <a:r>
              <a:rPr lang="es-ES" sz="2400" i="1" dirty="0" err="1" smtClean="0">
                <a:latin typeface="Graphik Regular"/>
              </a:rPr>
              <a:t>Chemistry</a:t>
            </a:r>
            <a:r>
              <a:rPr lang="es-ES" sz="2400" dirty="0" smtClean="0">
                <a:latin typeface="Graphik Regular"/>
              </a:rPr>
              <a:t>, </a:t>
            </a:r>
            <a:r>
              <a:rPr lang="es-ES" sz="2400" i="1" dirty="0" smtClean="0">
                <a:latin typeface="Graphik Regular"/>
              </a:rPr>
              <a:t>97</a:t>
            </a:r>
            <a:r>
              <a:rPr lang="es-ES" sz="2400" dirty="0" smtClean="0">
                <a:latin typeface="Graphik Regular"/>
              </a:rPr>
              <a:t>(3), 555-565</a:t>
            </a:r>
            <a:r>
              <a:rPr lang="es-ES" sz="2400" dirty="0" smtClean="0">
                <a:latin typeface="Graphik Regular"/>
              </a:rPr>
              <a:t>.</a:t>
            </a:r>
            <a:endParaRPr lang="en-US" sz="2400" dirty="0" smtClean="0">
              <a:latin typeface="Graphik Regular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400" dirty="0" smtClean="0">
                <a:latin typeface="Graphik Regular"/>
              </a:rPr>
              <a:t> </a:t>
            </a:r>
            <a:r>
              <a:rPr lang="es-ES" sz="2400" dirty="0" smtClean="0">
                <a:latin typeface="Graphik Regular"/>
              </a:rPr>
              <a:t>Tavares, L., &amp; </a:t>
            </a:r>
            <a:r>
              <a:rPr lang="es-ES" sz="2400" dirty="0" err="1" smtClean="0">
                <a:latin typeface="Graphik Regular"/>
              </a:rPr>
              <a:t>Noreña</a:t>
            </a:r>
            <a:r>
              <a:rPr lang="es-ES" sz="2400" dirty="0" smtClean="0">
                <a:latin typeface="Graphik Regular"/>
              </a:rPr>
              <a:t>, C. P. Z. (2019). </a:t>
            </a:r>
            <a:r>
              <a:rPr lang="en-US" sz="2400" dirty="0" smtClean="0">
                <a:latin typeface="Graphik Regular"/>
              </a:rPr>
              <a:t>Encapsulation of garlic extract using complex </a:t>
            </a:r>
            <a:r>
              <a:rPr lang="en-US" sz="2400" dirty="0" err="1" smtClean="0">
                <a:latin typeface="Graphik Regular"/>
              </a:rPr>
              <a:t>coacervation</a:t>
            </a:r>
            <a:r>
              <a:rPr lang="en-US" sz="2400" dirty="0" smtClean="0">
                <a:latin typeface="Graphik Regular"/>
              </a:rPr>
              <a:t> with whey protein isolate and </a:t>
            </a:r>
            <a:r>
              <a:rPr lang="en-US" sz="2400" dirty="0" err="1" smtClean="0">
                <a:latin typeface="Graphik Regular"/>
              </a:rPr>
              <a:t>chitosan</a:t>
            </a:r>
            <a:r>
              <a:rPr lang="en-US" sz="2400" dirty="0" smtClean="0">
                <a:latin typeface="Graphik Regular"/>
              </a:rPr>
              <a:t> as wall materials followed by spray drying. </a:t>
            </a:r>
            <a:r>
              <a:rPr lang="en-US" sz="2400" i="1" dirty="0" smtClean="0">
                <a:latin typeface="Graphik Regular"/>
              </a:rPr>
              <a:t>Food Hydrocolloids</a:t>
            </a:r>
            <a:r>
              <a:rPr lang="en-US" sz="2400" dirty="0" smtClean="0">
                <a:latin typeface="Graphik Regular"/>
              </a:rPr>
              <a:t>, </a:t>
            </a:r>
            <a:r>
              <a:rPr lang="en-US" sz="2400" i="1" dirty="0" smtClean="0">
                <a:latin typeface="Graphik Regular"/>
              </a:rPr>
              <a:t>89</a:t>
            </a:r>
            <a:r>
              <a:rPr lang="en-US" sz="2400" dirty="0" smtClean="0">
                <a:latin typeface="Graphik Regular"/>
              </a:rPr>
              <a:t>, </a:t>
            </a:r>
            <a:r>
              <a:rPr lang="en-US" sz="2400" dirty="0" smtClean="0">
                <a:latin typeface="Graphik Regular"/>
              </a:rPr>
              <a:t>360-369.VIII).</a:t>
            </a:r>
            <a:endParaRPr lang="es-ES" sz="2400" dirty="0" smtClean="0">
              <a:latin typeface="Graphik Regular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400" dirty="0" smtClean="0">
                <a:latin typeface="Graphik Regular"/>
              </a:rPr>
              <a:t>Cano-</a:t>
            </a:r>
            <a:r>
              <a:rPr lang="es-ES" sz="2400" dirty="0" err="1" smtClean="0">
                <a:latin typeface="Graphik Regular"/>
              </a:rPr>
              <a:t>Chauca</a:t>
            </a:r>
            <a:r>
              <a:rPr lang="es-ES" sz="2400" dirty="0" smtClean="0">
                <a:latin typeface="Graphik Regular"/>
              </a:rPr>
              <a:t>, M., </a:t>
            </a:r>
            <a:r>
              <a:rPr lang="es-ES" sz="2400" dirty="0" err="1" smtClean="0">
                <a:latin typeface="Graphik Regular"/>
              </a:rPr>
              <a:t>Stringheta</a:t>
            </a:r>
            <a:r>
              <a:rPr lang="es-ES" sz="2400" dirty="0" smtClean="0">
                <a:latin typeface="Graphik Regular"/>
              </a:rPr>
              <a:t>, P. C., Ramos, A. M., &amp; </a:t>
            </a:r>
            <a:r>
              <a:rPr lang="es-ES" sz="2400" dirty="0" smtClean="0">
                <a:latin typeface="Graphik Regular"/>
              </a:rPr>
              <a:t>Vidal</a:t>
            </a:r>
            <a:r>
              <a:rPr lang="es-ES" sz="2400" dirty="0" smtClean="0">
                <a:latin typeface="Graphik Regular"/>
              </a:rPr>
              <a:t>, J. (2005). </a:t>
            </a:r>
            <a:r>
              <a:rPr lang="en-US" sz="2400" dirty="0" smtClean="0">
                <a:latin typeface="Graphik Regular"/>
              </a:rPr>
              <a:t>Effect of the carriers on the microstructure of mango powder obtained by spray drying and its functional characterization. </a:t>
            </a:r>
            <a:r>
              <a:rPr lang="en-US" sz="2400" i="1" dirty="0" smtClean="0">
                <a:latin typeface="Graphik Regular"/>
              </a:rPr>
              <a:t>Innovative Food Science &amp; Emerging Technologies</a:t>
            </a:r>
            <a:r>
              <a:rPr lang="en-US" sz="2400" dirty="0" smtClean="0">
                <a:latin typeface="Graphik Regular"/>
              </a:rPr>
              <a:t>, </a:t>
            </a:r>
            <a:r>
              <a:rPr lang="en-US" sz="2400" i="1" dirty="0" smtClean="0">
                <a:latin typeface="Graphik Regular"/>
              </a:rPr>
              <a:t>6</a:t>
            </a:r>
            <a:r>
              <a:rPr lang="en-US" sz="2400" dirty="0" smtClean="0">
                <a:latin typeface="Graphik Regular"/>
              </a:rPr>
              <a:t>(4), 420-428</a:t>
            </a:r>
            <a:r>
              <a:rPr lang="en-US" sz="2400" dirty="0" smtClean="0">
                <a:latin typeface="Graphik Regular"/>
              </a:rPr>
              <a:t>.</a:t>
            </a:r>
            <a:endParaRPr lang="en-GB" sz="2400" dirty="0" smtClean="0">
              <a:latin typeface="Graphik Regular"/>
            </a:endParaRP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xmlns="" id="{499B8345-4E14-4357-BCC4-2CA60FE34495}"/>
              </a:ext>
            </a:extLst>
          </p:cNvPr>
          <p:cNvSpPr>
            <a:spLocks noGrp="1"/>
          </p:cNvSpPr>
          <p:nvPr/>
        </p:nvSpPr>
        <p:spPr>
          <a:xfrm>
            <a:off x="685260" y="7486752"/>
            <a:ext cx="30652685" cy="4273969"/>
          </a:xfrm>
          <a:prstGeom prst="rect">
            <a:avLst/>
          </a:prstGeom>
        </p:spPr>
        <p:txBody>
          <a:bodyPr vert="horz" lIns="121924" tIns="60962" rIns="121924" bIns="60962" rtlCol="0" anchor="t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s-ES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OCAMPO SALINAS, Israel Oswaldo†*, GÓMEZ </a:t>
            </a:r>
            <a:r>
              <a:rPr lang="es-ES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LDAPA, Carlos Alberto, CASTRO ROSAS, Javier y FALFÁN CORTÉS, Reyna </a:t>
            </a:r>
            <a:r>
              <a:rPr lang="es-ES" sz="3000" dirty="0" err="1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Nallely</a:t>
            </a:r>
            <a:r>
              <a:rPr lang="es-ES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3000" dirty="0">
              <a:solidFill>
                <a:schemeClr val="tx1"/>
              </a:solidFill>
              <a:latin typeface="Graphik 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MX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ID 1</a:t>
            </a:r>
            <a:r>
              <a:rPr lang="es-MX" sz="1000" baseline="30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er</a:t>
            </a:r>
            <a:r>
              <a:rPr lang="es-MX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 autor: </a:t>
            </a:r>
            <a:r>
              <a:rPr lang="es-MX" sz="1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0000-0002-5507-4889</a:t>
            </a:r>
            <a:endParaRPr lang="en-GB" sz="1000" dirty="0">
              <a:solidFill>
                <a:schemeClr val="tx1"/>
              </a:solidFill>
              <a:latin typeface="Graphik Regular"/>
              <a:ea typeface="Calibri" panose="020F0502020204030204" pitchFamily="34" charset="0"/>
              <a:cs typeface="Times New Roman" pitchFamily="18" charset="0"/>
            </a:endParaRPr>
          </a:p>
          <a:p>
            <a:pPr algn="l"/>
            <a:r>
              <a:rPr lang="en-GB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ID 2</a:t>
            </a:r>
            <a:r>
              <a:rPr lang="en-GB" sz="1000" baseline="30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do</a:t>
            </a:r>
            <a:r>
              <a:rPr lang="en-GB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autor</a:t>
            </a:r>
            <a:r>
              <a:rPr lang="en-GB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: </a:t>
            </a:r>
            <a:r>
              <a:rPr lang="en-GB" sz="1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0000-0002-4723-3093</a:t>
            </a:r>
            <a:endParaRPr lang="en-GB" sz="1000" dirty="0">
              <a:solidFill>
                <a:schemeClr val="tx1"/>
              </a:solidFill>
              <a:latin typeface="Graphik Regular"/>
              <a:ea typeface="Calibri" panose="020F0502020204030204" pitchFamily="34" charset="0"/>
              <a:cs typeface="Times New Roman" pitchFamily="18" charset="0"/>
            </a:endParaRPr>
          </a:p>
          <a:p>
            <a:pPr algn="l"/>
            <a:r>
              <a:rPr lang="en-GB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ID 3</a:t>
            </a:r>
            <a:r>
              <a:rPr lang="en-GB" sz="1000" baseline="30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er</a:t>
            </a:r>
            <a:r>
              <a:rPr lang="en-GB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autor</a:t>
            </a:r>
            <a:r>
              <a:rPr lang="en-GB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: </a:t>
            </a:r>
            <a:r>
              <a:rPr lang="en-GB" sz="1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0000-0002-7823-8954</a:t>
            </a:r>
            <a:endParaRPr lang="en-GB" sz="1000" dirty="0">
              <a:solidFill>
                <a:schemeClr val="tx1"/>
              </a:solidFill>
              <a:latin typeface="Graphik Regular"/>
              <a:ea typeface="Calibri" panose="020F0502020204030204" pitchFamily="34" charset="0"/>
              <a:cs typeface="Times New Roman" pitchFamily="18" charset="0"/>
            </a:endParaRPr>
          </a:p>
          <a:p>
            <a:pPr algn="l"/>
            <a:r>
              <a:rPr lang="en-GB" sz="1000" dirty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ID </a:t>
            </a:r>
            <a:r>
              <a:rPr lang="en-GB" sz="1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4</a:t>
            </a:r>
            <a:r>
              <a:rPr lang="en-GB" sz="1000" baseline="30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to </a:t>
            </a:r>
            <a:r>
              <a:rPr lang="en-GB" sz="1000" dirty="0" err="1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autor</a:t>
            </a:r>
            <a:r>
              <a:rPr lang="en-GB" sz="1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: </a:t>
            </a:r>
            <a:r>
              <a:rPr lang="en-GB" sz="1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itchFamily="18" charset="0"/>
              </a:rPr>
              <a:t>0000-0003-2767-9896</a:t>
            </a:r>
            <a:endParaRPr lang="en-GB" sz="1000" dirty="0">
              <a:solidFill>
                <a:schemeClr val="tx1"/>
              </a:solidFill>
              <a:latin typeface="Graphik Regular"/>
              <a:ea typeface="Calibri" panose="020F0502020204030204" pitchFamily="34" charset="0"/>
              <a:cs typeface="Times New Roman" pitchFamily="18" charset="0"/>
            </a:endParaRPr>
          </a:p>
          <a:p>
            <a:pPr algn="l"/>
            <a:endParaRPr lang="en-GB" sz="3000" dirty="0">
              <a:solidFill>
                <a:schemeClr val="tx1"/>
              </a:solidFill>
              <a:latin typeface="Graphik 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MX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Universidad </a:t>
            </a:r>
            <a:r>
              <a:rPr lang="es-MX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Autónoma del Estado de Hidalgo (UAEH), ICBI. </a:t>
            </a:r>
            <a:r>
              <a:rPr lang="es-MX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Car, Pachuca-</a:t>
            </a:r>
            <a:r>
              <a:rPr lang="es-MX" sz="3000" dirty="0" err="1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Tulancingo</a:t>
            </a:r>
            <a:r>
              <a:rPr lang="es-MX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 Km 4.5 Mineral de la Reforma, C.P. 42184, Hidalgo, México. </a:t>
            </a:r>
            <a:endParaRPr lang="es-ES" sz="3000" dirty="0" smtClean="0">
              <a:solidFill>
                <a:schemeClr val="tx1"/>
              </a:solidFill>
              <a:latin typeface="Graphik 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MX" sz="3000" dirty="0" smtClean="0">
                <a:solidFill>
                  <a:schemeClr val="tx1"/>
                </a:solidFill>
                <a:latin typeface="Graphik Regular"/>
                <a:ea typeface="Calibri" panose="020F0502020204030204" pitchFamily="34" charset="0"/>
                <a:cs typeface="Times New Roman" panose="02020603050405020304" pitchFamily="18" charset="0"/>
              </a:rPr>
              <a:t>iocampo@uaeh.edu.mx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06282" y="34642831"/>
            <a:ext cx="15467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latin typeface="Graphik Regular"/>
                <a:cs typeface="Calibri" pitchFamily="34" charset="0"/>
              </a:rPr>
              <a:t>Tabla 1.  Resultados de eficiencia de encapsulación, actividad de agua, higroscopicidad y solubilidad  de los polvos  obtenidos mediante secado por aspersión</a:t>
            </a:r>
            <a:endParaRPr lang="es-MX" sz="2400" dirty="0">
              <a:latin typeface="Graphik Regular"/>
              <a:cs typeface="Calibri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43163" y="4348998"/>
            <a:ext cx="30494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 smtClean="0">
                <a:latin typeface="Graphik Regular"/>
                <a:cs typeface="Calibri" pitchFamily="34" charset="0"/>
              </a:rPr>
              <a:t>O</a:t>
            </a:r>
            <a:r>
              <a:rPr lang="es-MX" sz="6600" b="1" dirty="0" smtClean="0">
                <a:latin typeface="Graphik Regular"/>
                <a:cs typeface="Calibri" pitchFamily="34" charset="0"/>
              </a:rPr>
              <a:t>btención </a:t>
            </a:r>
            <a:r>
              <a:rPr lang="es-MX" sz="6600" b="1" dirty="0" smtClean="0">
                <a:latin typeface="Graphik Regular"/>
                <a:cs typeface="Calibri" pitchFamily="34" charset="0"/>
              </a:rPr>
              <a:t>de </a:t>
            </a:r>
            <a:r>
              <a:rPr lang="es-MX" sz="6600" b="1" dirty="0" err="1" smtClean="0">
                <a:latin typeface="Graphik Regular"/>
                <a:cs typeface="Calibri" pitchFamily="34" charset="0"/>
              </a:rPr>
              <a:t>microcápsulas</a:t>
            </a:r>
            <a:r>
              <a:rPr lang="es-MX" sz="6600" b="1" dirty="0" smtClean="0">
                <a:latin typeface="Graphik Regular"/>
                <a:cs typeface="Calibri" pitchFamily="34" charset="0"/>
              </a:rPr>
              <a:t> </a:t>
            </a:r>
            <a:r>
              <a:rPr lang="es-MX" sz="6600" b="1" dirty="0" smtClean="0">
                <a:latin typeface="Graphik Regular"/>
                <a:cs typeface="Calibri" pitchFamily="34" charset="0"/>
              </a:rPr>
              <a:t>de almidón modificado con dos diferentes </a:t>
            </a:r>
            <a:r>
              <a:rPr lang="es-MX" sz="6600" b="1" dirty="0" smtClean="0">
                <a:latin typeface="Graphik Regular"/>
                <a:cs typeface="Calibri" pitchFamily="34" charset="0"/>
              </a:rPr>
              <a:t>concentraciones de extracto de </a:t>
            </a:r>
            <a:r>
              <a:rPr lang="es-MX" sz="6600" b="1" dirty="0" smtClean="0">
                <a:latin typeface="Graphik Regular"/>
                <a:cs typeface="Calibri" pitchFamily="34" charset="0"/>
              </a:rPr>
              <a:t>vainilla</a:t>
            </a:r>
            <a:endParaRPr lang="es-MX" sz="6600" b="1" dirty="0" smtClean="0">
              <a:latin typeface="Graphik Regular"/>
              <a:cs typeface="Calibri" pitchFamily="34" charset="0"/>
            </a:endParaRPr>
          </a:p>
        </p:txBody>
      </p:sp>
      <p:sp>
        <p:nvSpPr>
          <p:cNvPr id="21" name="CuadroTexto 13"/>
          <p:cNvSpPr txBox="1"/>
          <p:nvPr/>
        </p:nvSpPr>
        <p:spPr>
          <a:xfrm>
            <a:off x="506282" y="31189892"/>
            <a:ext cx="491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Calibri" pitchFamily="34" charset="0"/>
                <a:cs typeface="Calibri" pitchFamily="34" charset="0"/>
              </a:rPr>
              <a:t>Figura 1. Diagrama general para la obtención de </a:t>
            </a:r>
            <a:r>
              <a:rPr lang="es-ES" sz="2400" dirty="0" err="1" smtClean="0">
                <a:latin typeface="Calibri" pitchFamily="34" charset="0"/>
                <a:cs typeface="Calibri" pitchFamily="34" charset="0"/>
              </a:rPr>
              <a:t>microcápsulas</a:t>
            </a:r>
            <a:endParaRPr lang="es-MX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89" y="24683773"/>
            <a:ext cx="4817302" cy="655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uadroTexto 13"/>
          <p:cNvSpPr txBox="1"/>
          <p:nvPr/>
        </p:nvSpPr>
        <p:spPr>
          <a:xfrm>
            <a:off x="5976305" y="24443143"/>
            <a:ext cx="998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Graphik Regular"/>
                <a:cs typeface="Calibri" pitchFamily="34" charset="0"/>
              </a:rPr>
              <a:t>Análisis de </a:t>
            </a:r>
            <a:r>
              <a:rPr lang="es-MX" sz="3600" b="1" dirty="0" err="1" smtClean="0">
                <a:latin typeface="Graphik Regular"/>
                <a:cs typeface="Calibri" pitchFamily="34" charset="0"/>
              </a:rPr>
              <a:t>microcápsulas</a:t>
            </a:r>
            <a:endParaRPr lang="es-MX" sz="3600" b="1" dirty="0">
              <a:latin typeface="Graphik Regular"/>
              <a:cs typeface="Calibri" pitchFamily="34" charset="0"/>
            </a:endParaRPr>
          </a:p>
        </p:txBody>
      </p:sp>
      <p:sp>
        <p:nvSpPr>
          <p:cNvPr id="24" name="CuadroTexto 13"/>
          <p:cNvSpPr txBox="1"/>
          <p:nvPr/>
        </p:nvSpPr>
        <p:spPr>
          <a:xfrm>
            <a:off x="5481691" y="25076803"/>
            <a:ext cx="1049204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500" dirty="0" smtClean="0">
                <a:latin typeface="Graphik Regular"/>
                <a:cs typeface="Calibri" pitchFamily="34" charset="0"/>
              </a:rPr>
              <a:t>% EE: Se determinó de acuerdo a 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Rodríguez, </a:t>
            </a:r>
            <a:r>
              <a:rPr lang="es-MX" sz="3500" dirty="0" err="1" smtClean="0">
                <a:latin typeface="Graphik Regular"/>
                <a:cs typeface="Calibri" pitchFamily="34" charset="0"/>
              </a:rPr>
              <a:t>Widerians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, Sosa y </a:t>
            </a:r>
            <a:r>
              <a:rPr lang="es-MX" sz="3500" dirty="0" err="1" smtClean="0">
                <a:latin typeface="Graphik Regular"/>
                <a:cs typeface="Calibri" pitchFamily="34" charset="0"/>
              </a:rPr>
              <a:t>Bernik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  (2013) (VI).</a:t>
            </a:r>
            <a:endParaRPr lang="es-MX" sz="3500" dirty="0" smtClean="0">
              <a:latin typeface="Graphik Regular"/>
              <a:cs typeface="Calibri" pitchFamily="34" charset="0"/>
            </a:endParaRPr>
          </a:p>
          <a:p>
            <a:pPr algn="just"/>
            <a:r>
              <a:rPr lang="es-MX" sz="3500" dirty="0" smtClean="0">
                <a:latin typeface="Graphik Regular"/>
                <a:cs typeface="Calibri" pitchFamily="34" charset="0"/>
              </a:rPr>
              <a:t>Higroscopicidad: 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De acuerdo con </a:t>
            </a:r>
            <a:r>
              <a:rPr lang="en-GB" sz="3500" dirty="0" smtClean="0">
                <a:latin typeface="Graphik Regular"/>
              </a:rPr>
              <a:t>Tavares </a:t>
            </a:r>
            <a:r>
              <a:rPr lang="en-GB" sz="3500" dirty="0" smtClean="0">
                <a:latin typeface="Graphik Regular"/>
              </a:rPr>
              <a:t>y </a:t>
            </a:r>
            <a:r>
              <a:rPr lang="en-GB" sz="3500" dirty="0" err="1" smtClean="0">
                <a:latin typeface="Graphik Regular"/>
              </a:rPr>
              <a:t>Noreña</a:t>
            </a:r>
            <a:r>
              <a:rPr lang="en-GB" sz="3500" dirty="0" smtClean="0">
                <a:latin typeface="Graphik Regular"/>
              </a:rPr>
              <a:t>, 2019 (VIII)</a:t>
            </a:r>
            <a:endParaRPr lang="es-MX" sz="3500" dirty="0" smtClean="0">
              <a:latin typeface="Graphik Regular"/>
              <a:cs typeface="Calibri" pitchFamily="34" charset="0"/>
            </a:endParaRPr>
          </a:p>
          <a:p>
            <a:pPr algn="just"/>
            <a:r>
              <a:rPr lang="es-MX" sz="3500" dirty="0" smtClean="0">
                <a:latin typeface="Graphik Regular"/>
                <a:cs typeface="Calibri" pitchFamily="34" charset="0"/>
              </a:rPr>
              <a:t>% Solubilidad: 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 De acuerdo con </a:t>
            </a:r>
            <a:r>
              <a:rPr lang="en-US" sz="3500" dirty="0" smtClean="0">
                <a:latin typeface="Graphik Regular"/>
              </a:rPr>
              <a:t>Cano-</a:t>
            </a:r>
            <a:r>
              <a:rPr lang="en-US" sz="3500" dirty="0" err="1" smtClean="0">
                <a:latin typeface="Graphik Regular"/>
              </a:rPr>
              <a:t>Chauna</a:t>
            </a:r>
            <a:r>
              <a:rPr lang="en-US" sz="3500" dirty="0" smtClean="0">
                <a:latin typeface="Graphik Regular"/>
              </a:rPr>
              <a:t>, </a:t>
            </a:r>
            <a:r>
              <a:rPr lang="en-US" sz="3500" dirty="0" err="1" smtClean="0">
                <a:latin typeface="Graphik Regular"/>
              </a:rPr>
              <a:t>Stringheta</a:t>
            </a:r>
            <a:r>
              <a:rPr lang="en-US" sz="3500" dirty="0" smtClean="0">
                <a:latin typeface="Graphik Regular"/>
              </a:rPr>
              <a:t>,  Ramos , Vidal (2010) (IX)</a:t>
            </a:r>
            <a:endParaRPr lang="en-US" sz="3500" dirty="0" smtClean="0">
              <a:latin typeface="Graphik Regular"/>
            </a:endParaRPr>
          </a:p>
          <a:p>
            <a:pPr algn="just"/>
            <a:r>
              <a:rPr lang="en-US" sz="3500" dirty="0" err="1" smtClean="0">
                <a:latin typeface="Graphik Regular"/>
                <a:cs typeface="Calibri" pitchFamily="34" charset="0"/>
              </a:rPr>
              <a:t>ww</a:t>
            </a:r>
            <a:r>
              <a:rPr lang="en-US" sz="3500" dirty="0" smtClean="0">
                <a:latin typeface="Graphik Regular"/>
                <a:cs typeface="Calibri" pitchFamily="34" charset="0"/>
              </a:rPr>
              <a:t>: </a:t>
            </a:r>
            <a:r>
              <a:rPr lang="en-GB" sz="3500" dirty="0" err="1" smtClean="0">
                <a:latin typeface="Graphik Regular"/>
              </a:rPr>
              <a:t>Aqualab</a:t>
            </a:r>
            <a:r>
              <a:rPr lang="en-GB" sz="3500" dirty="0" smtClean="0">
                <a:latin typeface="Graphik Regular"/>
              </a:rPr>
              <a:t> 4TE (Decagon Devices, EUA)</a:t>
            </a:r>
          </a:p>
          <a:p>
            <a:pPr algn="just"/>
            <a:r>
              <a:rPr lang="en-GB" sz="3500" dirty="0" err="1" smtClean="0">
                <a:latin typeface="Graphik Regular"/>
                <a:cs typeface="Calibri" pitchFamily="34" charset="0"/>
              </a:rPr>
              <a:t>Cristalinidad</a:t>
            </a:r>
            <a:r>
              <a:rPr lang="en-GB" sz="3500" dirty="0" smtClean="0">
                <a:latin typeface="Graphik Regular"/>
                <a:cs typeface="Calibri" pitchFamily="34" charset="0"/>
              </a:rPr>
              <a:t>: 2 a 80°, 5°/min </a:t>
            </a:r>
            <a:r>
              <a:rPr lang="en-GB" sz="3500" dirty="0" err="1" smtClean="0">
                <a:latin typeface="Graphik Regular"/>
              </a:rPr>
              <a:t>Inel</a:t>
            </a:r>
            <a:r>
              <a:rPr lang="en-GB" sz="3500" dirty="0" smtClean="0">
                <a:latin typeface="Graphik Regular"/>
              </a:rPr>
              <a:t>, model equinox 2000, </a:t>
            </a:r>
            <a:r>
              <a:rPr lang="en-GB" sz="3500" dirty="0" err="1" smtClean="0">
                <a:latin typeface="Graphik Regular"/>
              </a:rPr>
              <a:t>Francia</a:t>
            </a:r>
            <a:endParaRPr lang="en-GB" sz="3500" dirty="0" smtClean="0">
              <a:latin typeface="Graphik Regular"/>
            </a:endParaRPr>
          </a:p>
          <a:p>
            <a:pPr algn="just"/>
            <a:r>
              <a:rPr lang="en-GB" sz="3500" dirty="0" smtClean="0">
                <a:latin typeface="Graphik Regular"/>
                <a:cs typeface="Calibri" pitchFamily="34" charset="0"/>
              </a:rPr>
              <a:t>MCBL: </a:t>
            </a:r>
            <a:r>
              <a:rPr lang="en-GB" sz="3500" dirty="0" err="1" smtClean="0">
                <a:latin typeface="Graphik Regular"/>
                <a:cs typeface="Calibri" pitchFamily="34" charset="0"/>
              </a:rPr>
              <a:t>Microscopio</a:t>
            </a:r>
            <a:r>
              <a:rPr lang="en-GB" sz="3500" dirty="0" smtClean="0">
                <a:latin typeface="Graphik Regular"/>
                <a:cs typeface="Calibri" pitchFamily="34" charset="0"/>
              </a:rPr>
              <a:t> </a:t>
            </a:r>
            <a:r>
              <a:rPr lang="en-GB" sz="3500" dirty="0" err="1" smtClean="0">
                <a:latin typeface="Graphik Regular"/>
                <a:cs typeface="Calibri" pitchFamily="34" charset="0"/>
              </a:rPr>
              <a:t>confocal</a:t>
            </a:r>
            <a:r>
              <a:rPr lang="en-GB" sz="3500" dirty="0" smtClean="0">
                <a:latin typeface="Graphik Regular"/>
                <a:cs typeface="Calibri" pitchFamily="34" charset="0"/>
              </a:rPr>
              <a:t> </a:t>
            </a:r>
            <a:r>
              <a:rPr lang="en-GB" sz="3500" dirty="0" err="1" smtClean="0">
                <a:latin typeface="Graphik Regular"/>
                <a:cs typeface="Calibri" pitchFamily="34" charset="0"/>
              </a:rPr>
              <a:t>multifotónico</a:t>
            </a:r>
            <a:r>
              <a:rPr lang="en-GB" sz="3500" dirty="0" smtClean="0">
                <a:latin typeface="Graphik Regular"/>
                <a:cs typeface="Calibri" pitchFamily="34" charset="0"/>
              </a:rPr>
              <a:t> </a:t>
            </a:r>
            <a:r>
              <a:rPr lang="en-US" sz="3500" dirty="0" smtClean="0">
                <a:latin typeface="Graphik Regular"/>
              </a:rPr>
              <a:t>(LSM 710 NL0, software ZEN2010 (Carl </a:t>
            </a:r>
            <a:r>
              <a:rPr lang="en-US" sz="3500" dirty="0" err="1" smtClean="0">
                <a:latin typeface="Graphik Regular"/>
              </a:rPr>
              <a:t>Zeiss</a:t>
            </a:r>
            <a:r>
              <a:rPr lang="en-US" sz="3500" dirty="0" smtClean="0">
                <a:latin typeface="Graphik Regular"/>
              </a:rPr>
              <a:t>, </a:t>
            </a:r>
            <a:r>
              <a:rPr lang="en-US" sz="3500" dirty="0" err="1" smtClean="0">
                <a:latin typeface="Graphik Regular"/>
              </a:rPr>
              <a:t>Alemania</a:t>
            </a:r>
            <a:r>
              <a:rPr lang="en-US" sz="3500" dirty="0" smtClean="0">
                <a:latin typeface="Graphik Regular"/>
              </a:rPr>
              <a:t>). </a:t>
            </a:r>
            <a:r>
              <a:rPr lang="en-US" sz="3500" dirty="0" err="1" smtClean="0">
                <a:latin typeface="Graphik Regular"/>
              </a:rPr>
              <a:t>Objetivo</a:t>
            </a:r>
            <a:r>
              <a:rPr lang="en-US" sz="3500" dirty="0" smtClean="0">
                <a:latin typeface="Graphik Regular"/>
              </a:rPr>
              <a:t> 60X, </a:t>
            </a:r>
            <a:endParaRPr lang="es-MX" sz="3500" dirty="0" smtClean="0">
              <a:latin typeface="Graphik Regular"/>
              <a:cs typeface="Calibri" pitchFamily="34" charset="0"/>
            </a:endParaRPr>
          </a:p>
          <a:p>
            <a:pPr algn="just"/>
            <a:r>
              <a:rPr lang="es-MX" sz="3500" dirty="0" smtClean="0">
                <a:latin typeface="Graphik Regular"/>
                <a:cs typeface="Times New Roman" panose="02020603050405020304" pitchFamily="18" charset="0"/>
              </a:rPr>
              <a:t>Análisis estadístico: </a:t>
            </a:r>
            <a:r>
              <a:rPr lang="es-ES" sz="3500" dirty="0" smtClean="0">
                <a:latin typeface="Graphik Regular"/>
              </a:rPr>
              <a:t>ANOVA de 1 vía y el test de </a:t>
            </a:r>
            <a:r>
              <a:rPr lang="es-ES" sz="3500" dirty="0" err="1" smtClean="0">
                <a:latin typeface="Graphik Regular"/>
              </a:rPr>
              <a:t>Tukey</a:t>
            </a:r>
            <a:r>
              <a:rPr lang="es-ES" sz="3500" dirty="0" smtClean="0">
                <a:latin typeface="Graphik Regular"/>
              </a:rPr>
              <a:t> (P &lt;0.05) usando </a:t>
            </a:r>
            <a:r>
              <a:rPr lang="es-ES" sz="3500" dirty="0" err="1" smtClean="0">
                <a:latin typeface="Graphik Regular"/>
              </a:rPr>
              <a:t>MinTab</a:t>
            </a:r>
            <a:r>
              <a:rPr lang="es-ES" sz="3500" dirty="0" smtClean="0">
                <a:latin typeface="Graphik Regular"/>
              </a:rPr>
              <a:t> versión 18 (</a:t>
            </a:r>
            <a:r>
              <a:rPr lang="es-ES" sz="3500" dirty="0" err="1" smtClean="0">
                <a:latin typeface="Graphik Regular"/>
              </a:rPr>
              <a:t>Minitab</a:t>
            </a:r>
            <a:r>
              <a:rPr lang="es-ES" sz="3500" dirty="0" smtClean="0">
                <a:latin typeface="Graphik Regular"/>
              </a:rPr>
              <a:t> Inc. EUA). Todos los análisis se realizaron por triplicado</a:t>
            </a:r>
            <a:r>
              <a:rPr lang="es-ES" sz="3500" dirty="0" smtClean="0">
                <a:latin typeface="Graphik Regular"/>
              </a:rPr>
              <a:t>.</a:t>
            </a:r>
            <a:endParaRPr lang="es-MX" sz="3500" dirty="0">
              <a:latin typeface="Graphik Regular"/>
              <a:cs typeface="Times New Roman" panose="02020603050405020304" pitchFamily="18" charset="0"/>
            </a:endParaRPr>
          </a:p>
        </p:txBody>
      </p:sp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700374" y="35894107"/>
          <a:ext cx="15459432" cy="1828800"/>
        </p:xfrm>
        <a:graphic>
          <a:graphicData uri="http://schemas.openxmlformats.org/drawingml/2006/table">
            <a:tbl>
              <a:tblPr/>
              <a:tblGrid>
                <a:gridCol w="1982502"/>
                <a:gridCol w="4124948"/>
                <a:gridCol w="3306257"/>
                <a:gridCol w="3523771"/>
                <a:gridCol w="252195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 smtClean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Muestra</a:t>
                      </a:r>
                      <a:endParaRPr lang="es-ES" sz="3000" b="1" dirty="0">
                        <a:solidFill>
                          <a:schemeClr val="tx1"/>
                        </a:solidFill>
                        <a:latin typeface="Graphik Regular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Eficiencia de encapsulación (%)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Actividad de agua*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Higroscopicidad (%)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Solubilidad </a:t>
                      </a:r>
                      <a:r>
                        <a:rPr lang="es-ES" sz="28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(%)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Opt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86.194±0.05</a:t>
                      </a:r>
                      <a:r>
                        <a:rPr lang="es-ES" sz="3000" b="1" baseline="30000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a </a:t>
                      </a:r>
                      <a:endParaRPr lang="es-ES" sz="3000" b="1" dirty="0">
                        <a:solidFill>
                          <a:schemeClr val="tx1"/>
                        </a:solidFill>
                        <a:latin typeface="Graphik Regular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0.306±0.004</a:t>
                      </a:r>
                      <a:r>
                        <a:rPr lang="es-ES" sz="3000" b="1" baseline="30000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a</a:t>
                      </a:r>
                      <a:endParaRPr lang="es-ES" sz="3000" b="1" dirty="0">
                        <a:solidFill>
                          <a:schemeClr val="tx1"/>
                        </a:solidFill>
                        <a:latin typeface="Graphik Regular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39.750±0.08</a:t>
                      </a:r>
                      <a:r>
                        <a:rPr lang="es-ES" sz="3000" b="1" baseline="30000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51.750±0.35</a:t>
                      </a:r>
                      <a:r>
                        <a:rPr lang="es-ES" sz="3000" b="1" baseline="30000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30.918±1.39</a:t>
                      </a:r>
                      <a:r>
                        <a:rPr lang="es-ES" sz="3000" b="1" baseline="30000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b</a:t>
                      </a:r>
                      <a:endParaRPr lang="es-ES" sz="3000" b="1" dirty="0">
                        <a:solidFill>
                          <a:schemeClr val="tx1"/>
                        </a:solidFill>
                        <a:latin typeface="Graphik Regular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 smtClean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0.2765±0.010</a:t>
                      </a:r>
                      <a:r>
                        <a:rPr lang="es-ES" sz="3000" b="1" baseline="30000" dirty="0" smtClean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a</a:t>
                      </a:r>
                      <a:endParaRPr lang="es-ES" sz="3000" b="1" dirty="0">
                        <a:solidFill>
                          <a:schemeClr val="tx1"/>
                        </a:solidFill>
                        <a:latin typeface="Graphik Regular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7.813±0.35</a:t>
                      </a:r>
                      <a:r>
                        <a:rPr lang="es-ES" sz="3000" b="1" baseline="30000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83050" algn="l"/>
                        </a:tabLst>
                      </a:pPr>
                      <a:r>
                        <a:rPr lang="es-ES" sz="3000" b="1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32.250±0.35</a:t>
                      </a:r>
                      <a:r>
                        <a:rPr lang="es-ES" sz="3000" b="1" baseline="30000" dirty="0">
                          <a:solidFill>
                            <a:schemeClr val="tx1"/>
                          </a:solidFill>
                          <a:latin typeface="Graphik Regular"/>
                          <a:ea typeface="Calibri"/>
                          <a:cs typeface="Times New Roman"/>
                        </a:rPr>
                        <a:t>b</a:t>
                      </a:r>
                      <a:endParaRPr lang="es-ES" sz="3000" b="1" dirty="0">
                        <a:solidFill>
                          <a:schemeClr val="tx1"/>
                        </a:solidFill>
                        <a:latin typeface="Graphik Regular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27781" y="16778220"/>
            <a:ext cx="6652594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90843" y="12423470"/>
            <a:ext cx="6840000" cy="305826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0" name="CuadroTexto 11"/>
          <p:cNvSpPr txBox="1"/>
          <p:nvPr/>
        </p:nvSpPr>
        <p:spPr>
          <a:xfrm>
            <a:off x="725174" y="38415407"/>
            <a:ext cx="15459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500" dirty="0" smtClean="0">
                <a:latin typeface="Graphik Regular"/>
                <a:cs typeface="Calibri" pitchFamily="34" charset="0"/>
              </a:rPr>
              <a:t>La muestra </a:t>
            </a:r>
            <a:r>
              <a:rPr lang="es-MX" sz="3500" dirty="0" err="1" smtClean="0">
                <a:latin typeface="Graphik Regular"/>
                <a:cs typeface="Calibri" pitchFamily="34" charset="0"/>
              </a:rPr>
              <a:t>Opt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 mostró resultados de higroscopicidad y solubilidad significativamente mayores 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que el polvo de la muestra Max (Tabla 1). La diferencia 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en 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cuanto 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%</a:t>
            </a:r>
            <a:r>
              <a:rPr lang="es-MX" sz="3500" dirty="0" smtClean="0">
                <a:latin typeface="Graphik Regular"/>
                <a:cs typeface="Calibri" pitchFamily="34" charset="0"/>
              </a:rPr>
              <a:t>EE se debió a la saturación con EV  al material pared. .</a:t>
            </a:r>
            <a:endParaRPr lang="es-MX" sz="3500" dirty="0">
              <a:latin typeface="Graphik Regular"/>
              <a:cs typeface="Calibri" pitchFamily="34" charset="0"/>
            </a:endParaRPr>
          </a:p>
        </p:txBody>
      </p:sp>
      <p:sp>
        <p:nvSpPr>
          <p:cNvPr id="32" name="CuadroTexto 11"/>
          <p:cNvSpPr txBox="1"/>
          <p:nvPr/>
        </p:nvSpPr>
        <p:spPr>
          <a:xfrm>
            <a:off x="16946206" y="15494223"/>
            <a:ext cx="698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latin typeface="Graphik Regular"/>
                <a:cs typeface="Calibri" pitchFamily="34" charset="0"/>
              </a:rPr>
              <a:t>Figura 2. </a:t>
            </a:r>
            <a:r>
              <a:rPr lang="es-MX" sz="2400" dirty="0" err="1" smtClean="0">
                <a:latin typeface="Graphik Regular"/>
                <a:cs typeface="Calibri" pitchFamily="34" charset="0"/>
              </a:rPr>
              <a:t>Difractograma</a:t>
            </a:r>
            <a:r>
              <a:rPr lang="es-MX" sz="2400" dirty="0" smtClean="0">
                <a:latin typeface="Graphik Regular"/>
                <a:cs typeface="Calibri" pitchFamily="34" charset="0"/>
              </a:rPr>
              <a:t> de los polvos obtenidos mediante secado por aspersión. </a:t>
            </a:r>
            <a:r>
              <a:rPr lang="es-MX" sz="2400" dirty="0" err="1" smtClean="0">
                <a:latin typeface="Graphik Regular"/>
                <a:cs typeface="Calibri" pitchFamily="34" charset="0"/>
              </a:rPr>
              <a:t>Opt</a:t>
            </a:r>
            <a:r>
              <a:rPr lang="es-MX" sz="2400" dirty="0" smtClean="0">
                <a:latin typeface="Graphik Regular"/>
                <a:cs typeface="Calibri" pitchFamily="34" charset="0"/>
              </a:rPr>
              <a:t> (línea roja) y Max (</a:t>
            </a:r>
            <a:r>
              <a:rPr lang="es-MX" sz="2400" dirty="0" err="1" smtClean="0">
                <a:latin typeface="Graphik Regular"/>
                <a:cs typeface="Calibri" pitchFamily="34" charset="0"/>
              </a:rPr>
              <a:t>linea</a:t>
            </a:r>
            <a:r>
              <a:rPr lang="es-MX" sz="2400" dirty="0" smtClean="0">
                <a:latin typeface="Graphik Regular"/>
                <a:cs typeface="Calibri" pitchFamily="34" charset="0"/>
              </a:rPr>
              <a:t> verde)</a:t>
            </a:r>
            <a:endParaRPr lang="es-MX" sz="2400" dirty="0">
              <a:latin typeface="Graphik Regular"/>
              <a:cs typeface="Calibri" pitchFamily="34" charset="0"/>
            </a:endParaRPr>
          </a:p>
        </p:txBody>
      </p:sp>
      <p:sp>
        <p:nvSpPr>
          <p:cNvPr id="33" name="CuadroTexto 11"/>
          <p:cNvSpPr txBox="1"/>
          <p:nvPr/>
        </p:nvSpPr>
        <p:spPr>
          <a:xfrm>
            <a:off x="24419804" y="12423470"/>
            <a:ext cx="6918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 smtClean="0">
                <a:latin typeface="Graphik Regular"/>
                <a:cs typeface="Calibri" pitchFamily="34" charset="0"/>
              </a:rPr>
              <a:t>En la figura 2 se observa  que la muestra Max adquirió una estructura amorfa con la cantidad de EV añadido.</a:t>
            </a:r>
            <a:endParaRPr lang="es-MX" sz="3600" dirty="0">
              <a:latin typeface="Graphik Regular"/>
              <a:cs typeface="Calibri" pitchFamily="34" charset="0"/>
            </a:endParaRPr>
          </a:p>
        </p:txBody>
      </p:sp>
      <p:sp>
        <p:nvSpPr>
          <p:cNvPr id="34" name="CuadroTexto 11"/>
          <p:cNvSpPr txBox="1"/>
          <p:nvPr/>
        </p:nvSpPr>
        <p:spPr>
          <a:xfrm>
            <a:off x="16946206" y="19838220"/>
            <a:ext cx="698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latin typeface="Graphik Regular"/>
                <a:cs typeface="Calibri" pitchFamily="34" charset="0"/>
              </a:rPr>
              <a:t>Figura 3. Imágenes de microscopía </a:t>
            </a:r>
            <a:r>
              <a:rPr lang="es-MX" sz="2400" dirty="0" err="1" smtClean="0">
                <a:latin typeface="Graphik Regular"/>
                <a:cs typeface="Calibri" pitchFamily="34" charset="0"/>
              </a:rPr>
              <a:t>confocal</a:t>
            </a:r>
            <a:r>
              <a:rPr lang="es-MX" sz="2400" dirty="0" smtClean="0">
                <a:latin typeface="Graphik Regular"/>
                <a:cs typeface="Calibri" pitchFamily="34" charset="0"/>
              </a:rPr>
              <a:t> de barrido láser. En rojo, EV y en verde </a:t>
            </a:r>
            <a:r>
              <a:rPr lang="es-MX" sz="2400" dirty="0" err="1" smtClean="0">
                <a:latin typeface="Graphik Regular"/>
                <a:cs typeface="Calibri" pitchFamily="34" charset="0"/>
              </a:rPr>
              <a:t>AmoA</a:t>
            </a:r>
            <a:r>
              <a:rPr lang="es-MX" sz="2400" dirty="0" smtClean="0">
                <a:latin typeface="Graphik Regular"/>
                <a:cs typeface="Calibri" pitchFamily="34" charset="0"/>
              </a:rPr>
              <a:t>,. A) </a:t>
            </a:r>
            <a:r>
              <a:rPr lang="es-MX" sz="2400" dirty="0" err="1" smtClean="0">
                <a:latin typeface="Graphik Regular"/>
                <a:cs typeface="Calibri" pitchFamily="34" charset="0"/>
              </a:rPr>
              <a:t>Opt</a:t>
            </a:r>
            <a:r>
              <a:rPr lang="es-MX" sz="2400" dirty="0" smtClean="0">
                <a:latin typeface="Graphik Regular"/>
                <a:cs typeface="Calibri" pitchFamily="34" charset="0"/>
              </a:rPr>
              <a:t>; B) Max. Escala 10 µm</a:t>
            </a:r>
            <a:endParaRPr lang="es-MX" sz="2400" dirty="0">
              <a:latin typeface="Graphik Regular"/>
              <a:cs typeface="Calibri" pitchFamily="34" charset="0"/>
            </a:endParaRPr>
          </a:p>
        </p:txBody>
      </p:sp>
      <p:sp>
        <p:nvSpPr>
          <p:cNvPr id="35" name="CuadroTexto 11"/>
          <p:cNvSpPr txBox="1"/>
          <p:nvPr/>
        </p:nvSpPr>
        <p:spPr>
          <a:xfrm>
            <a:off x="24338471" y="16778220"/>
            <a:ext cx="6704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 smtClean="0">
                <a:latin typeface="Graphik Regular"/>
                <a:cs typeface="Calibri" pitchFamily="34" charset="0"/>
              </a:rPr>
              <a:t>En las imágenes obtenidas  por MCBL (Fig. 3) se puede observar  la diferencia de tamaño y morfología entre la muestra </a:t>
            </a:r>
            <a:r>
              <a:rPr lang="es-MX" sz="3600" dirty="0" err="1" smtClean="0">
                <a:latin typeface="Graphik Regular"/>
                <a:cs typeface="Calibri" pitchFamily="34" charset="0"/>
              </a:rPr>
              <a:t>Opt</a:t>
            </a:r>
            <a:r>
              <a:rPr lang="es-MX" sz="3600" dirty="0" smtClean="0">
                <a:latin typeface="Graphik Regular"/>
                <a:cs typeface="Calibri" pitchFamily="34" charset="0"/>
              </a:rPr>
              <a:t> (A) y Max (B).</a:t>
            </a:r>
            <a:endParaRPr lang="es-MX" sz="3600" dirty="0">
              <a:latin typeface="Graphik Regular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29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18223</TotalTime>
  <Words>874</Words>
  <Application>Microsoft Office PowerPoint</Application>
  <PresentationFormat>Personalizado</PresentationFormat>
  <Paragraphs>62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Universidad Politecnica de Pachuca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Educacion Abierta y a Disatancia</dc:creator>
  <cp:lastModifiedBy>Windows User</cp:lastModifiedBy>
  <cp:revision>39</cp:revision>
  <dcterms:created xsi:type="dcterms:W3CDTF">2019-07-08T22:04:17Z</dcterms:created>
  <dcterms:modified xsi:type="dcterms:W3CDTF">2021-08-31T00:22:14Z</dcterms:modified>
</cp:coreProperties>
</file>