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405638" cy="43205400"/>
  <p:notesSz cx="6858000" cy="9144000"/>
  <p:defaultText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30" d="100"/>
          <a:sy n="30" d="100"/>
        </p:scale>
        <p:origin x="420" y="-4848"/>
      </p:cViewPr>
      <p:guideLst>
        <p:guide orient="horz" pos="13608"/>
        <p:guide pos="10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Hoja_de_c_lculo_de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488258121295487"/>
          <c:y val="7.2968490878938641E-2"/>
          <c:w val="0.80533557363215824"/>
          <c:h val="0.67888768805860056"/>
        </c:manualLayout>
      </c:layout>
      <c:scatterChart>
        <c:scatterStyle val="lineMarker"/>
        <c:varyColors val="0"/>
        <c:ser>
          <c:idx val="0"/>
          <c:order val="0"/>
          <c:tx>
            <c:strRef>
              <c:f>DQO!$I$5</c:f>
              <c:strCache>
                <c:ptCount val="1"/>
                <c:pt idx="0">
                  <c:v>DQO (g/L)</c:v>
                </c:pt>
              </c:strCache>
            </c:strRef>
          </c:tx>
          <c:spPr>
            <a:ln w="44450" cap="rnd">
              <a:solidFill>
                <a:sysClr val="windowText" lastClr="000000"/>
              </a:solidFill>
              <a:prstDash val="solid"/>
              <a:round/>
            </a:ln>
            <a:effectLst/>
          </c:spPr>
          <c:marker>
            <c:symbol val="diamond"/>
            <c:size val="32"/>
            <c:spPr>
              <a:noFill/>
              <a:ln w="41275">
                <a:solidFill>
                  <a:sysClr val="windowText" lastClr="000000"/>
                </a:solidFill>
              </a:ln>
              <a:effectLst/>
            </c:spPr>
          </c:marker>
          <c:errBars>
            <c:errDir val="y"/>
            <c:errBarType val="both"/>
            <c:errValType val="cust"/>
            <c:noEndCap val="0"/>
            <c:plus>
              <c:numRef>
                <c:f>DQO!$J$6:$J$12</c:f>
                <c:numCache>
                  <c:formatCode>General</c:formatCode>
                  <c:ptCount val="7"/>
                  <c:pt idx="0">
                    <c:v>1.62927226725878</c:v>
                  </c:pt>
                  <c:pt idx="1">
                    <c:v>1.1068813079129869</c:v>
                  </c:pt>
                  <c:pt idx="2">
                    <c:v>0.91594065395649338</c:v>
                  </c:pt>
                  <c:pt idx="3">
                    <c:v>1.1068813079129869</c:v>
                  </c:pt>
                  <c:pt idx="4">
                    <c:v>1.457433159635289</c:v>
                  </c:pt>
                  <c:pt idx="5">
                    <c:v>0.72499999999999987</c:v>
                  </c:pt>
                  <c:pt idx="6">
                    <c:v>2.2319284433354309</c:v>
                  </c:pt>
                </c:numCache>
              </c:numRef>
            </c:plus>
            <c:minus>
              <c:numRef>
                <c:f>DQO!$J$6:$J$12</c:f>
                <c:numCache>
                  <c:formatCode>General</c:formatCode>
                  <c:ptCount val="7"/>
                  <c:pt idx="0">
                    <c:v>1.62927226725878</c:v>
                  </c:pt>
                  <c:pt idx="1">
                    <c:v>1.1068813079129869</c:v>
                  </c:pt>
                  <c:pt idx="2">
                    <c:v>0.91594065395649338</c:v>
                  </c:pt>
                  <c:pt idx="3">
                    <c:v>1.1068813079129869</c:v>
                  </c:pt>
                  <c:pt idx="4">
                    <c:v>1.457433159635289</c:v>
                  </c:pt>
                  <c:pt idx="5">
                    <c:v>0.72499999999999987</c:v>
                  </c:pt>
                  <c:pt idx="6">
                    <c:v>2.2319284433354309</c:v>
                  </c:pt>
                </c:numCache>
              </c:numRef>
            </c:minus>
            <c:spPr>
              <a:noFill/>
              <a:ln w="9525" cap="flat" cmpd="sng" algn="ctr">
                <a:solidFill>
                  <a:sysClr val="windowText" lastClr="000000"/>
                </a:solidFill>
                <a:round/>
              </a:ln>
              <a:effectLst/>
            </c:spPr>
          </c:errBars>
          <c:errBars>
            <c:errDir val="x"/>
            <c:errBarType val="both"/>
            <c:errValType val="fixedVal"/>
            <c:noEndCap val="0"/>
            <c:val val="1"/>
            <c:spPr>
              <a:noFill/>
              <a:ln w="9525" cap="flat" cmpd="sng" algn="ctr">
                <a:solidFill>
                  <a:schemeClr val="tx1">
                    <a:lumMod val="65000"/>
                    <a:lumOff val="35000"/>
                  </a:schemeClr>
                </a:solidFill>
                <a:round/>
              </a:ln>
              <a:effectLst/>
            </c:spPr>
          </c:errBars>
          <c:xVal>
            <c:numRef>
              <c:f>DQO!$B$6:$B$12</c:f>
              <c:numCache>
                <c:formatCode>0</c:formatCode>
                <c:ptCount val="7"/>
                <c:pt idx="0">
                  <c:v>0</c:v>
                </c:pt>
                <c:pt idx="1">
                  <c:v>48</c:v>
                </c:pt>
                <c:pt idx="2">
                  <c:v>96</c:v>
                </c:pt>
                <c:pt idx="3">
                  <c:v>144</c:v>
                </c:pt>
                <c:pt idx="4">
                  <c:v>192</c:v>
                </c:pt>
                <c:pt idx="5">
                  <c:v>240</c:v>
                </c:pt>
                <c:pt idx="6">
                  <c:v>288</c:v>
                </c:pt>
              </c:numCache>
            </c:numRef>
          </c:xVal>
          <c:yVal>
            <c:numRef>
              <c:f>DQO!$I$6:$I$12</c:f>
              <c:numCache>
                <c:formatCode>0.000</c:formatCode>
                <c:ptCount val="7"/>
                <c:pt idx="0">
                  <c:v>19.55833333333333</c:v>
                </c:pt>
                <c:pt idx="1">
                  <c:v>14.141666666666666</c:v>
                </c:pt>
                <c:pt idx="2">
                  <c:v>12.891666666666666</c:v>
                </c:pt>
                <c:pt idx="3">
                  <c:v>12.141666666666666</c:v>
                </c:pt>
                <c:pt idx="4">
                  <c:v>11.141666666666666</c:v>
                </c:pt>
                <c:pt idx="5">
                  <c:v>10.516666666666666</c:v>
                </c:pt>
                <c:pt idx="6">
                  <c:v>9.8916666666666639</c:v>
                </c:pt>
              </c:numCache>
            </c:numRef>
          </c:yVal>
          <c:smooth val="0"/>
          <c:extLst>
            <c:ext xmlns:c16="http://schemas.microsoft.com/office/drawing/2014/chart" uri="{C3380CC4-5D6E-409C-BE32-E72D297353CC}">
              <c16:uniqueId val="{00000000-CCE3-4313-A777-9497CF76A167}"/>
            </c:ext>
          </c:extLst>
        </c:ser>
        <c:dLbls>
          <c:showLegendKey val="0"/>
          <c:showVal val="0"/>
          <c:showCatName val="0"/>
          <c:showSerName val="0"/>
          <c:showPercent val="0"/>
          <c:showBubbleSize val="0"/>
        </c:dLbls>
        <c:axId val="737564672"/>
        <c:axId val="742888704"/>
      </c:scatterChart>
      <c:valAx>
        <c:axId val="737564672"/>
        <c:scaling>
          <c:orientation val="minMax"/>
          <c:max val="300"/>
          <c:min val="0"/>
        </c:scaling>
        <c:delete val="0"/>
        <c:axPos val="b"/>
        <c:title>
          <c:tx>
            <c:rich>
              <a:bodyPr rot="0" spcFirstLastPara="1" vertOverflow="ellipsis" vert="horz" wrap="square" anchor="ctr" anchorCtr="1"/>
              <a:lstStyle/>
              <a:p>
                <a:pPr>
                  <a:defRPr sz="3200" b="0" i="0" u="none" strike="noStrike" kern="1200" baseline="0">
                    <a:solidFill>
                      <a:sysClr val="windowText" lastClr="000000"/>
                    </a:solidFill>
                    <a:latin typeface="Graphik Regular" panose="020B0503030202060203"/>
                    <a:ea typeface="+mn-ea"/>
                    <a:cs typeface="Arial" panose="020B0604020202020204" pitchFamily="34" charset="0"/>
                  </a:defRPr>
                </a:pPr>
                <a:r>
                  <a:rPr lang="es-MX"/>
                  <a:t>Tiempo (h)</a:t>
                </a:r>
              </a:p>
            </c:rich>
          </c:tx>
          <c:layout>
            <c:manualLayout>
              <c:xMode val="edge"/>
              <c:yMode val="edge"/>
              <c:x val="0.44437475212580735"/>
              <c:y val="0.85168896033484509"/>
            </c:manualLayout>
          </c:layout>
          <c:overlay val="0"/>
          <c:spPr>
            <a:noFill/>
            <a:ln>
              <a:noFill/>
            </a:ln>
            <a:effectLst/>
          </c:spPr>
          <c:txPr>
            <a:bodyPr rot="0" spcFirstLastPara="1" vertOverflow="ellipsis" vert="horz" wrap="square" anchor="ctr" anchorCtr="1"/>
            <a:lstStyle/>
            <a:p>
              <a:pPr>
                <a:defRPr sz="3200" b="0" i="0" u="none" strike="noStrike" kern="1200" baseline="0">
                  <a:solidFill>
                    <a:sysClr val="windowText" lastClr="000000"/>
                  </a:solidFill>
                  <a:latin typeface="Graphik Regular" panose="020B0503030202060203"/>
                  <a:ea typeface="+mn-ea"/>
                  <a:cs typeface="Arial" panose="020B0604020202020204" pitchFamily="34" charset="0"/>
                </a:defRPr>
              </a:pPr>
              <a:endParaRPr lang="en-US"/>
            </a:p>
          </c:txPr>
        </c:title>
        <c:numFmt formatCode="0" sourceLinked="1"/>
        <c:majorTickMark val="cross"/>
        <c:minorTickMark val="none"/>
        <c:tickLblPos val="nextTo"/>
        <c:spPr>
          <a:noFill/>
          <a:ln w="35560" cap="flat" cmpd="sng" algn="ctr">
            <a:solidFill>
              <a:sysClr val="windowText" lastClr="000000"/>
            </a:solidFill>
            <a:round/>
          </a:ln>
          <a:effectLst/>
        </c:spPr>
        <c:txPr>
          <a:bodyPr rot="-60000000" spcFirstLastPara="1" vertOverflow="ellipsis" vert="horz" wrap="square" anchor="ctr" anchorCtr="1"/>
          <a:lstStyle/>
          <a:p>
            <a:pPr>
              <a:defRPr sz="3200" b="0" i="0" u="none" strike="noStrike" kern="1200" baseline="0">
                <a:solidFill>
                  <a:sysClr val="windowText" lastClr="000000"/>
                </a:solidFill>
                <a:latin typeface="Graphik Regular" panose="020B0503030202060203"/>
                <a:ea typeface="+mn-ea"/>
                <a:cs typeface="Arial" panose="020B0604020202020204" pitchFamily="34" charset="0"/>
              </a:defRPr>
            </a:pPr>
            <a:endParaRPr lang="en-US"/>
          </a:p>
        </c:txPr>
        <c:crossAx val="742888704"/>
        <c:crosses val="autoZero"/>
        <c:crossBetween val="midCat"/>
        <c:majorUnit val="50"/>
      </c:valAx>
      <c:valAx>
        <c:axId val="742888704"/>
        <c:scaling>
          <c:orientation val="minMax"/>
          <c:max val="25"/>
        </c:scaling>
        <c:delete val="0"/>
        <c:axPos val="l"/>
        <c:title>
          <c:tx>
            <c:rich>
              <a:bodyPr rot="-5400000" spcFirstLastPara="1" vertOverflow="ellipsis" vert="horz" wrap="square" anchor="ctr" anchorCtr="1"/>
              <a:lstStyle/>
              <a:p>
                <a:pPr>
                  <a:defRPr sz="3200" b="0" i="0" u="none" strike="noStrike" kern="1200" baseline="0">
                    <a:solidFill>
                      <a:sysClr val="windowText" lastClr="000000"/>
                    </a:solidFill>
                    <a:latin typeface="Graphik Regular" panose="020B0503030202060203"/>
                    <a:ea typeface="+mn-ea"/>
                    <a:cs typeface="Arial" panose="020B0604020202020204" pitchFamily="34" charset="0"/>
                  </a:defRPr>
                </a:pPr>
                <a:r>
                  <a:rPr lang="es-MX" dirty="0"/>
                  <a:t>DQO residual</a:t>
                </a:r>
                <a:r>
                  <a:rPr lang="es-MX" baseline="0" dirty="0"/>
                  <a:t> (g/L)</a:t>
                </a:r>
                <a:endParaRPr lang="es-MX" dirty="0"/>
              </a:p>
            </c:rich>
          </c:tx>
          <c:layout>
            <c:manualLayout>
              <c:xMode val="edge"/>
              <c:yMode val="edge"/>
              <c:x val="1.8468744003540111E-2"/>
              <c:y val="0.25564928477873738"/>
            </c:manualLayout>
          </c:layout>
          <c:overlay val="0"/>
          <c:spPr>
            <a:noFill/>
            <a:ln>
              <a:noFill/>
            </a:ln>
            <a:effectLst/>
          </c:spPr>
          <c:txPr>
            <a:bodyPr rot="-5400000" spcFirstLastPara="1" vertOverflow="ellipsis" vert="horz" wrap="square" anchor="ctr" anchorCtr="1"/>
            <a:lstStyle/>
            <a:p>
              <a:pPr>
                <a:defRPr sz="3200" b="0" i="0" u="none" strike="noStrike" kern="1200" baseline="0">
                  <a:solidFill>
                    <a:sysClr val="windowText" lastClr="000000"/>
                  </a:solidFill>
                  <a:latin typeface="Graphik Regular" panose="020B0503030202060203"/>
                  <a:ea typeface="+mn-ea"/>
                  <a:cs typeface="Arial" panose="020B0604020202020204" pitchFamily="34" charset="0"/>
                </a:defRPr>
              </a:pPr>
              <a:endParaRPr lang="en-US"/>
            </a:p>
          </c:txPr>
        </c:title>
        <c:numFmt formatCode="0" sourceLinked="0"/>
        <c:majorTickMark val="cross"/>
        <c:minorTickMark val="in"/>
        <c:tickLblPos val="nextTo"/>
        <c:spPr>
          <a:noFill/>
          <a:ln w="35560" cap="flat" cmpd="sng" algn="ctr">
            <a:solidFill>
              <a:sysClr val="windowText" lastClr="000000"/>
            </a:solidFill>
            <a:round/>
          </a:ln>
          <a:effectLst/>
        </c:spPr>
        <c:txPr>
          <a:bodyPr rot="-60000000" spcFirstLastPara="1" vertOverflow="ellipsis" vert="horz" wrap="square" anchor="ctr" anchorCtr="1"/>
          <a:lstStyle/>
          <a:p>
            <a:pPr>
              <a:defRPr sz="3200" b="0" i="0" u="none" strike="noStrike" kern="1200" baseline="0">
                <a:solidFill>
                  <a:sysClr val="windowText" lastClr="000000"/>
                </a:solidFill>
                <a:latin typeface="Graphik Regular" panose="020B0503030202060203"/>
                <a:ea typeface="+mn-ea"/>
                <a:cs typeface="Arial" panose="020B0604020202020204" pitchFamily="34" charset="0"/>
              </a:defRPr>
            </a:pPr>
            <a:endParaRPr lang="en-US"/>
          </a:p>
        </c:txPr>
        <c:crossAx val="737564672"/>
        <c:crosses val="autoZero"/>
        <c:crossBetween val="midCat"/>
        <c:majorUnit val="5"/>
      </c:valAx>
      <c:spPr>
        <a:solidFill>
          <a:sysClr val="window" lastClr="FFFFFF"/>
        </a:solid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ysClr val="window" lastClr="FFFFFF"/>
    </a:solidFill>
    <a:ln w="9525" cap="flat" cmpd="sng" algn="ctr">
      <a:noFill/>
      <a:round/>
    </a:ln>
    <a:effectLst/>
  </c:spPr>
  <c:txPr>
    <a:bodyPr/>
    <a:lstStyle/>
    <a:p>
      <a:pPr algn="just">
        <a:defRPr sz="3200">
          <a:solidFill>
            <a:sysClr val="windowText" lastClr="000000"/>
          </a:solidFill>
          <a:latin typeface="Graphik Regular" panose="020B0503030202060203"/>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423" y="13421680"/>
            <a:ext cx="27544792" cy="9261158"/>
          </a:xfrm>
        </p:spPr>
        <p:txBody>
          <a:bodyPr/>
          <a:lstStyle/>
          <a:p>
            <a:r>
              <a:rPr lang="es-ES_tradnl"/>
              <a:t>Clic para editar título</a:t>
            </a:r>
            <a:endParaRPr lang="es-ES"/>
          </a:p>
        </p:txBody>
      </p:sp>
      <p:sp>
        <p:nvSpPr>
          <p:cNvPr id="3" name="Subtítulo 2"/>
          <p:cNvSpPr>
            <a:spLocks noGrp="1"/>
          </p:cNvSpPr>
          <p:nvPr>
            <p:ph type="subTitle" idx="1"/>
          </p:nvPr>
        </p:nvSpPr>
        <p:spPr>
          <a:xfrm>
            <a:off x="4860846" y="24483060"/>
            <a:ext cx="22683947"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03460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75917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264486" y="10901365"/>
            <a:ext cx="25834495" cy="23224902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5744126" y="10901365"/>
            <a:ext cx="76980266" cy="23224902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6506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9762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559822" y="27763473"/>
            <a:ext cx="27544792" cy="8581073"/>
          </a:xfrm>
        </p:spPr>
        <p:txBody>
          <a:bodyPr anchor="t"/>
          <a:lstStyle>
            <a:lvl1pPr algn="l">
              <a:defRPr sz="18900" b="1" cap="all"/>
            </a:lvl1pPr>
          </a:lstStyle>
          <a:p>
            <a:r>
              <a:rPr lang="es-ES_tradnl"/>
              <a:t>Clic para editar título</a:t>
            </a:r>
            <a:endParaRPr lang="es-ES"/>
          </a:p>
        </p:txBody>
      </p:sp>
      <p:sp>
        <p:nvSpPr>
          <p:cNvPr id="3" name="Marcador de texto 2"/>
          <p:cNvSpPr>
            <a:spLocks noGrp="1"/>
          </p:cNvSpPr>
          <p:nvPr>
            <p:ph type="body" idx="1"/>
          </p:nvPr>
        </p:nvSpPr>
        <p:spPr>
          <a:xfrm>
            <a:off x="2559822" y="18312295"/>
            <a:ext cx="27544792"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72483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5744128" y="63507940"/>
            <a:ext cx="51404567"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57688789" y="63507940"/>
            <a:ext cx="51410194"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08281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620282" y="1730219"/>
            <a:ext cx="29165074" cy="72009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620282" y="9671212"/>
            <a:ext cx="14318118"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620282" y="13701713"/>
            <a:ext cx="14318118"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6461616" y="9671212"/>
            <a:ext cx="14323742"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6461616" y="13701713"/>
            <a:ext cx="14323742"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6600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979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40337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620283" y="1720215"/>
            <a:ext cx="10661232" cy="7320915"/>
          </a:xfrm>
        </p:spPr>
        <p:txBody>
          <a:bodyPr anchor="b"/>
          <a:lstStyle>
            <a:lvl1pPr algn="l">
              <a:defRPr sz="9500" b="1"/>
            </a:lvl1pPr>
          </a:lstStyle>
          <a:p>
            <a:r>
              <a:rPr lang="es-ES_tradnl"/>
              <a:t>Clic para editar título</a:t>
            </a:r>
            <a:endParaRPr lang="es-ES"/>
          </a:p>
        </p:txBody>
      </p:sp>
      <p:sp>
        <p:nvSpPr>
          <p:cNvPr id="3" name="Marcador de contenido 2"/>
          <p:cNvSpPr>
            <a:spLocks noGrp="1"/>
          </p:cNvSpPr>
          <p:nvPr>
            <p:ph idx="1"/>
          </p:nvPr>
        </p:nvSpPr>
        <p:spPr>
          <a:xfrm>
            <a:off x="12669704" y="1720218"/>
            <a:ext cx="18115652"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620283" y="9041133"/>
            <a:ext cx="10661232"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85813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51732" y="30243780"/>
            <a:ext cx="19443383" cy="3570449"/>
          </a:xfrm>
        </p:spPr>
        <p:txBody>
          <a:bodyPr anchor="b"/>
          <a:lstStyle>
            <a:lvl1pPr algn="l">
              <a:defRPr sz="9500" b="1"/>
            </a:lvl1pPr>
          </a:lstStyle>
          <a:p>
            <a:r>
              <a:rPr lang="es-ES_tradnl"/>
              <a:t>Clic para editar título</a:t>
            </a:r>
            <a:endParaRPr lang="es-ES"/>
          </a:p>
        </p:txBody>
      </p:sp>
      <p:sp>
        <p:nvSpPr>
          <p:cNvPr id="3" name="Marcador de posición de imagen 2"/>
          <p:cNvSpPr>
            <a:spLocks noGrp="1"/>
          </p:cNvSpPr>
          <p:nvPr>
            <p:ph type="pic" idx="1"/>
          </p:nvPr>
        </p:nvSpPr>
        <p:spPr>
          <a:xfrm>
            <a:off x="6351732" y="3860483"/>
            <a:ext cx="19443383"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s-ES"/>
          </a:p>
        </p:txBody>
      </p:sp>
      <p:sp>
        <p:nvSpPr>
          <p:cNvPr id="4" name="Marcador de texto 3"/>
          <p:cNvSpPr>
            <a:spLocks noGrp="1"/>
          </p:cNvSpPr>
          <p:nvPr>
            <p:ph type="body" sz="half" idx="2"/>
          </p:nvPr>
        </p:nvSpPr>
        <p:spPr>
          <a:xfrm>
            <a:off x="6351732" y="33814229"/>
            <a:ext cx="19443383"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3654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20282" y="1730219"/>
            <a:ext cx="29165074" cy="7200900"/>
          </a:xfrm>
          <a:prstGeom prst="rect">
            <a:avLst/>
          </a:prstGeom>
        </p:spPr>
        <p:txBody>
          <a:bodyPr vert="horz" lIns="432054" tIns="216027" rIns="432054" bIns="216027"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620282" y="10081263"/>
            <a:ext cx="29165074" cy="28513567"/>
          </a:xfrm>
          <a:prstGeom prst="rect">
            <a:avLst/>
          </a:prstGeom>
        </p:spPr>
        <p:txBody>
          <a:bodyPr vert="horz" lIns="432054" tIns="216027" rIns="432054" bIns="216027"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620282" y="40045008"/>
            <a:ext cx="7561316"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3"/>
          </p:nvPr>
        </p:nvSpPr>
        <p:spPr>
          <a:xfrm>
            <a:off x="11071927" y="40045008"/>
            <a:ext cx="10261785"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23224040" y="40045008"/>
            <a:ext cx="7561316"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685746D1-7770-DB4A-92E1-F45EB2EF196C}" type="slidenum">
              <a:rPr lang="es-ES" smtClean="0"/>
              <a:pPr/>
              <a:t>‹Nº›</a:t>
            </a:fld>
            <a:endParaRPr lang="es-ES"/>
          </a:p>
        </p:txBody>
      </p:sp>
    </p:spTree>
    <p:extLst>
      <p:ext uri="{BB962C8B-B14F-4D97-AF65-F5344CB8AC3E}">
        <p14:creationId xmlns:p14="http://schemas.microsoft.com/office/powerpoint/2010/main" val="334009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2160270" rtl="0" eaLnBrk="1" latinLnBrk="0" hangingPunct="1">
        <a:spcBef>
          <a:spcPct val="20000"/>
        </a:spcBef>
        <a:buFont typeface="Arial"/>
        <a:buChar char="•"/>
        <a:defRPr sz="15100" kern="1200">
          <a:solidFill>
            <a:schemeClr val="tx1"/>
          </a:solidFill>
          <a:latin typeface="+mn-lt"/>
          <a:ea typeface="+mn-ea"/>
          <a:cs typeface="+mn-cs"/>
        </a:defRPr>
      </a:lvl1pPr>
      <a:lvl2pPr marL="3510439" indent="-1350169" algn="l" defTabSz="2160270" rtl="0" eaLnBrk="1" latinLnBrk="0" hangingPunct="1">
        <a:spcBef>
          <a:spcPct val="20000"/>
        </a:spcBef>
        <a:buFont typeface="Arial"/>
        <a:buChar char="–"/>
        <a:defRPr sz="13200" kern="1200">
          <a:solidFill>
            <a:schemeClr val="tx1"/>
          </a:solidFill>
          <a:latin typeface="+mn-lt"/>
          <a:ea typeface="+mn-ea"/>
          <a:cs typeface="+mn-cs"/>
        </a:defRPr>
      </a:lvl2pPr>
      <a:lvl3pPr marL="5400675" indent="-1080135" algn="l" defTabSz="2160270" rtl="0" eaLnBrk="1" latinLnBrk="0" hangingPunct="1">
        <a:spcBef>
          <a:spcPct val="20000"/>
        </a:spcBef>
        <a:buFont typeface="Arial"/>
        <a:buChar char="•"/>
        <a:defRPr sz="11300" kern="1200">
          <a:solidFill>
            <a:schemeClr val="tx1"/>
          </a:solidFill>
          <a:latin typeface="+mn-lt"/>
          <a:ea typeface="+mn-ea"/>
          <a:cs typeface="+mn-cs"/>
        </a:defRPr>
      </a:lvl3pPr>
      <a:lvl4pPr marL="7560945" indent="-1080135" algn="l" defTabSz="2160270" rtl="0" eaLnBrk="1" latinLnBrk="0" hangingPunct="1">
        <a:spcBef>
          <a:spcPct val="20000"/>
        </a:spcBef>
        <a:buFont typeface="Arial"/>
        <a:buChar char="–"/>
        <a:defRPr sz="9500" kern="1200">
          <a:solidFill>
            <a:schemeClr val="tx1"/>
          </a:solidFill>
          <a:latin typeface="+mn-lt"/>
          <a:ea typeface="+mn-ea"/>
          <a:cs typeface="+mn-cs"/>
        </a:defRPr>
      </a:lvl4pPr>
      <a:lvl5pPr marL="9721215" indent="-1080135" algn="l" defTabSz="2160270" rtl="0" eaLnBrk="1" latinLnBrk="0" hangingPunct="1">
        <a:spcBef>
          <a:spcPct val="20000"/>
        </a:spcBef>
        <a:buFont typeface="Arial"/>
        <a:buChar char="»"/>
        <a:defRPr sz="9500" kern="1200">
          <a:solidFill>
            <a:schemeClr val="tx1"/>
          </a:solidFill>
          <a:latin typeface="+mn-lt"/>
          <a:ea typeface="+mn-ea"/>
          <a:cs typeface="+mn-cs"/>
        </a:defRPr>
      </a:lvl5pPr>
      <a:lvl6pPr marL="11881485" indent="-1080135" algn="l" defTabSz="2160270" rtl="0" eaLnBrk="1" latinLnBrk="0" hangingPunct="1">
        <a:spcBef>
          <a:spcPct val="20000"/>
        </a:spcBef>
        <a:buFont typeface="Arial"/>
        <a:buChar char="•"/>
        <a:defRPr sz="9500" kern="1200">
          <a:solidFill>
            <a:schemeClr val="tx1"/>
          </a:solidFill>
          <a:latin typeface="+mn-lt"/>
          <a:ea typeface="+mn-ea"/>
          <a:cs typeface="+mn-cs"/>
        </a:defRPr>
      </a:lvl6pPr>
      <a:lvl7pPr marL="14041755" indent="-1080135" algn="l" defTabSz="2160270" rtl="0" eaLnBrk="1" latinLnBrk="0" hangingPunct="1">
        <a:spcBef>
          <a:spcPct val="20000"/>
        </a:spcBef>
        <a:buFont typeface="Arial"/>
        <a:buChar char="•"/>
        <a:defRPr sz="9500" kern="1200">
          <a:solidFill>
            <a:schemeClr val="tx1"/>
          </a:solidFill>
          <a:latin typeface="+mn-lt"/>
          <a:ea typeface="+mn-ea"/>
          <a:cs typeface="+mn-cs"/>
        </a:defRPr>
      </a:lvl7pPr>
      <a:lvl8pPr marL="16202025" indent="-1080135" algn="l" defTabSz="2160270" rtl="0" eaLnBrk="1" latinLnBrk="0" hangingPunct="1">
        <a:spcBef>
          <a:spcPct val="20000"/>
        </a:spcBef>
        <a:buFont typeface="Arial"/>
        <a:buChar char="•"/>
        <a:defRPr sz="9500" kern="1200">
          <a:solidFill>
            <a:schemeClr val="tx1"/>
          </a:solidFill>
          <a:latin typeface="+mn-lt"/>
          <a:ea typeface="+mn-ea"/>
          <a:cs typeface="+mn-cs"/>
        </a:defRPr>
      </a:lvl8pPr>
      <a:lvl9pPr marL="18362295" indent="-1080135" algn="l" defTabSz="2160270"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00374" y="10696661"/>
            <a:ext cx="793537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Resumen </a:t>
            </a:r>
            <a:r>
              <a:rPr lang="es-MX" sz="3600" dirty="0">
                <a:latin typeface="Graphik Regular" panose="020B0503030202060203" pitchFamily="34" charset="0"/>
                <a:cs typeface="Times New Roman" panose="02020603050405020304" pitchFamily="18" charset="0"/>
              </a:rPr>
              <a:t>(ÁREA TEMÁTICA: CBS)</a:t>
            </a:r>
          </a:p>
        </p:txBody>
      </p:sp>
      <p:sp>
        <p:nvSpPr>
          <p:cNvPr id="3" name="CuadroTexto 2"/>
          <p:cNvSpPr txBox="1"/>
          <p:nvPr/>
        </p:nvSpPr>
        <p:spPr>
          <a:xfrm>
            <a:off x="700374" y="16831811"/>
            <a:ext cx="5275931"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Introducción</a:t>
            </a:r>
          </a:p>
        </p:txBody>
      </p:sp>
      <p:sp>
        <p:nvSpPr>
          <p:cNvPr id="4" name="CuadroTexto 3"/>
          <p:cNvSpPr txBox="1"/>
          <p:nvPr/>
        </p:nvSpPr>
        <p:spPr>
          <a:xfrm>
            <a:off x="867726" y="25440158"/>
            <a:ext cx="860626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Materiales y Métodos</a:t>
            </a:r>
          </a:p>
        </p:txBody>
      </p:sp>
      <p:sp>
        <p:nvSpPr>
          <p:cNvPr id="5" name="CuadroTexto 4"/>
          <p:cNvSpPr txBox="1"/>
          <p:nvPr/>
        </p:nvSpPr>
        <p:spPr>
          <a:xfrm>
            <a:off x="867726" y="33256866"/>
            <a:ext cx="4522969"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Resultados</a:t>
            </a:r>
          </a:p>
        </p:txBody>
      </p:sp>
      <p:sp>
        <p:nvSpPr>
          <p:cNvPr id="6" name="CuadroTexto 5"/>
          <p:cNvSpPr txBox="1"/>
          <p:nvPr/>
        </p:nvSpPr>
        <p:spPr>
          <a:xfrm>
            <a:off x="16627472" y="23987107"/>
            <a:ext cx="5552546"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Conclusiones</a:t>
            </a:r>
          </a:p>
        </p:txBody>
      </p:sp>
      <p:sp>
        <p:nvSpPr>
          <p:cNvPr id="7" name="CuadroTexto 6"/>
          <p:cNvSpPr txBox="1"/>
          <p:nvPr/>
        </p:nvSpPr>
        <p:spPr>
          <a:xfrm>
            <a:off x="16627472" y="28462063"/>
            <a:ext cx="9478813"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Futuro de investigación</a:t>
            </a:r>
          </a:p>
        </p:txBody>
      </p:sp>
      <p:sp>
        <p:nvSpPr>
          <p:cNvPr id="8" name="CuadroTexto 7"/>
          <p:cNvSpPr txBox="1"/>
          <p:nvPr/>
        </p:nvSpPr>
        <p:spPr>
          <a:xfrm>
            <a:off x="16770645" y="31388377"/>
            <a:ext cx="4793235"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Referencias</a:t>
            </a:r>
          </a:p>
        </p:txBody>
      </p:sp>
      <p:sp>
        <p:nvSpPr>
          <p:cNvPr id="9" name="CuadroTexto 8"/>
          <p:cNvSpPr txBox="1"/>
          <p:nvPr/>
        </p:nvSpPr>
        <p:spPr>
          <a:xfrm>
            <a:off x="685260" y="11928506"/>
            <a:ext cx="15280454" cy="4401205"/>
          </a:xfrm>
          <a:prstGeom prst="rect">
            <a:avLst/>
          </a:prstGeom>
          <a:noFill/>
        </p:spPr>
        <p:txBody>
          <a:bodyPr wrap="square" rtlCol="0">
            <a:spAutoFit/>
          </a:bodyPr>
          <a:lstStyle/>
          <a:p>
            <a:pPr algn="just"/>
            <a:r>
              <a:rPr lang="es-MX" sz="4000" dirty="0">
                <a:latin typeface="Graphik Regular" panose="020B0503030202060203"/>
                <a:cs typeface="Times New Roman" panose="02020603050405020304" pitchFamily="18" charset="0"/>
              </a:rPr>
              <a:t>El objetivo de la presente investigación fue </a:t>
            </a:r>
            <a:r>
              <a:rPr lang="es-MX" sz="4000" dirty="0">
                <a:latin typeface="Graphik Regular" panose="020B0503030202060203"/>
                <a:cs typeface="Arial" panose="020B0604020202020204" pitchFamily="34" charset="0"/>
              </a:rPr>
              <a:t>realizar el tratamiento biológico del agua residual de matadero cruda, para determinar la eficiencia de remoción de la DQO.</a:t>
            </a:r>
            <a:endParaRPr lang="es-MX" sz="4000" dirty="0">
              <a:latin typeface="Graphik Regular" panose="020B0503030202060203"/>
              <a:cs typeface="Times New Roman" panose="02020603050405020304" pitchFamily="18" charset="0"/>
            </a:endParaRPr>
          </a:p>
          <a:p>
            <a:pPr algn="just"/>
            <a:r>
              <a:rPr lang="es-MX" sz="4000" dirty="0">
                <a:latin typeface="Graphik Regular" panose="020B0503030202060203"/>
                <a:cs typeface="Times New Roman" panose="02020603050405020304" pitchFamily="18" charset="0"/>
              </a:rPr>
              <a:t>Para lo cual se realizó un muestreo y caracterización del agua residual de matadero de Mineral de </a:t>
            </a:r>
            <a:r>
              <a:rPr lang="es-MX" sz="4000" dirty="0" smtClean="0">
                <a:latin typeface="Graphik Regular" panose="020B0503030202060203"/>
                <a:cs typeface="Times New Roman" panose="02020603050405020304" pitchFamily="18" charset="0"/>
              </a:rPr>
              <a:t>Monte, Hidalgo, la </a:t>
            </a:r>
            <a:r>
              <a:rPr lang="es-MX" sz="4000" dirty="0">
                <a:latin typeface="Graphik Regular" panose="020B0503030202060203"/>
                <a:cs typeface="Times New Roman" panose="02020603050405020304" pitchFamily="18" charset="0"/>
              </a:rPr>
              <a:t>cual fue empleada para determinar el consumo de la DQO, empleando lodos activados en un reactor columna de burbuja. </a:t>
            </a:r>
          </a:p>
          <a:p>
            <a:pPr algn="just"/>
            <a:r>
              <a:rPr lang="es-MX" sz="4000" dirty="0">
                <a:latin typeface="Graphik Regular" panose="020B0503030202060203"/>
                <a:cs typeface="Times New Roman" panose="02020603050405020304" pitchFamily="18" charset="0"/>
              </a:rPr>
              <a:t>Este trabajo establece la contribución de un sistema biológico como lodos activados en la mitigación de la contaminación, generada por las aguas residuales crudas de matadero.</a:t>
            </a:r>
            <a:endParaRPr lang="es-MX" sz="4400" dirty="0">
              <a:latin typeface="Graphik Regular" panose="020B0503030202060203"/>
              <a:cs typeface="Times New Roman" panose="02020603050405020304" pitchFamily="18" charset="0"/>
            </a:endParaRPr>
          </a:p>
        </p:txBody>
      </p:sp>
      <p:sp>
        <p:nvSpPr>
          <p:cNvPr id="10" name="CuadroTexto 9"/>
          <p:cNvSpPr txBox="1"/>
          <p:nvPr/>
        </p:nvSpPr>
        <p:spPr>
          <a:xfrm>
            <a:off x="652603" y="18093602"/>
            <a:ext cx="15068171" cy="7478970"/>
          </a:xfrm>
          <a:prstGeom prst="rect">
            <a:avLst/>
          </a:prstGeom>
          <a:noFill/>
        </p:spPr>
        <p:txBody>
          <a:bodyPr wrap="square" rtlCol="0">
            <a:spAutoFit/>
          </a:bodyPr>
          <a:lstStyle/>
          <a:p>
            <a:pPr algn="just"/>
            <a:r>
              <a:rPr lang="es-ES_tradnl" sz="4000" dirty="0">
                <a:solidFill>
                  <a:srgbClr val="000000"/>
                </a:solidFill>
                <a:effectLst/>
                <a:latin typeface="Graphik Regular" panose="020B0503030202060203"/>
                <a:ea typeface="Calibri" panose="020F0502020204030204" pitchFamily="34" charset="0"/>
              </a:rPr>
              <a:t>La industria de los mataderos genera aguas residuales caracterizadas por altas concentraciones de materia orgánica, las cuales al ser vertidas al ambiente sin tratamiento provocan efectos negativos a la flora, fauna y salud de los seres humanos</a:t>
            </a:r>
            <a:r>
              <a:rPr lang="es-ES_tradnl" sz="4000" baseline="30000" dirty="0">
                <a:solidFill>
                  <a:srgbClr val="000000"/>
                </a:solidFill>
                <a:effectLst/>
                <a:latin typeface="Graphik Regular" panose="020B0503030202060203"/>
                <a:ea typeface="Calibri" panose="020F0502020204030204" pitchFamily="34" charset="0"/>
              </a:rPr>
              <a:t>1</a:t>
            </a:r>
            <a:r>
              <a:rPr lang="es-ES_tradnl" sz="4000" dirty="0">
                <a:solidFill>
                  <a:srgbClr val="000000"/>
                </a:solidFill>
                <a:effectLst/>
                <a:latin typeface="Graphik Regular" panose="020B0503030202060203"/>
                <a:ea typeface="Calibri" panose="020F0502020204030204" pitchFamily="34" charset="0"/>
              </a:rPr>
              <a:t>. En los últimos años los tratamientos biológicos aerobios-anaerobios han sido empleados para el tratamiento de estos efluentes</a:t>
            </a:r>
            <a:r>
              <a:rPr lang="es-ES_tradnl" sz="4000" baseline="30000" dirty="0">
                <a:solidFill>
                  <a:srgbClr val="000000"/>
                </a:solidFill>
                <a:effectLst/>
                <a:latin typeface="Graphik Regular" panose="020B0503030202060203"/>
                <a:ea typeface="Calibri" panose="020F0502020204030204" pitchFamily="34" charset="0"/>
              </a:rPr>
              <a:t>2</a:t>
            </a:r>
            <a:r>
              <a:rPr lang="es-ES_tradnl" sz="4000" dirty="0">
                <a:solidFill>
                  <a:srgbClr val="000000"/>
                </a:solidFill>
                <a:effectLst/>
                <a:latin typeface="Graphik Regular" panose="020B0503030202060203"/>
                <a:ea typeface="Calibri" panose="020F0502020204030204" pitchFamily="34" charset="0"/>
              </a:rPr>
              <a:t>, obteniendo eficiencias de eliminación de hasta 90 % sin embargo, existen diversas limitaciones de estos procesos</a:t>
            </a:r>
            <a:r>
              <a:rPr lang="es-ES_tradnl" sz="4000" baseline="30000" dirty="0">
                <a:solidFill>
                  <a:srgbClr val="000000"/>
                </a:solidFill>
                <a:effectLst/>
                <a:latin typeface="Graphik Regular" panose="020B0503030202060203"/>
                <a:ea typeface="Calibri" panose="020F0502020204030204" pitchFamily="34" charset="0"/>
              </a:rPr>
              <a:t>3</a:t>
            </a:r>
            <a:r>
              <a:rPr lang="es-ES_tradnl" sz="4000" dirty="0">
                <a:solidFill>
                  <a:srgbClr val="000000"/>
                </a:solidFill>
                <a:effectLst/>
                <a:latin typeface="Graphik Regular" panose="020B0503030202060203"/>
                <a:ea typeface="Calibri" panose="020F0502020204030204" pitchFamily="34" charset="0"/>
              </a:rPr>
              <a:t>. </a:t>
            </a:r>
          </a:p>
          <a:p>
            <a:pPr algn="just"/>
            <a:r>
              <a:rPr lang="es-MX" sz="4000" dirty="0">
                <a:latin typeface="Graphik Regular" panose="020B0503030202060203"/>
                <a:cs typeface="Arial" panose="020B0604020202020204" pitchFamily="34" charset="0"/>
              </a:rPr>
              <a:t>Por lo tanto, es necesario utilizar técnicas que permitan remover la mayor concentración de materia orgánica reduciendo los tiempos de reacción, una de ellas es el uso de lodos activados que al ser evaluados en reactores columna de burbuja el oxígeno favorece la catálisis de los microorganismos</a:t>
            </a:r>
            <a:r>
              <a:rPr lang="es-ES_tradnl" sz="4000" baseline="30000" dirty="0">
                <a:effectLst/>
                <a:latin typeface="Arial" panose="020B0604020202020204" pitchFamily="34" charset="0"/>
                <a:ea typeface="Calibri" panose="020F0502020204030204" pitchFamily="34" charset="0"/>
              </a:rPr>
              <a:t>4</a:t>
            </a:r>
            <a:r>
              <a:rPr lang="es-MX" sz="4000" dirty="0">
                <a:latin typeface="Graphik Regular" panose="020B0503030202060203"/>
                <a:cs typeface="Arial" panose="020B0604020202020204" pitchFamily="34" charset="0"/>
              </a:rPr>
              <a:t>.</a:t>
            </a:r>
            <a:endParaRPr lang="es-MX" sz="4000" dirty="0">
              <a:latin typeface="Graphik Regular" panose="020B0503030202060203"/>
              <a:cs typeface="Times New Roman" panose="02020603050405020304" pitchFamily="18" charset="0"/>
            </a:endParaRPr>
          </a:p>
        </p:txBody>
      </p:sp>
      <p:sp>
        <p:nvSpPr>
          <p:cNvPr id="11" name="CuadroTexto 10"/>
          <p:cNvSpPr txBox="1"/>
          <p:nvPr/>
        </p:nvSpPr>
        <p:spPr>
          <a:xfrm>
            <a:off x="16684866" y="25091214"/>
            <a:ext cx="14745044" cy="2554545"/>
          </a:xfrm>
          <a:prstGeom prst="rect">
            <a:avLst/>
          </a:prstGeom>
          <a:noFill/>
        </p:spPr>
        <p:txBody>
          <a:bodyPr wrap="square" rtlCol="0">
            <a:spAutoFit/>
          </a:bodyPr>
          <a:lstStyle/>
          <a:p>
            <a:pPr algn="just"/>
            <a:r>
              <a:rPr lang="es-MX" sz="4000" dirty="0">
                <a:latin typeface="Graphik Regular" panose="020B0503030202060203"/>
                <a:cs typeface="Arial" panose="020B0604020202020204" pitchFamily="34" charset="0"/>
              </a:rPr>
              <a:t>Se obtuvo una eficiencia de remoción de carga contaminante superior al 50 % en el tratamiento aerobio del agua residual de matadero de Mineral del Monte, Hidalgo, sin realizar un tratamiento previo, empleando un reactor columna de burbuja, lo que indica que el modelo biológico tiene potencial para llevar a cabo este proceso.</a:t>
            </a:r>
            <a:endParaRPr lang="es-MX" sz="4000" dirty="0">
              <a:latin typeface="Graphik Regular" panose="020B0503030202060203"/>
              <a:cs typeface="Times New Roman" panose="02020603050405020304" pitchFamily="18" charset="0"/>
            </a:endParaRPr>
          </a:p>
        </p:txBody>
      </p:sp>
      <p:sp>
        <p:nvSpPr>
          <p:cNvPr id="12" name="CuadroTexto 11"/>
          <p:cNvSpPr txBox="1"/>
          <p:nvPr/>
        </p:nvSpPr>
        <p:spPr>
          <a:xfrm>
            <a:off x="16753876" y="29576940"/>
            <a:ext cx="14880700" cy="1323439"/>
          </a:xfrm>
          <a:prstGeom prst="rect">
            <a:avLst/>
          </a:prstGeom>
          <a:noFill/>
        </p:spPr>
        <p:txBody>
          <a:bodyPr wrap="square" rtlCol="0">
            <a:spAutoFit/>
          </a:bodyPr>
          <a:lstStyle/>
          <a:p>
            <a:pPr algn="just"/>
            <a:r>
              <a:rPr lang="es-MX" sz="4000" dirty="0">
                <a:latin typeface="Graphik Regular" panose="020B0503030202060203" pitchFamily="34" charset="0"/>
                <a:cs typeface="Times New Roman" panose="02020603050405020304" pitchFamily="18" charset="0"/>
              </a:rPr>
              <a:t>Se realizaran estudios para incrementar el porcentaje de biodegradación de la materia orgánica, del agua residual de </a:t>
            </a:r>
            <a:r>
              <a:rPr lang="es-MX" sz="4000" dirty="0" smtClean="0">
                <a:latin typeface="Graphik Regular" panose="020B0503030202060203" pitchFamily="34" charset="0"/>
                <a:cs typeface="Times New Roman" panose="02020603050405020304" pitchFamily="18" charset="0"/>
              </a:rPr>
              <a:t>matadero</a:t>
            </a:r>
            <a:r>
              <a:rPr lang="es-MX" sz="4000" dirty="0">
                <a:latin typeface="Graphik Regular" panose="020B0503030202060203" pitchFamily="34" charset="0"/>
                <a:cs typeface="Times New Roman" panose="02020603050405020304" pitchFamily="18" charset="0"/>
              </a:rPr>
              <a:t>, empleando lodos activados.</a:t>
            </a:r>
          </a:p>
        </p:txBody>
      </p:sp>
      <p:sp>
        <p:nvSpPr>
          <p:cNvPr id="13" name="CuadroTexto 12"/>
          <p:cNvSpPr txBox="1"/>
          <p:nvPr/>
        </p:nvSpPr>
        <p:spPr>
          <a:xfrm>
            <a:off x="16659006" y="32408674"/>
            <a:ext cx="15209988" cy="5216813"/>
          </a:xfrm>
          <a:prstGeom prst="rect">
            <a:avLst/>
          </a:prstGeom>
          <a:noFill/>
        </p:spPr>
        <p:txBody>
          <a:bodyPr wrap="square" rtlCol="0">
            <a:spAutoFit/>
          </a:bodyPr>
          <a:lstStyle/>
          <a:p>
            <a:pPr marL="514350" lvl="0" indent="-514350" algn="just">
              <a:buSzPct val="90000"/>
              <a:buFont typeface="+mj-lt"/>
              <a:buAutoNum type="arabicPeriod"/>
            </a:pPr>
            <a:r>
              <a:rPr lang="es-ES_tradnl" sz="2800" dirty="0">
                <a:effectLst/>
                <a:latin typeface="Graphik Regular" panose="020B0503030202060203"/>
                <a:ea typeface="Calibri" panose="020F0502020204030204" pitchFamily="34" charset="0"/>
                <a:cs typeface="Times New Roman" panose="02020603050405020304" pitchFamily="18" charset="0"/>
              </a:rPr>
              <a:t>Bustillo-</a:t>
            </a:r>
            <a:r>
              <a:rPr lang="es-ES_tradnl" sz="2800" dirty="0" err="1">
                <a:effectLst/>
                <a:latin typeface="Graphik Regular" panose="020B0503030202060203"/>
                <a:ea typeface="Calibri" panose="020F0502020204030204" pitchFamily="34" charset="0"/>
                <a:cs typeface="Times New Roman" panose="02020603050405020304" pitchFamily="18" charset="0"/>
              </a:rPr>
              <a:t>Lecompte</a:t>
            </a:r>
            <a:r>
              <a:rPr lang="es-ES_tradnl" sz="2800" dirty="0">
                <a:effectLst/>
                <a:latin typeface="Graphik Regular" panose="020B0503030202060203"/>
                <a:ea typeface="Calibri" panose="020F0502020204030204" pitchFamily="34" charset="0"/>
                <a:cs typeface="Times New Roman" panose="02020603050405020304" pitchFamily="18" charset="0"/>
              </a:rPr>
              <a:t>, C. F., </a:t>
            </a:r>
            <a:r>
              <a:rPr lang="es-ES_tradnl" sz="2800" dirty="0" err="1">
                <a:effectLst/>
                <a:latin typeface="Graphik Regular" panose="020B0503030202060203"/>
                <a:ea typeface="Calibri" panose="020F0502020204030204" pitchFamily="34" charset="0"/>
                <a:cs typeface="Times New Roman" panose="02020603050405020304" pitchFamily="18" charset="0"/>
              </a:rPr>
              <a:t>Mehrvar</a:t>
            </a:r>
            <a:r>
              <a:rPr lang="es-ES_tradnl" sz="2800" dirty="0">
                <a:effectLst/>
                <a:latin typeface="Graphik Regular" panose="020B0503030202060203"/>
                <a:ea typeface="Calibri" panose="020F0502020204030204" pitchFamily="34" charset="0"/>
                <a:cs typeface="Times New Roman" panose="02020603050405020304" pitchFamily="18" charset="0"/>
              </a:rPr>
              <a:t>, M., &amp; Quiñones-Bolaños, E. (2013). </a:t>
            </a:r>
            <a:r>
              <a:rPr lang="es-ES_tradnl" sz="2800" dirty="0" err="1">
                <a:effectLst/>
                <a:latin typeface="Graphik Regular" panose="020B0503030202060203"/>
                <a:ea typeface="Calibri" panose="020F0502020204030204" pitchFamily="34" charset="0"/>
                <a:cs typeface="Times New Roman" panose="02020603050405020304" pitchFamily="18" charset="0"/>
              </a:rPr>
              <a:t>Combined</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anaerobic</a:t>
            </a:r>
            <a:r>
              <a:rPr lang="es-ES_tradnl" sz="2800" dirty="0">
                <a:effectLst/>
                <a:latin typeface="Graphik Regular" panose="020B0503030202060203"/>
                <a:ea typeface="Calibri" panose="020F0502020204030204" pitchFamily="34" charset="0"/>
                <a:cs typeface="Times New Roman" panose="02020603050405020304" pitchFamily="18" charset="0"/>
              </a:rPr>
              <a:t>-aerobic and UV/H2O2 </a:t>
            </a:r>
            <a:r>
              <a:rPr lang="es-ES_tradnl" sz="2800" dirty="0" err="1">
                <a:effectLst/>
                <a:latin typeface="Graphik Regular" panose="020B0503030202060203"/>
                <a:ea typeface="Calibri" panose="020F0502020204030204" pitchFamily="34" charset="0"/>
                <a:cs typeface="Times New Roman" panose="02020603050405020304" pitchFamily="18" charset="0"/>
              </a:rPr>
              <a:t>processes</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for</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the</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treatment</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of</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synthetic</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slaughterhouse</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wastewater</a:t>
            </a:r>
            <a:r>
              <a:rPr lang="es-ES_tradnl" sz="2800" dirty="0">
                <a:effectLst/>
                <a:latin typeface="Graphik Regular" panose="020B0503030202060203"/>
                <a:ea typeface="Calibri" panose="020F0502020204030204" pitchFamily="34" charset="0"/>
                <a:cs typeface="Times New Roman" panose="02020603050405020304" pitchFamily="18" charset="0"/>
              </a:rPr>
              <a:t>. J. </a:t>
            </a:r>
            <a:r>
              <a:rPr lang="es-ES_tradnl" sz="2800" dirty="0" err="1">
                <a:effectLst/>
                <a:latin typeface="Graphik Regular" panose="020B0503030202060203"/>
                <a:ea typeface="Calibri" panose="020F0502020204030204" pitchFamily="34" charset="0"/>
                <a:cs typeface="Times New Roman" panose="02020603050405020304" pitchFamily="18" charset="0"/>
              </a:rPr>
              <a:t>Environ</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Sci</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Health</a:t>
            </a:r>
            <a:r>
              <a:rPr lang="es-ES_tradnl" sz="2800" dirty="0">
                <a:effectLst/>
                <a:latin typeface="Graphik Regular" panose="020B0503030202060203"/>
                <a:ea typeface="Calibri" panose="020F0502020204030204" pitchFamily="34" charset="0"/>
                <a:cs typeface="Times New Roman" panose="02020603050405020304" pitchFamily="18" charset="0"/>
              </a:rPr>
              <a:t> - </a:t>
            </a:r>
            <a:r>
              <a:rPr lang="es-ES_tradnl" sz="2800" dirty="0" err="1">
                <a:effectLst/>
                <a:latin typeface="Graphik Regular" panose="020B0503030202060203"/>
                <a:ea typeface="Calibri" panose="020F0502020204030204" pitchFamily="34" charset="0"/>
                <a:cs typeface="Times New Roman" panose="02020603050405020304" pitchFamily="18" charset="0"/>
              </a:rPr>
              <a:t>Part</a:t>
            </a:r>
            <a:r>
              <a:rPr lang="es-ES_tradnl" sz="2800" dirty="0">
                <a:effectLst/>
                <a:latin typeface="Graphik Regular" panose="020B0503030202060203"/>
                <a:ea typeface="Calibri" panose="020F0502020204030204" pitchFamily="34" charset="0"/>
                <a:cs typeface="Times New Roman" panose="02020603050405020304" pitchFamily="18" charset="0"/>
              </a:rPr>
              <a:t> A </a:t>
            </a:r>
            <a:r>
              <a:rPr lang="es-ES_tradnl" sz="2800" dirty="0" err="1">
                <a:effectLst/>
                <a:latin typeface="Graphik Regular" panose="020B0503030202060203"/>
                <a:ea typeface="Calibri" panose="020F0502020204030204" pitchFamily="34" charset="0"/>
                <a:cs typeface="Times New Roman" panose="02020603050405020304" pitchFamily="18" charset="0"/>
              </a:rPr>
              <a:t>Toxic</a:t>
            </a:r>
            <a:r>
              <a:rPr lang="es-ES_tradnl" sz="2800" dirty="0">
                <a:effectLst/>
                <a:latin typeface="Graphik Regular" panose="020B0503030202060203"/>
                <a:ea typeface="Calibri" panose="020F0502020204030204" pitchFamily="34" charset="0"/>
                <a:cs typeface="Times New Roman" panose="02020603050405020304" pitchFamily="18" charset="0"/>
              </a:rPr>
              <a:t>/</a:t>
            </a:r>
            <a:r>
              <a:rPr lang="es-ES_tradnl" sz="2800" dirty="0" err="1">
                <a:effectLst/>
                <a:latin typeface="Graphik Regular" panose="020B0503030202060203"/>
                <a:ea typeface="Calibri" panose="020F0502020204030204" pitchFamily="34" charset="0"/>
                <a:cs typeface="Times New Roman" panose="02020603050405020304" pitchFamily="18" charset="0"/>
              </a:rPr>
              <a:t>Hazardous</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Substances</a:t>
            </a:r>
            <a:r>
              <a:rPr lang="es-ES_tradnl" sz="2800" dirty="0">
                <a:effectLst/>
                <a:latin typeface="Graphik Regular" panose="020B0503030202060203"/>
                <a:ea typeface="Calibri" panose="020F0502020204030204" pitchFamily="34" charset="0"/>
                <a:cs typeface="Times New Roman" panose="02020603050405020304" pitchFamily="18" charset="0"/>
              </a:rPr>
              <a:t> and </a:t>
            </a:r>
            <a:r>
              <a:rPr lang="es-ES_tradnl" sz="2800" dirty="0" err="1">
                <a:effectLst/>
                <a:latin typeface="Graphik Regular" panose="020B0503030202060203"/>
                <a:ea typeface="Calibri" panose="020F0502020204030204" pitchFamily="34" charset="0"/>
                <a:cs typeface="Times New Roman" panose="02020603050405020304" pitchFamily="18" charset="0"/>
              </a:rPr>
              <a:t>Environmental</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smtClean="0">
                <a:effectLst/>
                <a:latin typeface="Graphik Regular" panose="020B0503030202060203"/>
                <a:ea typeface="Calibri" panose="020F0502020204030204" pitchFamily="34" charset="0"/>
                <a:cs typeface="Times New Roman" panose="02020603050405020304" pitchFamily="18" charset="0"/>
              </a:rPr>
              <a:t>Engineering</a:t>
            </a:r>
            <a:r>
              <a:rPr lang="es-ES_tradnl" sz="2800" dirty="0" smtClean="0">
                <a:effectLst/>
                <a:latin typeface="Graphik Regular" panose="020B0503030202060203"/>
                <a:ea typeface="Calibri" panose="020F0502020204030204" pitchFamily="34" charset="0"/>
                <a:cs typeface="Times New Roman" panose="02020603050405020304" pitchFamily="18" charset="0"/>
              </a:rPr>
              <a:t>. </a:t>
            </a:r>
            <a:r>
              <a:rPr lang="es-ES_tradnl" sz="2800" dirty="0">
                <a:effectLst/>
                <a:latin typeface="Graphik Regular" panose="020B0503030202060203"/>
                <a:ea typeface="Calibri" panose="020F0502020204030204" pitchFamily="34" charset="0"/>
                <a:cs typeface="Times New Roman" panose="02020603050405020304" pitchFamily="18" charset="0"/>
              </a:rPr>
              <a:t>48, 1122–1135.</a:t>
            </a:r>
            <a:endParaRPr lang="es-MX" sz="2800" dirty="0">
              <a:effectLst/>
              <a:latin typeface="Graphik Regular" panose="020B0503030202060203"/>
              <a:ea typeface="Calibri" panose="020F0502020204030204" pitchFamily="34" charset="0"/>
              <a:cs typeface="Times New Roman" panose="02020603050405020304" pitchFamily="18" charset="0"/>
            </a:endParaRPr>
          </a:p>
          <a:p>
            <a:pPr marL="514350" lvl="0" indent="-514350" algn="just">
              <a:buSzPct val="90000"/>
              <a:buFont typeface="+mj-lt"/>
              <a:buAutoNum type="arabicPeriod"/>
            </a:pPr>
            <a:r>
              <a:rPr lang="es-ES_tradnl" sz="2800" dirty="0" err="1">
                <a:effectLst/>
                <a:latin typeface="Graphik Regular" panose="020B0503030202060203"/>
                <a:ea typeface="Calibri" panose="020F0502020204030204" pitchFamily="34" charset="0"/>
                <a:cs typeface="Times New Roman" panose="02020603050405020304" pitchFamily="18" charset="0"/>
              </a:rPr>
              <a:t>Salgot</a:t>
            </a:r>
            <a:r>
              <a:rPr lang="es-ES_tradnl" sz="2800" dirty="0">
                <a:effectLst/>
                <a:latin typeface="Graphik Regular" panose="020B0503030202060203"/>
                <a:ea typeface="Calibri" panose="020F0502020204030204" pitchFamily="34" charset="0"/>
                <a:cs typeface="Times New Roman" panose="02020603050405020304" pitchFamily="18" charset="0"/>
              </a:rPr>
              <a:t>, M., &amp; Folch, M. (2018). </a:t>
            </a:r>
            <a:r>
              <a:rPr lang="es-ES_tradnl" sz="2800" dirty="0" err="1">
                <a:effectLst/>
                <a:latin typeface="Graphik Regular" panose="020B0503030202060203"/>
                <a:ea typeface="Calibri" panose="020F0502020204030204" pitchFamily="34" charset="0"/>
                <a:cs typeface="Times New Roman" panose="02020603050405020304" pitchFamily="18" charset="0"/>
              </a:rPr>
              <a:t>Wastewater</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treatment</a:t>
            </a:r>
            <a:r>
              <a:rPr lang="es-ES_tradnl" sz="2800" dirty="0">
                <a:effectLst/>
                <a:latin typeface="Graphik Regular" panose="020B0503030202060203"/>
                <a:ea typeface="Calibri" panose="020F0502020204030204" pitchFamily="34" charset="0"/>
                <a:cs typeface="Times New Roman" panose="02020603050405020304" pitchFamily="18" charset="0"/>
              </a:rPr>
              <a:t> and </a:t>
            </a:r>
            <a:r>
              <a:rPr lang="es-ES_tradnl" sz="2800" dirty="0" err="1">
                <a:effectLst/>
                <a:latin typeface="Graphik Regular" panose="020B0503030202060203"/>
                <a:ea typeface="Calibri" panose="020F0502020204030204" pitchFamily="34" charset="0"/>
                <a:cs typeface="Times New Roman" panose="02020603050405020304" pitchFamily="18" charset="0"/>
              </a:rPr>
              <a:t>water</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reuse</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Curr</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Opin</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Environ</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Sci</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Health</a:t>
            </a:r>
            <a:r>
              <a:rPr lang="es-ES_tradnl" sz="2800" dirty="0" smtClean="0">
                <a:effectLst/>
                <a:latin typeface="Graphik Regular" panose="020B0503030202060203"/>
                <a:ea typeface="Calibri" panose="020F0502020204030204" pitchFamily="34" charset="0"/>
                <a:cs typeface="Times New Roman" panose="02020603050405020304" pitchFamily="18" charset="0"/>
              </a:rPr>
              <a:t>. </a:t>
            </a:r>
            <a:r>
              <a:rPr lang="es-ES_tradnl" sz="2800" dirty="0">
                <a:effectLst/>
                <a:latin typeface="Graphik Regular" panose="020B0503030202060203"/>
                <a:ea typeface="Calibri" panose="020F0502020204030204" pitchFamily="34" charset="0"/>
                <a:cs typeface="Times New Roman" panose="02020603050405020304" pitchFamily="18" charset="0"/>
              </a:rPr>
              <a:t>2, 64–74.</a:t>
            </a:r>
            <a:endParaRPr lang="es-MX" sz="2800" dirty="0">
              <a:effectLst/>
              <a:latin typeface="Graphik Regular" panose="020B0503030202060203"/>
              <a:ea typeface="Calibri" panose="020F0502020204030204" pitchFamily="34" charset="0"/>
              <a:cs typeface="Times New Roman" panose="02020603050405020304" pitchFamily="18" charset="0"/>
            </a:endParaRPr>
          </a:p>
          <a:p>
            <a:pPr marL="514350" lvl="0" indent="-514350" algn="just">
              <a:spcAft>
                <a:spcPts val="1000"/>
              </a:spcAft>
              <a:buSzPct val="90000"/>
              <a:buFont typeface="+mj-lt"/>
              <a:buAutoNum type="arabicPeriod"/>
            </a:pPr>
            <a:r>
              <a:rPr lang="es-ES_tradnl" sz="2800" dirty="0">
                <a:effectLst/>
                <a:latin typeface="Graphik Regular" panose="020B0503030202060203"/>
                <a:ea typeface="Calibri" panose="020F0502020204030204" pitchFamily="34" charset="0"/>
                <a:cs typeface="Times New Roman" panose="02020603050405020304" pitchFamily="18" charset="0"/>
              </a:rPr>
              <a:t>Bustillo-</a:t>
            </a:r>
            <a:r>
              <a:rPr lang="es-ES_tradnl" sz="2800" dirty="0" err="1">
                <a:effectLst/>
                <a:latin typeface="Graphik Regular" panose="020B0503030202060203"/>
                <a:ea typeface="Calibri" panose="020F0502020204030204" pitchFamily="34" charset="0"/>
                <a:cs typeface="Times New Roman" panose="02020603050405020304" pitchFamily="18" charset="0"/>
              </a:rPr>
              <a:t>Lecompte</a:t>
            </a:r>
            <a:r>
              <a:rPr lang="es-ES_tradnl" sz="2800" dirty="0">
                <a:effectLst/>
                <a:latin typeface="Graphik Regular" panose="020B0503030202060203"/>
                <a:ea typeface="Calibri" panose="020F0502020204030204" pitchFamily="34" charset="0"/>
                <a:cs typeface="Times New Roman" panose="02020603050405020304" pitchFamily="18" charset="0"/>
              </a:rPr>
              <a:t>, C. F., </a:t>
            </a:r>
            <a:r>
              <a:rPr lang="es-ES_tradnl" sz="2800" dirty="0" err="1">
                <a:effectLst/>
                <a:latin typeface="Graphik Regular" panose="020B0503030202060203"/>
                <a:ea typeface="Calibri" panose="020F0502020204030204" pitchFamily="34" charset="0"/>
                <a:cs typeface="Times New Roman" panose="02020603050405020304" pitchFamily="18" charset="0"/>
              </a:rPr>
              <a:t>Mehrvar</a:t>
            </a:r>
            <a:r>
              <a:rPr lang="es-ES_tradnl" sz="2800" dirty="0">
                <a:effectLst/>
                <a:latin typeface="Graphik Regular" panose="020B0503030202060203"/>
                <a:ea typeface="Calibri" panose="020F0502020204030204" pitchFamily="34" charset="0"/>
                <a:cs typeface="Times New Roman" panose="02020603050405020304" pitchFamily="18" charset="0"/>
              </a:rPr>
              <a:t>, M., &amp; Quiñones-Bolaños, E. (2014). </a:t>
            </a:r>
            <a:r>
              <a:rPr lang="es-ES_tradnl" sz="2800" dirty="0" err="1">
                <a:effectLst/>
                <a:latin typeface="Graphik Regular" panose="020B0503030202060203"/>
                <a:ea typeface="Calibri" panose="020F0502020204030204" pitchFamily="34" charset="0"/>
                <a:cs typeface="Times New Roman" panose="02020603050405020304" pitchFamily="18" charset="0"/>
              </a:rPr>
              <a:t>Cost-effectiveness</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analysis</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of</a:t>
            </a:r>
            <a:r>
              <a:rPr lang="es-ES_tradnl" sz="2800" dirty="0">
                <a:effectLst/>
                <a:latin typeface="Graphik Regular" panose="020B0503030202060203"/>
                <a:ea typeface="Calibri" panose="020F0502020204030204" pitchFamily="34" charset="0"/>
                <a:cs typeface="Times New Roman" panose="02020603050405020304" pitchFamily="18" charset="0"/>
              </a:rPr>
              <a:t> TOC </a:t>
            </a:r>
            <a:r>
              <a:rPr lang="es-ES_tradnl" sz="2800" dirty="0" err="1">
                <a:effectLst/>
                <a:latin typeface="Graphik Regular" panose="020B0503030202060203"/>
                <a:ea typeface="Calibri" panose="020F0502020204030204" pitchFamily="34" charset="0"/>
                <a:cs typeface="Times New Roman" panose="02020603050405020304" pitchFamily="18" charset="0"/>
              </a:rPr>
              <a:t>removal</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from</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slaughterhouse</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wastewater</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using</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combined</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anaerobic</a:t>
            </a:r>
            <a:r>
              <a:rPr lang="es-ES_tradnl" sz="2800" dirty="0">
                <a:effectLst/>
                <a:latin typeface="Graphik Regular" panose="020B0503030202060203"/>
                <a:ea typeface="Calibri" panose="020F0502020204030204" pitchFamily="34" charset="0"/>
                <a:cs typeface="Times New Roman" panose="02020603050405020304" pitchFamily="18" charset="0"/>
              </a:rPr>
              <a:t>-aerobic and UV/H2O2processes. J </a:t>
            </a:r>
            <a:r>
              <a:rPr lang="es-ES_tradnl" sz="2800" dirty="0" err="1">
                <a:effectLst/>
                <a:latin typeface="Graphik Regular" panose="020B0503030202060203"/>
                <a:ea typeface="Calibri" panose="020F0502020204030204" pitchFamily="34" charset="0"/>
                <a:cs typeface="Times New Roman" panose="02020603050405020304" pitchFamily="18" charset="0"/>
              </a:rPr>
              <a:t>Environ</a:t>
            </a:r>
            <a:r>
              <a:rPr lang="es-ES_tradnl" sz="2800" dirty="0">
                <a:effectLst/>
                <a:latin typeface="Graphik Regular" panose="020B0503030202060203"/>
                <a:ea typeface="Calibri" panose="020F0502020204030204" pitchFamily="34" charset="0"/>
                <a:cs typeface="Times New Roman" panose="02020603050405020304" pitchFamily="18" charset="0"/>
              </a:rPr>
              <a:t> </a:t>
            </a:r>
            <a:r>
              <a:rPr lang="es-ES_tradnl" sz="2800" dirty="0" err="1">
                <a:effectLst/>
                <a:latin typeface="Graphik Regular" panose="020B0503030202060203"/>
                <a:ea typeface="Calibri" panose="020F0502020204030204" pitchFamily="34" charset="0"/>
                <a:cs typeface="Times New Roman" panose="02020603050405020304" pitchFamily="18" charset="0"/>
              </a:rPr>
              <a:t>Manage</a:t>
            </a:r>
            <a:r>
              <a:rPr lang="es-ES_tradnl" sz="2800" dirty="0" smtClean="0">
                <a:effectLst/>
                <a:latin typeface="Graphik Regular" panose="020B0503030202060203"/>
                <a:ea typeface="Calibri" panose="020F0502020204030204" pitchFamily="34" charset="0"/>
                <a:cs typeface="Times New Roman" panose="02020603050405020304" pitchFamily="18" charset="0"/>
              </a:rPr>
              <a:t>. </a:t>
            </a:r>
            <a:r>
              <a:rPr lang="es-ES_tradnl" sz="2800" dirty="0">
                <a:effectLst/>
                <a:latin typeface="Graphik Regular" panose="020B0503030202060203"/>
                <a:ea typeface="Calibri" panose="020F0502020204030204" pitchFamily="34" charset="0"/>
                <a:cs typeface="Times New Roman" panose="02020603050405020304" pitchFamily="18" charset="0"/>
              </a:rPr>
              <a:t>134, 145–152. </a:t>
            </a:r>
          </a:p>
          <a:p>
            <a:pPr marL="514350" indent="-514350" algn="just">
              <a:spcAft>
                <a:spcPts val="1000"/>
              </a:spcAft>
              <a:buSzPct val="90000"/>
              <a:buFont typeface="+mj-lt"/>
              <a:buAutoNum type="arabicPeriod"/>
            </a:pPr>
            <a:r>
              <a:rPr lang="es-MX" sz="2800" dirty="0" err="1">
                <a:latin typeface="Graphik Regular" panose="020B0503030202060203"/>
                <a:cs typeface="Arial" panose="020B0604020202020204" pitchFamily="34" charset="0"/>
              </a:rPr>
              <a:t>Garcia</a:t>
            </a:r>
            <a:r>
              <a:rPr lang="es-MX" sz="2800" dirty="0">
                <a:latin typeface="Graphik Regular" panose="020B0503030202060203"/>
                <a:cs typeface="Arial" panose="020B0604020202020204" pitchFamily="34" charset="0"/>
              </a:rPr>
              <a:t>-Ochoa, F., &amp; </a:t>
            </a:r>
            <a:r>
              <a:rPr lang="es-MX" sz="2800" dirty="0" err="1">
                <a:latin typeface="Graphik Regular" panose="020B0503030202060203"/>
                <a:cs typeface="Arial" panose="020B0604020202020204" pitchFamily="34" charset="0"/>
              </a:rPr>
              <a:t>Gomez</a:t>
            </a:r>
            <a:r>
              <a:rPr lang="es-MX" sz="2800" dirty="0">
                <a:latin typeface="Graphik Regular" panose="020B0503030202060203"/>
                <a:cs typeface="Arial" panose="020B0604020202020204" pitchFamily="34" charset="0"/>
              </a:rPr>
              <a:t>, E. (2009). </a:t>
            </a:r>
            <a:r>
              <a:rPr lang="es-MX" sz="2800" dirty="0" err="1">
                <a:latin typeface="Graphik Regular" panose="020B0503030202060203"/>
                <a:cs typeface="Arial" panose="020B0604020202020204" pitchFamily="34" charset="0"/>
              </a:rPr>
              <a:t>Bioreactor</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scale</a:t>
            </a:r>
            <a:r>
              <a:rPr lang="es-MX" sz="2800" dirty="0">
                <a:latin typeface="Graphik Regular" panose="020B0503030202060203"/>
                <a:cs typeface="Arial" panose="020B0604020202020204" pitchFamily="34" charset="0"/>
              </a:rPr>
              <a:t>-up and </a:t>
            </a:r>
            <a:r>
              <a:rPr lang="es-MX" sz="2800" dirty="0" err="1">
                <a:latin typeface="Graphik Regular" panose="020B0503030202060203"/>
                <a:cs typeface="Arial" panose="020B0604020202020204" pitchFamily="34" charset="0"/>
              </a:rPr>
              <a:t>oxygen</a:t>
            </a:r>
            <a:r>
              <a:rPr lang="es-MX" sz="2800" dirty="0">
                <a:latin typeface="Graphik Regular" panose="020B0503030202060203"/>
                <a:cs typeface="Arial" panose="020B0604020202020204" pitchFamily="34" charset="0"/>
              </a:rPr>
              <a:t> transfer </a:t>
            </a:r>
            <a:r>
              <a:rPr lang="es-MX" sz="2800" dirty="0" err="1">
                <a:latin typeface="Graphik Regular" panose="020B0503030202060203"/>
                <a:cs typeface="Arial" panose="020B0604020202020204" pitchFamily="34" charset="0"/>
              </a:rPr>
              <a:t>rate</a:t>
            </a:r>
            <a:r>
              <a:rPr lang="es-MX" sz="2800" dirty="0">
                <a:latin typeface="Graphik Regular" panose="020B0503030202060203"/>
                <a:cs typeface="Arial" panose="020B0604020202020204" pitchFamily="34" charset="0"/>
              </a:rPr>
              <a:t> in </a:t>
            </a:r>
            <a:r>
              <a:rPr lang="es-MX" sz="2800" dirty="0" err="1">
                <a:latin typeface="Graphik Regular" panose="020B0503030202060203"/>
                <a:cs typeface="Arial" panose="020B0604020202020204" pitchFamily="34" charset="0"/>
              </a:rPr>
              <a:t>microbial</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processes</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an</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overview</a:t>
            </a:r>
            <a:r>
              <a:rPr lang="es-MX" sz="2800" dirty="0">
                <a:latin typeface="Graphik Regular" panose="020B0503030202060203"/>
                <a:cs typeface="Arial" panose="020B0604020202020204" pitchFamily="34" charset="0"/>
              </a:rPr>
              <a:t>. </a:t>
            </a:r>
            <a:r>
              <a:rPr lang="es-MX" sz="2800" b="0" i="0" dirty="0" err="1">
                <a:effectLst/>
                <a:latin typeface="Graphik Regular" panose="020B0503030202060203"/>
              </a:rPr>
              <a:t>Biotechnol</a:t>
            </a:r>
            <a:r>
              <a:rPr lang="es-MX" sz="2800" b="0" i="0" dirty="0">
                <a:effectLst/>
                <a:latin typeface="Graphik Regular" panose="020B0503030202060203"/>
              </a:rPr>
              <a:t>. </a:t>
            </a:r>
            <a:r>
              <a:rPr lang="es-MX" sz="2800" b="0" i="0" dirty="0" err="1">
                <a:effectLst/>
                <a:latin typeface="Graphik Regular" panose="020B0503030202060203"/>
              </a:rPr>
              <a:t>Adv</a:t>
            </a:r>
            <a:r>
              <a:rPr lang="es-MX" sz="2800" b="0" i="0" dirty="0" smtClean="0">
                <a:effectLst/>
                <a:latin typeface="Graphik Regular" panose="020B0503030202060203"/>
              </a:rPr>
              <a:t>.</a:t>
            </a:r>
            <a:r>
              <a:rPr lang="es-MX" sz="2800" dirty="0" smtClean="0">
                <a:latin typeface="Graphik Regular" panose="020B0503030202060203"/>
                <a:cs typeface="Arial" panose="020B0604020202020204" pitchFamily="34" charset="0"/>
              </a:rPr>
              <a:t> </a:t>
            </a:r>
            <a:r>
              <a:rPr lang="es-MX" sz="2800" dirty="0">
                <a:latin typeface="Graphik Regular" panose="020B0503030202060203"/>
                <a:cs typeface="Arial" panose="020B0604020202020204" pitchFamily="34" charset="0"/>
              </a:rPr>
              <a:t>27(2), 153-176.</a:t>
            </a:r>
          </a:p>
          <a:p>
            <a:pPr marL="514350" indent="-514350" algn="just">
              <a:spcAft>
                <a:spcPts val="1000"/>
              </a:spcAft>
              <a:buSzPct val="90000"/>
              <a:buFont typeface="+mj-lt"/>
              <a:buAutoNum type="arabicPeriod"/>
            </a:pPr>
            <a:r>
              <a:rPr lang="es-MX" sz="2800" dirty="0">
                <a:latin typeface="Graphik Regular" panose="020B0503030202060203"/>
                <a:cs typeface="Arial" panose="020B0604020202020204" pitchFamily="34" charset="0"/>
              </a:rPr>
              <a:t>APHA (2017). Standard </a:t>
            </a:r>
            <a:r>
              <a:rPr lang="es-MX" sz="2800" dirty="0" err="1">
                <a:latin typeface="Graphik Regular" panose="020B0503030202060203"/>
                <a:cs typeface="Arial" panose="020B0604020202020204" pitchFamily="34" charset="0"/>
              </a:rPr>
              <a:t>Methods</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for</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the</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examintion</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of</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Water</a:t>
            </a:r>
            <a:r>
              <a:rPr lang="es-MX" sz="2800" dirty="0">
                <a:latin typeface="Graphik Regular" panose="020B0503030202060203"/>
                <a:cs typeface="Arial" panose="020B0604020202020204" pitchFamily="34" charset="0"/>
              </a:rPr>
              <a:t> and </a:t>
            </a:r>
            <a:r>
              <a:rPr lang="es-MX" sz="2800" dirty="0" err="1">
                <a:latin typeface="Graphik Regular" panose="020B0503030202060203"/>
                <a:cs typeface="Arial" panose="020B0604020202020204" pitchFamily="34" charset="0"/>
              </a:rPr>
              <a:t>Wastewater</a:t>
            </a:r>
            <a:r>
              <a:rPr lang="es-MX" sz="2800" dirty="0">
                <a:latin typeface="Graphik Regular" panose="020B0503030202060203"/>
                <a:cs typeface="Arial" panose="020B0604020202020204" pitchFamily="34" charset="0"/>
              </a:rPr>
              <a:t> 23rd Ed. American </a:t>
            </a:r>
            <a:r>
              <a:rPr lang="es-MX" sz="2800" dirty="0" err="1">
                <a:latin typeface="Graphik Regular" panose="020B0503030202060203"/>
                <a:cs typeface="Arial" panose="020B0604020202020204" pitchFamily="34" charset="0"/>
              </a:rPr>
              <a:t>Public</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Health</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Association</a:t>
            </a:r>
            <a:r>
              <a:rPr lang="es-MX" sz="2800" dirty="0">
                <a:latin typeface="Graphik Regular" panose="020B0503030202060203"/>
                <a:cs typeface="Arial" panose="020B0604020202020204" pitchFamily="34" charset="0"/>
              </a:rPr>
              <a:t>, American </a:t>
            </a:r>
            <a:r>
              <a:rPr lang="es-MX" sz="2800" dirty="0" err="1">
                <a:latin typeface="Graphik Regular" panose="020B0503030202060203"/>
                <a:cs typeface="Arial" panose="020B0604020202020204" pitchFamily="34" charset="0"/>
              </a:rPr>
              <a:t>Water</a:t>
            </a:r>
            <a:r>
              <a:rPr lang="es-MX" sz="2800" dirty="0">
                <a:latin typeface="Graphik Regular" panose="020B0503030202060203"/>
                <a:cs typeface="Arial" panose="020B0604020202020204" pitchFamily="34" charset="0"/>
              </a:rPr>
              <a:t> Works </a:t>
            </a:r>
            <a:r>
              <a:rPr lang="es-MX" sz="2800" dirty="0" err="1">
                <a:latin typeface="Graphik Regular" panose="020B0503030202060203"/>
                <a:cs typeface="Arial" panose="020B0604020202020204" pitchFamily="34" charset="0"/>
              </a:rPr>
              <a:t>Association</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Water</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Environment</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Federation</a:t>
            </a:r>
            <a:r>
              <a:rPr lang="es-MX" sz="2800" dirty="0">
                <a:latin typeface="Graphik Regular" panose="020B0503030202060203"/>
                <a:cs typeface="Arial" panose="020B0604020202020204" pitchFamily="34" charset="0"/>
              </a:rPr>
              <a:t>. </a:t>
            </a:r>
            <a:r>
              <a:rPr lang="es-MX" sz="2800" dirty="0" err="1">
                <a:latin typeface="Graphik Regular" panose="020B0503030202060203"/>
                <a:cs typeface="Arial" panose="020B0604020202020204" pitchFamily="34" charset="0"/>
              </a:rPr>
              <a:t>Washintong</a:t>
            </a:r>
            <a:r>
              <a:rPr lang="es-MX" sz="2800" dirty="0">
                <a:latin typeface="Graphik Regular" panose="020B0503030202060203"/>
                <a:cs typeface="Arial" panose="020B0604020202020204" pitchFamily="34" charset="0"/>
              </a:rPr>
              <a:t> DC: 1200</a:t>
            </a:r>
          </a:p>
          <a:p>
            <a:pPr marL="514350" lvl="0" indent="-514350" algn="just">
              <a:spcAft>
                <a:spcPts val="1000"/>
              </a:spcAft>
              <a:buSzPct val="90000"/>
              <a:buFont typeface="+mj-lt"/>
              <a:buAutoNum type="arabicPeriod"/>
            </a:pPr>
            <a:endParaRPr lang="es-MX" sz="2800" dirty="0">
              <a:effectLst/>
              <a:latin typeface="Graphik Regular" panose="020B0503030202060203"/>
              <a:ea typeface="Calibri" panose="020F0502020204030204" pitchFamily="34" charset="0"/>
              <a:cs typeface="Times New Roman" panose="02020603050405020304" pitchFamily="18" charset="0"/>
            </a:endParaRPr>
          </a:p>
        </p:txBody>
      </p:sp>
      <p:sp>
        <p:nvSpPr>
          <p:cNvPr id="14" name="CuadroTexto 13"/>
          <p:cNvSpPr txBox="1"/>
          <p:nvPr/>
        </p:nvSpPr>
        <p:spPr>
          <a:xfrm>
            <a:off x="700374" y="34224851"/>
            <a:ext cx="15145621" cy="1938992"/>
          </a:xfrm>
          <a:prstGeom prst="rect">
            <a:avLst/>
          </a:prstGeom>
          <a:noFill/>
        </p:spPr>
        <p:txBody>
          <a:bodyPr wrap="square" rtlCol="0">
            <a:spAutoFit/>
          </a:bodyPr>
          <a:lstStyle/>
          <a:p>
            <a:pPr algn="just"/>
            <a:r>
              <a:rPr lang="es-MX" sz="4000" dirty="0">
                <a:latin typeface="Graphik Regular" panose="020B0503030202060203"/>
              </a:rPr>
              <a:t>En las Tablas 1 y 2 se muestran los resultados obtenidos en la caracterización del agua residual de matadero y del reactor columna de burbuja  respectivamente.</a:t>
            </a:r>
            <a:endParaRPr lang="es-MX" sz="4000" dirty="0">
              <a:latin typeface="Graphik Regular" panose="020B0503030202060203"/>
              <a:cs typeface="Times New Roman" panose="02020603050405020304" pitchFamily="18" charset="0"/>
            </a:endParaRPr>
          </a:p>
        </p:txBody>
      </p:sp>
      <p:sp>
        <p:nvSpPr>
          <p:cNvPr id="15" name="Marcador de pie de página 4">
            <a:extLst>
              <a:ext uri="{FF2B5EF4-FFF2-40B4-BE49-F238E27FC236}">
                <a16:creationId xmlns:a16="http://schemas.microsoft.com/office/drawing/2014/main" id="{499B8345-4E14-4357-BCC4-2CA60FE34495}"/>
              </a:ext>
            </a:extLst>
          </p:cNvPr>
          <p:cNvSpPr>
            <a:spLocks noGrp="1"/>
          </p:cNvSpPr>
          <p:nvPr/>
        </p:nvSpPr>
        <p:spPr>
          <a:xfrm>
            <a:off x="685260" y="6527424"/>
            <a:ext cx="30652685" cy="4273969"/>
          </a:xfrm>
          <a:prstGeom prst="rect">
            <a:avLst/>
          </a:prstGeom>
        </p:spPr>
        <p:txBody>
          <a:bodyPr vert="horz" lIns="121924" tIns="60962" rIns="121924" bIns="60962" rtlCol="0" anchor="t"/>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5000"/>
              </a:lnSpc>
            </a:pP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ROBLES MORALES, Diana Laura*, SÁNCHEZ LARA, Ricardo, REYES CERVANTES, </a:t>
            </a:r>
            <a:r>
              <a:rPr lang="es-ES" sz="3000" dirty="0" smtClean="0">
                <a:solidFill>
                  <a:schemeClr val="tx1"/>
                </a:solidFill>
                <a:latin typeface="Graphik Regular" panose="020B0503030202060203" pitchFamily="34" charset="0"/>
                <a:ea typeface="Calibri" panose="020F0502020204030204" pitchFamily="34" charset="0"/>
                <a:cs typeface="Times New Roman" panose="02020603050405020304" pitchFamily="18" charset="0"/>
              </a:rPr>
              <a:t>Alejandro, MONROY OROPEZA, </a:t>
            </a:r>
            <a:r>
              <a:rPr lang="es-ES" sz="3000" dirty="0" err="1" smtClean="0">
                <a:solidFill>
                  <a:schemeClr val="tx1"/>
                </a:solidFill>
                <a:latin typeface="Graphik Regular" panose="020B0503030202060203" pitchFamily="34" charset="0"/>
                <a:ea typeface="Calibri" panose="020F0502020204030204" pitchFamily="34" charset="0"/>
                <a:cs typeface="Times New Roman" panose="02020603050405020304" pitchFamily="18" charset="0"/>
              </a:rPr>
              <a:t>Sarai</a:t>
            </a:r>
            <a:r>
              <a:rPr lang="es-ES" sz="3000" dirty="0" smtClean="0">
                <a:solidFill>
                  <a:schemeClr val="tx1"/>
                </a:solidFill>
                <a:latin typeface="Graphik Regular" panose="020B0503030202060203" pitchFamily="34" charset="0"/>
                <a:ea typeface="Calibri" panose="020F0502020204030204" pitchFamily="34" charset="0"/>
                <a:cs typeface="Times New Roman" panose="02020603050405020304" pitchFamily="18" charset="0"/>
              </a:rPr>
              <a:t> Guadalupe </a:t>
            </a: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y JIMÉNEZ GONZÁLEZ, Angélica.</a:t>
            </a:r>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2000" dirty="0" smtClean="0">
                <a:solidFill>
                  <a:schemeClr val="tx1"/>
                </a:solidFill>
                <a:latin typeface="Times New Roman" panose="02020603050405020304" pitchFamily="18" charset="0"/>
                <a:cs typeface="Times New Roman" panose="02020603050405020304" pitchFamily="18" charset="0"/>
              </a:rPr>
              <a:t>ID 1er autor:  Diana Laura Robles Morales / </a:t>
            </a:r>
            <a:r>
              <a:rPr lang="es-MX" sz="2000" b="1" dirty="0">
                <a:solidFill>
                  <a:schemeClr val="tx1"/>
                </a:solidFill>
                <a:latin typeface="Times New Roman" panose="02020603050405020304" pitchFamily="18" charset="0"/>
                <a:cs typeface="Times New Roman" panose="02020603050405020304" pitchFamily="18" charset="0"/>
              </a:rPr>
              <a:t>ORC ID</a:t>
            </a:r>
            <a:r>
              <a:rPr lang="es-MX" sz="2000" dirty="0">
                <a:solidFill>
                  <a:schemeClr val="tx1"/>
                </a:solidFill>
                <a:latin typeface="Times New Roman" panose="02020603050405020304" pitchFamily="18" charset="0"/>
                <a:cs typeface="Times New Roman" panose="02020603050405020304" pitchFamily="18" charset="0"/>
              </a:rPr>
              <a:t>: </a:t>
            </a:r>
            <a:r>
              <a:rPr lang="es-ES" sz="2000" dirty="0">
                <a:solidFill>
                  <a:schemeClr val="tx1"/>
                </a:solidFill>
                <a:latin typeface="Times New Roman" panose="02020603050405020304" pitchFamily="18" charset="0"/>
                <a:cs typeface="Times New Roman" panose="02020603050405020304" pitchFamily="18" charset="0"/>
              </a:rPr>
              <a:t>0000-0003-2633-4001 </a:t>
            </a:r>
            <a:r>
              <a:rPr lang="es-MX" sz="2000" dirty="0">
                <a:solidFill>
                  <a:schemeClr val="tx1"/>
                </a:solidFill>
                <a:latin typeface="Times New Roman" panose="02020603050405020304" pitchFamily="18" charset="0"/>
                <a:cs typeface="Times New Roman" panose="02020603050405020304" pitchFamily="18" charset="0"/>
              </a:rPr>
              <a:t>- </a:t>
            </a:r>
            <a:r>
              <a:rPr lang="es-MX" sz="2000" b="1" dirty="0">
                <a:solidFill>
                  <a:schemeClr val="tx1"/>
                </a:solidFill>
                <a:latin typeface="Times New Roman" panose="02020603050405020304" pitchFamily="18" charset="0"/>
                <a:cs typeface="Times New Roman" panose="02020603050405020304" pitchFamily="18" charset="0"/>
              </a:rPr>
              <a:t>CVU</a:t>
            </a:r>
            <a:r>
              <a:rPr lang="es-MX" sz="2000" dirty="0">
                <a:solidFill>
                  <a:schemeClr val="tx1"/>
                </a:solidFill>
                <a:latin typeface="Times New Roman" panose="02020603050405020304" pitchFamily="18" charset="0"/>
                <a:cs typeface="Times New Roman" panose="02020603050405020304" pitchFamily="18" charset="0"/>
              </a:rPr>
              <a:t>: </a:t>
            </a:r>
            <a:r>
              <a:rPr lang="es-ES" sz="2000" dirty="0">
                <a:solidFill>
                  <a:schemeClr val="tx1"/>
                </a:solidFill>
                <a:latin typeface="Times New Roman" panose="02020603050405020304" pitchFamily="18" charset="0"/>
                <a:cs typeface="Times New Roman" panose="02020603050405020304" pitchFamily="18" charset="0"/>
              </a:rPr>
              <a:t>782521</a:t>
            </a:r>
            <a:endParaRPr lang="es-MX" sz="2000" dirty="0" smtClean="0">
              <a:solidFill>
                <a:schemeClr val="tx1"/>
              </a:solidFill>
              <a:latin typeface="Times New Roman" panose="02020603050405020304" pitchFamily="18" charset="0"/>
              <a:cs typeface="Times New Roman" panose="02020603050405020304" pitchFamily="18" charset="0"/>
            </a:endParaRPr>
          </a:p>
          <a:p>
            <a:pPr algn="l"/>
            <a:r>
              <a:rPr lang="en-GB" sz="2000" dirty="0">
                <a:solidFill>
                  <a:schemeClr val="tx1"/>
                </a:solidFill>
                <a:latin typeface="Times New Roman" panose="02020603050405020304" pitchFamily="18" charset="0"/>
                <a:cs typeface="Times New Roman" panose="02020603050405020304" pitchFamily="18" charset="0"/>
              </a:rPr>
              <a:t>ID 2do </a:t>
            </a:r>
            <a:r>
              <a:rPr lang="en-GB" sz="2000" dirty="0" err="1">
                <a:solidFill>
                  <a:schemeClr val="tx1"/>
                </a:solidFill>
                <a:latin typeface="Times New Roman" panose="02020603050405020304" pitchFamily="18" charset="0"/>
                <a:cs typeface="Times New Roman" panose="02020603050405020304" pitchFamily="18" charset="0"/>
              </a:rPr>
              <a:t>autor</a:t>
            </a:r>
            <a:r>
              <a:rPr lang="en-GB" sz="2000" dirty="0" smtClean="0">
                <a:solidFill>
                  <a:schemeClr val="tx1"/>
                </a:solidFill>
                <a:latin typeface="Times New Roman" panose="02020603050405020304" pitchFamily="18" charset="0"/>
                <a:cs typeface="Times New Roman" panose="02020603050405020304" pitchFamily="18" charset="0"/>
              </a:rPr>
              <a:t>: Ricardo Sánchez Lara</a:t>
            </a:r>
          </a:p>
          <a:p>
            <a:pPr algn="l"/>
            <a:r>
              <a:rPr lang="en-GB" sz="2000" dirty="0" smtClean="0">
                <a:solidFill>
                  <a:schemeClr val="tx1"/>
                </a:solidFill>
                <a:latin typeface="Times New Roman" panose="02020603050405020304" pitchFamily="18" charset="0"/>
                <a:cs typeface="Times New Roman" panose="02020603050405020304" pitchFamily="18" charset="0"/>
              </a:rPr>
              <a:t>ID 3er </a:t>
            </a:r>
            <a:r>
              <a:rPr lang="en-GB" sz="2000" dirty="0" err="1" smtClean="0">
                <a:solidFill>
                  <a:schemeClr val="tx1"/>
                </a:solidFill>
                <a:latin typeface="Times New Roman" panose="02020603050405020304" pitchFamily="18" charset="0"/>
                <a:cs typeface="Times New Roman" panose="02020603050405020304" pitchFamily="18" charset="0"/>
              </a:rPr>
              <a:t>autor</a:t>
            </a:r>
            <a:r>
              <a:rPr lang="en-GB" sz="2000" dirty="0" smtClean="0">
                <a:solidFill>
                  <a:schemeClr val="tx1"/>
                </a:solidFill>
                <a:latin typeface="Times New Roman" panose="02020603050405020304" pitchFamily="18" charset="0"/>
                <a:cs typeface="Times New Roman" panose="02020603050405020304" pitchFamily="18" charset="0"/>
              </a:rPr>
              <a:t>: Alejandro Reyes Cervantes / </a:t>
            </a:r>
            <a:r>
              <a:rPr lang="es-MX" sz="2000" b="1" dirty="0" smtClean="0">
                <a:solidFill>
                  <a:schemeClr val="tx1"/>
                </a:solidFill>
                <a:latin typeface="Times New Roman" panose="02020603050405020304" pitchFamily="18" charset="0"/>
                <a:cs typeface="Times New Roman" panose="02020603050405020304" pitchFamily="18" charset="0"/>
              </a:rPr>
              <a:t>ORC </a:t>
            </a:r>
            <a:r>
              <a:rPr lang="es-MX" sz="2000" b="1" dirty="0">
                <a:solidFill>
                  <a:schemeClr val="tx1"/>
                </a:solidFill>
                <a:latin typeface="Times New Roman" panose="02020603050405020304" pitchFamily="18" charset="0"/>
                <a:cs typeface="Times New Roman" panose="02020603050405020304" pitchFamily="18" charset="0"/>
              </a:rPr>
              <a:t>ID</a:t>
            </a:r>
            <a:r>
              <a:rPr lang="es-MX" sz="2000" dirty="0">
                <a:solidFill>
                  <a:schemeClr val="tx1"/>
                </a:solidFill>
                <a:latin typeface="Times New Roman" panose="02020603050405020304" pitchFamily="18" charset="0"/>
                <a:cs typeface="Times New Roman" panose="02020603050405020304" pitchFamily="18" charset="0"/>
              </a:rPr>
              <a:t>: </a:t>
            </a:r>
            <a:r>
              <a:rPr lang="es-ES" sz="2000" dirty="0">
                <a:solidFill>
                  <a:schemeClr val="tx1"/>
                </a:solidFill>
                <a:latin typeface="Times New Roman" panose="02020603050405020304" pitchFamily="18" charset="0"/>
                <a:cs typeface="Times New Roman" panose="02020603050405020304" pitchFamily="18" charset="0"/>
              </a:rPr>
              <a:t>0000-0003-2317-7936 </a:t>
            </a:r>
            <a:r>
              <a:rPr lang="es-MX" sz="2000" dirty="0">
                <a:solidFill>
                  <a:schemeClr val="tx1"/>
                </a:solidFill>
                <a:latin typeface="Times New Roman" panose="02020603050405020304" pitchFamily="18" charset="0"/>
                <a:cs typeface="Times New Roman" panose="02020603050405020304" pitchFamily="18" charset="0"/>
              </a:rPr>
              <a:t>- </a:t>
            </a:r>
            <a:r>
              <a:rPr lang="es-MX" sz="2000" b="1" dirty="0">
                <a:solidFill>
                  <a:schemeClr val="tx1"/>
                </a:solidFill>
                <a:latin typeface="Times New Roman" panose="02020603050405020304" pitchFamily="18" charset="0"/>
                <a:cs typeface="Times New Roman" panose="02020603050405020304" pitchFamily="18" charset="0"/>
              </a:rPr>
              <a:t>CVU</a:t>
            </a:r>
            <a:r>
              <a:rPr lang="es-MX" sz="2000" dirty="0">
                <a:solidFill>
                  <a:schemeClr val="tx1"/>
                </a:solidFill>
                <a:latin typeface="Times New Roman" panose="02020603050405020304" pitchFamily="18" charset="0"/>
                <a:cs typeface="Times New Roman" panose="02020603050405020304" pitchFamily="18" charset="0"/>
              </a:rPr>
              <a:t>: </a:t>
            </a:r>
            <a:r>
              <a:rPr lang="es-ES" sz="2000" dirty="0">
                <a:solidFill>
                  <a:schemeClr val="tx1"/>
                </a:solidFill>
                <a:latin typeface="Times New Roman" panose="02020603050405020304" pitchFamily="18" charset="0"/>
                <a:cs typeface="Times New Roman" panose="02020603050405020304" pitchFamily="18" charset="0"/>
              </a:rPr>
              <a:t>782523 </a:t>
            </a:r>
            <a:endParaRPr lang="en-GB" sz="2000" dirty="0" smtClean="0">
              <a:solidFill>
                <a:schemeClr val="tx1"/>
              </a:solidFill>
              <a:latin typeface="Times New Roman" panose="02020603050405020304" pitchFamily="18" charset="0"/>
              <a:cs typeface="Times New Roman" panose="02020603050405020304" pitchFamily="18" charset="0"/>
            </a:endParaRPr>
          </a:p>
          <a:p>
            <a:pPr algn="l"/>
            <a:r>
              <a:rPr lang="en-GB" sz="2000" dirty="0" smtClean="0">
                <a:solidFill>
                  <a:schemeClr val="tx1"/>
                </a:solidFill>
                <a:latin typeface="Times New Roman" panose="02020603050405020304" pitchFamily="18" charset="0"/>
                <a:cs typeface="Times New Roman" panose="02020603050405020304" pitchFamily="18" charset="0"/>
              </a:rPr>
              <a:t>ID 4to </a:t>
            </a:r>
            <a:r>
              <a:rPr lang="en-GB" sz="2000" dirty="0" err="1" smtClean="0">
                <a:solidFill>
                  <a:schemeClr val="tx1"/>
                </a:solidFill>
                <a:latin typeface="Times New Roman" panose="02020603050405020304" pitchFamily="18" charset="0"/>
                <a:cs typeface="Times New Roman" panose="02020603050405020304" pitchFamily="18" charset="0"/>
              </a:rPr>
              <a:t>autor</a:t>
            </a:r>
            <a:r>
              <a:rPr lang="en-GB" sz="2000" dirty="0" smtClean="0">
                <a:solidFill>
                  <a:schemeClr val="tx1"/>
                </a:solidFill>
                <a:latin typeface="Times New Roman" panose="02020603050405020304" pitchFamily="18" charset="0"/>
                <a:cs typeface="Times New Roman" panose="02020603050405020304" pitchFamily="18" charset="0"/>
              </a:rPr>
              <a:t>: </a:t>
            </a:r>
            <a:r>
              <a:rPr lang="en-GB" sz="2000" smtClean="0">
                <a:solidFill>
                  <a:schemeClr val="tx1"/>
                </a:solidFill>
                <a:latin typeface="Times New Roman" panose="02020603050405020304" pitchFamily="18" charset="0"/>
                <a:cs typeface="Times New Roman" panose="02020603050405020304" pitchFamily="18" charset="0"/>
              </a:rPr>
              <a:t>Sarai Guadalupe </a:t>
            </a:r>
            <a:r>
              <a:rPr lang="en-GB" sz="2000" dirty="0" smtClean="0">
                <a:solidFill>
                  <a:schemeClr val="tx1"/>
                </a:solidFill>
                <a:latin typeface="Times New Roman" panose="02020603050405020304" pitchFamily="18" charset="0"/>
                <a:cs typeface="Times New Roman" panose="02020603050405020304" pitchFamily="18" charset="0"/>
              </a:rPr>
              <a:t>Monroy Oropeza / </a:t>
            </a:r>
            <a:r>
              <a:rPr lang="es-MX" sz="2000" b="1" dirty="0" smtClean="0">
                <a:solidFill>
                  <a:schemeClr val="tx1"/>
                </a:solidFill>
                <a:latin typeface="Times New Roman" panose="02020603050405020304" pitchFamily="18" charset="0"/>
                <a:cs typeface="Times New Roman" panose="02020603050405020304" pitchFamily="18" charset="0"/>
              </a:rPr>
              <a:t>ORC </a:t>
            </a:r>
            <a:r>
              <a:rPr lang="es-MX" sz="2000" b="1" dirty="0">
                <a:solidFill>
                  <a:schemeClr val="tx1"/>
                </a:solidFill>
                <a:latin typeface="Times New Roman" panose="02020603050405020304" pitchFamily="18" charset="0"/>
                <a:cs typeface="Times New Roman" panose="02020603050405020304" pitchFamily="18" charset="0"/>
              </a:rPr>
              <a:t>ID</a:t>
            </a:r>
            <a:r>
              <a:rPr lang="es-MX" sz="2000" dirty="0">
                <a:solidFill>
                  <a:schemeClr val="tx1"/>
                </a:solidFill>
                <a:latin typeface="Times New Roman" panose="02020603050405020304" pitchFamily="18" charset="0"/>
                <a:cs typeface="Times New Roman" panose="02020603050405020304" pitchFamily="18" charset="0"/>
              </a:rPr>
              <a:t>: </a:t>
            </a:r>
            <a:r>
              <a:rPr lang="es-ES" sz="2000" dirty="0" smtClean="0">
                <a:solidFill>
                  <a:schemeClr val="tx1"/>
                </a:solidFill>
                <a:latin typeface="Times New Roman" panose="02020603050405020304" pitchFamily="18" charset="0"/>
                <a:cs typeface="Times New Roman" panose="02020603050405020304" pitchFamily="18" charset="0"/>
              </a:rPr>
              <a:t>0000-0003-4178-5927 </a:t>
            </a:r>
            <a:r>
              <a:rPr lang="es-MX" sz="2000" dirty="0">
                <a:solidFill>
                  <a:schemeClr val="tx1"/>
                </a:solidFill>
                <a:latin typeface="Times New Roman" panose="02020603050405020304" pitchFamily="18" charset="0"/>
                <a:cs typeface="Times New Roman" panose="02020603050405020304" pitchFamily="18" charset="0"/>
              </a:rPr>
              <a:t>- </a:t>
            </a:r>
            <a:r>
              <a:rPr lang="es-MX" sz="2000" b="1" dirty="0">
                <a:solidFill>
                  <a:schemeClr val="tx1"/>
                </a:solidFill>
                <a:latin typeface="Times New Roman" panose="02020603050405020304" pitchFamily="18" charset="0"/>
                <a:cs typeface="Times New Roman" panose="02020603050405020304" pitchFamily="18" charset="0"/>
              </a:rPr>
              <a:t>CVU</a:t>
            </a:r>
            <a:r>
              <a:rPr lang="es-MX" sz="2000" dirty="0">
                <a:solidFill>
                  <a:schemeClr val="tx1"/>
                </a:solidFill>
                <a:latin typeface="Times New Roman" panose="02020603050405020304" pitchFamily="18" charset="0"/>
                <a:cs typeface="Times New Roman" panose="02020603050405020304" pitchFamily="18" charset="0"/>
              </a:rPr>
              <a:t>: </a:t>
            </a:r>
            <a:r>
              <a:rPr lang="es-ES" sz="2000" dirty="0" smtClean="0">
                <a:solidFill>
                  <a:schemeClr val="tx1"/>
                </a:solidFill>
                <a:latin typeface="Times New Roman" panose="02020603050405020304" pitchFamily="18" charset="0"/>
                <a:cs typeface="Times New Roman" panose="02020603050405020304" pitchFamily="18" charset="0"/>
              </a:rPr>
              <a:t>782520 </a:t>
            </a:r>
            <a:endParaRPr lang="en-GB" sz="2000" dirty="0">
              <a:solidFill>
                <a:schemeClr val="tx1"/>
              </a:solidFill>
              <a:latin typeface="Times New Roman" panose="02020603050405020304" pitchFamily="18" charset="0"/>
              <a:cs typeface="Times New Roman" panose="02020603050405020304" pitchFamily="18" charset="0"/>
            </a:endParaRPr>
          </a:p>
          <a:p>
            <a:pPr algn="l"/>
            <a:r>
              <a:rPr lang="en-GB" sz="2000" dirty="0" smtClean="0">
                <a:solidFill>
                  <a:schemeClr val="tx1"/>
                </a:solidFill>
                <a:latin typeface="Times New Roman" panose="02020603050405020304" pitchFamily="18" charset="0"/>
                <a:cs typeface="Times New Roman" panose="02020603050405020304" pitchFamily="18" charset="0"/>
              </a:rPr>
              <a:t>ID 5to </a:t>
            </a:r>
            <a:r>
              <a:rPr lang="en-GB" sz="2000" dirty="0" err="1" smtClean="0">
                <a:solidFill>
                  <a:schemeClr val="tx1"/>
                </a:solidFill>
                <a:latin typeface="Times New Roman" panose="02020603050405020304" pitchFamily="18" charset="0"/>
                <a:cs typeface="Times New Roman" panose="02020603050405020304" pitchFamily="18" charset="0"/>
              </a:rPr>
              <a:t>autor</a:t>
            </a:r>
            <a:r>
              <a:rPr lang="en-GB" sz="2000" dirty="0" smtClean="0">
                <a:solidFill>
                  <a:schemeClr val="tx1"/>
                </a:solidFill>
                <a:latin typeface="Times New Roman" panose="02020603050405020304" pitchFamily="18" charset="0"/>
                <a:cs typeface="Times New Roman" panose="02020603050405020304" pitchFamily="18" charset="0"/>
              </a:rPr>
              <a:t>: Angélica Jiménez González </a:t>
            </a:r>
            <a:r>
              <a:rPr lang="en-GB" sz="2000" dirty="0">
                <a:solidFill>
                  <a:schemeClr val="tx1"/>
                </a:solidFill>
                <a:latin typeface="Times New Roman" panose="02020603050405020304" pitchFamily="18" charset="0"/>
                <a:cs typeface="Times New Roman" panose="02020603050405020304" pitchFamily="18" charset="0"/>
              </a:rPr>
              <a:t>/ </a:t>
            </a:r>
            <a:r>
              <a:rPr lang="es-MX" sz="2000" b="1" dirty="0">
                <a:solidFill>
                  <a:schemeClr val="tx1"/>
                </a:solidFill>
                <a:latin typeface="Times New Roman" panose="02020603050405020304" pitchFamily="18" charset="0"/>
                <a:cs typeface="Times New Roman" panose="02020603050405020304" pitchFamily="18" charset="0"/>
              </a:rPr>
              <a:t>ORC ID</a:t>
            </a:r>
            <a:r>
              <a:rPr lang="es-MX" sz="2000" dirty="0">
                <a:solidFill>
                  <a:schemeClr val="tx1"/>
                </a:solidFill>
                <a:latin typeface="Times New Roman" panose="02020603050405020304" pitchFamily="18" charset="0"/>
                <a:cs typeface="Times New Roman" panose="02020603050405020304" pitchFamily="18" charset="0"/>
              </a:rPr>
              <a:t>: 0000-0002-5653-1172 </a:t>
            </a:r>
            <a:r>
              <a:rPr lang="es-MX" sz="2000" dirty="0" smtClean="0">
                <a:solidFill>
                  <a:schemeClr val="tx1"/>
                </a:solidFill>
                <a:latin typeface="Times New Roman" panose="02020603050405020304" pitchFamily="18" charset="0"/>
                <a:cs typeface="Times New Roman" panose="02020603050405020304" pitchFamily="18" charset="0"/>
              </a:rPr>
              <a:t>- </a:t>
            </a:r>
            <a:r>
              <a:rPr lang="es-MX" sz="2000" b="1" dirty="0">
                <a:solidFill>
                  <a:schemeClr val="tx1"/>
                </a:solidFill>
                <a:latin typeface="Times New Roman" panose="02020603050405020304" pitchFamily="18" charset="0"/>
                <a:cs typeface="Times New Roman" panose="02020603050405020304" pitchFamily="18" charset="0"/>
              </a:rPr>
              <a:t>CVU</a:t>
            </a:r>
            <a:r>
              <a:rPr lang="es-MX" sz="2000" dirty="0">
                <a:solidFill>
                  <a:schemeClr val="tx1"/>
                </a:solidFill>
                <a:latin typeface="Times New Roman" panose="02020603050405020304" pitchFamily="18" charset="0"/>
                <a:cs typeface="Times New Roman" panose="02020603050405020304" pitchFamily="18" charset="0"/>
              </a:rPr>
              <a:t>: </a:t>
            </a:r>
            <a:r>
              <a:rPr lang="es-ES" sz="2000" dirty="0" smtClean="0">
                <a:solidFill>
                  <a:schemeClr val="tx1"/>
                </a:solidFill>
                <a:latin typeface="Times New Roman" panose="02020603050405020304" pitchFamily="18" charset="0"/>
                <a:cs typeface="Times New Roman" panose="02020603050405020304" pitchFamily="18" charset="0"/>
              </a:rPr>
              <a:t>84352 </a:t>
            </a:r>
            <a:endParaRPr lang="en-GB" sz="2000" dirty="0">
              <a:solidFill>
                <a:schemeClr val="tx1"/>
              </a:solidFill>
              <a:latin typeface="Times New Roman" panose="02020603050405020304" pitchFamily="18" charset="0"/>
              <a:cs typeface="Times New Roman" panose="02020603050405020304" pitchFamily="18" charset="0"/>
            </a:endParaRPr>
          </a:p>
          <a:p>
            <a:pPr algn="l"/>
            <a:endParaRPr lang="en-GB" sz="3000" dirty="0" smtClean="0">
              <a:solidFill>
                <a:schemeClr val="tx1"/>
              </a:solidFill>
              <a:latin typeface="Graphik Regular" panose="020B0503030202060203"/>
            </a:endParaRPr>
          </a:p>
          <a:p>
            <a:pPr algn="l"/>
            <a:r>
              <a:rPr lang="es-ES" sz="3000" dirty="0" smtClean="0">
                <a:solidFill>
                  <a:schemeClr val="tx1"/>
                </a:solidFill>
                <a:latin typeface="Graphik Regular" panose="020B0503030202060203"/>
              </a:rPr>
              <a:t>Universidad Politécnica de Pachuca</a:t>
            </a:r>
            <a:endParaRPr lang="es-MX" sz="3000" dirty="0" smtClean="0">
              <a:solidFill>
                <a:schemeClr val="tx1"/>
              </a:solidFill>
              <a:latin typeface="Graphik Regular" panose="020B0503030202060203"/>
            </a:endParaRPr>
          </a:p>
          <a:p>
            <a:pPr algn="l"/>
            <a:r>
              <a:rPr lang="es-MX" sz="3000" dirty="0" smtClean="0">
                <a:solidFill>
                  <a:schemeClr val="tx1"/>
                </a:solidFill>
                <a:latin typeface="Graphik Regular" panose="020B0503030202060203"/>
              </a:rPr>
              <a:t>Correo institucional: </a:t>
            </a:r>
            <a:r>
              <a:rPr lang="es-MX" sz="3000" dirty="0">
                <a:solidFill>
                  <a:schemeClr val="tx1"/>
                </a:solidFill>
                <a:latin typeface="Graphik Regular" panose="020B0503030202060203"/>
                <a:cs typeface="Times New Roman" panose="02020603050405020304" pitchFamily="18" charset="0"/>
              </a:rPr>
              <a:t>drobles@micorreo.upp.edu.mx</a:t>
            </a:r>
            <a:endParaRPr lang="en-US" sz="3000" dirty="0">
              <a:solidFill>
                <a:schemeClr val="tx1"/>
              </a:solidFill>
              <a:latin typeface="Graphik Regular" panose="020B0503030202060203"/>
              <a:cs typeface="Times New Roman" panose="02020603050405020304" pitchFamily="18" charset="0"/>
            </a:endParaRPr>
          </a:p>
          <a:p>
            <a:pPr algn="l"/>
            <a:endParaRPr lang="en-GB" sz="3000" dirty="0">
              <a:solidFill>
                <a:schemeClr val="tx1"/>
              </a:solidFill>
              <a:latin typeface="Graphik Regular" panose="020B0503030202060203"/>
            </a:endParaRPr>
          </a:p>
        </p:txBody>
      </p:sp>
      <p:sp>
        <p:nvSpPr>
          <p:cNvPr id="16" name="CuadroTexto 15"/>
          <p:cNvSpPr txBox="1"/>
          <p:nvPr/>
        </p:nvSpPr>
        <p:spPr>
          <a:xfrm>
            <a:off x="771062" y="26511992"/>
            <a:ext cx="15240540" cy="5632311"/>
          </a:xfrm>
          <a:prstGeom prst="rect">
            <a:avLst/>
          </a:prstGeom>
          <a:noFill/>
        </p:spPr>
        <p:txBody>
          <a:bodyPr wrap="square" rtlCol="0">
            <a:spAutoFit/>
          </a:bodyPr>
          <a:lstStyle/>
          <a:p>
            <a:pPr algn="just"/>
            <a:r>
              <a:rPr lang="es-MX" sz="4000" dirty="0">
                <a:effectLst/>
                <a:latin typeface="Graphik Regular" panose="020B0503030202060203"/>
                <a:ea typeface="Cambria" panose="02040503050406030204" pitchFamily="18" charset="0"/>
                <a:cs typeface="Times New Roman" panose="02020603050405020304" pitchFamily="18" charset="0"/>
              </a:rPr>
              <a:t>Del Matadero del Municipio de Mineral del Monte, Hidalgo se realizó el muestreo de las aguas residuales las cuales fueron caracterizadas (DQO, SST, SSV, SD y pH)</a:t>
            </a:r>
            <a:r>
              <a:rPr lang="es-MX" sz="1800" baseline="30000" dirty="0">
                <a:effectLst/>
                <a:latin typeface="Times New Roman" panose="02020603050405020304" pitchFamily="18" charset="0"/>
                <a:ea typeface="Calibri" panose="020F0502020204030204" pitchFamily="34" charset="0"/>
              </a:rPr>
              <a:t> </a:t>
            </a:r>
            <a:r>
              <a:rPr lang="es-MX" sz="4000" baseline="30000" dirty="0">
                <a:effectLst/>
                <a:latin typeface="Times New Roman" panose="02020603050405020304" pitchFamily="18" charset="0"/>
                <a:ea typeface="Calibri" panose="020F0502020204030204" pitchFamily="34" charset="0"/>
              </a:rPr>
              <a:t>5</a:t>
            </a:r>
            <a:r>
              <a:rPr lang="es-MX" sz="4000" dirty="0">
                <a:effectLst/>
                <a:latin typeface="Graphik Regular" panose="020B0503030202060203"/>
                <a:ea typeface="Cambria" panose="02040503050406030204" pitchFamily="18" charset="0"/>
                <a:cs typeface="Times New Roman" panose="02020603050405020304" pitchFamily="18" charset="0"/>
              </a:rPr>
              <a:t>. </a:t>
            </a:r>
            <a:r>
              <a:rPr lang="es-MX" sz="4000" dirty="0">
                <a:latin typeface="Graphik Regular" panose="020B0503030202060203"/>
                <a:ea typeface="Cambria" panose="02040503050406030204" pitchFamily="18" charset="0"/>
                <a:cs typeface="Times New Roman" panose="02020603050405020304" pitchFamily="18" charset="0"/>
              </a:rPr>
              <a:t>Para realizar el tratamiento del agua residual se empleó una columna de burbuja de un volumen de reacción de 3.2 L, la cual se caracterizó determinando el tiempo de mezcla (Tm) y el coeficiente de transferencia de oxígeno (k</a:t>
            </a:r>
            <a:r>
              <a:rPr lang="en-US" sz="1800" baseline="-25000" dirty="0">
                <a:effectLst/>
                <a:latin typeface="Cambria" panose="02040503050406030204" pitchFamily="18" charset="0"/>
                <a:ea typeface="Cambria" panose="02040503050406030204" pitchFamily="18" charset="0"/>
                <a:cs typeface="Times New Roman" panose="02020603050405020304" pitchFamily="18" charset="0"/>
              </a:rPr>
              <a:t> </a:t>
            </a:r>
            <a:r>
              <a:rPr lang="en-US" sz="4000" baseline="-25000" dirty="0">
                <a:effectLst/>
                <a:latin typeface="Graphik Regular" panose="020B0503030202060203"/>
                <a:ea typeface="Cambria" panose="02040503050406030204" pitchFamily="18" charset="0"/>
                <a:cs typeface="Times New Roman" panose="02020603050405020304" pitchFamily="18" charset="0"/>
              </a:rPr>
              <a:t>L</a:t>
            </a:r>
            <a:r>
              <a:rPr lang="es-MX" sz="4000" dirty="0">
                <a:latin typeface="Graphik Regular" panose="020B0503030202060203"/>
                <a:ea typeface="Cambria" panose="02040503050406030204" pitchFamily="18" charset="0"/>
                <a:cs typeface="Times New Roman" panose="02020603050405020304" pitchFamily="18" charset="0"/>
              </a:rPr>
              <a:t>a). </a:t>
            </a:r>
            <a:r>
              <a:rPr lang="es-MX" sz="4000" dirty="0">
                <a:effectLst/>
                <a:latin typeface="Graphik Regular" panose="020B0503030202060203"/>
                <a:ea typeface="Calibri" panose="020F0502020204030204" pitchFamily="34" charset="0"/>
              </a:rPr>
              <a:t>Se realizó el tratamiento del agua residual de matadero empleando un inóculo de 400 mL de </a:t>
            </a:r>
            <a:r>
              <a:rPr lang="es-MX" sz="4000" dirty="0">
                <a:latin typeface="Graphik Regular" panose="020B0503030202060203"/>
                <a:ea typeface="Calibri" panose="020F0502020204030204" pitchFamily="34" charset="0"/>
              </a:rPr>
              <a:t>lodos activados. </a:t>
            </a:r>
            <a:r>
              <a:rPr lang="es-MX" sz="4000" dirty="0">
                <a:effectLst/>
                <a:latin typeface="Graphik Regular" panose="020B0503030202060203"/>
                <a:ea typeface="Calibri" panose="020F0502020204030204" pitchFamily="34" charset="0"/>
              </a:rPr>
              <a:t>La determinación del consumo de los sustratos se realizó mediante un muestreo a  6 tiempos de reacción (0, 48, 96, 144, 192</a:t>
            </a:r>
            <a:r>
              <a:rPr lang="es-MX" sz="4000" dirty="0">
                <a:latin typeface="Graphik Regular" panose="020B0503030202060203"/>
                <a:ea typeface="Calibri" panose="020F0502020204030204" pitchFamily="34" charset="0"/>
              </a:rPr>
              <a:t> y</a:t>
            </a:r>
            <a:r>
              <a:rPr lang="es-MX" sz="4000" dirty="0">
                <a:effectLst/>
                <a:latin typeface="Graphik Regular" panose="020B0503030202060203"/>
                <a:ea typeface="Calibri" panose="020F0502020204030204" pitchFamily="34" charset="0"/>
              </a:rPr>
              <a:t> 240 h), </a:t>
            </a:r>
            <a:r>
              <a:rPr lang="es-MX" sz="4000" dirty="0">
                <a:latin typeface="Graphik Regular" panose="020B0503030202060203"/>
                <a:ea typeface="Calibri" panose="020F0502020204030204" pitchFamily="34" charset="0"/>
              </a:rPr>
              <a:t>como </a:t>
            </a:r>
            <a:r>
              <a:rPr lang="es-MX" sz="4000" dirty="0">
                <a:effectLst/>
                <a:latin typeface="Graphik Regular" panose="020B0503030202060203"/>
                <a:ea typeface="Calibri" panose="020F0502020204030204" pitchFamily="34" charset="0"/>
              </a:rPr>
              <a:t>variable de respuesta se evaluó el DQO residual. Todos los análisis se realizaron por triplicado.</a:t>
            </a:r>
            <a:endParaRPr lang="es-MX" sz="4000" dirty="0">
              <a:effectLst/>
              <a:latin typeface="Graphik Regular" panose="020B0503030202060203"/>
              <a:ea typeface="Cambria" panose="02040503050406030204" pitchFamily="18" charset="0"/>
              <a:cs typeface="Times New Roman" panose="02020603050405020304" pitchFamily="18" charset="0"/>
            </a:endParaRPr>
          </a:p>
        </p:txBody>
      </p:sp>
      <p:sp>
        <p:nvSpPr>
          <p:cNvPr id="17" name="CuadroTexto 16"/>
          <p:cNvSpPr txBox="1"/>
          <p:nvPr/>
        </p:nvSpPr>
        <p:spPr>
          <a:xfrm>
            <a:off x="16612294" y="38316365"/>
            <a:ext cx="694946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Agradecimientos</a:t>
            </a:r>
          </a:p>
        </p:txBody>
      </p:sp>
      <p:sp>
        <p:nvSpPr>
          <p:cNvPr id="18" name="CuadroTexto 17"/>
          <p:cNvSpPr txBox="1"/>
          <p:nvPr/>
        </p:nvSpPr>
        <p:spPr>
          <a:xfrm>
            <a:off x="16613967" y="39338375"/>
            <a:ext cx="14826377" cy="707886"/>
          </a:xfrm>
          <a:prstGeom prst="rect">
            <a:avLst/>
          </a:prstGeom>
          <a:noFill/>
        </p:spPr>
        <p:txBody>
          <a:bodyPr wrap="square" rtlCol="0">
            <a:spAutoFit/>
          </a:bodyPr>
          <a:lstStyle/>
          <a:p>
            <a:pPr algn="just"/>
            <a:r>
              <a:rPr lang="es-MX" sz="4000" dirty="0">
                <a:latin typeface="Graphik Regular" panose="020B0503030202060203"/>
              </a:rPr>
              <a:t>Al concejo Nacional de Ciencia y </a:t>
            </a:r>
            <a:r>
              <a:rPr lang="es-MX" sz="4000" dirty="0" smtClean="0">
                <a:latin typeface="Graphik Regular" panose="020B0503030202060203"/>
              </a:rPr>
              <a:t>Tecnología </a:t>
            </a:r>
            <a:r>
              <a:rPr lang="es-MX" sz="4000" dirty="0">
                <a:latin typeface="Graphik Regular" panose="020B0503030202060203"/>
              </a:rPr>
              <a:t>(</a:t>
            </a:r>
            <a:r>
              <a:rPr lang="es-MX" sz="4000" dirty="0" err="1">
                <a:latin typeface="Graphik Regular" panose="020B0503030202060203"/>
              </a:rPr>
              <a:t>CONACyt</a:t>
            </a:r>
            <a:r>
              <a:rPr lang="es-MX" sz="4000" dirty="0">
                <a:latin typeface="Graphik Regular" panose="020B0503030202060203"/>
              </a:rPr>
              <a:t>) por la beca otorgada (# 719946)</a:t>
            </a:r>
            <a:endParaRPr lang="es-MX" sz="4000" dirty="0">
              <a:latin typeface="Graphik Regular" panose="020B0503030202060203"/>
            </a:endParaRPr>
          </a:p>
        </p:txBody>
      </p:sp>
      <p:sp>
        <p:nvSpPr>
          <p:cNvPr id="19" name="CuadroTexto 18"/>
          <p:cNvSpPr txBox="1"/>
          <p:nvPr/>
        </p:nvSpPr>
        <p:spPr>
          <a:xfrm>
            <a:off x="0" y="3671083"/>
            <a:ext cx="32405638" cy="2708434"/>
          </a:xfrm>
          <a:prstGeom prst="rect">
            <a:avLst/>
          </a:prstGeom>
          <a:noFill/>
        </p:spPr>
        <p:txBody>
          <a:bodyPr wrap="square" rtlCol="0">
            <a:spAutoFit/>
          </a:bodyPr>
          <a:lstStyle/>
          <a:p>
            <a:pPr algn="ctr"/>
            <a:r>
              <a:rPr lang="es-MX" b="1" dirty="0">
                <a:latin typeface="Graphik Regular" panose="020B0503030202060203"/>
                <a:cs typeface="Arial" panose="020B0604020202020204" pitchFamily="34" charset="0"/>
              </a:rPr>
              <a:t>Tratamiento aerobio de agua residual de matadero cruda mediante un reactor de columna de burbujas</a:t>
            </a:r>
          </a:p>
        </p:txBody>
      </p:sp>
      <p:graphicFrame>
        <p:nvGraphicFramePr>
          <p:cNvPr id="21" name="Tabla 20">
            <a:extLst>
              <a:ext uri="{FF2B5EF4-FFF2-40B4-BE49-F238E27FC236}">
                <a16:creationId xmlns:a16="http://schemas.microsoft.com/office/drawing/2014/main" id="{BD361E9F-5DF3-4A36-9604-62DD87B28992}"/>
              </a:ext>
            </a:extLst>
          </p:cNvPr>
          <p:cNvGraphicFramePr>
            <a:graphicFrameLocks noGrp="1"/>
          </p:cNvGraphicFramePr>
          <p:nvPr>
            <p:extLst>
              <p:ext uri="{D42A27DB-BD31-4B8C-83A1-F6EECF244321}">
                <p14:modId xmlns:p14="http://schemas.microsoft.com/office/powerpoint/2010/main" val="2664675615"/>
              </p:ext>
            </p:extLst>
          </p:nvPr>
        </p:nvGraphicFramePr>
        <p:xfrm>
          <a:off x="19391193" y="11683339"/>
          <a:ext cx="8708375" cy="2142056"/>
        </p:xfrm>
        <a:graphic>
          <a:graphicData uri="http://schemas.openxmlformats.org/drawingml/2006/table">
            <a:tbl>
              <a:tblPr firstRow="1" firstCol="1" bandRow="1">
                <a:tableStyleId>{17292A2E-F333-43FB-9621-5CBBE7FDCDCB}</a:tableStyleId>
              </a:tblPr>
              <a:tblGrid>
                <a:gridCol w="2870893">
                  <a:extLst>
                    <a:ext uri="{9D8B030D-6E8A-4147-A177-3AD203B41FA5}">
                      <a16:colId xmlns:a16="http://schemas.microsoft.com/office/drawing/2014/main" val="3414829637"/>
                    </a:ext>
                  </a:extLst>
                </a:gridCol>
                <a:gridCol w="2870893">
                  <a:extLst>
                    <a:ext uri="{9D8B030D-6E8A-4147-A177-3AD203B41FA5}">
                      <a16:colId xmlns:a16="http://schemas.microsoft.com/office/drawing/2014/main" val="18739731"/>
                    </a:ext>
                  </a:extLst>
                </a:gridCol>
                <a:gridCol w="2966589">
                  <a:extLst>
                    <a:ext uri="{9D8B030D-6E8A-4147-A177-3AD203B41FA5}">
                      <a16:colId xmlns:a16="http://schemas.microsoft.com/office/drawing/2014/main" val="338106032"/>
                    </a:ext>
                  </a:extLst>
                </a:gridCol>
              </a:tblGrid>
              <a:tr h="774003">
                <a:tc>
                  <a:txBody>
                    <a:bodyPr/>
                    <a:lstStyle/>
                    <a:p>
                      <a:pPr algn="ctr">
                        <a:lnSpc>
                          <a:spcPct val="150000"/>
                        </a:lnSpc>
                        <a:spcAft>
                          <a:spcPts val="0"/>
                        </a:spcAft>
                      </a:pPr>
                      <a:r>
                        <a:rPr lang="es-MX" sz="3000">
                          <a:effectLst/>
                        </a:rPr>
                        <a:t>Parámetro</a:t>
                      </a:r>
                      <a:endParaRPr lang="es-MX" sz="3000">
                        <a:effectLst/>
                        <a:latin typeface="Graphik Regular" panose="020B0503030202060203"/>
                        <a:ea typeface="Times New Roman" panose="02020603050405020304" pitchFamily="18" charset="0"/>
                        <a:cs typeface="Arial" panose="020B0604020202020204" pitchFamily="34" charset="0"/>
                      </a:endParaRPr>
                    </a:p>
                  </a:txBody>
                  <a:tcPr marL="44450" marR="44450" marT="0" marB="0" anchor="ctr"/>
                </a:tc>
                <a:tc>
                  <a:txBody>
                    <a:bodyPr/>
                    <a:lstStyle/>
                    <a:p>
                      <a:pPr algn="ctr">
                        <a:lnSpc>
                          <a:spcPct val="150000"/>
                        </a:lnSpc>
                        <a:spcAft>
                          <a:spcPts val="0"/>
                        </a:spcAft>
                      </a:pPr>
                      <a:r>
                        <a:rPr lang="es-MX" sz="3000" dirty="0">
                          <a:effectLst/>
                        </a:rPr>
                        <a:t>Media</a:t>
                      </a:r>
                      <a:endParaRPr lang="es-MX" sz="3000" dirty="0">
                        <a:effectLst/>
                        <a:latin typeface="Graphik Regular" panose="020B0503030202060203"/>
                        <a:ea typeface="Times New Roman" panose="02020603050405020304" pitchFamily="18" charset="0"/>
                        <a:cs typeface="Arial" panose="020B0604020202020204" pitchFamily="34" charset="0"/>
                      </a:endParaRPr>
                    </a:p>
                  </a:txBody>
                  <a:tcPr marL="44450" marR="44450" marT="0" marB="0" anchor="ctr"/>
                </a:tc>
                <a:tc>
                  <a:txBody>
                    <a:bodyPr/>
                    <a:lstStyle/>
                    <a:p>
                      <a:pPr algn="ctr">
                        <a:lnSpc>
                          <a:spcPct val="150000"/>
                        </a:lnSpc>
                        <a:spcAft>
                          <a:spcPts val="0"/>
                        </a:spcAft>
                      </a:pPr>
                      <a:r>
                        <a:rPr lang="es-MX" sz="3000">
                          <a:effectLst/>
                        </a:rPr>
                        <a:t>Desviación</a:t>
                      </a:r>
                      <a:endParaRPr lang="es-MX" sz="3000">
                        <a:effectLst/>
                        <a:latin typeface="Graphik Regular" panose="020B0503030202060203"/>
                        <a:ea typeface="Times New Roman" panose="02020603050405020304" pitchFamily="18" charset="0"/>
                        <a:cs typeface="Arial" panose="020B0604020202020204" pitchFamily="34" charset="0"/>
                      </a:endParaRPr>
                    </a:p>
                  </a:txBody>
                  <a:tcPr marL="44450" marR="44450" marT="0" marB="0" anchor="ctr"/>
                </a:tc>
                <a:extLst>
                  <a:ext uri="{0D108BD9-81ED-4DB2-BD59-A6C34878D82A}">
                    <a16:rowId xmlns:a16="http://schemas.microsoft.com/office/drawing/2014/main" val="3738961147"/>
                  </a:ext>
                </a:extLst>
              </a:tr>
              <a:tr h="757119">
                <a:tc>
                  <a:txBody>
                    <a:bodyPr/>
                    <a:lstStyle/>
                    <a:p>
                      <a:pPr algn="ctr">
                        <a:lnSpc>
                          <a:spcPct val="150000"/>
                        </a:lnSpc>
                        <a:spcAft>
                          <a:spcPts val="0"/>
                        </a:spcAft>
                      </a:pPr>
                      <a:r>
                        <a:rPr lang="es-MX" sz="3000" dirty="0">
                          <a:solidFill>
                            <a:srgbClr val="000000"/>
                          </a:solidFill>
                          <a:effectLst/>
                        </a:rPr>
                        <a:t>T</a:t>
                      </a:r>
                      <a:r>
                        <a:rPr lang="es-MX" sz="3000" b="1" kern="1200" dirty="0">
                          <a:solidFill>
                            <a:schemeClr val="dk1"/>
                          </a:solidFill>
                          <a:effectLst/>
                        </a:rPr>
                        <a:t>m</a:t>
                      </a:r>
                      <a:r>
                        <a:rPr lang="es-MX" sz="3000" baseline="-25000" dirty="0">
                          <a:solidFill>
                            <a:srgbClr val="000000"/>
                          </a:solidFill>
                          <a:effectLst/>
                        </a:rPr>
                        <a:t> </a:t>
                      </a:r>
                      <a:r>
                        <a:rPr lang="es-MX" sz="3000" dirty="0">
                          <a:effectLst/>
                        </a:rPr>
                        <a:t>(s)</a:t>
                      </a:r>
                      <a:endParaRPr lang="es-MX" sz="3000" dirty="0">
                        <a:effectLst/>
                        <a:latin typeface="Graphik Regular" panose="020B0503030202060203"/>
                        <a:ea typeface="+mn-ea"/>
                        <a:cs typeface="Arial" panose="020B0604020202020204" pitchFamily="34" charset="0"/>
                      </a:endParaRPr>
                    </a:p>
                  </a:txBody>
                  <a:tcPr marL="44450" marR="44450" marT="0" marB="0" anchor="ctr"/>
                </a:tc>
                <a:tc>
                  <a:txBody>
                    <a:bodyPr/>
                    <a:lstStyle/>
                    <a:p>
                      <a:pPr algn="ctr">
                        <a:lnSpc>
                          <a:spcPct val="150000"/>
                        </a:lnSpc>
                        <a:spcAft>
                          <a:spcPts val="0"/>
                        </a:spcAft>
                      </a:pPr>
                      <a:r>
                        <a:rPr lang="es-MX" sz="3000" dirty="0">
                          <a:effectLst/>
                        </a:rPr>
                        <a:t>11</a:t>
                      </a:r>
                      <a:endParaRPr lang="es-MX" sz="3000" dirty="0">
                        <a:effectLst/>
                        <a:latin typeface="Graphik Regular" panose="020B0503030202060203"/>
                        <a:ea typeface="Times New Roman" panose="02020603050405020304" pitchFamily="18" charset="0"/>
                        <a:cs typeface="Arial" panose="020B0604020202020204" pitchFamily="34" charset="0"/>
                      </a:endParaRPr>
                    </a:p>
                  </a:txBody>
                  <a:tcPr marL="44450" marR="44450" marT="0" marB="0" anchor="ctr"/>
                </a:tc>
                <a:tc>
                  <a:txBody>
                    <a:bodyPr/>
                    <a:lstStyle/>
                    <a:p>
                      <a:pPr algn="ctr">
                        <a:lnSpc>
                          <a:spcPct val="150000"/>
                        </a:lnSpc>
                        <a:spcAft>
                          <a:spcPts val="0"/>
                        </a:spcAft>
                      </a:pPr>
                      <a:r>
                        <a:rPr lang="es-MX" sz="3000" dirty="0">
                          <a:effectLst/>
                        </a:rPr>
                        <a:t>5.657</a:t>
                      </a:r>
                      <a:endParaRPr lang="es-MX" sz="3000" dirty="0">
                        <a:effectLst/>
                        <a:latin typeface="Graphik Regular" panose="020B0503030202060203"/>
                        <a:ea typeface="Times New Roman" panose="02020603050405020304" pitchFamily="18" charset="0"/>
                        <a:cs typeface="Arial" panose="020B0604020202020204" pitchFamily="34" charset="0"/>
                      </a:endParaRPr>
                    </a:p>
                  </a:txBody>
                  <a:tcPr marL="44450" marR="44450" marT="0" marB="0" anchor="ctr"/>
                </a:tc>
                <a:extLst>
                  <a:ext uri="{0D108BD9-81ED-4DB2-BD59-A6C34878D82A}">
                    <a16:rowId xmlns:a16="http://schemas.microsoft.com/office/drawing/2014/main" val="2648749716"/>
                  </a:ext>
                </a:extLst>
              </a:tr>
              <a:tr h="407116">
                <a:tc>
                  <a:txBody>
                    <a:bodyPr/>
                    <a:lstStyle/>
                    <a:p>
                      <a:pPr algn="ctr">
                        <a:lnSpc>
                          <a:spcPct val="150000"/>
                        </a:lnSpc>
                        <a:spcAft>
                          <a:spcPts val="0"/>
                        </a:spcAft>
                      </a:pPr>
                      <a:r>
                        <a:rPr lang="es-ES_tradnl" sz="3000" baseline="0" dirty="0" smtClean="0">
                          <a:effectLst/>
                          <a:latin typeface="+mn-lt"/>
                          <a:ea typeface="+mn-ea"/>
                          <a:cs typeface="+mn-cs"/>
                        </a:rPr>
                        <a:t>K</a:t>
                      </a:r>
                      <a:r>
                        <a:rPr lang="en-US" sz="3000" baseline="-25000" dirty="0" smtClean="0">
                          <a:effectLst/>
                          <a:latin typeface="Graphik Regular" panose="020B0503030202060203"/>
                          <a:ea typeface="Cambria" panose="02040503050406030204" pitchFamily="18" charset="0"/>
                          <a:cs typeface="Times New Roman" panose="02020603050405020304" pitchFamily="18" charset="0"/>
                        </a:rPr>
                        <a:t>L</a:t>
                      </a:r>
                      <a:r>
                        <a:rPr lang="es-ES_tradnl" sz="3000" dirty="0">
                          <a:effectLst/>
                        </a:rPr>
                        <a:t>a (s</a:t>
                      </a:r>
                      <a:r>
                        <a:rPr lang="es-ES_tradnl" sz="3000" baseline="30000" dirty="0">
                          <a:effectLst/>
                        </a:rPr>
                        <a:t>-1</a:t>
                      </a:r>
                      <a:r>
                        <a:rPr lang="es-ES_tradnl" sz="3000" dirty="0">
                          <a:effectLst/>
                        </a:rPr>
                        <a:t>)</a:t>
                      </a:r>
                      <a:endParaRPr lang="es-MX" sz="3000" dirty="0">
                        <a:effectLst/>
                        <a:latin typeface="Graphik Regular" panose="020B0503030202060203"/>
                        <a:ea typeface="Times New Roman" panose="02020603050405020304" pitchFamily="18" charset="0"/>
                        <a:cs typeface="Arial" panose="020B0604020202020204" pitchFamily="34" charset="0"/>
                      </a:endParaRPr>
                    </a:p>
                  </a:txBody>
                  <a:tcPr marL="44450" marR="44450" marT="0" marB="0" anchor="ctr"/>
                </a:tc>
                <a:tc>
                  <a:txBody>
                    <a:bodyPr/>
                    <a:lstStyle/>
                    <a:p>
                      <a:pPr algn="ctr">
                        <a:lnSpc>
                          <a:spcPct val="150000"/>
                        </a:lnSpc>
                        <a:spcAft>
                          <a:spcPts val="0"/>
                        </a:spcAft>
                      </a:pPr>
                      <a:r>
                        <a:rPr lang="es-MX" sz="3000" dirty="0">
                          <a:effectLst/>
                        </a:rPr>
                        <a:t>0.012</a:t>
                      </a:r>
                      <a:endParaRPr lang="es-MX" sz="3000" dirty="0">
                        <a:effectLst/>
                        <a:latin typeface="Graphik Regular" panose="020B0503030202060203"/>
                        <a:ea typeface="Times New Roman" panose="02020603050405020304" pitchFamily="18" charset="0"/>
                        <a:cs typeface="Arial" panose="020B0604020202020204" pitchFamily="34" charset="0"/>
                      </a:endParaRPr>
                    </a:p>
                  </a:txBody>
                  <a:tcPr marL="44450" marR="44450" marT="0" marB="0" anchor="ctr"/>
                </a:tc>
                <a:tc>
                  <a:txBody>
                    <a:bodyPr/>
                    <a:lstStyle/>
                    <a:p>
                      <a:pPr algn="ctr">
                        <a:lnSpc>
                          <a:spcPct val="150000"/>
                        </a:lnSpc>
                        <a:spcAft>
                          <a:spcPts val="0"/>
                        </a:spcAft>
                      </a:pPr>
                      <a:r>
                        <a:rPr lang="es-MX" sz="3000" dirty="0">
                          <a:effectLst/>
                        </a:rPr>
                        <a:t>0.001</a:t>
                      </a:r>
                      <a:endParaRPr lang="es-MX" sz="3000" dirty="0">
                        <a:effectLst/>
                        <a:latin typeface="Graphik Regular" panose="020B0503030202060203"/>
                        <a:ea typeface="Times New Roman" panose="02020603050405020304" pitchFamily="18" charset="0"/>
                        <a:cs typeface="Arial" panose="020B0604020202020204" pitchFamily="34" charset="0"/>
                      </a:endParaRPr>
                    </a:p>
                  </a:txBody>
                  <a:tcPr marL="44450" marR="44450" marT="0" marB="0" anchor="ctr"/>
                </a:tc>
                <a:extLst>
                  <a:ext uri="{0D108BD9-81ED-4DB2-BD59-A6C34878D82A}">
                    <a16:rowId xmlns:a16="http://schemas.microsoft.com/office/drawing/2014/main" val="2003283277"/>
                  </a:ext>
                </a:extLst>
              </a:tr>
            </a:tbl>
          </a:graphicData>
        </a:graphic>
      </p:graphicFrame>
      <p:sp>
        <p:nvSpPr>
          <p:cNvPr id="22" name="CuadroTexto 21">
            <a:extLst>
              <a:ext uri="{FF2B5EF4-FFF2-40B4-BE49-F238E27FC236}">
                <a16:creationId xmlns:a16="http://schemas.microsoft.com/office/drawing/2014/main" id="{6D50AD9F-4651-437D-AB22-C3DCDD7D50E3}"/>
              </a:ext>
            </a:extLst>
          </p:cNvPr>
          <p:cNvSpPr txBox="1"/>
          <p:nvPr/>
        </p:nvSpPr>
        <p:spPr>
          <a:xfrm>
            <a:off x="16770645" y="11088569"/>
            <a:ext cx="13753528" cy="584775"/>
          </a:xfrm>
          <a:prstGeom prst="rect">
            <a:avLst/>
          </a:prstGeom>
          <a:noFill/>
        </p:spPr>
        <p:txBody>
          <a:bodyPr wrap="square" lIns="396000" rIns="396000" rtlCol="0">
            <a:spAutoFit/>
          </a:bodyPr>
          <a:lstStyle>
            <a:defPPr>
              <a:defRPr lang="es-MX"/>
            </a:defPPr>
            <a:lvl1pPr indent="457200" algn="just">
              <a:defRPr sz="3200">
                <a:latin typeface="Arial" panose="020B0604020202020204" pitchFamily="34" charset="0"/>
                <a:cs typeface="Arial" panose="020B0604020202020204" pitchFamily="34" charset="0"/>
              </a:defRPr>
            </a:lvl1pPr>
          </a:lstStyle>
          <a:p>
            <a:pPr algn="ctr"/>
            <a:r>
              <a:rPr lang="es-MX" dirty="0">
                <a:latin typeface="Graphik Regular" panose="020B0503030202060203"/>
              </a:rPr>
              <a:t>Tabla 2.</a:t>
            </a:r>
            <a:r>
              <a:rPr lang="es-MX" b="1" dirty="0">
                <a:latin typeface="Graphik Regular" panose="020B0503030202060203"/>
              </a:rPr>
              <a:t> </a:t>
            </a:r>
            <a:r>
              <a:rPr lang="es-MX" dirty="0">
                <a:latin typeface="Graphik Regular" panose="020B0503030202060203"/>
              </a:rPr>
              <a:t>Caracterización del reactor de columna de burbuja</a:t>
            </a:r>
            <a:endParaRPr lang="es-MX" b="1" dirty="0">
              <a:latin typeface="Graphik Regular" panose="020B0503030202060203"/>
            </a:endParaRPr>
          </a:p>
        </p:txBody>
      </p:sp>
      <p:graphicFrame>
        <p:nvGraphicFramePr>
          <p:cNvPr id="24" name="Tabla 23">
            <a:extLst>
              <a:ext uri="{FF2B5EF4-FFF2-40B4-BE49-F238E27FC236}">
                <a16:creationId xmlns:a16="http://schemas.microsoft.com/office/drawing/2014/main" id="{681A0C2C-8F12-4059-9C69-8286A4DBCE11}"/>
              </a:ext>
            </a:extLst>
          </p:cNvPr>
          <p:cNvGraphicFramePr>
            <a:graphicFrameLocks noGrp="1"/>
          </p:cNvGraphicFramePr>
          <p:nvPr>
            <p:extLst>
              <p:ext uri="{D42A27DB-BD31-4B8C-83A1-F6EECF244321}">
                <p14:modId xmlns:p14="http://schemas.microsoft.com/office/powerpoint/2010/main" val="4265432026"/>
              </p:ext>
            </p:extLst>
          </p:nvPr>
        </p:nvGraphicFramePr>
        <p:xfrm>
          <a:off x="2443205" y="36724570"/>
          <a:ext cx="12767950" cy="4246284"/>
        </p:xfrm>
        <a:graphic>
          <a:graphicData uri="http://schemas.openxmlformats.org/drawingml/2006/table">
            <a:tbl>
              <a:tblPr firstRow="1" firstCol="1" bandRow="1">
                <a:tableStyleId>{17292A2E-F333-43FB-9621-5CBBE7FDCDCB}</a:tableStyleId>
              </a:tblPr>
              <a:tblGrid>
                <a:gridCol w="4375010">
                  <a:extLst>
                    <a:ext uri="{9D8B030D-6E8A-4147-A177-3AD203B41FA5}">
                      <a16:colId xmlns:a16="http://schemas.microsoft.com/office/drawing/2014/main" val="3004999809"/>
                    </a:ext>
                  </a:extLst>
                </a:gridCol>
                <a:gridCol w="4014825">
                  <a:extLst>
                    <a:ext uri="{9D8B030D-6E8A-4147-A177-3AD203B41FA5}">
                      <a16:colId xmlns:a16="http://schemas.microsoft.com/office/drawing/2014/main" val="1216363949"/>
                    </a:ext>
                  </a:extLst>
                </a:gridCol>
                <a:gridCol w="4378115">
                  <a:extLst>
                    <a:ext uri="{9D8B030D-6E8A-4147-A177-3AD203B41FA5}">
                      <a16:colId xmlns:a16="http://schemas.microsoft.com/office/drawing/2014/main" val="3256372399"/>
                    </a:ext>
                  </a:extLst>
                </a:gridCol>
              </a:tblGrid>
              <a:tr h="865344">
                <a:tc>
                  <a:txBody>
                    <a:bodyPr/>
                    <a:lstStyle/>
                    <a:p>
                      <a:pPr algn="ctr">
                        <a:lnSpc>
                          <a:spcPct val="100000"/>
                        </a:lnSpc>
                        <a:spcAft>
                          <a:spcPts val="0"/>
                        </a:spcAft>
                      </a:pPr>
                      <a:r>
                        <a:rPr lang="es-MX" sz="3000" dirty="0">
                          <a:effectLst/>
                          <a:latin typeface="Graphik Regular" panose="020B0503030202060203"/>
                        </a:rPr>
                        <a:t>Parámetro</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MX" sz="3000">
                          <a:effectLst/>
                          <a:latin typeface="Graphik Regular" panose="020B0503030202060203"/>
                        </a:rPr>
                        <a:t>Media</a:t>
                      </a:r>
                      <a:endParaRPr lang="es-MX" sz="300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MX" sz="3000">
                          <a:effectLst/>
                          <a:latin typeface="Graphik Regular" panose="020B0503030202060203"/>
                        </a:rPr>
                        <a:t>Desviación</a:t>
                      </a:r>
                      <a:endParaRPr lang="es-MX" sz="300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04954962"/>
                  </a:ext>
                </a:extLst>
              </a:tr>
              <a:tr h="676188">
                <a:tc>
                  <a:txBody>
                    <a:bodyPr/>
                    <a:lstStyle/>
                    <a:p>
                      <a:pPr algn="ctr">
                        <a:lnSpc>
                          <a:spcPct val="100000"/>
                        </a:lnSpc>
                        <a:spcAft>
                          <a:spcPts val="0"/>
                        </a:spcAft>
                      </a:pPr>
                      <a:r>
                        <a:rPr lang="es-ES_tradnl" sz="3000">
                          <a:effectLst/>
                          <a:latin typeface="Graphik Regular" panose="020B0503030202060203"/>
                        </a:rPr>
                        <a:t>DQO (g/L)</a:t>
                      </a:r>
                      <a:endParaRPr lang="es-MX" sz="300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a:effectLst/>
                          <a:latin typeface="Graphik Regular" panose="020B0503030202060203"/>
                        </a:rPr>
                        <a:t>19.55</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smtClean="0">
                          <a:effectLst/>
                          <a:latin typeface="Graphik Regular" panose="020B0503030202060203"/>
                        </a:rPr>
                        <a:t>1.629</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04306362"/>
                  </a:ext>
                </a:extLst>
              </a:tr>
              <a:tr h="676188">
                <a:tc>
                  <a:txBody>
                    <a:bodyPr/>
                    <a:lstStyle/>
                    <a:p>
                      <a:pPr algn="ctr">
                        <a:lnSpc>
                          <a:spcPct val="100000"/>
                        </a:lnSpc>
                        <a:spcAft>
                          <a:spcPts val="0"/>
                        </a:spcAft>
                      </a:pPr>
                      <a:r>
                        <a:rPr lang="es-ES_tradnl" sz="3000">
                          <a:effectLst/>
                          <a:latin typeface="Graphik Regular" panose="020B0503030202060203"/>
                        </a:rPr>
                        <a:t>SST (g/L)</a:t>
                      </a:r>
                      <a:endParaRPr lang="es-MX" sz="300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a:effectLst/>
                          <a:latin typeface="Graphik Regular" panose="020B0503030202060203"/>
                        </a:rPr>
                        <a:t>3.53</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smtClean="0">
                          <a:effectLst/>
                          <a:latin typeface="Graphik Regular" panose="020B0503030202060203"/>
                        </a:rPr>
                        <a:t>0.159</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32976115"/>
                  </a:ext>
                </a:extLst>
              </a:tr>
              <a:tr h="676188">
                <a:tc>
                  <a:txBody>
                    <a:bodyPr/>
                    <a:lstStyle/>
                    <a:p>
                      <a:pPr algn="ctr">
                        <a:lnSpc>
                          <a:spcPct val="100000"/>
                        </a:lnSpc>
                        <a:spcAft>
                          <a:spcPts val="0"/>
                        </a:spcAft>
                      </a:pPr>
                      <a:r>
                        <a:rPr lang="es-ES_tradnl" sz="3000">
                          <a:effectLst/>
                          <a:latin typeface="Graphik Regular" panose="020B0503030202060203"/>
                        </a:rPr>
                        <a:t>SSV (g/L)</a:t>
                      </a:r>
                      <a:endParaRPr lang="es-MX" sz="300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a:effectLst/>
                          <a:latin typeface="Graphik Regular" panose="020B0503030202060203"/>
                        </a:rPr>
                        <a:t>2.14</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smtClean="0">
                          <a:effectLst/>
                          <a:latin typeface="Graphik Regular" panose="020B0503030202060203"/>
                        </a:rPr>
                        <a:t>0.349</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887448427"/>
                  </a:ext>
                </a:extLst>
              </a:tr>
              <a:tr h="676188">
                <a:tc>
                  <a:txBody>
                    <a:bodyPr/>
                    <a:lstStyle/>
                    <a:p>
                      <a:pPr algn="ctr">
                        <a:lnSpc>
                          <a:spcPct val="100000"/>
                        </a:lnSpc>
                        <a:spcAft>
                          <a:spcPts val="0"/>
                        </a:spcAft>
                      </a:pPr>
                      <a:r>
                        <a:rPr lang="es-ES_tradnl" sz="3000">
                          <a:effectLst/>
                          <a:latin typeface="Graphik Regular" panose="020B0503030202060203"/>
                        </a:rPr>
                        <a:t>SD (mL/L)</a:t>
                      </a:r>
                      <a:endParaRPr lang="es-MX" sz="300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a:effectLst/>
                          <a:latin typeface="Graphik Regular" panose="020B0503030202060203"/>
                        </a:rPr>
                        <a:t>811.66</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smtClean="0">
                          <a:effectLst/>
                          <a:latin typeface="Graphik Regular" panose="020B0503030202060203"/>
                        </a:rPr>
                        <a:t>10.408</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405904844"/>
                  </a:ext>
                </a:extLst>
              </a:tr>
              <a:tr h="676188">
                <a:tc>
                  <a:txBody>
                    <a:bodyPr/>
                    <a:lstStyle/>
                    <a:p>
                      <a:pPr algn="ctr">
                        <a:lnSpc>
                          <a:spcPct val="100000"/>
                        </a:lnSpc>
                        <a:spcAft>
                          <a:spcPts val="0"/>
                        </a:spcAft>
                      </a:pPr>
                      <a:r>
                        <a:rPr lang="es-ES_tradnl" sz="3000" dirty="0">
                          <a:effectLst/>
                          <a:latin typeface="Graphik Regular" panose="020B0503030202060203"/>
                        </a:rPr>
                        <a:t>pH</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a:effectLst/>
                          <a:latin typeface="Graphik Regular" panose="020B0503030202060203"/>
                        </a:rPr>
                        <a:t>8.05</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tc>
                  <a:txBody>
                    <a:bodyPr/>
                    <a:lstStyle/>
                    <a:p>
                      <a:pPr algn="ctr">
                        <a:lnSpc>
                          <a:spcPct val="100000"/>
                        </a:lnSpc>
                        <a:spcAft>
                          <a:spcPts val="0"/>
                        </a:spcAft>
                      </a:pPr>
                      <a:r>
                        <a:rPr lang="es-ES_tradnl" sz="3000" dirty="0" smtClean="0">
                          <a:effectLst/>
                          <a:latin typeface="Graphik Regular" panose="020B0503030202060203"/>
                        </a:rPr>
                        <a:t>0.047</a:t>
                      </a:r>
                      <a:endParaRPr lang="es-MX" sz="3000" dirty="0">
                        <a:effectLst/>
                        <a:latin typeface="Graphik Regular" panose="020B0503030202060203"/>
                        <a:ea typeface="Cambria" panose="020405030504060302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825466818"/>
                  </a:ext>
                </a:extLst>
              </a:tr>
            </a:tbl>
          </a:graphicData>
        </a:graphic>
      </p:graphicFrame>
      <p:sp>
        <p:nvSpPr>
          <p:cNvPr id="25" name="CuadroTexto 24">
            <a:extLst>
              <a:ext uri="{FF2B5EF4-FFF2-40B4-BE49-F238E27FC236}">
                <a16:creationId xmlns:a16="http://schemas.microsoft.com/office/drawing/2014/main" id="{5444C925-B924-4FB7-B38D-A72BFC685A4A}"/>
              </a:ext>
            </a:extLst>
          </p:cNvPr>
          <p:cNvSpPr txBox="1"/>
          <p:nvPr/>
        </p:nvSpPr>
        <p:spPr>
          <a:xfrm>
            <a:off x="1570670" y="36215178"/>
            <a:ext cx="13753528" cy="584775"/>
          </a:xfrm>
          <a:prstGeom prst="rect">
            <a:avLst/>
          </a:prstGeom>
          <a:noFill/>
        </p:spPr>
        <p:txBody>
          <a:bodyPr wrap="square" lIns="396000" rIns="396000" rtlCol="0">
            <a:spAutoFit/>
          </a:bodyPr>
          <a:lstStyle>
            <a:defPPr>
              <a:defRPr lang="es-MX"/>
            </a:defPPr>
            <a:lvl1pPr indent="457200" algn="just">
              <a:defRPr sz="3200">
                <a:latin typeface="Arial" panose="020B0604020202020204" pitchFamily="34" charset="0"/>
                <a:cs typeface="Arial" panose="020B0604020202020204" pitchFamily="34" charset="0"/>
              </a:defRPr>
            </a:lvl1pPr>
          </a:lstStyle>
          <a:p>
            <a:pPr algn="ctr"/>
            <a:r>
              <a:rPr lang="es-MX" dirty="0">
                <a:latin typeface="Graphik Regular" panose="020B0503030202060203"/>
              </a:rPr>
              <a:t>Tabla 1. Caracterización del agua residual de matadero</a:t>
            </a:r>
          </a:p>
        </p:txBody>
      </p:sp>
      <p:graphicFrame>
        <p:nvGraphicFramePr>
          <p:cNvPr id="26" name="Gráfico 25">
            <a:extLst>
              <a:ext uri="{FF2B5EF4-FFF2-40B4-BE49-F238E27FC236}">
                <a16:creationId xmlns:a16="http://schemas.microsoft.com/office/drawing/2014/main" id="{C9A5A064-36FD-404A-B6C5-36C67E06EC1B}"/>
              </a:ext>
            </a:extLst>
          </p:cNvPr>
          <p:cNvGraphicFramePr/>
          <p:nvPr>
            <p:extLst>
              <p:ext uri="{D42A27DB-BD31-4B8C-83A1-F6EECF244321}">
                <p14:modId xmlns:p14="http://schemas.microsoft.com/office/powerpoint/2010/main" val="2589904067"/>
              </p:ext>
            </p:extLst>
          </p:nvPr>
        </p:nvGraphicFramePr>
        <p:xfrm>
          <a:off x="17361405" y="16486055"/>
          <a:ext cx="12767950" cy="6717222"/>
        </p:xfrm>
        <a:graphic>
          <a:graphicData uri="http://schemas.openxmlformats.org/drawingml/2006/chart">
            <c:chart xmlns:c="http://schemas.openxmlformats.org/drawingml/2006/chart" xmlns:r="http://schemas.openxmlformats.org/officeDocument/2006/relationships" r:id="rId2"/>
          </a:graphicData>
        </a:graphic>
      </p:graphicFrame>
      <p:sp>
        <p:nvSpPr>
          <p:cNvPr id="27" name="59 CuadroTexto">
            <a:extLst>
              <a:ext uri="{FF2B5EF4-FFF2-40B4-BE49-F238E27FC236}">
                <a16:creationId xmlns:a16="http://schemas.microsoft.com/office/drawing/2014/main" id="{8B2BA9B1-DCE0-464C-9837-5B036067F49E}"/>
              </a:ext>
            </a:extLst>
          </p:cNvPr>
          <p:cNvSpPr txBox="1"/>
          <p:nvPr/>
        </p:nvSpPr>
        <p:spPr>
          <a:xfrm>
            <a:off x="16770645" y="23182040"/>
            <a:ext cx="14567300" cy="584775"/>
          </a:xfrm>
          <a:prstGeom prst="rect">
            <a:avLst/>
          </a:prstGeom>
          <a:noFill/>
        </p:spPr>
        <p:txBody>
          <a:bodyPr wrap="square" rtlCol="0">
            <a:spAutoFit/>
          </a:bodyPr>
          <a:lstStyle/>
          <a:p>
            <a:pPr algn="ctr"/>
            <a:r>
              <a:rPr lang="es-MX" sz="3200" dirty="0">
                <a:latin typeface="Graphik Regular" panose="020B0503030202060203"/>
                <a:cs typeface="Arial" panose="020B0604020202020204" pitchFamily="34" charset="0"/>
              </a:rPr>
              <a:t>Figura 2.  Capacidad de lodos activados en el consumo del agua residual de matadero en términos de DQO</a:t>
            </a:r>
          </a:p>
        </p:txBody>
      </p:sp>
      <p:sp>
        <p:nvSpPr>
          <p:cNvPr id="29" name="CuadroTexto 28">
            <a:extLst>
              <a:ext uri="{FF2B5EF4-FFF2-40B4-BE49-F238E27FC236}">
                <a16:creationId xmlns:a16="http://schemas.microsoft.com/office/drawing/2014/main" id="{E2FC2ED9-B061-4501-A7D1-BC3C95625168}"/>
              </a:ext>
            </a:extLst>
          </p:cNvPr>
          <p:cNvSpPr txBox="1"/>
          <p:nvPr/>
        </p:nvSpPr>
        <p:spPr>
          <a:xfrm>
            <a:off x="16702817" y="14396185"/>
            <a:ext cx="14618229" cy="1938992"/>
          </a:xfrm>
          <a:prstGeom prst="rect">
            <a:avLst/>
          </a:prstGeom>
          <a:noFill/>
        </p:spPr>
        <p:txBody>
          <a:bodyPr wrap="square">
            <a:spAutoFit/>
          </a:bodyPr>
          <a:lstStyle/>
          <a:p>
            <a:pPr algn="just"/>
            <a:r>
              <a:rPr lang="es-MX" sz="4000" dirty="0">
                <a:latin typeface="Graphik Regular" panose="020B0503030202060203"/>
                <a:cs typeface="Arial" panose="020B0604020202020204" pitchFamily="34" charset="0"/>
              </a:rPr>
              <a:t>En la Figura 1 se presenta el tratamiento biológico del agua residual de matadero empleando lodos activados, con lo cual se obtuvo una eficiencia del 50.6 % a las 240 h de evaluación</a:t>
            </a:r>
            <a:endParaRPr lang="es-MX" sz="4000" dirty="0">
              <a:latin typeface="Graphik Regular" panose="020B0503030202060203"/>
            </a:endParaRPr>
          </a:p>
        </p:txBody>
      </p:sp>
    </p:spTree>
    <p:extLst>
      <p:ext uri="{BB962C8B-B14F-4D97-AF65-F5344CB8AC3E}">
        <p14:creationId xmlns:p14="http://schemas.microsoft.com/office/powerpoint/2010/main" val="2975299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290</TotalTime>
  <Words>956</Words>
  <Application>Microsoft Office PowerPoint</Application>
  <PresentationFormat>Personalizado</PresentationFormat>
  <Paragraphs>66</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Cambria</vt:lpstr>
      <vt:lpstr>Graphik Regular</vt:lpstr>
      <vt:lpstr>Times New Roman</vt:lpstr>
      <vt:lpstr>Tema de Office</vt:lpstr>
      <vt:lpstr>Presentación de PowerPoint</vt:lpstr>
    </vt:vector>
  </TitlesOfParts>
  <Company>Universidad Politecnica de Pachuca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 Abierta y a Disatancia</dc:creator>
  <cp:lastModifiedBy>ACER</cp:lastModifiedBy>
  <cp:revision>21</cp:revision>
  <dcterms:created xsi:type="dcterms:W3CDTF">2019-07-08T22:04:17Z</dcterms:created>
  <dcterms:modified xsi:type="dcterms:W3CDTF">2021-08-30T19:15:58Z</dcterms:modified>
</cp:coreProperties>
</file>