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405638" cy="43205400"/>
  <p:notesSz cx="6858000" cy="9144000"/>
  <p:defaultTextStyle>
    <a:defPPr>
      <a:defRPr lang="es-ES"/>
    </a:defPPr>
    <a:lvl1pPr marL="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33" d="100"/>
          <a:sy n="33" d="100"/>
        </p:scale>
        <p:origin x="96" y="-2862"/>
      </p:cViewPr>
      <p:guideLst>
        <p:guide orient="horz" pos="13608"/>
        <p:guide pos="10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23" y="13421680"/>
            <a:ext cx="27544792" cy="9261158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846" y="24483060"/>
            <a:ext cx="22683947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27/08/2021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60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27/08/2021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7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264486" y="10901365"/>
            <a:ext cx="25834495" cy="23224902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744126" y="10901365"/>
            <a:ext cx="76980266" cy="23224902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27/08/2021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27/08/2021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21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822" y="27763473"/>
            <a:ext cx="27544792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59822" y="18312295"/>
            <a:ext cx="27544792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27/08/2021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83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744128" y="63507940"/>
            <a:ext cx="51404567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7688789" y="63507940"/>
            <a:ext cx="51410194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27/08/2021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81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0282" y="9671212"/>
            <a:ext cx="14318118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620282" y="13701713"/>
            <a:ext cx="14318118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6461616" y="9671212"/>
            <a:ext cx="14323742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6461616" y="13701713"/>
            <a:ext cx="14323742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27/08/2021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00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27/08/2021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3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27/08/2021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3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83" y="1720215"/>
            <a:ext cx="10661232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69704" y="1720218"/>
            <a:ext cx="18115652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20283" y="9041133"/>
            <a:ext cx="10661232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27/08/2021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13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732" y="30243780"/>
            <a:ext cx="19443383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351732" y="3860483"/>
            <a:ext cx="19443383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51732" y="33814229"/>
            <a:ext cx="19443383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27/08/2021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4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0282" y="10081263"/>
            <a:ext cx="29165074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620282" y="40045008"/>
            <a:ext cx="7561316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04E7-9CBB-024B-80B1-AA25566971F4}" type="datetimeFigureOut">
              <a:rPr lang="es-ES" smtClean="0"/>
              <a:pPr/>
              <a:t>27/08/2021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071927" y="40045008"/>
            <a:ext cx="1026178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3224040" y="40045008"/>
            <a:ext cx="7561316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09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6027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2160270" rtl="0" eaLnBrk="1" latinLnBrk="0" hangingPunct="1">
        <a:spcBef>
          <a:spcPct val="20000"/>
        </a:spcBef>
        <a:buFont typeface="Arial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2160270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2160270" rtl="0" eaLnBrk="1" latinLnBrk="0" hangingPunct="1">
        <a:spcBef>
          <a:spcPct val="20000"/>
        </a:spcBef>
        <a:buFont typeface="Arial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2160270" rtl="0" eaLnBrk="1" latinLnBrk="0" hangingPunct="1">
        <a:spcBef>
          <a:spcPct val="20000"/>
        </a:spcBef>
        <a:buFont typeface="Arial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2160270" rtl="0" eaLnBrk="1" latinLnBrk="0" hangingPunct="1">
        <a:spcBef>
          <a:spcPct val="20000"/>
        </a:spcBef>
        <a:buFont typeface="Arial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00374" y="11996066"/>
            <a:ext cx="42029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Resumen </a:t>
            </a:r>
            <a:r>
              <a:rPr lang="es-MX" sz="36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(CI)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85260" y="15684194"/>
            <a:ext cx="52759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00374" y="27429203"/>
            <a:ext cx="45736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Metodología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6444072" y="12044681"/>
            <a:ext cx="45229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6717552" y="26714127"/>
            <a:ext cx="55525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688055" y="29879535"/>
            <a:ext cx="94788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Futuro de investigación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688055" y="32156153"/>
            <a:ext cx="47932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Referencias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85260" y="13128614"/>
            <a:ext cx="15280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Objetivos:  Diseñar un control para sistemas descriptores tipo TS tal que el error de seguimiento sea cero.</a:t>
            </a:r>
          </a:p>
          <a:p>
            <a:r>
              <a:rPr lang="es-MX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Metodología: El problema consiste en encontrar un estabilizador y un regulador por medio de desigualdades matriciales lineales.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780416" y="16645048"/>
                <a:ext cx="14937168" cy="440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Se considera el sistema no lineal en forma descriptor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acc>
                      <m:accPr>
                        <m:chr m:val="̇"/>
                        <m:ctrl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𝐵𝑢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𝐶𝑥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es de rango completo para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es constante. El exosistema es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acc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sSub>
                      <m:sSubPr>
                        <m:ctrl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y un error de seguimiento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𝐶𝑥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Se considera una representación exacta </a:t>
                </a:r>
                <a:r>
                  <a:rPr lang="es-ES" sz="4000" dirty="0" err="1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Takagi-Sugeno</a:t>
                </a:r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(TS):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MX" sz="4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r>
                          <a:rPr lang="es-MX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  <m: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MX" sz="4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̇"/>
                        <m:ctrl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r>
                          <a:rPr lang="es-MX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  <m:d>
                          <m:dPr>
                            <m:ctrlPr>
                              <a:rPr lang="es-MX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d>
                      <m:dPr>
                        <m:ctrlP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MX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𝐵𝑢</m:t>
                        </m:r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sz="4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MX" sz="4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𝐶𝑥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MX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𝝁</m:t>
                    </m:r>
                    <m:d>
                      <m:dPr>
                        <m:ctrlPr>
                          <a:rPr lang="es-MX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1,2,…,</m:t>
                        </m:r>
                        <m: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cumplen con la propiedad de suma convexa </a:t>
                </a:r>
                <a14:m>
                  <m:oMath xmlns:m="http://schemas.openxmlformats.org/officeDocument/2006/math">
                    <m:r>
                      <a:rPr lang="es-MX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MX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𝝁</m:t>
                    </m:r>
                    <m:d>
                      <m:dPr>
                        <m:ctrlPr>
                          <a:rPr lang="es-MX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s-MX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MX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r>
                          <a:rPr lang="es-MX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  <m:d>
                          <m:dPr>
                            <m:ctrlPr>
                              <a:rPr lang="es-MX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s-MX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16" y="16645048"/>
                <a:ext cx="14937168" cy="4402103"/>
              </a:xfrm>
              <a:prstGeom prst="rect">
                <a:avLst/>
              </a:prstGeom>
              <a:blipFill>
                <a:blip r:embed="rId2"/>
                <a:stretch>
                  <a:fillRect l="-1429" t="-2490" r="-1469" b="-48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16688056" y="27729729"/>
            <a:ext cx="14745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Para una familia de sistemas no lineales se ha realizado regulación de la salida por medio de sistemas TS y </a:t>
            </a:r>
            <a:r>
              <a:rPr lang="es-MX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LMIs</a:t>
            </a:r>
            <a:r>
              <a:rPr lang="es-MX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 permitiendo añadir medidas de desempeño en lazo cerrado.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6620228" y="30869174"/>
                <a:ext cx="148807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Diseñar mapeos no lineales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por medio de desigualdades matriciales lineales con el fin de tener regulación exacta. </a:t>
                </a: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228" y="30869174"/>
                <a:ext cx="14880700" cy="1323439"/>
              </a:xfrm>
              <a:prstGeom prst="rect">
                <a:avLst/>
              </a:prstGeom>
              <a:blipFill>
                <a:blip r:embed="rId3"/>
                <a:stretch>
                  <a:fillRect l="-1434" t="-8295" r="-1475" b="-188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16673305" y="33184970"/>
            <a:ext cx="147256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Isidori</a:t>
            </a:r>
            <a:r>
              <a:rPr lang="en-U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, A., y Byrnes, C. I. (1990). Output regulation of nonlinear systems. IEEE transactions on Automatic Control, 35(2), 131-140.</a:t>
            </a:r>
          </a:p>
          <a:p>
            <a:pPr algn="just"/>
            <a:r>
              <a:rPr lang="en-U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Meda-Campaña</a:t>
            </a:r>
            <a:r>
              <a:rPr lang="en-U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, J. A., Castillo-Toledo, B., y Chen, G. (2009). Synchronization of chaotic systems from a fuzzy regulation approach. Fuzzy Sets and Systems, 160(19), 2860-2875.</a:t>
            </a:r>
          </a:p>
          <a:p>
            <a:pPr algn="just"/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Bernal, M., Márquez, R., Estrada-Manzo, V., y Castillo-Toledo, B. (2012). </a:t>
            </a:r>
            <a:r>
              <a:rPr lang="es-E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Nonlinear</a:t>
            </a:r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 output </a:t>
            </a:r>
            <a:r>
              <a:rPr lang="es-E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regulation</a:t>
            </a:r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via</a:t>
            </a:r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Takagi-Sugeno</a:t>
            </a:r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fuzzy</a:t>
            </a:r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mappings</a:t>
            </a:r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: A full-</a:t>
            </a:r>
            <a:r>
              <a:rPr lang="es-E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information</a:t>
            </a:r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 LMI </a:t>
            </a:r>
            <a:r>
              <a:rPr lang="es-E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approach</a:t>
            </a:r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. In 2012 IEEE International </a:t>
            </a:r>
            <a:r>
              <a:rPr lang="es-E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Conference</a:t>
            </a:r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on</a:t>
            </a:r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Fuzzy</a:t>
            </a:r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Systems</a:t>
            </a:r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 (pp. 1-7). </a:t>
            </a:r>
            <a:endParaRPr lang="es-MX" sz="4000" dirty="0">
              <a:latin typeface="Graphik Regular" panose="020B050303020206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/>
              <p:cNvSpPr txBox="1"/>
              <p:nvPr/>
            </p:nvSpPr>
            <p:spPr>
              <a:xfrm>
                <a:off x="16433644" y="13245298"/>
                <a:ext cx="11471174" cy="4080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Se reescriben las ecuaciones dinámicas del sistema </a:t>
                </a:r>
                <a:r>
                  <a:rPr lang="es-MX" sz="4000" dirty="0" err="1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Cart</a:t>
                </a:r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-Pole en forma** descriptor TS:  </a:t>
                </a:r>
                <a:endParaRPr lang="es-MX" sz="4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sz="4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4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MX" sz="4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sup>
                        <m:e>
                          <m:r>
                            <a:rPr lang="es-MX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  <m:d>
                            <m:dPr>
                              <m:ctrlPr>
                                <a:rPr lang="es-MX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s-MX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acc>
                        <m:accPr>
                          <m:chr m:val="̇"/>
                          <m:ctrlPr>
                            <a:rPr lang="es-MX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sz="4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sup>
                        <m:e>
                          <m:r>
                            <a:rPr lang="es-MX" sz="4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𝐵𝑢</m:t>
                          </m:r>
                        </m:e>
                      </m:d>
                    </m:oMath>
                  </m:oMathPara>
                </a14:m>
                <a:endParaRPr lang="es-MX" sz="4000" b="0" dirty="0">
                  <a:latin typeface="Graphik Regular" panose="020B0503030202060203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acc>
                        <m:accPr>
                          <m:chr m:val="̇"/>
                          <m:ctrlP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acc>
                      <m:r>
                        <a:rPr lang="es-MX" sz="4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4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</m:oMath>
                  </m:oMathPara>
                </a14:m>
                <a:endParaRPr lang="es-MX" sz="4000" dirty="0">
                  <a:latin typeface="Graphik Regular" panose="020B050303020206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3644" y="13245298"/>
                <a:ext cx="11471174" cy="4080284"/>
              </a:xfrm>
              <a:prstGeom prst="rect">
                <a:avLst/>
              </a:prstGeom>
              <a:blipFill>
                <a:blip r:embed="rId4"/>
                <a:stretch>
                  <a:fillRect l="-1913" t="-2691" r="-18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499B8345-4E14-4357-BCC4-2CA60FE34495}"/>
              </a:ext>
            </a:extLst>
          </p:cNvPr>
          <p:cNvSpPr>
            <a:spLocks noGrp="1"/>
          </p:cNvSpPr>
          <p:nvPr/>
        </p:nvSpPr>
        <p:spPr>
          <a:xfrm>
            <a:off x="780415" y="8259019"/>
            <a:ext cx="30652685" cy="4273969"/>
          </a:xfrm>
          <a:prstGeom prst="rect">
            <a:avLst/>
          </a:prstGeom>
        </p:spPr>
        <p:txBody>
          <a:bodyPr vert="horz" lIns="121924" tIns="60962" rIns="121924" bIns="60962" rtlCol="0" anchor="t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es-ES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POBLETE SALINAS, LUIS ALBERTO, HERNÁNDEZ CORTÉS, TONATIUH, ESTRADA MANZO, VÍCTOR.</a:t>
            </a:r>
            <a:endParaRPr lang="en-GB" sz="3000" dirty="0">
              <a:solidFill>
                <a:schemeClr val="tx1"/>
              </a:solidFill>
              <a:latin typeface="Graphik Regular" panose="020B050303020206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MX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1</a:t>
            </a:r>
            <a:r>
              <a:rPr lang="es-MX" sz="3000" baseline="30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es-MX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autor: (ORC ID - 0000-0003-3555-0427) y CVU 1</a:t>
            </a:r>
            <a:r>
              <a:rPr lang="es-MX" sz="3000" baseline="30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es-MX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autor: (CVU </a:t>
            </a:r>
            <a:r>
              <a:rPr lang="es-ES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585090</a:t>
            </a:r>
            <a:r>
              <a:rPr lang="es-MX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3000" dirty="0">
              <a:solidFill>
                <a:schemeClr val="tx1"/>
              </a:solidFill>
              <a:latin typeface="Graphik Regular" panose="020B050303020206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2</a:t>
            </a:r>
            <a:r>
              <a:rPr lang="en-GB" sz="3000" baseline="30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GB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</a:t>
            </a:r>
            <a:r>
              <a:rPr lang="en-GB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(ORC ID - 0000-0002-1966-2755) y CVU 2</a:t>
            </a:r>
            <a:r>
              <a:rPr lang="en-GB" sz="3000" baseline="30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GB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</a:t>
            </a:r>
            <a:r>
              <a:rPr lang="en-GB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(CVU 348361)</a:t>
            </a:r>
          </a:p>
          <a:p>
            <a:pPr algn="l"/>
            <a:r>
              <a:rPr lang="en-GB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3</a:t>
            </a:r>
            <a:r>
              <a:rPr lang="en-GB" sz="3000" baseline="30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en-GB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</a:t>
            </a:r>
            <a:r>
              <a:rPr lang="en-GB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(ORC ID - 0000-0002-2902-8424) y CVU 3</a:t>
            </a:r>
            <a:r>
              <a:rPr lang="en-GB" sz="3000" baseline="30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en-GB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</a:t>
            </a:r>
            <a:r>
              <a:rPr lang="en-GB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(CVU 366627)</a:t>
            </a:r>
          </a:p>
          <a:p>
            <a:pPr algn="l"/>
            <a:endParaRPr lang="en-GB" sz="3000" dirty="0">
              <a:solidFill>
                <a:schemeClr val="tx1"/>
              </a:solidFill>
              <a:latin typeface="Graphik Regular" panose="020B050303020206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MX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Departamento de Ingeniería Mecatrónica, Universidad Politécnica de Pachuca.</a:t>
            </a:r>
          </a:p>
          <a:p>
            <a:pPr algn="l"/>
            <a:r>
              <a:rPr lang="es-MX" sz="3000" dirty="0">
                <a:solidFill>
                  <a:schemeClr val="tx1"/>
                </a:solidFill>
                <a:latin typeface="Graphik Regular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luis.poblete@micorreo.upp.edu.mx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685260" y="28426184"/>
                <a:ext cx="15240540" cy="5794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Para obtener una ley de control con un estabilizador no lineal y un regulador combinado: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MX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sub>
                    </m:sSub>
                    <m:d>
                      <m:dPr>
                        <m:ctrl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s-MX" sz="4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, las ganancias del estabilizador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MX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s-MX" sz="4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son calculadas por medio de las </a:t>
                </a:r>
                <a:r>
                  <a:rPr lang="es-ES" sz="4000" dirty="0" err="1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LMIs</a:t>
                </a:r>
                <a:endParaRPr lang="es-ES" sz="4000" dirty="0">
                  <a:latin typeface="Graphik Regular" panose="020B0503030202060203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d>
                      <m:dPr>
                        <m:begChr m:val="["/>
                        <m:endChr m:val="]"/>
                        <m:ctrlPr>
                          <a:rPr lang="es-ES" sz="4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4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4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sSub>
                                <m:sSubPr>
                                  <m:ctrlPr>
                                    <a:rPr lang="es-ES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(∗)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4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4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  <m:r>
                      <a:rPr lang="es-MX" sz="4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MX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s-MX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s-MX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1,…,</m:t>
                        </m:r>
                        <m:r>
                          <a:rPr lang="es-MX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y los mapeos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s-MX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r>
                          <a:rPr lang="es-MX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  <m:d>
                          <m:dPr>
                            <m:ctrlPr>
                              <a:rPr lang="es-MX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s-MX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MX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s-MX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con</a:t>
                </a:r>
                <a14:m>
                  <m:oMath xmlns:m="http://schemas.openxmlformats.org/officeDocument/2006/math">
                    <m:r>
                      <a:rPr lang="es-MX" sz="4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4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s-MX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son encontradas por medio de las LMI de optimización donde</a:t>
                </a:r>
                <a:endParaRPr lang="es-MX" sz="4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4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s-MX" sz="4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sz="4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s-MX" sz="4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&gt;0:   −</m:t>
                      </m:r>
                      <m:r>
                        <a:rPr lang="es-MX" sz="4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s-MX" sz="4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≺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s-MX" sz="4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MX" sz="40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s-MX" sz="4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4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s-MX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4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≺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es-MX" sz="4000" dirty="0">
                  <a:latin typeface="Graphik Regular" panose="020B050303020206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60" y="28426184"/>
                <a:ext cx="15240540" cy="5794471"/>
              </a:xfrm>
              <a:prstGeom prst="rect">
                <a:avLst/>
              </a:prstGeom>
              <a:blipFill>
                <a:blip r:embed="rId5"/>
                <a:stretch>
                  <a:fillRect l="-1399" t="-1893" r="-13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/>
          <p:cNvSpPr txBox="1"/>
          <p:nvPr/>
        </p:nvSpPr>
        <p:spPr>
          <a:xfrm>
            <a:off x="16559644" y="38564699"/>
            <a:ext cx="69494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Agradecimientos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6516948" y="39361772"/>
            <a:ext cx="14826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Se agradece al Consejo Nacional de Ciencia y Tecnología (CONACYT) por su apoyo para la beca del programa PNPC para el CVU 585090.</a:t>
            </a:r>
            <a:endParaRPr lang="es-MX" sz="4000" dirty="0">
              <a:latin typeface="Graphik Regular" panose="020B050303020206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85260" y="4128281"/>
            <a:ext cx="3016836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Graphik Regular" panose="020B0503030202060203" pitchFamily="34" charset="0"/>
                <a:cs typeface="Times New Roman" panose="02020603050405020304" pitchFamily="18" charset="0"/>
              </a:rPr>
              <a:t>Regulación no lineal de la salida para sistemas descriptores de tipo </a:t>
            </a:r>
            <a:r>
              <a:rPr lang="es-MX" b="1" dirty="0" err="1">
                <a:latin typeface="Graphik Regular" panose="020B0503030202060203" pitchFamily="34" charset="0"/>
                <a:cs typeface="Times New Roman" panose="02020603050405020304" pitchFamily="18" charset="0"/>
              </a:rPr>
              <a:t>Takagi-Sugeno</a:t>
            </a:r>
            <a:r>
              <a:rPr lang="es-MX" b="1" dirty="0">
                <a:latin typeface="Graphik Regular" panose="020B0503030202060203" pitchFamily="34" charset="0"/>
                <a:cs typeface="Times New Roman" panose="02020603050405020304" pitchFamily="18" charset="0"/>
              </a:rPr>
              <a:t> con variedad estacionaria como un problema LMI de optimización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F0768DD-7B18-44DD-BA24-01F3F44164D1}"/>
                  </a:ext>
                </a:extLst>
              </p:cNvPr>
              <p:cNvSpPr txBox="1"/>
              <p:nvPr/>
            </p:nvSpPr>
            <p:spPr>
              <a:xfrm>
                <a:off x="23968851" y="18521276"/>
                <a:ext cx="7440306" cy="3591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Las </a:t>
                </a:r>
                <a:r>
                  <a:rPr lang="es-MX" sz="4000" dirty="0" err="1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LMIs</a:t>
                </a:r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son factibles y arrojan el siguiente el mapeo</a:t>
                </a:r>
              </a:p>
              <a:p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4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4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9.9383</m:t>
                                    </m:r>
                                  </m:e>
                                  <m:e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4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4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9.9383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.9865</m:t>
                                    </m:r>
                                  </m:e>
                                  <m:e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0.9738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MX" sz="4000" dirty="0">
                  <a:latin typeface="Graphik Regular" panose="020B050303020206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F0768DD-7B18-44DD-BA24-01F3F4416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851" y="18521276"/>
                <a:ext cx="7440306" cy="3591176"/>
              </a:xfrm>
              <a:prstGeom prst="rect">
                <a:avLst/>
              </a:prstGeom>
              <a:blipFill>
                <a:blip r:embed="rId6"/>
                <a:stretch>
                  <a:fillRect l="-2951" t="-3056" r="-286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>
            <a:extLst>
              <a:ext uri="{FF2B5EF4-FFF2-40B4-BE49-F238E27FC236}">
                <a16:creationId xmlns:a16="http://schemas.microsoft.com/office/drawing/2014/main" id="{5B9C3902-F8DE-4E6D-9A84-09EF79E52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78891" y="13416049"/>
            <a:ext cx="3554209" cy="4080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0CEB1A8-145A-4713-BA4B-86CFCC529A5A}"/>
                  </a:ext>
                </a:extLst>
              </p:cNvPr>
              <p:cNvSpPr txBox="1"/>
              <p:nvPr/>
            </p:nvSpPr>
            <p:spPr>
              <a:xfrm>
                <a:off x="8191656" y="21155169"/>
                <a:ext cx="7496431" cy="5558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Se busca una adaptación numérica del</a:t>
                </a:r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problema original de regulación de la salida que consiste en encontrar mapeos</a:t>
                </a:r>
                <a14:m>
                  <m:oMath xmlns:m="http://schemas.openxmlformats.org/officeDocument/2006/math">
                    <m:r>
                      <a:rPr lang="es-MX" sz="4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MX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MX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tales que</a:t>
                </a:r>
              </a:p>
              <a:p>
                <a:pPr algn="just"/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4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s-MX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MX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s-MX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s-MX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den>
                    </m:f>
                    <m:r>
                      <a:rPr lang="es-MX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s-MX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s-MX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s-MX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MX" sz="4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4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s-MX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s-MX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s-MX" sz="4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4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s-MX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s-MX" sz="4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r>
                        <a:rPr lang="es-MX" sz="4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s-MX" sz="4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s-MX" sz="4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MX" sz="4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s-MX" sz="4400" dirty="0">
                  <a:latin typeface="Graphik Regular" panose="020B0503030202060203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MX" sz="4000" dirty="0">
                    <a:latin typeface="Graphik Regular" panose="020B0503030202060203" pitchFamily="34" charset="0"/>
                    <a:cs typeface="Times New Roman" panose="02020603050405020304" pitchFamily="18" charset="0"/>
                  </a:rPr>
                  <a:t>(conocidas como ecuaciones FIB).</a:t>
                </a: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0CEB1A8-145A-4713-BA4B-86CFCC529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656" y="21155169"/>
                <a:ext cx="7496431" cy="5558958"/>
              </a:xfrm>
              <a:prstGeom prst="rect">
                <a:avLst/>
              </a:prstGeom>
              <a:blipFill>
                <a:blip r:embed="rId10"/>
                <a:stretch>
                  <a:fillRect l="-2927" t="-1974" r="-2764" b="-37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n 30">
            <a:extLst>
              <a:ext uri="{FF2B5EF4-FFF2-40B4-BE49-F238E27FC236}">
                <a16:creationId xmlns:a16="http://schemas.microsoft.com/office/drawing/2014/main" id="{95069C17-C65A-4966-BA5C-C6A90BD43B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58354" y="18397422"/>
            <a:ext cx="4877181" cy="346308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A9088759-A6BA-4807-AA08-DEB7C47874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16948" y="14855660"/>
            <a:ext cx="3585025" cy="311646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3B33CBC-9E9C-42DD-A543-295EEBB555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3844" y="21097521"/>
            <a:ext cx="7881643" cy="6188549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0170D64B-92BE-4818-83D8-7AB9ED7FE9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01846" y="34247277"/>
            <a:ext cx="10707677" cy="6429855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7BA597-ABBB-44F1-84AC-0BA70FA38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079928" y="22347513"/>
            <a:ext cx="5590817" cy="4566337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9296EAF1-7275-46F5-B904-F9D2D1A0D56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581636" y="22285806"/>
            <a:ext cx="6854263" cy="46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649</Words>
  <Application>Microsoft Office PowerPoint</Application>
  <PresentationFormat>Personalizado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Graphik Regular</vt:lpstr>
      <vt:lpstr>Tema de Office</vt:lpstr>
      <vt:lpstr>Presentación de PowerPoint</vt:lpstr>
    </vt:vector>
  </TitlesOfParts>
  <Company>Universidad Politecnica de Pachuca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Educacion Abierta y a Disatancia</dc:creator>
  <cp:lastModifiedBy>luis alberto poblete salinas</cp:lastModifiedBy>
  <cp:revision>13</cp:revision>
  <dcterms:created xsi:type="dcterms:W3CDTF">2019-07-08T22:04:17Z</dcterms:created>
  <dcterms:modified xsi:type="dcterms:W3CDTF">2021-08-27T15:01:10Z</dcterms:modified>
</cp:coreProperties>
</file>