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405638" cy="43205400"/>
  <p:notesSz cx="6858000" cy="9144000"/>
  <p:defaultText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25" autoAdjust="0"/>
    <p:restoredTop sz="94660"/>
  </p:normalViewPr>
  <p:slideViewPr>
    <p:cSldViewPr snapToGrid="0" snapToObjects="1" showGuides="1">
      <p:cViewPr>
        <p:scale>
          <a:sx n="33" d="100"/>
          <a:sy n="33" d="100"/>
        </p:scale>
        <p:origin x="2196" y="-3054"/>
      </p:cViewPr>
      <p:guideLst>
        <p:guide orient="horz" pos="13608"/>
        <p:guide pos="10207"/>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423" y="13421680"/>
            <a:ext cx="27544792" cy="9261158"/>
          </a:xfrm>
        </p:spPr>
        <p:txBody>
          <a:bodyPr/>
          <a:lstStyle/>
          <a:p>
            <a:r>
              <a:rPr lang="es-ES_tradnl"/>
              <a:t>Clic para editar título</a:t>
            </a:r>
            <a:endParaRPr lang="es-ES"/>
          </a:p>
        </p:txBody>
      </p:sp>
      <p:sp>
        <p:nvSpPr>
          <p:cNvPr id="3" name="Subtítulo 2"/>
          <p:cNvSpPr>
            <a:spLocks noGrp="1"/>
          </p:cNvSpPr>
          <p:nvPr>
            <p:ph type="subTitle" idx="1"/>
          </p:nvPr>
        </p:nvSpPr>
        <p:spPr>
          <a:xfrm>
            <a:off x="4860846" y="24483060"/>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03460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75917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64486" y="10901365"/>
            <a:ext cx="25834495" cy="23224902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5744126" y="10901365"/>
            <a:ext cx="76980266" cy="23224902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6506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9762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59822" y="27763473"/>
            <a:ext cx="27544792" cy="8581073"/>
          </a:xfrm>
        </p:spPr>
        <p:txBody>
          <a:bodyPr anchor="t"/>
          <a:lstStyle>
            <a:lvl1pPr algn="l">
              <a:defRPr sz="18900" b="1" cap="all"/>
            </a:lvl1pPr>
          </a:lstStyle>
          <a:p>
            <a:r>
              <a:rPr lang="es-ES_tradnl"/>
              <a:t>Clic para editar título</a:t>
            </a:r>
            <a:endParaRPr lang="es-ES"/>
          </a:p>
        </p:txBody>
      </p:sp>
      <p:sp>
        <p:nvSpPr>
          <p:cNvPr id="3" name="Marcador de texto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724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5744128" y="63507940"/>
            <a:ext cx="51404567"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57688789" y="63507940"/>
            <a:ext cx="51410194"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08281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620282" y="1730219"/>
            <a:ext cx="29165074" cy="72009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620282" y="9671212"/>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620282" y="13701713"/>
            <a:ext cx="14318118"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6461616" y="9671212"/>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6461616" y="13701713"/>
            <a:ext cx="14323742"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660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9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4033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620283" y="1720215"/>
            <a:ext cx="10661232" cy="7320915"/>
          </a:xfrm>
        </p:spPr>
        <p:txBody>
          <a:bodyPr anchor="b"/>
          <a:lstStyle>
            <a:lvl1pPr algn="l">
              <a:defRPr sz="9500" b="1"/>
            </a:lvl1pPr>
          </a:lstStyle>
          <a:p>
            <a:r>
              <a:rPr lang="es-ES_tradnl"/>
              <a:t>Clic para editar título</a:t>
            </a:r>
            <a:endParaRPr lang="es-ES"/>
          </a:p>
        </p:txBody>
      </p:sp>
      <p:sp>
        <p:nvSpPr>
          <p:cNvPr id="3" name="Marcador de contenido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620283" y="9041133"/>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85813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51732" y="30243780"/>
            <a:ext cx="19443383" cy="3570449"/>
          </a:xfrm>
        </p:spPr>
        <p:txBody>
          <a:bodyPr anchor="b"/>
          <a:lstStyle>
            <a:lvl1pPr algn="l">
              <a:defRPr sz="9500" b="1"/>
            </a:lvl1pPr>
          </a:lstStyle>
          <a:p>
            <a:r>
              <a:rPr lang="es-ES_tradnl"/>
              <a:t>Clic para editar título</a:t>
            </a:r>
            <a:endParaRPr lang="es-ES"/>
          </a:p>
        </p:txBody>
      </p:sp>
      <p:sp>
        <p:nvSpPr>
          <p:cNvPr id="3" name="Marcador de posición de imagen 2"/>
          <p:cNvSpPr>
            <a:spLocks noGrp="1"/>
          </p:cNvSpPr>
          <p:nvPr>
            <p:ph type="pic" idx="1"/>
          </p:nvPr>
        </p:nvSpPr>
        <p:spPr>
          <a:xfrm>
            <a:off x="6351732" y="3860483"/>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s-ES"/>
          </a:p>
        </p:txBody>
      </p:sp>
      <p:sp>
        <p:nvSpPr>
          <p:cNvPr id="4" name="Marcador de texto 3"/>
          <p:cNvSpPr>
            <a:spLocks noGrp="1"/>
          </p:cNvSpPr>
          <p:nvPr>
            <p:ph type="body" sz="half" idx="2"/>
          </p:nvPr>
        </p:nvSpPr>
        <p:spPr>
          <a:xfrm>
            <a:off x="6351732" y="33814229"/>
            <a:ext cx="19443383"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3654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620282" y="10081263"/>
            <a:ext cx="29165074" cy="28513567"/>
          </a:xfrm>
          <a:prstGeom prst="rect">
            <a:avLst/>
          </a:prstGeom>
        </p:spPr>
        <p:txBody>
          <a:bodyPr vert="horz" lIns="432054" tIns="216027" rIns="432054" bIns="216027"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620282" y="40045008"/>
            <a:ext cx="7561316"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710F04E7-9CBB-024B-80B1-AA25566971F4}" type="datetimeFigureOut">
              <a:rPr lang="es-ES" smtClean="0"/>
              <a:pPr/>
              <a:t>27/08/2021</a:t>
            </a:fld>
            <a:endParaRPr lang="es-ES"/>
          </a:p>
        </p:txBody>
      </p:sp>
      <p:sp>
        <p:nvSpPr>
          <p:cNvPr id="5" name="Marcador de pie de página 4"/>
          <p:cNvSpPr>
            <a:spLocks noGrp="1"/>
          </p:cNvSpPr>
          <p:nvPr>
            <p:ph type="ftr" sz="quarter" idx="3"/>
          </p:nvPr>
        </p:nvSpPr>
        <p:spPr>
          <a:xfrm>
            <a:off x="11071927" y="40045008"/>
            <a:ext cx="10261785"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23224040" y="40045008"/>
            <a:ext cx="7561316"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685746D1-7770-DB4A-92E1-F45EB2EF196C}" type="slidenum">
              <a:rPr lang="es-ES" smtClean="0"/>
              <a:pPr/>
              <a:t>‹Nº›</a:t>
            </a:fld>
            <a:endParaRPr lang="es-ES"/>
          </a:p>
        </p:txBody>
      </p:sp>
    </p:spTree>
    <p:extLst>
      <p:ext uri="{BB962C8B-B14F-4D97-AF65-F5344CB8AC3E}">
        <p14:creationId xmlns:p14="http://schemas.microsoft.com/office/powerpoint/2010/main" val="334009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0374" y="10853066"/>
            <a:ext cx="4307141"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Resumen </a:t>
            </a:r>
            <a:r>
              <a:rPr lang="es-MX" sz="3600" dirty="0">
                <a:latin typeface="Graphik Regular" panose="020B0503030202060203" pitchFamily="34" charset="0"/>
                <a:cs typeface="Times New Roman" panose="02020603050405020304" pitchFamily="18" charset="0"/>
              </a:rPr>
              <a:t>(CI)</a:t>
            </a:r>
          </a:p>
        </p:txBody>
      </p:sp>
      <p:sp>
        <p:nvSpPr>
          <p:cNvPr id="3" name="CuadroTexto 2"/>
          <p:cNvSpPr txBox="1"/>
          <p:nvPr/>
        </p:nvSpPr>
        <p:spPr>
          <a:xfrm>
            <a:off x="700374" y="15864233"/>
            <a:ext cx="5275931"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Introducción</a:t>
            </a:r>
          </a:p>
        </p:txBody>
      </p:sp>
      <p:sp>
        <p:nvSpPr>
          <p:cNvPr id="4" name="CuadroTexto 3"/>
          <p:cNvSpPr txBox="1"/>
          <p:nvPr/>
        </p:nvSpPr>
        <p:spPr>
          <a:xfrm>
            <a:off x="700374" y="22399749"/>
            <a:ext cx="4573688"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Metodología</a:t>
            </a:r>
          </a:p>
        </p:txBody>
      </p:sp>
      <p:sp>
        <p:nvSpPr>
          <p:cNvPr id="5" name="CuadroTexto 4"/>
          <p:cNvSpPr txBox="1"/>
          <p:nvPr/>
        </p:nvSpPr>
        <p:spPr>
          <a:xfrm>
            <a:off x="16529378" y="10965321"/>
            <a:ext cx="4522969"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Resultados</a:t>
            </a:r>
          </a:p>
        </p:txBody>
      </p:sp>
      <p:sp>
        <p:nvSpPr>
          <p:cNvPr id="6" name="CuadroTexto 5"/>
          <p:cNvSpPr txBox="1"/>
          <p:nvPr/>
        </p:nvSpPr>
        <p:spPr>
          <a:xfrm>
            <a:off x="16529378" y="28603561"/>
            <a:ext cx="5552546"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Conclusiones</a:t>
            </a:r>
          </a:p>
        </p:txBody>
      </p:sp>
      <p:sp>
        <p:nvSpPr>
          <p:cNvPr id="7" name="CuadroTexto 6"/>
          <p:cNvSpPr txBox="1"/>
          <p:nvPr/>
        </p:nvSpPr>
        <p:spPr>
          <a:xfrm>
            <a:off x="16586804" y="31982583"/>
            <a:ext cx="9478813"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Futuro de investigación</a:t>
            </a:r>
          </a:p>
        </p:txBody>
      </p:sp>
      <p:sp>
        <p:nvSpPr>
          <p:cNvPr id="8" name="CuadroTexto 7"/>
          <p:cNvSpPr txBox="1"/>
          <p:nvPr/>
        </p:nvSpPr>
        <p:spPr>
          <a:xfrm>
            <a:off x="16529378" y="34570555"/>
            <a:ext cx="4793235"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Referencias</a:t>
            </a:r>
          </a:p>
        </p:txBody>
      </p:sp>
      <p:sp>
        <p:nvSpPr>
          <p:cNvPr id="9" name="CuadroTexto 8"/>
          <p:cNvSpPr txBox="1"/>
          <p:nvPr/>
        </p:nvSpPr>
        <p:spPr>
          <a:xfrm>
            <a:off x="685260" y="11926620"/>
            <a:ext cx="15280454" cy="3785652"/>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Objetivos: Estimar fallas en actuadores de sistemas dinámicos.</a:t>
            </a:r>
          </a:p>
          <a:p>
            <a:pPr algn="just"/>
            <a:r>
              <a:rPr lang="es-MX" sz="4000" dirty="0">
                <a:latin typeface="Graphik Regular" panose="020B0503030202060203" pitchFamily="34" charset="0"/>
                <a:cs typeface="Times New Roman" panose="02020603050405020304" pitchFamily="18" charset="0"/>
              </a:rPr>
              <a:t>Metodología: La estimación se realiza por medio de observadores de entradas desconocidas de tipo Luenberger.</a:t>
            </a:r>
          </a:p>
          <a:p>
            <a:pPr algn="just"/>
            <a:r>
              <a:rPr lang="es-MX" sz="4000" dirty="0">
                <a:latin typeface="Graphik Regular" panose="020B0503030202060203" pitchFamily="34" charset="0"/>
                <a:cs typeface="Times New Roman" panose="02020603050405020304" pitchFamily="18" charset="0"/>
              </a:rPr>
              <a:t>Contribución: Condiciones de diseño de observadores de entradas desconocidas tipo Luenberger para la estimación de fallas en actuadores como parte del diagnóstico de sistemas dinámicos.</a:t>
            </a:r>
          </a:p>
        </p:txBody>
      </p:sp>
      <p:sp>
        <p:nvSpPr>
          <p:cNvPr id="10" name="CuadroTexto 9"/>
          <p:cNvSpPr txBox="1"/>
          <p:nvPr/>
        </p:nvSpPr>
        <p:spPr>
          <a:xfrm>
            <a:off x="725174" y="16898602"/>
            <a:ext cx="15240540" cy="3170099"/>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El comportamiento predefinido (por medio de una señal de control) de plantas (electrónicas, electromecánicas, mecatrónicas, etcétera) está sujeto a la ausencia de fallas en actuadores/sensores, señales externas (perturbaciones) o incertidumbres paramétricas. Este trabajo se centra en la estimación de fallas en actuadores.</a:t>
            </a:r>
            <a:endParaRPr lang="es-MX" sz="4400" dirty="0">
              <a:latin typeface="Graphik Regular" panose="020B0503030202060203" pitchFamily="34" charset="0"/>
              <a:cs typeface="Times New Roman" panose="02020603050405020304" pitchFamily="18" charset="0"/>
            </a:endParaRPr>
          </a:p>
        </p:txBody>
      </p:sp>
      <p:sp>
        <p:nvSpPr>
          <p:cNvPr id="11" name="CuadroTexto 10"/>
          <p:cNvSpPr txBox="1"/>
          <p:nvPr/>
        </p:nvSpPr>
        <p:spPr>
          <a:xfrm>
            <a:off x="16529378" y="29536598"/>
            <a:ext cx="14745044" cy="2554545"/>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En la tarea de estimación de fallas, los observadores de entradas desconocidas tienen buen desempeño siempre que se considere una derivada de la falla relativamente grande, esto implica que el tamaño del sistema aumentado crezca. </a:t>
            </a:r>
            <a:endParaRPr lang="es-MX" sz="4000" dirty="0">
              <a:latin typeface="Graphik Regular" panose="020B0503030202060203" pitchFamily="34" charset="0"/>
              <a:cs typeface="Times New Roman" panose="02020603050405020304" pitchFamily="18" charset="0"/>
            </a:endParaRPr>
          </a:p>
        </p:txBody>
      </p:sp>
      <p:sp>
        <p:nvSpPr>
          <p:cNvPr id="12" name="CuadroTexto 11"/>
          <p:cNvSpPr txBox="1"/>
          <p:nvPr/>
        </p:nvSpPr>
        <p:spPr>
          <a:xfrm>
            <a:off x="16618830" y="32910474"/>
            <a:ext cx="14880700" cy="1938992"/>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Se plantea extender los resultados a sistemas no lineales a través de representaciones convexas  y desigualdades matriciales lineales, así como su aplicación al diseño de esquemas de control tolerante a fallas.</a:t>
            </a:r>
          </a:p>
        </p:txBody>
      </p:sp>
      <p:sp>
        <p:nvSpPr>
          <p:cNvPr id="13" name="CuadroTexto 12"/>
          <p:cNvSpPr txBox="1"/>
          <p:nvPr/>
        </p:nvSpPr>
        <p:spPr>
          <a:xfrm>
            <a:off x="16529378" y="35668798"/>
            <a:ext cx="14725651" cy="2554545"/>
          </a:xfrm>
          <a:prstGeom prst="rect">
            <a:avLst/>
          </a:prstGeom>
          <a:noFill/>
        </p:spPr>
        <p:txBody>
          <a:bodyPr wrap="square" rtlCol="0">
            <a:spAutoFit/>
          </a:bodyPr>
          <a:lstStyle/>
          <a:p>
            <a:pPr algn="just"/>
            <a:r>
              <a:rPr lang="en-US" sz="4000" dirty="0">
                <a:latin typeface="Graphik Regular" panose="020B0503030202060203" pitchFamily="34" charset="0"/>
                <a:cs typeface="Times New Roman" panose="02020603050405020304" pitchFamily="18" charset="0"/>
              </a:rPr>
              <a:t>Chen, J., Patton, R. J., y Zhang, H. Y. (1996). Design of unknown input observers and robust fault detection filters. International Journal of control, 63(1), 85-105.</a:t>
            </a:r>
            <a:endParaRPr lang="es-MX" sz="4000" dirty="0">
              <a:latin typeface="Graphik Regular" panose="020B0503030202060203" pitchFamily="34" charset="0"/>
              <a:cs typeface="Times New Roman" panose="02020603050405020304" pitchFamily="18" charset="0"/>
            </a:endParaRPr>
          </a:p>
          <a:p>
            <a:pPr algn="just"/>
            <a:r>
              <a:rPr lang="es-MX" sz="4000" dirty="0">
                <a:latin typeface="Graphik Regular" panose="020B0503030202060203" pitchFamily="34" charset="0"/>
                <a:cs typeface="Times New Roman" panose="02020603050405020304" pitchFamily="18" charset="0"/>
              </a:rPr>
              <a:t>Ogata, K. (2003). Ingeniería de control moderna. Pearson Educación.</a:t>
            </a:r>
            <a:r>
              <a:rPr lang="es-ES" sz="4000" dirty="0">
                <a:latin typeface="Graphik Regular" panose="020B0503030202060203" pitchFamily="34" charset="0"/>
                <a:cs typeface="Times New Roman" panose="02020603050405020304" pitchFamily="18" charset="0"/>
              </a:rPr>
              <a:t>.</a:t>
            </a:r>
          </a:p>
        </p:txBody>
      </p:sp>
      <p:sp>
        <p:nvSpPr>
          <p:cNvPr id="15" name="Marcador de pie de página 4">
            <a:extLst>
              <a:ext uri="{FF2B5EF4-FFF2-40B4-BE49-F238E27FC236}">
                <a16:creationId xmlns:a16="http://schemas.microsoft.com/office/drawing/2014/main" id="{499B8345-4E14-4357-BCC4-2CA60FE34495}"/>
              </a:ext>
            </a:extLst>
          </p:cNvPr>
          <p:cNvSpPr>
            <a:spLocks noGrp="1"/>
          </p:cNvSpPr>
          <p:nvPr/>
        </p:nvSpPr>
        <p:spPr>
          <a:xfrm>
            <a:off x="685260" y="6701105"/>
            <a:ext cx="30652685" cy="4273969"/>
          </a:xfrm>
          <a:prstGeom prst="rect">
            <a:avLst/>
          </a:prstGeom>
        </p:spPr>
        <p:txBody>
          <a:bodyPr vert="horz" lIns="121924" tIns="60962" rIns="121924" bIns="60962"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ORTIZ, Nery*, ORTIZ, Alberto*, BERNAL, Miguel†, ESTRADA, Víctor*</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2</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CVU 1007042</a:t>
            </a: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3</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- 0000-0003-3488-6180</a:t>
            </a: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4</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a:t>
            </a:r>
            <a:r>
              <a:rPr lang="en-GB" sz="3000">
                <a:solidFill>
                  <a:schemeClr val="tx1"/>
                </a:solidFill>
                <a:latin typeface="Graphik Regular" panose="020B0503030202060203" pitchFamily="34" charset="0"/>
                <a:ea typeface="Calibri" panose="020F0502020204030204" pitchFamily="34" charset="0"/>
                <a:cs typeface="Times New Roman" panose="02020603050405020304" pitchFamily="18" charset="0"/>
              </a:rPr>
              <a:t>- 0000-0002-2902-8424</a:t>
            </a:r>
          </a:p>
          <a:p>
            <a:pPr algn="l"/>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*Departamento de Ingeniería Mecatrónica, Universidad Politécnica de Pachuca</a:t>
            </a:r>
          </a:p>
          <a:p>
            <a:pPr algn="l"/>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†Departamento de Ingeniería Eléctrica y Electrónica, Instituto Tecnológico de Sonora</a:t>
            </a:r>
            <a:endPar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3000" dirty="0">
                <a:solidFill>
                  <a:schemeClr val="tx1"/>
                </a:solidFill>
                <a:latin typeface="Graphik Regular" panose="020B0503030202060203" pitchFamily="34" charset="0"/>
                <a:ea typeface="Calibri" panose="020F0502020204030204" pitchFamily="34" charset="0"/>
              </a:rPr>
              <a:t>Victor_estrada@upp.edu.mx</a:t>
            </a:r>
            <a:endParaRPr lang="en-GB" sz="3000" dirty="0">
              <a:solidFill>
                <a:schemeClr val="tx1"/>
              </a:solidFill>
              <a:latin typeface="Graphik Regular" panose="020B0503030202060203"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CuadroTexto 15"/>
              <p:cNvSpPr txBox="1"/>
              <p:nvPr/>
            </p:nvSpPr>
            <p:spPr>
              <a:xfrm>
                <a:off x="771062" y="23507745"/>
                <a:ext cx="15240540" cy="10159000"/>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Sea un sistema lineal </a:t>
                </a:r>
                <a14:m>
                  <m:oMath xmlns:m="http://schemas.openxmlformats.org/officeDocument/2006/math">
                    <m:acc>
                      <m:accPr>
                        <m:chr m:val="̇"/>
                        <m:ctrlPr>
                          <a:rPr lang="es-MX" sz="4000" b="0" i="1" smtClean="0">
                            <a:latin typeface="Cambria Math" panose="02040503050406030204" pitchFamily="18" charset="0"/>
                            <a:cs typeface="Times New Roman" panose="02020603050405020304" pitchFamily="18" charset="0"/>
                          </a:rPr>
                        </m:ctrlPr>
                      </m:accPr>
                      <m:e>
                        <m:r>
                          <a:rPr lang="es-MX" sz="4000" b="0" i="1" smtClean="0">
                            <a:latin typeface="Cambria Math" panose="02040503050406030204" pitchFamily="18" charset="0"/>
                            <a:cs typeface="Times New Roman" panose="02020603050405020304" pitchFamily="18" charset="0"/>
                          </a:rPr>
                          <m:t>𝑥</m:t>
                        </m:r>
                      </m:e>
                    </m:acc>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𝑡</m:t>
                    </m:r>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𝐴𝑥</m:t>
                    </m:r>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𝑡</m:t>
                    </m:r>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𝐵</m:t>
                    </m:r>
                    <m:d>
                      <m:dPr>
                        <m:ctrlPr>
                          <a:rPr lang="es-MX" sz="4000" b="0" i="1" smtClean="0">
                            <a:latin typeface="Cambria Math" panose="02040503050406030204" pitchFamily="18" charset="0"/>
                            <a:cs typeface="Times New Roman" panose="02020603050405020304" pitchFamily="18" charset="0"/>
                          </a:rPr>
                        </m:ctrlPr>
                      </m:dPr>
                      <m:e>
                        <m:r>
                          <a:rPr lang="es-MX" sz="4000" i="1">
                            <a:latin typeface="Cambria Math" panose="02040503050406030204" pitchFamily="18" charset="0"/>
                            <a:cs typeface="Times New Roman" panose="02020603050405020304" pitchFamily="18" charset="0"/>
                          </a:rPr>
                          <m:t>𝑢</m:t>
                        </m:r>
                        <m:r>
                          <a:rPr lang="es-MX" sz="4000" i="1">
                            <a:latin typeface="Cambria Math" panose="02040503050406030204" pitchFamily="18" charset="0"/>
                            <a:cs typeface="Times New Roman" panose="02020603050405020304" pitchFamily="18" charset="0"/>
                          </a:rPr>
                          <m:t>(</m:t>
                        </m:r>
                        <m:r>
                          <a:rPr lang="es-MX" sz="4000" i="1">
                            <a:latin typeface="Cambria Math" panose="02040503050406030204" pitchFamily="18" charset="0"/>
                            <a:cs typeface="Times New Roman" panose="02020603050405020304" pitchFamily="18" charset="0"/>
                          </a:rPr>
                          <m:t>𝑡</m:t>
                        </m:r>
                        <m:r>
                          <a:rPr lang="es-MX" sz="4000" i="1">
                            <a:latin typeface="Cambria Math" panose="02040503050406030204" pitchFamily="18" charset="0"/>
                            <a:cs typeface="Times New Roman" panose="02020603050405020304" pitchFamily="18" charset="0"/>
                          </a:rPr>
                          <m:t>)+</m:t>
                        </m:r>
                        <m:sSub>
                          <m:sSubPr>
                            <m:ctrlPr>
                              <a:rPr lang="es-MX" sz="4000" i="1">
                                <a:latin typeface="Cambria Math" panose="02040503050406030204" pitchFamily="18" charset="0"/>
                                <a:cs typeface="Times New Roman" panose="02020603050405020304" pitchFamily="18" charset="0"/>
                              </a:rPr>
                            </m:ctrlPr>
                          </m:sSubPr>
                          <m:e>
                            <m:r>
                              <a:rPr lang="es-MX" sz="4000" i="1">
                                <a:latin typeface="Cambria Math" panose="02040503050406030204" pitchFamily="18" charset="0"/>
                                <a:cs typeface="Times New Roman" panose="02020603050405020304" pitchFamily="18" charset="0"/>
                              </a:rPr>
                              <m:t>𝑓</m:t>
                            </m:r>
                          </m:e>
                          <m:sub>
                            <m:r>
                              <a:rPr lang="es-MX" sz="4000" i="1">
                                <a:latin typeface="Cambria Math" panose="02040503050406030204" pitchFamily="18" charset="0"/>
                                <a:cs typeface="Times New Roman" panose="02020603050405020304" pitchFamily="18" charset="0"/>
                              </a:rPr>
                              <m:t>𝑎</m:t>
                            </m:r>
                          </m:sub>
                        </m:sSub>
                        <m:d>
                          <m:dPr>
                            <m:ctrlPr>
                              <a:rPr lang="es-MX" sz="4000" i="1">
                                <a:latin typeface="Cambria Math" panose="02040503050406030204" pitchFamily="18" charset="0"/>
                                <a:cs typeface="Times New Roman" panose="02020603050405020304" pitchFamily="18" charset="0"/>
                              </a:rPr>
                            </m:ctrlPr>
                          </m:dPr>
                          <m:e>
                            <m:r>
                              <a:rPr lang="es-MX" sz="4000" i="1">
                                <a:latin typeface="Cambria Math" panose="02040503050406030204" pitchFamily="18" charset="0"/>
                                <a:cs typeface="Times New Roman" panose="02020603050405020304" pitchFamily="18" charset="0"/>
                              </a:rPr>
                              <m:t>𝑡</m:t>
                            </m:r>
                          </m:e>
                        </m:d>
                      </m:e>
                    </m:d>
                  </m:oMath>
                </a14:m>
                <a:r>
                  <a:rPr lang="es-ES" sz="4000" dirty="0">
                    <a:latin typeface="Graphik Regular" panose="020B0503030202060203" pitchFamily="34" charset="0"/>
                    <a:cs typeface="Times New Roman" panose="02020603050405020304" pitchFamily="18" charset="0"/>
                  </a:rPr>
                  <a:t>, donde </a:t>
                </a:r>
                <a14:m>
                  <m:oMath xmlns:m="http://schemas.openxmlformats.org/officeDocument/2006/math">
                    <m:r>
                      <a:rPr lang="es-MX" sz="4000" b="0" i="1" smtClean="0">
                        <a:latin typeface="Cambria Math" panose="02040503050406030204" pitchFamily="18" charset="0"/>
                        <a:cs typeface="Times New Roman" panose="02020603050405020304" pitchFamily="18" charset="0"/>
                      </a:rPr>
                      <m:t>𝑥</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𝜖</m:t>
                    </m:r>
                    <m:sSup>
                      <m:sSupPr>
                        <m:ctrlPr>
                          <a:rPr lang="es-MX" sz="4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MX" sz="4000" i="1">
                            <a:latin typeface="Cambria Math" panose="02040503050406030204" pitchFamily="18" charset="0"/>
                            <a:ea typeface="Cambria Math" panose="02040503050406030204" pitchFamily="18" charset="0"/>
                            <a:cs typeface="Times New Roman" panose="02020603050405020304" pitchFamily="18" charset="0"/>
                          </a:rPr>
                          <m:t>ℝ</m:t>
                        </m:r>
                      </m:e>
                      <m:sup>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es-ES" sz="4000" dirty="0">
                    <a:latin typeface="Graphik Regular" panose="020B0503030202060203" pitchFamily="34" charset="0"/>
                    <a:cs typeface="Times New Roman" panose="02020603050405020304" pitchFamily="18" charset="0"/>
                  </a:rPr>
                  <a:t> es el vector de estado, </a:t>
                </a:r>
                <a14:m>
                  <m:oMath xmlns:m="http://schemas.openxmlformats.org/officeDocument/2006/math">
                    <m:r>
                      <m:rPr>
                        <m:sty m:val="p"/>
                      </m:rPr>
                      <a:rPr lang="es-MX" sz="4000" b="0" i="0" smtClean="0">
                        <a:latin typeface="Cambria Math" panose="02040503050406030204" pitchFamily="18" charset="0"/>
                        <a:ea typeface="Cambria Math" panose="02040503050406030204" pitchFamily="18" charset="0"/>
                        <a:cs typeface="Times New Roman" panose="02020603050405020304" pitchFamily="18" charset="0"/>
                      </a:rPr>
                      <m:t>u</m:t>
                    </m:r>
                    <m:r>
                      <a:rPr lang="es-MX" sz="4000" i="1">
                        <a:latin typeface="Cambria Math" panose="02040503050406030204" pitchFamily="18" charset="0"/>
                        <a:ea typeface="Cambria Math" panose="02040503050406030204" pitchFamily="18" charset="0"/>
                        <a:cs typeface="Times New Roman" panose="02020603050405020304" pitchFamily="18" charset="0"/>
                      </a:rPr>
                      <m:t>𝜖</m:t>
                    </m:r>
                    <m:sSup>
                      <m:sSupPr>
                        <m:ctrlPr>
                          <a:rPr lang="es-MX" sz="4000" i="1">
                            <a:latin typeface="Cambria Math" panose="02040503050406030204" pitchFamily="18" charset="0"/>
                            <a:ea typeface="Cambria Math" panose="02040503050406030204" pitchFamily="18" charset="0"/>
                            <a:cs typeface="Times New Roman" panose="02020603050405020304" pitchFamily="18" charset="0"/>
                          </a:rPr>
                        </m:ctrlPr>
                      </m:sSupPr>
                      <m:e>
                        <m:r>
                          <a:rPr lang="es-MX" sz="4000" i="1">
                            <a:latin typeface="Cambria Math" panose="02040503050406030204" pitchFamily="18" charset="0"/>
                            <a:ea typeface="Cambria Math" panose="02040503050406030204" pitchFamily="18" charset="0"/>
                            <a:cs typeface="Times New Roman" panose="02020603050405020304" pitchFamily="18" charset="0"/>
                          </a:rPr>
                          <m:t>ℝ</m:t>
                        </m:r>
                      </m:e>
                      <m:sup>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𝑚</m:t>
                        </m:r>
                      </m:sup>
                    </m:sSup>
                  </m:oMath>
                </a14:m>
                <a:r>
                  <a:rPr lang="es-ES" sz="4000" dirty="0">
                    <a:latin typeface="Graphik Regular" panose="020B0503030202060203" pitchFamily="34" charset="0"/>
                    <a:cs typeface="Times New Roman" panose="02020603050405020304" pitchFamily="18" charset="0"/>
                  </a:rPr>
                  <a:t> el vector de entradas y </a:t>
                </a:r>
                <a14:m>
                  <m:oMath xmlns:m="http://schemas.openxmlformats.org/officeDocument/2006/math">
                    <m:sSub>
                      <m:sSubPr>
                        <m:ctrlPr>
                          <a:rPr lang="es-MX" sz="400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𝑓</m:t>
                        </m:r>
                      </m:e>
                      <m:sub>
                        <m:r>
                          <a:rPr lang="es-MX" sz="4000" b="0" i="1" smtClean="0">
                            <a:latin typeface="Cambria Math" panose="02040503050406030204" pitchFamily="18" charset="0"/>
                            <a:cs typeface="Times New Roman" panose="02020603050405020304" pitchFamily="18" charset="0"/>
                          </a:rPr>
                          <m:t>𝑎</m:t>
                        </m:r>
                      </m:sub>
                    </m:sSub>
                    <m:r>
                      <a:rPr lang="es-MX" sz="4000" i="1">
                        <a:latin typeface="Cambria Math" panose="02040503050406030204" pitchFamily="18" charset="0"/>
                        <a:ea typeface="Cambria Math" panose="02040503050406030204" pitchFamily="18" charset="0"/>
                        <a:cs typeface="Times New Roman" panose="02020603050405020304" pitchFamily="18" charset="0"/>
                      </a:rPr>
                      <m:t>𝜖</m:t>
                    </m:r>
                    <m:sSup>
                      <m:sSupPr>
                        <m:ctrlPr>
                          <a:rPr lang="es-MX" sz="4000" i="1">
                            <a:latin typeface="Cambria Math" panose="02040503050406030204" pitchFamily="18" charset="0"/>
                            <a:ea typeface="Cambria Math" panose="02040503050406030204" pitchFamily="18" charset="0"/>
                            <a:cs typeface="Times New Roman" panose="02020603050405020304" pitchFamily="18" charset="0"/>
                          </a:rPr>
                        </m:ctrlPr>
                      </m:sSupPr>
                      <m:e>
                        <m:r>
                          <a:rPr lang="es-MX" sz="4000" i="1">
                            <a:latin typeface="Cambria Math" panose="02040503050406030204" pitchFamily="18" charset="0"/>
                            <a:ea typeface="Cambria Math" panose="02040503050406030204" pitchFamily="18" charset="0"/>
                            <a:cs typeface="Times New Roman" panose="02020603050405020304" pitchFamily="18" charset="0"/>
                          </a:rPr>
                          <m:t>ℝ</m:t>
                        </m:r>
                      </m:e>
                      <m:sup>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𝑚</m:t>
                        </m:r>
                      </m:sup>
                    </m:sSup>
                  </m:oMath>
                </a14:m>
                <a:r>
                  <a:rPr lang="es-ES" sz="4000" dirty="0">
                    <a:latin typeface="Graphik Regular" panose="020B0503030202060203" pitchFamily="34" charset="0"/>
                    <a:cs typeface="Times New Roman" panose="02020603050405020304" pitchFamily="18" charset="0"/>
                  </a:rPr>
                  <a:t> el vector de fallas; la salida del sistema es </a:t>
                </a:r>
                <a14:m>
                  <m:oMath xmlns:m="http://schemas.openxmlformats.org/officeDocument/2006/math">
                    <m:r>
                      <a:rPr lang="es-MX" sz="4000" b="0" i="1" smtClean="0">
                        <a:latin typeface="Cambria Math" panose="02040503050406030204" pitchFamily="18" charset="0"/>
                        <a:cs typeface="Times New Roman" panose="02020603050405020304" pitchFamily="18" charset="0"/>
                      </a:rPr>
                      <m:t>𝑦</m:t>
                    </m:r>
                    <m:d>
                      <m:dPr>
                        <m:ctrlPr>
                          <a:rPr lang="es-MX" sz="4000" b="0" i="1" smtClean="0">
                            <a:latin typeface="Cambria Math" panose="02040503050406030204" pitchFamily="18" charset="0"/>
                            <a:cs typeface="Times New Roman" panose="02020603050405020304" pitchFamily="18" charset="0"/>
                          </a:rPr>
                        </m:ctrlPr>
                      </m:dPr>
                      <m:e>
                        <m:r>
                          <a:rPr lang="es-MX" sz="4000" b="0" i="1" smtClean="0">
                            <a:latin typeface="Cambria Math" panose="02040503050406030204" pitchFamily="18" charset="0"/>
                            <a:cs typeface="Times New Roman" panose="02020603050405020304" pitchFamily="18" charset="0"/>
                          </a:rPr>
                          <m:t>𝑡</m:t>
                        </m:r>
                      </m:e>
                    </m:d>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𝐶𝑥</m:t>
                    </m:r>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𝑡</m:t>
                    </m:r>
                    <m:r>
                      <a:rPr lang="es-MX" sz="4000" b="0" i="1" smtClean="0">
                        <a:latin typeface="Cambria Math" panose="02040503050406030204" pitchFamily="18" charset="0"/>
                        <a:cs typeface="Times New Roman" panose="02020603050405020304" pitchFamily="18" charset="0"/>
                      </a:rPr>
                      <m:t>)</m:t>
                    </m:r>
                    <m:r>
                      <a:rPr lang="es-MX" sz="4000" i="1">
                        <a:latin typeface="Cambria Math" panose="02040503050406030204" pitchFamily="18" charset="0"/>
                        <a:ea typeface="Cambria Math" panose="02040503050406030204" pitchFamily="18" charset="0"/>
                        <a:cs typeface="Times New Roman" panose="02020603050405020304" pitchFamily="18" charset="0"/>
                      </a:rPr>
                      <m:t>𝜖</m:t>
                    </m:r>
                    <m:sSup>
                      <m:sSupPr>
                        <m:ctrlPr>
                          <a:rPr lang="es-MX" sz="4000" i="1">
                            <a:latin typeface="Cambria Math" panose="02040503050406030204" pitchFamily="18" charset="0"/>
                            <a:ea typeface="Cambria Math" panose="02040503050406030204" pitchFamily="18" charset="0"/>
                            <a:cs typeface="Times New Roman" panose="02020603050405020304" pitchFamily="18" charset="0"/>
                          </a:rPr>
                        </m:ctrlPr>
                      </m:sSupPr>
                      <m:e>
                        <m:r>
                          <a:rPr lang="es-MX" sz="4000" i="1">
                            <a:latin typeface="Cambria Math" panose="02040503050406030204" pitchFamily="18" charset="0"/>
                            <a:ea typeface="Cambria Math" panose="02040503050406030204" pitchFamily="18" charset="0"/>
                            <a:cs typeface="Times New Roman" panose="02020603050405020304" pitchFamily="18" charset="0"/>
                          </a:rPr>
                          <m:t>ℝ</m:t>
                        </m:r>
                      </m:e>
                      <m:sup>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𝑜</m:t>
                        </m:r>
                      </m:sup>
                    </m:sSup>
                  </m:oMath>
                </a14:m>
                <a:r>
                  <a:rPr lang="es-ES" sz="4000" dirty="0">
                    <a:latin typeface="Graphik Regular" panose="020B0503030202060203" pitchFamily="34" charset="0"/>
                    <a:cs typeface="Times New Roman" panose="02020603050405020304" pitchFamily="18" charset="0"/>
                  </a:rPr>
                  <a:t> las matrices</a:t>
                </a:r>
                <a:r>
                  <a:rPr lang="es-MX" sz="4000" dirty="0">
                    <a:ea typeface="Cambria Math" panose="02040503050406030204" pitchFamily="18" charset="0"/>
                    <a:cs typeface="Times New Roman" panose="02020603050405020304" pitchFamily="18" charset="0"/>
                  </a:rPr>
                  <a:t> </a:t>
                </a:r>
                <a14:m>
                  <m:oMath xmlns:m="http://schemas.openxmlformats.org/officeDocument/2006/math">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s-MX" sz="4000" i="1">
                        <a:latin typeface="Cambria Math" panose="02040503050406030204" pitchFamily="18" charset="0"/>
                        <a:ea typeface="Cambria Math" panose="02040503050406030204" pitchFamily="18" charset="0"/>
                        <a:cs typeface="Times New Roman" panose="02020603050405020304" pitchFamily="18" charset="0"/>
                      </a:rPr>
                      <m:t> </m:t>
                    </m:r>
                  </m:oMath>
                </a14:m>
                <a:r>
                  <a:rPr lang="es-ES" sz="4000" dirty="0">
                    <a:latin typeface="Graphik Regular" panose="020B0503030202060203" pitchFamily="34" charset="0"/>
                    <a:cs typeface="Times New Roman" panose="02020603050405020304" pitchFamily="18" charset="0"/>
                  </a:rPr>
                  <a:t> son de dimensiones adecuadas. Se considera que la falla cumple con </a:t>
                </a:r>
                <a14:m>
                  <m:oMath xmlns:m="http://schemas.openxmlformats.org/officeDocument/2006/math">
                    <m:acc>
                      <m:accPr>
                        <m:chr m:val="̇"/>
                        <m:ctrlPr>
                          <a:rPr lang="es-MX" sz="4000"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s-MX" sz="4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𝑓</m:t>
                            </m:r>
                          </m:e>
                          <m:sub>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𝑎</m:t>
                            </m:r>
                          </m:sub>
                        </m:sSub>
                      </m:e>
                    </m:acc>
                    <m:r>
                      <a:rPr lang="es-MX" sz="4000" i="1" smtClean="0">
                        <a:latin typeface="Cambria Math" panose="02040503050406030204" pitchFamily="18" charset="0"/>
                        <a:ea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s-ES" sz="4000" dirty="0">
                    <a:latin typeface="Graphik Regular" panose="020B0503030202060203" pitchFamily="34" charset="0"/>
                    <a:cs typeface="Times New Roman" panose="02020603050405020304" pitchFamily="18" charset="0"/>
                  </a:rPr>
                  <a:t>, bajo este supuesto, puede </a:t>
                </a:r>
                <a:r>
                  <a:rPr lang="es-ES" sz="4000">
                    <a:latin typeface="Graphik Regular" panose="020B0503030202060203" pitchFamily="34" charset="0"/>
                    <a:cs typeface="Times New Roman" panose="02020603050405020304" pitchFamily="18" charset="0"/>
                  </a:rPr>
                  <a:t>escribir el </a:t>
                </a:r>
                <a:r>
                  <a:rPr lang="es-ES" sz="4000" dirty="0">
                    <a:latin typeface="Graphik Regular" panose="020B0503030202060203" pitchFamily="34" charset="0"/>
                    <a:cs typeface="Times New Roman" panose="02020603050405020304" pitchFamily="18" charset="0"/>
                  </a:rPr>
                  <a:t>sistema aumentado</a:t>
                </a:r>
              </a:p>
              <a:p>
                <a:pPr algn="ctr"/>
                <a14:m>
                  <m:oMath xmlns:m="http://schemas.openxmlformats.org/officeDocument/2006/math">
                    <m:d>
                      <m:dPr>
                        <m:begChr m:val="["/>
                        <m:endChr m:val="]"/>
                        <m:ctrlPr>
                          <a:rPr lang="es-ES" sz="4000" i="1" smtClean="0">
                            <a:latin typeface="Cambria Math" panose="02040503050406030204" pitchFamily="18" charset="0"/>
                            <a:cs typeface="Times New Roman" panose="02020603050405020304" pitchFamily="18" charset="0"/>
                          </a:rPr>
                        </m:ctrlPr>
                      </m:dPr>
                      <m:e>
                        <m:m>
                          <m:mPr>
                            <m:mcs>
                              <m:mc>
                                <m:mcPr>
                                  <m:count m:val="1"/>
                                  <m:mcJc m:val="center"/>
                                </m:mcPr>
                              </m:mc>
                            </m:mcs>
                            <m:ctrlPr>
                              <a:rPr lang="es-ES" sz="4000" i="1" smtClean="0">
                                <a:latin typeface="Cambria Math" panose="02040503050406030204" pitchFamily="18" charset="0"/>
                                <a:cs typeface="Times New Roman" panose="02020603050405020304" pitchFamily="18" charset="0"/>
                              </a:rPr>
                            </m:ctrlPr>
                          </m:mPr>
                          <m:mr>
                            <m:e>
                              <m:acc>
                                <m:accPr>
                                  <m:chr m:val="̇"/>
                                  <m:ctrlPr>
                                    <a:rPr lang="es-MX" sz="4000" i="1">
                                      <a:latin typeface="Cambria Math" panose="02040503050406030204" pitchFamily="18" charset="0"/>
                                      <a:cs typeface="Times New Roman" panose="02020603050405020304" pitchFamily="18" charset="0"/>
                                    </a:rPr>
                                  </m:ctrlPr>
                                </m:accPr>
                                <m:e>
                                  <m:r>
                                    <a:rPr lang="es-MX" sz="4000" i="1">
                                      <a:latin typeface="Cambria Math" panose="02040503050406030204" pitchFamily="18" charset="0"/>
                                      <a:cs typeface="Times New Roman" panose="02020603050405020304" pitchFamily="18" charset="0"/>
                                    </a:rPr>
                                    <m:t>𝑥</m:t>
                                  </m:r>
                                </m:e>
                              </m:acc>
                            </m:e>
                          </m:mr>
                          <m:mr>
                            <m:e>
                              <m:acc>
                                <m:accPr>
                                  <m:chr m:val="̇"/>
                                  <m:ctrlPr>
                                    <a:rPr lang="es-MX" sz="4000"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s-MX" sz="4000" i="1">
                                          <a:latin typeface="Cambria Math" panose="02040503050406030204" pitchFamily="18" charset="0"/>
                                          <a:ea typeface="Cambria Math" panose="02040503050406030204" pitchFamily="18" charset="0"/>
                                          <a:cs typeface="Times New Roman" panose="02020603050405020304" pitchFamily="18" charset="0"/>
                                        </a:rPr>
                                      </m:ctrlPr>
                                    </m:sSubPr>
                                    <m:e>
                                      <m:r>
                                        <a:rPr lang="es-MX" sz="4000" i="1">
                                          <a:latin typeface="Cambria Math" panose="02040503050406030204" pitchFamily="18" charset="0"/>
                                          <a:ea typeface="Cambria Math" panose="02040503050406030204" pitchFamily="18" charset="0"/>
                                          <a:cs typeface="Times New Roman" panose="02020603050405020304" pitchFamily="18" charset="0"/>
                                        </a:rPr>
                                        <m:t>𝑓</m:t>
                                      </m:r>
                                    </m:e>
                                    <m:sub>
                                      <m:r>
                                        <a:rPr lang="es-MX" sz="4000" i="1">
                                          <a:latin typeface="Cambria Math" panose="02040503050406030204" pitchFamily="18" charset="0"/>
                                          <a:ea typeface="Cambria Math" panose="02040503050406030204" pitchFamily="18" charset="0"/>
                                          <a:cs typeface="Times New Roman" panose="02020603050405020304" pitchFamily="18" charset="0"/>
                                        </a:rPr>
                                        <m:t>𝑎</m:t>
                                      </m:r>
                                    </m:sub>
                                  </m:sSub>
                                </m:e>
                              </m:acc>
                            </m:e>
                          </m:mr>
                        </m:m>
                      </m:e>
                    </m:d>
                    <m:r>
                      <a:rPr lang="es-MX" sz="4000" b="0" i="1" smtClean="0">
                        <a:latin typeface="Cambria Math" panose="02040503050406030204" pitchFamily="18" charset="0"/>
                        <a:cs typeface="Times New Roman" panose="02020603050405020304" pitchFamily="18" charset="0"/>
                      </a:rPr>
                      <m:t>=</m:t>
                    </m:r>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s-MX" sz="4000" b="0" i="1" smtClean="0">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𝐴</m:t>
                              </m:r>
                            </m:e>
                            <m:e>
                              <m:r>
                                <a:rPr lang="es-MX" sz="4000" b="0" i="1" smtClean="0">
                                  <a:latin typeface="Cambria Math" panose="02040503050406030204" pitchFamily="18" charset="0"/>
                                  <a:cs typeface="Times New Roman" panose="02020603050405020304" pitchFamily="18" charset="0"/>
                                </a:rPr>
                                <m:t>𝐵</m:t>
                              </m:r>
                            </m:e>
                          </m:mr>
                          <m:mr>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mr>
                        </m:m>
                      </m:e>
                    </m:d>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s-MX" sz="4000" b="0" i="1" smtClean="0">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𝑥</m:t>
                              </m:r>
                            </m:e>
                          </m:mr>
                          <m:mr>
                            <m:e>
                              <m:sSub>
                                <m:sSubPr>
                                  <m:ctrlPr>
                                    <a:rPr lang="es-MX" sz="4000" i="1">
                                      <a:latin typeface="Cambria Math" panose="02040503050406030204" pitchFamily="18" charset="0"/>
                                      <a:cs typeface="Times New Roman" panose="02020603050405020304" pitchFamily="18" charset="0"/>
                                    </a:rPr>
                                  </m:ctrlPr>
                                </m:sSubPr>
                                <m:e>
                                  <m:r>
                                    <a:rPr lang="es-MX" sz="4000" i="1">
                                      <a:latin typeface="Cambria Math" panose="02040503050406030204" pitchFamily="18" charset="0"/>
                                      <a:cs typeface="Times New Roman" panose="02020603050405020304" pitchFamily="18" charset="0"/>
                                    </a:rPr>
                                    <m:t>𝑓</m:t>
                                  </m:r>
                                </m:e>
                                <m:sub>
                                  <m:r>
                                    <a:rPr lang="es-MX" sz="4000" i="1">
                                      <a:latin typeface="Cambria Math" panose="02040503050406030204" pitchFamily="18" charset="0"/>
                                      <a:cs typeface="Times New Roman" panose="02020603050405020304" pitchFamily="18" charset="0"/>
                                    </a:rPr>
                                    <m:t>𝑎</m:t>
                                  </m:r>
                                </m:sub>
                              </m:sSub>
                            </m:e>
                          </m:mr>
                        </m:m>
                      </m:e>
                    </m:d>
                    <m:r>
                      <a:rPr lang="es-MX" sz="4000" b="0" i="1" smtClean="0">
                        <a:latin typeface="Cambria Math" panose="02040503050406030204" pitchFamily="18" charset="0"/>
                        <a:cs typeface="Times New Roman" panose="02020603050405020304" pitchFamily="18" charset="0"/>
                      </a:rPr>
                      <m:t>+</m:t>
                    </m:r>
                    <m:d>
                      <m:dPr>
                        <m:begChr m:val="["/>
                        <m:endChr m:val="]"/>
                        <m:ctrlPr>
                          <a:rPr lang="es-MX" sz="4000" i="1">
                            <a:latin typeface="Cambria Math" panose="02040503050406030204" pitchFamily="18" charset="0"/>
                            <a:cs typeface="Times New Roman" panose="02020603050405020304" pitchFamily="18" charset="0"/>
                          </a:rPr>
                        </m:ctrlPr>
                      </m:dPr>
                      <m:e>
                        <m:m>
                          <m:mPr>
                            <m:mcs>
                              <m:mc>
                                <m:mcPr>
                                  <m:count m:val="1"/>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𝐵</m:t>
                              </m:r>
                            </m:e>
                          </m:mr>
                          <m:mr>
                            <m:e>
                              <m:r>
                                <a:rPr lang="es-MX" sz="4000" b="0" i="1" smtClean="0">
                                  <a:latin typeface="Cambria Math" panose="02040503050406030204" pitchFamily="18" charset="0"/>
                                  <a:cs typeface="Times New Roman" panose="02020603050405020304" pitchFamily="18" charset="0"/>
                                </a:rPr>
                                <m:t>0</m:t>
                              </m:r>
                            </m:e>
                          </m:mr>
                        </m:m>
                      </m:e>
                    </m:d>
                    <m:r>
                      <a:rPr lang="es-MX" sz="4000" b="0" i="1" smtClean="0">
                        <a:latin typeface="Cambria Math" panose="02040503050406030204" pitchFamily="18" charset="0"/>
                        <a:cs typeface="Times New Roman" panose="02020603050405020304" pitchFamily="18" charset="0"/>
                      </a:rPr>
                      <m:t>𝑢</m:t>
                    </m:r>
                    <m:r>
                      <a:rPr lang="es-MX" sz="4000" b="0" i="1" smtClean="0">
                        <a:latin typeface="Cambria Math" panose="02040503050406030204" pitchFamily="18" charset="0"/>
                        <a:cs typeface="Times New Roman" panose="02020603050405020304" pitchFamily="18" charset="0"/>
                      </a:rPr>
                      <m:t>, </m:t>
                    </m:r>
                    <m:r>
                      <a:rPr lang="es-MX" sz="4000" b="0" i="1" smtClean="0">
                        <a:latin typeface="Cambria Math" panose="02040503050406030204" pitchFamily="18" charset="0"/>
                        <a:cs typeface="Times New Roman" panose="02020603050405020304" pitchFamily="18" charset="0"/>
                      </a:rPr>
                      <m:t>𝑦</m:t>
                    </m:r>
                    <m:r>
                      <a:rPr lang="es-MX" sz="4000" b="0" i="1" smtClean="0">
                        <a:latin typeface="Cambria Math" panose="02040503050406030204" pitchFamily="18" charset="0"/>
                        <a:cs typeface="Times New Roman" panose="02020603050405020304" pitchFamily="18" charset="0"/>
                      </a:rPr>
                      <m:t>=</m:t>
                    </m:r>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s-MX" sz="4000" b="0" i="1" smtClean="0">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𝐶</m:t>
                              </m:r>
                            </m:e>
                            <m:e>
                              <m:r>
                                <a:rPr lang="es-MX" sz="4000" b="0" i="1" smtClean="0">
                                  <a:latin typeface="Cambria Math" panose="02040503050406030204" pitchFamily="18" charset="0"/>
                                  <a:cs typeface="Times New Roman" panose="02020603050405020304" pitchFamily="18" charset="0"/>
                                </a:rPr>
                                <m:t>0</m:t>
                              </m:r>
                            </m:e>
                          </m:mr>
                        </m:m>
                      </m:e>
                    </m:d>
                    <m:d>
                      <m:dPr>
                        <m:begChr m:val="["/>
                        <m:endChr m:val="]"/>
                        <m:ctrlPr>
                          <a:rPr lang="es-MX" sz="4000" i="1">
                            <a:latin typeface="Cambria Math" panose="02040503050406030204" pitchFamily="18" charset="0"/>
                            <a:cs typeface="Times New Roman" panose="02020603050405020304" pitchFamily="18" charset="0"/>
                          </a:rPr>
                        </m:ctrlPr>
                      </m:dPr>
                      <m:e>
                        <m:m>
                          <m:mPr>
                            <m:mcs>
                              <m:mc>
                                <m:mcPr>
                                  <m:count m:val="1"/>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i="1">
                                  <a:latin typeface="Cambria Math" panose="02040503050406030204" pitchFamily="18" charset="0"/>
                                  <a:cs typeface="Times New Roman" panose="02020603050405020304" pitchFamily="18" charset="0"/>
                                </a:rPr>
                                <m:t>𝑥</m:t>
                              </m:r>
                            </m:e>
                          </m:mr>
                          <m:mr>
                            <m:e>
                              <m:sSub>
                                <m:sSubPr>
                                  <m:ctrlPr>
                                    <a:rPr lang="es-MX" sz="4000" i="1">
                                      <a:latin typeface="Cambria Math" panose="02040503050406030204" pitchFamily="18" charset="0"/>
                                      <a:cs typeface="Times New Roman" panose="02020603050405020304" pitchFamily="18" charset="0"/>
                                    </a:rPr>
                                  </m:ctrlPr>
                                </m:sSubPr>
                                <m:e>
                                  <m:r>
                                    <a:rPr lang="es-MX" sz="4000" i="1">
                                      <a:latin typeface="Cambria Math" panose="02040503050406030204" pitchFamily="18" charset="0"/>
                                      <a:cs typeface="Times New Roman" panose="02020603050405020304" pitchFamily="18" charset="0"/>
                                    </a:rPr>
                                    <m:t>𝑓</m:t>
                                  </m:r>
                                </m:e>
                                <m:sub>
                                  <m:r>
                                    <a:rPr lang="es-MX" sz="4000" i="1">
                                      <a:latin typeface="Cambria Math" panose="02040503050406030204" pitchFamily="18" charset="0"/>
                                      <a:cs typeface="Times New Roman" panose="02020603050405020304" pitchFamily="18" charset="0"/>
                                    </a:rPr>
                                    <m:t>𝑎</m:t>
                                  </m:r>
                                </m:sub>
                              </m:sSub>
                            </m:e>
                          </m:mr>
                        </m:m>
                      </m:e>
                    </m:d>
                  </m:oMath>
                </a14:m>
                <a:r>
                  <a:rPr lang="es-MX" sz="4000" b="0" dirty="0">
                    <a:latin typeface="Graphik Regular" panose="020B0503030202060203" pitchFamily="34" charset="0"/>
                    <a:cs typeface="Times New Roman" panose="02020603050405020304" pitchFamily="18" charset="0"/>
                  </a:rPr>
                  <a:t>, </a:t>
                </a:r>
              </a:p>
              <a:p>
                <a:pPr algn="just"/>
                <a:r>
                  <a:rPr lang="es-ES" sz="4000" dirty="0">
                    <a:latin typeface="Graphik Regular" panose="020B0503030202060203" pitchFamily="34" charset="0"/>
                    <a:cs typeface="Times New Roman" panose="02020603050405020304" pitchFamily="18" charset="0"/>
                  </a:rPr>
                  <a:t>y un observador de entradas desconocidas tipo Luenberger asociado</a:t>
                </a:r>
              </a:p>
              <a:p>
                <a:pPr algn="ctr"/>
                <a14:m>
                  <m:oMath xmlns:m="http://schemas.openxmlformats.org/officeDocument/2006/math">
                    <m:d>
                      <m:dPr>
                        <m:begChr m:val="["/>
                        <m:endChr m:val="]"/>
                        <m:ctrlPr>
                          <a:rPr lang="es-ES" sz="4000" i="1" smtClean="0">
                            <a:latin typeface="Cambria Math" panose="02040503050406030204" pitchFamily="18" charset="0"/>
                            <a:cs typeface="Times New Roman" panose="02020603050405020304" pitchFamily="18" charset="0"/>
                          </a:rPr>
                        </m:ctrlPr>
                      </m:dPr>
                      <m:e>
                        <m:m>
                          <m:mPr>
                            <m:mcs>
                              <m:mc>
                                <m:mcPr>
                                  <m:count m:val="1"/>
                                  <m:mcJc m:val="center"/>
                                </m:mcPr>
                              </m:mc>
                            </m:mcs>
                            <m:ctrlPr>
                              <a:rPr lang="es-ES" sz="4000" i="1" smtClean="0">
                                <a:latin typeface="Cambria Math" panose="02040503050406030204" pitchFamily="18" charset="0"/>
                                <a:cs typeface="Times New Roman" panose="02020603050405020304" pitchFamily="18" charset="0"/>
                              </a:rPr>
                            </m:ctrlPr>
                          </m:mPr>
                          <m:mr>
                            <m:e>
                              <m:acc>
                                <m:accPr>
                                  <m:chr m:val="̇"/>
                                  <m:ctrlPr>
                                    <a:rPr lang="es-MX" sz="4000" i="1">
                                      <a:latin typeface="Cambria Math" panose="02040503050406030204" pitchFamily="18" charset="0"/>
                                      <a:cs typeface="Times New Roman" panose="02020603050405020304" pitchFamily="18" charset="0"/>
                                    </a:rPr>
                                  </m:ctrlPr>
                                </m:accPr>
                                <m:e>
                                  <m:acc>
                                    <m:accPr>
                                      <m:chr m:val="̂"/>
                                      <m:ctrlPr>
                                        <a:rPr lang="es-MX" sz="4000" i="1" smtClean="0">
                                          <a:latin typeface="Cambria Math" panose="02040503050406030204" pitchFamily="18" charset="0"/>
                                          <a:cs typeface="Times New Roman" panose="02020603050405020304" pitchFamily="18" charset="0"/>
                                        </a:rPr>
                                      </m:ctrlPr>
                                    </m:accPr>
                                    <m:e>
                                      <m:r>
                                        <a:rPr lang="es-MX" sz="4000" b="0" i="1" smtClean="0">
                                          <a:latin typeface="Cambria Math" panose="02040503050406030204" pitchFamily="18" charset="0"/>
                                          <a:cs typeface="Times New Roman" panose="02020603050405020304" pitchFamily="18" charset="0"/>
                                        </a:rPr>
                                        <m:t>𝑥</m:t>
                                      </m:r>
                                    </m:e>
                                  </m:acc>
                                </m:e>
                              </m:acc>
                            </m:e>
                          </m:mr>
                          <m:mr>
                            <m:e>
                              <m:acc>
                                <m:accPr>
                                  <m:chr m:val="̇"/>
                                  <m:ctrlPr>
                                    <a:rPr lang="es-MX" sz="4000"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s-MX" sz="40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MX" sz="40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s-MX" sz="4000" i="1">
                                              <a:latin typeface="Cambria Math" panose="02040503050406030204" pitchFamily="18" charset="0"/>
                                              <a:ea typeface="Cambria Math" panose="02040503050406030204" pitchFamily="18" charset="0"/>
                                              <a:cs typeface="Times New Roman" panose="02020603050405020304" pitchFamily="18" charset="0"/>
                                            </a:rPr>
                                            <m:t>𝑓</m:t>
                                          </m:r>
                                        </m:e>
                                      </m:acc>
                                    </m:e>
                                    <m:sub>
                                      <m:r>
                                        <a:rPr lang="es-MX" sz="4000" i="1">
                                          <a:latin typeface="Cambria Math" panose="02040503050406030204" pitchFamily="18" charset="0"/>
                                          <a:ea typeface="Cambria Math" panose="02040503050406030204" pitchFamily="18" charset="0"/>
                                          <a:cs typeface="Times New Roman" panose="02020603050405020304" pitchFamily="18" charset="0"/>
                                        </a:rPr>
                                        <m:t>𝑎</m:t>
                                      </m:r>
                                    </m:sub>
                                  </m:sSub>
                                </m:e>
                              </m:acc>
                            </m:e>
                          </m:mr>
                        </m:m>
                      </m:e>
                    </m:d>
                    <m:r>
                      <a:rPr lang="es-MX" sz="4000" b="0" i="1" smtClean="0">
                        <a:latin typeface="Cambria Math" panose="02040503050406030204" pitchFamily="18" charset="0"/>
                        <a:cs typeface="Times New Roman" panose="02020603050405020304" pitchFamily="18" charset="0"/>
                      </a:rPr>
                      <m:t>=</m:t>
                    </m:r>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s-MX" sz="4000" b="0" i="1" smtClean="0">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𝐴</m:t>
                              </m:r>
                            </m:e>
                            <m:e>
                              <m:r>
                                <a:rPr lang="es-MX" sz="4000" b="0" i="1" smtClean="0">
                                  <a:latin typeface="Cambria Math" panose="02040503050406030204" pitchFamily="18" charset="0"/>
                                  <a:cs typeface="Times New Roman" panose="02020603050405020304" pitchFamily="18" charset="0"/>
                                </a:rPr>
                                <m:t>𝐵</m:t>
                              </m:r>
                            </m:e>
                          </m:mr>
                          <m:mr>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mr>
                        </m:m>
                      </m:e>
                    </m:d>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s-MX" sz="4000" b="0" i="1" smtClean="0">
                                <a:latin typeface="Cambria Math" panose="02040503050406030204" pitchFamily="18" charset="0"/>
                                <a:cs typeface="Times New Roman" panose="02020603050405020304" pitchFamily="18" charset="0"/>
                              </a:rPr>
                            </m:ctrlPr>
                          </m:mPr>
                          <m:mr>
                            <m:e>
                              <m:acc>
                                <m:accPr>
                                  <m:chr m:val="̂"/>
                                  <m:ctrlPr>
                                    <a:rPr lang="es-MX" sz="4000" b="0" i="1" smtClean="0">
                                      <a:latin typeface="Cambria Math" panose="02040503050406030204" pitchFamily="18" charset="0"/>
                                      <a:cs typeface="Times New Roman" panose="02020603050405020304" pitchFamily="18" charset="0"/>
                                    </a:rPr>
                                  </m:ctrlPr>
                                </m:accPr>
                                <m:e>
                                  <m:r>
                                    <m:rPr>
                                      <m:brk m:alnAt="7"/>
                                    </m:rPr>
                                    <a:rPr lang="es-MX" sz="4000" i="1">
                                      <a:latin typeface="Cambria Math" panose="02040503050406030204" pitchFamily="18" charset="0"/>
                                      <a:cs typeface="Times New Roman" panose="02020603050405020304" pitchFamily="18" charset="0"/>
                                    </a:rPr>
                                    <m:t>𝑥</m:t>
                                  </m:r>
                                </m:e>
                              </m:acc>
                            </m:e>
                          </m:mr>
                          <m:mr>
                            <m:e>
                              <m:sSub>
                                <m:sSubPr>
                                  <m:ctrlPr>
                                    <a:rPr lang="es-MX" sz="4000" b="0" i="1" smtClean="0">
                                      <a:latin typeface="Cambria Math" panose="02040503050406030204" pitchFamily="18" charset="0"/>
                                      <a:cs typeface="Times New Roman" panose="02020603050405020304" pitchFamily="18" charset="0"/>
                                    </a:rPr>
                                  </m:ctrlPr>
                                </m:sSubPr>
                                <m:e>
                                  <m:acc>
                                    <m:accPr>
                                      <m:chr m:val="̂"/>
                                      <m:ctrlPr>
                                        <a:rPr lang="es-MX" sz="4000" i="1">
                                          <a:latin typeface="Cambria Math" panose="02040503050406030204" pitchFamily="18" charset="0"/>
                                          <a:cs typeface="Times New Roman" panose="02020603050405020304" pitchFamily="18" charset="0"/>
                                        </a:rPr>
                                      </m:ctrlPr>
                                    </m:accPr>
                                    <m:e>
                                      <m:r>
                                        <a:rPr lang="es-MX" sz="4000" i="1">
                                          <a:latin typeface="Cambria Math" panose="02040503050406030204" pitchFamily="18" charset="0"/>
                                          <a:cs typeface="Times New Roman" panose="02020603050405020304" pitchFamily="18" charset="0"/>
                                        </a:rPr>
                                        <m:t>𝑓</m:t>
                                      </m:r>
                                    </m:e>
                                  </m:acc>
                                </m:e>
                                <m:sub>
                                  <m:r>
                                    <a:rPr lang="es-MX" sz="4000" b="0" i="1" smtClean="0">
                                      <a:latin typeface="Cambria Math" panose="02040503050406030204" pitchFamily="18" charset="0"/>
                                      <a:cs typeface="Times New Roman" panose="02020603050405020304" pitchFamily="18" charset="0"/>
                                    </a:rPr>
                                    <m:t>𝑎</m:t>
                                  </m:r>
                                </m:sub>
                              </m:sSub>
                            </m:e>
                          </m:mr>
                        </m:m>
                      </m:e>
                    </m:d>
                    <m:r>
                      <a:rPr lang="es-MX" sz="4000" b="0" i="1" smtClean="0">
                        <a:latin typeface="Cambria Math" panose="02040503050406030204" pitchFamily="18" charset="0"/>
                        <a:cs typeface="Times New Roman" panose="02020603050405020304" pitchFamily="18" charset="0"/>
                      </a:rPr>
                      <m:t>+</m:t>
                    </m:r>
                    <m:d>
                      <m:dPr>
                        <m:begChr m:val="["/>
                        <m:endChr m:val="]"/>
                        <m:ctrlPr>
                          <a:rPr lang="es-MX" sz="4000" i="1">
                            <a:latin typeface="Cambria Math" panose="02040503050406030204" pitchFamily="18" charset="0"/>
                            <a:cs typeface="Times New Roman" panose="02020603050405020304" pitchFamily="18" charset="0"/>
                          </a:rPr>
                        </m:ctrlPr>
                      </m:dPr>
                      <m:e>
                        <m:m>
                          <m:mPr>
                            <m:mcs>
                              <m:mc>
                                <m:mcPr>
                                  <m:count m:val="1"/>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i="1">
                                  <a:latin typeface="Cambria Math" panose="02040503050406030204" pitchFamily="18" charset="0"/>
                                  <a:cs typeface="Times New Roman" panose="02020603050405020304" pitchFamily="18" charset="0"/>
                                </a:rPr>
                                <m:t>𝐵</m:t>
                              </m:r>
                            </m:e>
                          </m:mr>
                          <m:mr>
                            <m:e>
                              <m:r>
                                <a:rPr lang="es-MX" sz="4000" i="1">
                                  <a:latin typeface="Cambria Math" panose="02040503050406030204" pitchFamily="18" charset="0"/>
                                  <a:cs typeface="Times New Roman" panose="02020603050405020304" pitchFamily="18" charset="0"/>
                                </a:rPr>
                                <m:t>0</m:t>
                              </m:r>
                            </m:e>
                          </m:mr>
                        </m:m>
                      </m:e>
                    </m:d>
                    <m:r>
                      <a:rPr lang="es-MX" sz="4000" b="0" i="1" smtClean="0">
                        <a:latin typeface="Cambria Math" panose="02040503050406030204" pitchFamily="18" charset="0"/>
                        <a:cs typeface="Times New Roman" panose="02020603050405020304" pitchFamily="18" charset="0"/>
                      </a:rPr>
                      <m:t>𝑢</m:t>
                    </m:r>
                  </m:oMath>
                </a14:m>
                <a:r>
                  <a:rPr lang="es-MX" sz="4000" b="0" dirty="0">
                    <a:latin typeface="Graphik Regular" panose="020B0503030202060203" pitchFamily="34" charset="0"/>
                    <a:cs typeface="Times New Roman" panose="02020603050405020304" pitchFamily="18" charset="0"/>
                  </a:rPr>
                  <a:t>+</a:t>
                </a:r>
                <a14:m>
                  <m:oMath xmlns:m="http://schemas.openxmlformats.org/officeDocument/2006/math">
                    <m:r>
                      <a:rPr lang="es-MX" sz="4000" i="1" smtClean="0">
                        <a:latin typeface="Cambria Math" panose="02040503050406030204" pitchFamily="18" charset="0"/>
                        <a:cs typeface="Times New Roman" panose="02020603050405020304" pitchFamily="18" charset="0"/>
                      </a:rPr>
                      <m:t>𝐿</m:t>
                    </m:r>
                    <m:d>
                      <m:dPr>
                        <m:ctrlPr>
                          <a:rPr lang="es-MX" sz="4000" i="1" smtClean="0">
                            <a:latin typeface="Cambria Math" panose="02040503050406030204" pitchFamily="18" charset="0"/>
                            <a:cs typeface="Times New Roman" panose="02020603050405020304" pitchFamily="18" charset="0"/>
                          </a:rPr>
                        </m:ctrlPr>
                      </m:dPr>
                      <m:e>
                        <m:r>
                          <a:rPr lang="es-MX" sz="4000" b="0" i="1" smtClean="0">
                            <a:latin typeface="Cambria Math" panose="02040503050406030204" pitchFamily="18" charset="0"/>
                            <a:cs typeface="Times New Roman" panose="02020603050405020304" pitchFamily="18" charset="0"/>
                          </a:rPr>
                          <m:t>𝑦</m:t>
                        </m:r>
                        <m:r>
                          <a:rPr lang="es-MX" sz="4000" b="0" i="1" smtClean="0">
                            <a:latin typeface="Cambria Math" panose="02040503050406030204" pitchFamily="18" charset="0"/>
                            <a:cs typeface="Times New Roman" panose="02020603050405020304" pitchFamily="18" charset="0"/>
                          </a:rPr>
                          <m:t>−</m:t>
                        </m:r>
                        <m:acc>
                          <m:accPr>
                            <m:chr m:val="̂"/>
                            <m:ctrlPr>
                              <a:rPr lang="es-MX" sz="4000" b="0" i="1" smtClean="0">
                                <a:latin typeface="Cambria Math" panose="02040503050406030204" pitchFamily="18" charset="0"/>
                                <a:cs typeface="Times New Roman" panose="02020603050405020304" pitchFamily="18" charset="0"/>
                              </a:rPr>
                            </m:ctrlPr>
                          </m:accPr>
                          <m:e>
                            <m:r>
                              <a:rPr lang="es-MX" sz="4000" b="0" i="1" smtClean="0">
                                <a:latin typeface="Cambria Math" panose="02040503050406030204" pitchFamily="18" charset="0"/>
                                <a:cs typeface="Times New Roman" panose="02020603050405020304" pitchFamily="18" charset="0"/>
                              </a:rPr>
                              <m:t>𝑦</m:t>
                            </m:r>
                          </m:e>
                        </m:acc>
                      </m:e>
                    </m:d>
                    <m:r>
                      <a:rPr lang="es-MX" sz="4000" b="0" i="1" smtClean="0">
                        <a:latin typeface="Cambria Math" panose="02040503050406030204" pitchFamily="18" charset="0"/>
                        <a:cs typeface="Times New Roman" panose="02020603050405020304" pitchFamily="18" charset="0"/>
                      </a:rPr>
                      <m:t>,</m:t>
                    </m:r>
                    <m:acc>
                      <m:accPr>
                        <m:chr m:val="̂"/>
                        <m:ctrlPr>
                          <a:rPr lang="es-MX" sz="4000" i="1">
                            <a:latin typeface="Cambria Math" panose="02040503050406030204" pitchFamily="18" charset="0"/>
                            <a:cs typeface="Times New Roman" panose="02020603050405020304" pitchFamily="18" charset="0"/>
                          </a:rPr>
                        </m:ctrlPr>
                      </m:accPr>
                      <m:e>
                        <m:r>
                          <a:rPr lang="es-MX" sz="4000" i="1">
                            <a:latin typeface="Cambria Math" panose="02040503050406030204" pitchFamily="18" charset="0"/>
                            <a:cs typeface="Times New Roman" panose="02020603050405020304" pitchFamily="18" charset="0"/>
                          </a:rPr>
                          <m:t>𝑦</m:t>
                        </m:r>
                      </m:e>
                    </m:acc>
                    <m:r>
                      <a:rPr lang="es-MX" sz="4000" i="1">
                        <a:latin typeface="Cambria Math" panose="02040503050406030204" pitchFamily="18" charset="0"/>
                        <a:cs typeface="Times New Roman" panose="02020603050405020304" pitchFamily="18" charset="0"/>
                      </a:rPr>
                      <m:t>=</m:t>
                    </m:r>
                    <m:d>
                      <m:dPr>
                        <m:begChr m:val="["/>
                        <m:endChr m:val="]"/>
                        <m:ctrlPr>
                          <a:rPr lang="es-MX" sz="4000" i="1">
                            <a:latin typeface="Cambria Math" panose="02040503050406030204" pitchFamily="18" charset="0"/>
                            <a:cs typeface="Times New Roman" panose="02020603050405020304" pitchFamily="18" charset="0"/>
                          </a:rPr>
                        </m:ctrlPr>
                      </m:dPr>
                      <m:e>
                        <m:m>
                          <m:mPr>
                            <m:mcs>
                              <m:mc>
                                <m:mcPr>
                                  <m:count m:val="2"/>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i="1">
                                  <a:latin typeface="Cambria Math" panose="02040503050406030204" pitchFamily="18" charset="0"/>
                                  <a:cs typeface="Times New Roman" panose="02020603050405020304" pitchFamily="18" charset="0"/>
                                </a:rPr>
                                <m:t>𝐶</m:t>
                              </m:r>
                            </m:e>
                            <m:e>
                              <m:r>
                                <a:rPr lang="es-MX" sz="4000" i="1">
                                  <a:latin typeface="Cambria Math" panose="02040503050406030204" pitchFamily="18" charset="0"/>
                                  <a:cs typeface="Times New Roman" panose="02020603050405020304" pitchFamily="18" charset="0"/>
                                </a:rPr>
                                <m:t>0</m:t>
                              </m:r>
                            </m:e>
                          </m:mr>
                        </m:m>
                      </m:e>
                    </m:d>
                    <m:d>
                      <m:dPr>
                        <m:begChr m:val="["/>
                        <m:endChr m:val="]"/>
                        <m:ctrlPr>
                          <a:rPr lang="es-MX" sz="4000" i="1">
                            <a:latin typeface="Cambria Math" panose="02040503050406030204" pitchFamily="18" charset="0"/>
                            <a:cs typeface="Times New Roman" panose="02020603050405020304" pitchFamily="18" charset="0"/>
                          </a:rPr>
                        </m:ctrlPr>
                      </m:dPr>
                      <m:e>
                        <m:m>
                          <m:mPr>
                            <m:mcs>
                              <m:mc>
                                <m:mcPr>
                                  <m:count m:val="1"/>
                                  <m:mcJc m:val="center"/>
                                </m:mcPr>
                              </m:mc>
                            </m:mcs>
                            <m:ctrlPr>
                              <a:rPr lang="es-MX" sz="4000" i="1">
                                <a:latin typeface="Cambria Math" panose="02040503050406030204" pitchFamily="18" charset="0"/>
                                <a:cs typeface="Times New Roman" panose="02020603050405020304" pitchFamily="18" charset="0"/>
                              </a:rPr>
                            </m:ctrlPr>
                          </m:mPr>
                          <m:mr>
                            <m:e>
                              <m:acc>
                                <m:accPr>
                                  <m:chr m:val="̂"/>
                                  <m:ctrlPr>
                                    <a:rPr lang="es-MX" sz="4000" i="1">
                                      <a:latin typeface="Cambria Math" panose="02040503050406030204" pitchFamily="18" charset="0"/>
                                      <a:cs typeface="Times New Roman" panose="02020603050405020304" pitchFamily="18" charset="0"/>
                                    </a:rPr>
                                  </m:ctrlPr>
                                </m:accPr>
                                <m:e>
                                  <m:r>
                                    <m:rPr>
                                      <m:brk m:alnAt="7"/>
                                    </m:rPr>
                                    <a:rPr lang="es-MX" sz="4000" i="1">
                                      <a:latin typeface="Cambria Math" panose="02040503050406030204" pitchFamily="18" charset="0"/>
                                      <a:cs typeface="Times New Roman" panose="02020603050405020304" pitchFamily="18" charset="0"/>
                                    </a:rPr>
                                    <m:t>𝑥</m:t>
                                  </m:r>
                                </m:e>
                              </m:acc>
                            </m:e>
                          </m:mr>
                          <m:mr>
                            <m:e>
                              <m:sSub>
                                <m:sSubPr>
                                  <m:ctrlPr>
                                    <a:rPr lang="es-MX" sz="4000" i="1">
                                      <a:latin typeface="Cambria Math" panose="02040503050406030204" pitchFamily="18" charset="0"/>
                                      <a:cs typeface="Times New Roman" panose="02020603050405020304" pitchFamily="18" charset="0"/>
                                    </a:rPr>
                                  </m:ctrlPr>
                                </m:sSubPr>
                                <m:e>
                                  <m:acc>
                                    <m:accPr>
                                      <m:chr m:val="̂"/>
                                      <m:ctrlPr>
                                        <a:rPr lang="es-MX" sz="4000" i="1">
                                          <a:latin typeface="Cambria Math" panose="02040503050406030204" pitchFamily="18" charset="0"/>
                                          <a:cs typeface="Times New Roman" panose="02020603050405020304" pitchFamily="18" charset="0"/>
                                        </a:rPr>
                                      </m:ctrlPr>
                                    </m:accPr>
                                    <m:e>
                                      <m:r>
                                        <a:rPr lang="es-MX" sz="4000" i="1">
                                          <a:latin typeface="Cambria Math" panose="02040503050406030204" pitchFamily="18" charset="0"/>
                                          <a:cs typeface="Times New Roman" panose="02020603050405020304" pitchFamily="18" charset="0"/>
                                        </a:rPr>
                                        <m:t>𝑓</m:t>
                                      </m:r>
                                    </m:e>
                                  </m:acc>
                                </m:e>
                                <m:sub>
                                  <m:r>
                                    <a:rPr lang="es-MX" sz="4000" i="1">
                                      <a:latin typeface="Cambria Math" panose="02040503050406030204" pitchFamily="18" charset="0"/>
                                      <a:cs typeface="Times New Roman" panose="02020603050405020304" pitchFamily="18" charset="0"/>
                                    </a:rPr>
                                    <m:t>𝑎</m:t>
                                  </m:r>
                                </m:sub>
                              </m:sSub>
                            </m:e>
                          </m:mr>
                        </m:m>
                      </m:e>
                    </m:d>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𝐿</m:t>
                    </m:r>
                    <m:r>
                      <a:rPr lang="es-MX" sz="4000" i="1">
                        <a:latin typeface="Cambria Math" panose="02040503050406030204" pitchFamily="18" charset="0"/>
                        <a:ea typeface="Cambria Math" panose="02040503050406030204" pitchFamily="18" charset="0"/>
                        <a:cs typeface="Times New Roman" panose="02020603050405020304" pitchFamily="18" charset="0"/>
                      </a:rPr>
                      <m:t>𝜖</m:t>
                    </m:r>
                    <m:sSup>
                      <m:sSupPr>
                        <m:ctrlPr>
                          <a:rPr lang="es-MX" sz="4000" i="1">
                            <a:latin typeface="Cambria Math" panose="02040503050406030204" pitchFamily="18" charset="0"/>
                            <a:ea typeface="Cambria Math" panose="02040503050406030204" pitchFamily="18" charset="0"/>
                            <a:cs typeface="Times New Roman" panose="02020603050405020304" pitchFamily="18" charset="0"/>
                          </a:rPr>
                        </m:ctrlPr>
                      </m:sSupPr>
                      <m:e>
                        <m:r>
                          <a:rPr lang="es-MX" sz="4000" i="1">
                            <a:latin typeface="Cambria Math" panose="02040503050406030204" pitchFamily="18" charset="0"/>
                            <a:ea typeface="Cambria Math" panose="02040503050406030204" pitchFamily="18" charset="0"/>
                            <a:cs typeface="Times New Roman" panose="02020603050405020304" pitchFamily="18" charset="0"/>
                          </a:rPr>
                          <m:t>ℝ</m:t>
                        </m:r>
                      </m:e>
                      <m:sup>
                        <m:d>
                          <m:dPr>
                            <m:ctrlPr>
                              <a:rPr lang="es-MX" sz="4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s-MX" sz="4000" i="1">
                                <a:latin typeface="Cambria Math" panose="02040503050406030204" pitchFamily="18" charset="0"/>
                                <a:ea typeface="Cambria Math" panose="02040503050406030204" pitchFamily="18" charset="0"/>
                                <a:cs typeface="Times New Roman" panose="02020603050405020304" pitchFamily="18" charset="0"/>
                              </a:rPr>
                              <m:t>𝑛</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𝑚</m:t>
                            </m:r>
                          </m:e>
                        </m:d>
                        <m:r>
                          <a:rPr lang="es-MX" sz="4000" b="0" i="1" smtClean="0">
                            <a:latin typeface="Cambria Math" panose="02040503050406030204" pitchFamily="18" charset="0"/>
                            <a:ea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𝑜</m:t>
                        </m:r>
                      </m:sup>
                    </m:sSup>
                  </m:oMath>
                </a14:m>
                <a:endParaRPr lang="es-MX" sz="4000" b="0" dirty="0">
                  <a:latin typeface="Graphik Regular" panose="020B0503030202060203" pitchFamily="34" charset="0"/>
                  <a:cs typeface="Times New Roman" panose="02020603050405020304" pitchFamily="18" charset="0"/>
                </a:endParaRPr>
              </a:p>
              <a:p>
                <a:pPr algn="just"/>
                <a:r>
                  <a:rPr lang="es-MX" sz="4000" b="0" dirty="0">
                    <a:latin typeface="Graphik Regular" panose="020B0503030202060203" pitchFamily="34" charset="0"/>
                    <a:cs typeface="Times New Roman" panose="02020603050405020304" pitchFamily="18" charset="0"/>
                  </a:rPr>
                  <a:t>Lo anterior nos lleva al siguiente sistema del error:</a:t>
                </a:r>
              </a:p>
              <a:p>
                <a:pPr algn="just"/>
                <a14:m>
                  <m:oMathPara xmlns:m="http://schemas.openxmlformats.org/officeDocument/2006/math">
                    <m:oMathParaPr>
                      <m:jc m:val="centerGroup"/>
                    </m:oMathParaPr>
                    <m:oMath xmlns:m="http://schemas.openxmlformats.org/officeDocument/2006/math">
                      <m:d>
                        <m:dPr>
                          <m:begChr m:val="["/>
                          <m:endChr m:val="]"/>
                          <m:ctrlPr>
                            <a:rPr lang="es-ES" sz="4000" i="1" smtClean="0">
                              <a:latin typeface="Cambria Math" panose="02040503050406030204" pitchFamily="18" charset="0"/>
                              <a:cs typeface="Times New Roman" panose="02020603050405020304" pitchFamily="18" charset="0"/>
                            </a:rPr>
                          </m:ctrlPr>
                        </m:dPr>
                        <m:e>
                          <m:m>
                            <m:mPr>
                              <m:mcs>
                                <m:mc>
                                  <m:mcPr>
                                    <m:count m:val="1"/>
                                    <m:mcJc m:val="center"/>
                                  </m:mcPr>
                                </m:mc>
                              </m:mcs>
                              <m:ctrlPr>
                                <a:rPr lang="es-ES" sz="4000" i="1" smtClean="0">
                                  <a:latin typeface="Cambria Math" panose="02040503050406030204" pitchFamily="18" charset="0"/>
                                  <a:cs typeface="Times New Roman" panose="02020603050405020304" pitchFamily="18" charset="0"/>
                                </a:rPr>
                              </m:ctrlPr>
                            </m:mPr>
                            <m:mr>
                              <m:e>
                                <m:sSub>
                                  <m:sSubPr>
                                    <m:ctrlPr>
                                      <a:rPr lang="es-ES" sz="4000" i="1" smtClean="0">
                                        <a:latin typeface="Cambria Math" panose="02040503050406030204" pitchFamily="18" charset="0"/>
                                        <a:cs typeface="Times New Roman" panose="02020603050405020304" pitchFamily="18" charset="0"/>
                                      </a:rPr>
                                    </m:ctrlPr>
                                  </m:sSubPr>
                                  <m:e>
                                    <m:acc>
                                      <m:accPr>
                                        <m:chr m:val="̇"/>
                                        <m:ctrlPr>
                                          <a:rPr lang="es-MX" sz="4000" i="1">
                                            <a:latin typeface="Cambria Math" panose="02040503050406030204" pitchFamily="18" charset="0"/>
                                            <a:cs typeface="Times New Roman" panose="02020603050405020304" pitchFamily="18" charset="0"/>
                                          </a:rPr>
                                        </m:ctrlPr>
                                      </m:accPr>
                                      <m:e>
                                        <m:r>
                                          <a:rPr lang="es-MX" sz="4000" i="1">
                                            <a:latin typeface="Cambria Math" panose="02040503050406030204" pitchFamily="18" charset="0"/>
                                            <a:cs typeface="Times New Roman" panose="02020603050405020304" pitchFamily="18" charset="0"/>
                                          </a:rPr>
                                          <m:t>𝑒</m:t>
                                        </m:r>
                                      </m:e>
                                    </m:acc>
                                  </m:e>
                                  <m:sub>
                                    <m:r>
                                      <a:rPr lang="es-MX" sz="4000" b="0" i="1" smtClean="0">
                                        <a:latin typeface="Cambria Math" panose="02040503050406030204" pitchFamily="18" charset="0"/>
                                        <a:cs typeface="Times New Roman" panose="02020603050405020304" pitchFamily="18" charset="0"/>
                                      </a:rPr>
                                      <m:t>𝑥</m:t>
                                    </m:r>
                                  </m:sub>
                                </m:sSub>
                              </m:e>
                            </m:mr>
                            <m:mr>
                              <m:e>
                                <m:sSub>
                                  <m:sSubPr>
                                    <m:ctrlPr>
                                      <a:rPr lang="es-ES" sz="4000" i="1">
                                        <a:latin typeface="Cambria Math" panose="02040503050406030204" pitchFamily="18" charset="0"/>
                                        <a:cs typeface="Times New Roman" panose="02020603050405020304" pitchFamily="18" charset="0"/>
                                      </a:rPr>
                                    </m:ctrlPr>
                                  </m:sSubPr>
                                  <m:e>
                                    <m:acc>
                                      <m:accPr>
                                        <m:chr m:val="̇"/>
                                        <m:ctrlPr>
                                          <a:rPr lang="es-MX" sz="4000" i="1">
                                            <a:latin typeface="Cambria Math" panose="02040503050406030204" pitchFamily="18" charset="0"/>
                                            <a:cs typeface="Times New Roman" panose="02020603050405020304" pitchFamily="18" charset="0"/>
                                          </a:rPr>
                                        </m:ctrlPr>
                                      </m:accPr>
                                      <m:e>
                                        <m:r>
                                          <a:rPr lang="es-MX" sz="4000" i="1">
                                            <a:latin typeface="Cambria Math" panose="02040503050406030204" pitchFamily="18" charset="0"/>
                                            <a:cs typeface="Times New Roman" panose="02020603050405020304" pitchFamily="18" charset="0"/>
                                          </a:rPr>
                                          <m:t>𝑒</m:t>
                                        </m:r>
                                      </m:e>
                                    </m:acc>
                                  </m:e>
                                  <m:sub>
                                    <m:r>
                                      <a:rPr lang="es-MX" sz="4000" b="0" i="1" smtClean="0">
                                        <a:latin typeface="Cambria Math" panose="02040503050406030204" pitchFamily="18" charset="0"/>
                                        <a:cs typeface="Times New Roman" panose="02020603050405020304" pitchFamily="18" charset="0"/>
                                      </a:rPr>
                                      <m:t>𝑓</m:t>
                                    </m:r>
                                  </m:sub>
                                </m:sSub>
                              </m:e>
                            </m:mr>
                          </m:m>
                        </m:e>
                      </m:d>
                      <m:r>
                        <a:rPr lang="es-MX" sz="4000" b="0" i="1" smtClean="0">
                          <a:latin typeface="Cambria Math" panose="02040503050406030204" pitchFamily="18" charset="0"/>
                          <a:cs typeface="Times New Roman" panose="02020603050405020304" pitchFamily="18" charset="0"/>
                        </a:rPr>
                        <m:t>=</m:t>
                      </m:r>
                      <m:d>
                        <m:dPr>
                          <m:ctrlPr>
                            <a:rPr lang="es-MX" sz="4000" b="0" i="1" smtClean="0">
                              <a:latin typeface="Cambria Math" panose="02040503050406030204" pitchFamily="18" charset="0"/>
                              <a:cs typeface="Times New Roman" panose="02020603050405020304" pitchFamily="18" charset="0"/>
                            </a:rPr>
                          </m:ctrlPr>
                        </m:dPr>
                        <m:e>
                          <m:d>
                            <m:dPr>
                              <m:begChr m:val="["/>
                              <m:endChr m:val="]"/>
                              <m:ctrlPr>
                                <a:rPr lang="es-MX" sz="4000" i="1">
                                  <a:latin typeface="Cambria Math" panose="02040503050406030204" pitchFamily="18" charset="0"/>
                                  <a:cs typeface="Times New Roman" panose="02020603050405020304" pitchFamily="18" charset="0"/>
                                </a:rPr>
                              </m:ctrlPr>
                            </m:dPr>
                            <m:e>
                              <m:m>
                                <m:mPr>
                                  <m:mcs>
                                    <m:mc>
                                      <m:mcPr>
                                        <m:count m:val="2"/>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i="1">
                                        <a:latin typeface="Cambria Math" panose="02040503050406030204" pitchFamily="18" charset="0"/>
                                        <a:cs typeface="Times New Roman" panose="02020603050405020304" pitchFamily="18" charset="0"/>
                                      </a:rPr>
                                      <m:t>𝐴</m:t>
                                    </m:r>
                                  </m:e>
                                  <m:e>
                                    <m:r>
                                      <a:rPr lang="es-MX" sz="4000" i="1">
                                        <a:latin typeface="Cambria Math" panose="02040503050406030204" pitchFamily="18" charset="0"/>
                                        <a:cs typeface="Times New Roman" panose="02020603050405020304" pitchFamily="18" charset="0"/>
                                      </a:rPr>
                                      <m:t>𝐵</m:t>
                                    </m:r>
                                  </m:e>
                                </m:mr>
                                <m:mr>
                                  <m:e>
                                    <m:r>
                                      <a:rPr lang="es-MX" sz="4000" i="1">
                                        <a:latin typeface="Cambria Math" panose="02040503050406030204" pitchFamily="18" charset="0"/>
                                        <a:cs typeface="Times New Roman" panose="02020603050405020304" pitchFamily="18" charset="0"/>
                                      </a:rPr>
                                      <m:t>0</m:t>
                                    </m:r>
                                  </m:e>
                                  <m:e>
                                    <m:r>
                                      <a:rPr lang="es-MX" sz="4000" i="1">
                                        <a:latin typeface="Cambria Math" panose="02040503050406030204" pitchFamily="18" charset="0"/>
                                        <a:cs typeface="Times New Roman" panose="02020603050405020304" pitchFamily="18" charset="0"/>
                                      </a:rPr>
                                      <m:t>0</m:t>
                                    </m:r>
                                  </m:e>
                                </m:mr>
                              </m:m>
                            </m:e>
                          </m:d>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𝐿</m:t>
                          </m:r>
                          <m:d>
                            <m:dPr>
                              <m:begChr m:val="["/>
                              <m:endChr m:val="]"/>
                              <m:ctrlPr>
                                <a:rPr lang="es-MX" sz="4000" i="1">
                                  <a:latin typeface="Cambria Math" panose="02040503050406030204" pitchFamily="18" charset="0"/>
                                  <a:cs typeface="Times New Roman" panose="02020603050405020304" pitchFamily="18" charset="0"/>
                                </a:rPr>
                              </m:ctrlPr>
                            </m:dPr>
                            <m:e>
                              <m:m>
                                <m:mPr>
                                  <m:mcs>
                                    <m:mc>
                                      <m:mcPr>
                                        <m:count m:val="2"/>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i="1">
                                        <a:latin typeface="Cambria Math" panose="02040503050406030204" pitchFamily="18" charset="0"/>
                                        <a:cs typeface="Times New Roman" panose="02020603050405020304" pitchFamily="18" charset="0"/>
                                      </a:rPr>
                                      <m:t>𝐶</m:t>
                                    </m:r>
                                  </m:e>
                                  <m:e>
                                    <m:r>
                                      <a:rPr lang="es-MX" sz="4000" i="1">
                                        <a:latin typeface="Cambria Math" panose="02040503050406030204" pitchFamily="18" charset="0"/>
                                        <a:cs typeface="Times New Roman" panose="02020603050405020304" pitchFamily="18" charset="0"/>
                                      </a:rPr>
                                      <m:t>0</m:t>
                                    </m:r>
                                  </m:e>
                                </m:mr>
                              </m:m>
                            </m:e>
                          </m:d>
                        </m:e>
                      </m:d>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s-MX" sz="4000" b="0" i="1" smtClean="0">
                                  <a:latin typeface="Cambria Math" panose="02040503050406030204" pitchFamily="18" charset="0"/>
                                  <a:cs typeface="Times New Roman" panose="02020603050405020304" pitchFamily="18" charset="0"/>
                                </a:rPr>
                              </m:ctrlPr>
                            </m:mPr>
                            <m:mr>
                              <m:e>
                                <m:sSub>
                                  <m:sSubPr>
                                    <m:ctrlPr>
                                      <a:rPr lang="es-MX" sz="4000" b="0" i="1" smtClean="0">
                                        <a:latin typeface="Cambria Math" panose="02040503050406030204" pitchFamily="18" charset="0"/>
                                        <a:cs typeface="Times New Roman" panose="02020603050405020304" pitchFamily="18" charset="0"/>
                                      </a:rPr>
                                    </m:ctrlPr>
                                  </m:sSubPr>
                                  <m:e>
                                    <m:r>
                                      <m:rPr>
                                        <m:brk m:alnAt="7"/>
                                      </m:rPr>
                                      <a:rPr lang="es-MX" sz="4000" i="1">
                                        <a:latin typeface="Cambria Math" panose="02040503050406030204" pitchFamily="18" charset="0"/>
                                        <a:cs typeface="Times New Roman" panose="02020603050405020304" pitchFamily="18" charset="0"/>
                                      </a:rPr>
                                      <m:t>𝑒</m:t>
                                    </m:r>
                                  </m:e>
                                  <m:sub>
                                    <m:r>
                                      <m:rPr>
                                        <m:brk m:alnAt="7"/>
                                      </m:rPr>
                                      <a:rPr lang="es-MX" sz="4000" i="1" smtClean="0">
                                        <a:latin typeface="Cambria Math" panose="02040503050406030204" pitchFamily="18" charset="0"/>
                                        <a:cs typeface="Times New Roman" panose="02020603050405020304" pitchFamily="18" charset="0"/>
                                      </a:rPr>
                                      <m:t>𝑥</m:t>
                                    </m:r>
                                  </m:sub>
                                </m:sSub>
                              </m:e>
                            </m:mr>
                            <m:mr>
                              <m:e>
                                <m:sSub>
                                  <m:sSubPr>
                                    <m:ctrlPr>
                                      <a:rPr lang="es-MX" sz="4000" i="1">
                                        <a:latin typeface="Cambria Math" panose="02040503050406030204" pitchFamily="18" charset="0"/>
                                        <a:cs typeface="Times New Roman" panose="02020603050405020304" pitchFamily="18" charset="0"/>
                                      </a:rPr>
                                    </m:ctrlPr>
                                  </m:sSubPr>
                                  <m:e>
                                    <m:r>
                                      <m:rPr>
                                        <m:brk m:alnAt="7"/>
                                      </m:rPr>
                                      <a:rPr lang="es-MX" sz="4000" i="1">
                                        <a:latin typeface="Cambria Math" panose="02040503050406030204" pitchFamily="18" charset="0"/>
                                        <a:cs typeface="Times New Roman" panose="02020603050405020304" pitchFamily="18" charset="0"/>
                                      </a:rPr>
                                      <m:t>𝑒</m:t>
                                    </m:r>
                                  </m:e>
                                  <m:sub>
                                    <m:r>
                                      <a:rPr lang="es-MX" sz="4000" b="0" i="1" smtClean="0">
                                        <a:latin typeface="Cambria Math" panose="02040503050406030204" pitchFamily="18" charset="0"/>
                                        <a:cs typeface="Times New Roman" panose="02020603050405020304" pitchFamily="18" charset="0"/>
                                      </a:rPr>
                                      <m:t>𝑓</m:t>
                                    </m:r>
                                  </m:sub>
                                </m:sSub>
                              </m:e>
                            </m:mr>
                          </m:m>
                        </m:e>
                      </m:d>
                      <m:r>
                        <a:rPr lang="es-MX" sz="4000" b="0" i="0"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𝐿</m:t>
                      </m:r>
                      <m:r>
                        <a:rPr lang="es-MX" sz="4000" b="0" i="1" smtClean="0">
                          <a:latin typeface="Cambria Math" panose="02040503050406030204" pitchFamily="18" charset="0"/>
                          <a:cs typeface="Times New Roman" panose="02020603050405020304" pitchFamily="18" charset="0"/>
                        </a:rPr>
                        <m:t>=</m:t>
                      </m:r>
                      <m:d>
                        <m:dPr>
                          <m:begChr m:val="["/>
                          <m:endChr m:val="]"/>
                          <m:ctrlPr>
                            <a:rPr lang="es-MX" sz="4000" i="1">
                              <a:latin typeface="Cambria Math" panose="02040503050406030204" pitchFamily="18" charset="0"/>
                              <a:cs typeface="Times New Roman" panose="02020603050405020304" pitchFamily="18" charset="0"/>
                            </a:rPr>
                          </m:ctrlPr>
                        </m:dPr>
                        <m:e>
                          <m:m>
                            <m:mPr>
                              <m:mcs>
                                <m:mc>
                                  <m:mcPr>
                                    <m:count m:val="1"/>
                                    <m:mcJc m:val="center"/>
                                  </m:mcPr>
                                </m:mc>
                              </m:mcs>
                              <m:ctrlPr>
                                <a:rPr lang="es-MX" sz="4000" i="1">
                                  <a:latin typeface="Cambria Math" panose="02040503050406030204" pitchFamily="18" charset="0"/>
                                  <a:cs typeface="Times New Roman" panose="02020603050405020304" pitchFamily="18" charset="0"/>
                                </a:rPr>
                              </m:ctrlPr>
                            </m:mPr>
                            <m:mr>
                              <m:e>
                                <m:sSub>
                                  <m:sSubPr>
                                    <m:ctrlPr>
                                      <a:rPr lang="es-MX" sz="400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𝐿</m:t>
                                    </m:r>
                                  </m:e>
                                  <m:sub>
                                    <m:r>
                                      <a:rPr lang="es-MX" sz="4000" b="0" i="1" smtClean="0">
                                        <a:latin typeface="Cambria Math" panose="02040503050406030204" pitchFamily="18" charset="0"/>
                                        <a:cs typeface="Times New Roman" panose="02020603050405020304" pitchFamily="18" charset="0"/>
                                      </a:rPr>
                                      <m:t>𝑃</m:t>
                                    </m:r>
                                  </m:sub>
                                </m:sSub>
                              </m:e>
                            </m:mr>
                            <m:mr>
                              <m:e>
                                <m:sSub>
                                  <m:sSubPr>
                                    <m:ctrlPr>
                                      <a:rPr lang="es-MX" sz="4000" i="1">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𝐿</m:t>
                                    </m:r>
                                  </m:e>
                                  <m:sub>
                                    <m:r>
                                      <a:rPr lang="es-MX" sz="4000" b="0" i="1" smtClean="0">
                                        <a:latin typeface="Cambria Math" panose="02040503050406030204" pitchFamily="18" charset="0"/>
                                        <a:cs typeface="Times New Roman" panose="02020603050405020304" pitchFamily="18" charset="0"/>
                                      </a:rPr>
                                      <m:t>𝐼</m:t>
                                    </m:r>
                                  </m:sub>
                                </m:sSub>
                              </m:e>
                            </m:mr>
                          </m:m>
                        </m:e>
                      </m:d>
                      <m:r>
                        <a:rPr lang="es-MX" sz="4000" b="0" i="1" smtClean="0">
                          <a:latin typeface="Cambria Math" panose="02040503050406030204" pitchFamily="18" charset="0"/>
                          <a:cs typeface="Times New Roman" panose="02020603050405020304" pitchFamily="18" charset="0"/>
                        </a:rPr>
                        <m:t>, </m:t>
                      </m:r>
                      <m:sSub>
                        <m:sSubPr>
                          <m:ctrlPr>
                            <a:rPr lang="es-MX" sz="4000" i="1">
                              <a:latin typeface="Cambria Math" panose="02040503050406030204" pitchFamily="18" charset="0"/>
                              <a:cs typeface="Times New Roman" panose="02020603050405020304" pitchFamily="18" charset="0"/>
                            </a:rPr>
                          </m:ctrlPr>
                        </m:sSubPr>
                        <m:e>
                          <m:r>
                            <m:rPr>
                              <m:brk m:alnAt="7"/>
                            </m:rPr>
                            <a:rPr lang="es-MX" sz="4000" i="1">
                              <a:latin typeface="Cambria Math" panose="02040503050406030204" pitchFamily="18" charset="0"/>
                              <a:cs typeface="Times New Roman" panose="02020603050405020304" pitchFamily="18" charset="0"/>
                            </a:rPr>
                            <m:t>𝑒</m:t>
                          </m:r>
                        </m:e>
                        <m:sub>
                          <m:r>
                            <m:rPr>
                              <m:brk m:alnAt="7"/>
                            </m:rPr>
                            <a:rPr lang="es-MX" sz="4000" i="1">
                              <a:latin typeface="Cambria Math" panose="02040503050406030204" pitchFamily="18" charset="0"/>
                              <a:cs typeface="Times New Roman" panose="02020603050405020304" pitchFamily="18" charset="0"/>
                            </a:rPr>
                            <m:t>𝑥</m:t>
                          </m:r>
                        </m:sub>
                      </m:sSub>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𝑥</m:t>
                      </m:r>
                      <m:r>
                        <a:rPr lang="es-MX" sz="4000" b="0" i="1" smtClean="0">
                          <a:latin typeface="Cambria Math" panose="02040503050406030204" pitchFamily="18" charset="0"/>
                          <a:cs typeface="Times New Roman" panose="02020603050405020304" pitchFamily="18" charset="0"/>
                        </a:rPr>
                        <m:t>−</m:t>
                      </m:r>
                      <m:acc>
                        <m:accPr>
                          <m:chr m:val="̂"/>
                          <m:ctrlPr>
                            <a:rPr lang="es-MX" sz="4000" i="1">
                              <a:latin typeface="Cambria Math" panose="02040503050406030204" pitchFamily="18" charset="0"/>
                              <a:cs typeface="Times New Roman" panose="02020603050405020304" pitchFamily="18" charset="0"/>
                            </a:rPr>
                          </m:ctrlPr>
                        </m:accPr>
                        <m:e>
                          <m:r>
                            <m:rPr>
                              <m:brk m:alnAt="7"/>
                            </m:rPr>
                            <a:rPr lang="es-MX" sz="4000" i="1">
                              <a:latin typeface="Cambria Math" panose="02040503050406030204" pitchFamily="18" charset="0"/>
                              <a:cs typeface="Times New Roman" panose="02020603050405020304" pitchFamily="18" charset="0"/>
                            </a:rPr>
                            <m:t>𝑥</m:t>
                          </m:r>
                        </m:e>
                      </m:acc>
                      <m:r>
                        <a:rPr lang="es-MX" sz="4000" b="0" i="1" smtClean="0">
                          <a:latin typeface="Cambria Math" panose="02040503050406030204" pitchFamily="18" charset="0"/>
                          <a:cs typeface="Times New Roman" panose="02020603050405020304" pitchFamily="18" charset="0"/>
                        </a:rPr>
                        <m:t>,</m:t>
                      </m:r>
                      <m:sSub>
                        <m:sSubPr>
                          <m:ctrlPr>
                            <a:rPr lang="es-MX" sz="4000" i="1">
                              <a:latin typeface="Cambria Math" panose="02040503050406030204" pitchFamily="18" charset="0"/>
                              <a:cs typeface="Times New Roman" panose="02020603050405020304" pitchFamily="18" charset="0"/>
                            </a:rPr>
                          </m:ctrlPr>
                        </m:sSubPr>
                        <m:e>
                          <m:r>
                            <m:rPr>
                              <m:brk m:alnAt="7"/>
                            </m:rPr>
                            <a:rPr lang="es-MX" sz="4000" i="1">
                              <a:latin typeface="Cambria Math" panose="02040503050406030204" pitchFamily="18" charset="0"/>
                              <a:cs typeface="Times New Roman" panose="02020603050405020304" pitchFamily="18" charset="0"/>
                            </a:rPr>
                            <m:t>𝑒</m:t>
                          </m:r>
                        </m:e>
                        <m:sub>
                          <m:r>
                            <a:rPr lang="es-MX" sz="4000" i="1">
                              <a:latin typeface="Cambria Math" panose="02040503050406030204" pitchFamily="18" charset="0"/>
                              <a:cs typeface="Times New Roman" panose="02020603050405020304" pitchFamily="18" charset="0"/>
                            </a:rPr>
                            <m:t>𝑓</m:t>
                          </m:r>
                        </m:sub>
                      </m:sSub>
                      <m:r>
                        <a:rPr lang="es-MX" sz="4000" b="0" i="1" smtClean="0">
                          <a:latin typeface="Cambria Math" panose="02040503050406030204" pitchFamily="18" charset="0"/>
                          <a:cs typeface="Times New Roman" panose="02020603050405020304" pitchFamily="18" charset="0"/>
                        </a:rPr>
                        <m:t>=</m:t>
                      </m:r>
                      <m:sSub>
                        <m:sSubPr>
                          <m:ctrlPr>
                            <a:rPr lang="es-MX" sz="4000" i="1">
                              <a:latin typeface="Cambria Math" panose="02040503050406030204" pitchFamily="18" charset="0"/>
                              <a:cs typeface="Times New Roman" panose="02020603050405020304" pitchFamily="18" charset="0"/>
                            </a:rPr>
                          </m:ctrlPr>
                        </m:sSubPr>
                        <m:e>
                          <m:r>
                            <a:rPr lang="es-MX" sz="4000" i="1">
                              <a:latin typeface="Cambria Math" panose="02040503050406030204" pitchFamily="18" charset="0"/>
                              <a:cs typeface="Times New Roman" panose="02020603050405020304" pitchFamily="18" charset="0"/>
                            </a:rPr>
                            <m:t>𝑓</m:t>
                          </m:r>
                        </m:e>
                        <m:sub>
                          <m:r>
                            <a:rPr lang="es-MX" sz="4000" i="1">
                              <a:latin typeface="Cambria Math" panose="02040503050406030204" pitchFamily="18" charset="0"/>
                              <a:cs typeface="Times New Roman" panose="02020603050405020304" pitchFamily="18" charset="0"/>
                            </a:rPr>
                            <m:t>𝑎</m:t>
                          </m:r>
                        </m:sub>
                      </m:sSub>
                      <m:r>
                        <a:rPr lang="es-MX" sz="4000" b="0" i="1" smtClean="0">
                          <a:latin typeface="Cambria Math" panose="02040503050406030204" pitchFamily="18" charset="0"/>
                          <a:cs typeface="Times New Roman" panose="02020603050405020304" pitchFamily="18" charset="0"/>
                        </a:rPr>
                        <m:t>−</m:t>
                      </m:r>
                      <m:sSub>
                        <m:sSubPr>
                          <m:ctrlPr>
                            <a:rPr lang="es-MX" sz="4000" i="1">
                              <a:latin typeface="Cambria Math" panose="02040503050406030204" pitchFamily="18" charset="0"/>
                              <a:cs typeface="Times New Roman" panose="02020603050405020304" pitchFamily="18" charset="0"/>
                            </a:rPr>
                          </m:ctrlPr>
                        </m:sSubPr>
                        <m:e>
                          <m:acc>
                            <m:accPr>
                              <m:chr m:val="̂"/>
                              <m:ctrlPr>
                                <a:rPr lang="es-MX" sz="4000" i="1">
                                  <a:latin typeface="Cambria Math" panose="02040503050406030204" pitchFamily="18" charset="0"/>
                                  <a:cs typeface="Times New Roman" panose="02020603050405020304" pitchFamily="18" charset="0"/>
                                </a:rPr>
                              </m:ctrlPr>
                            </m:accPr>
                            <m:e>
                              <m:r>
                                <a:rPr lang="es-MX" sz="4000" i="1">
                                  <a:latin typeface="Cambria Math" panose="02040503050406030204" pitchFamily="18" charset="0"/>
                                  <a:cs typeface="Times New Roman" panose="02020603050405020304" pitchFamily="18" charset="0"/>
                                </a:rPr>
                                <m:t>𝑓</m:t>
                              </m:r>
                            </m:e>
                          </m:acc>
                        </m:e>
                        <m:sub>
                          <m:r>
                            <a:rPr lang="es-MX" sz="4000" i="1">
                              <a:latin typeface="Cambria Math" panose="02040503050406030204" pitchFamily="18" charset="0"/>
                              <a:cs typeface="Times New Roman" panose="02020603050405020304" pitchFamily="18" charset="0"/>
                            </a:rPr>
                            <m:t>𝑎</m:t>
                          </m:r>
                        </m:sub>
                      </m:sSub>
                    </m:oMath>
                  </m:oMathPara>
                </a14:m>
                <a:endParaRPr lang="es-MX" sz="4000" b="0" dirty="0">
                  <a:latin typeface="Graphik Regular" panose="020B0503030202060203" pitchFamily="34" charset="0"/>
                  <a:cs typeface="Times New Roman" panose="02020603050405020304" pitchFamily="18" charset="0"/>
                </a:endParaRPr>
              </a:p>
              <a:p>
                <a:pPr algn="just"/>
                <a:r>
                  <a:rPr lang="es-MX" sz="4000" dirty="0">
                    <a:latin typeface="Graphik Regular" panose="020B0503030202060203" pitchFamily="34" charset="0"/>
                    <a:cs typeface="Times New Roman" panose="02020603050405020304" pitchFamily="18" charset="0"/>
                  </a:rPr>
                  <a:t>d</a:t>
                </a:r>
                <a:r>
                  <a:rPr lang="es-MX" sz="4000" b="0" dirty="0">
                    <a:latin typeface="Graphik Regular" panose="020B0503030202060203" pitchFamily="34" charset="0"/>
                    <a:cs typeface="Times New Roman" panose="02020603050405020304" pitchFamily="18" charset="0"/>
                  </a:rPr>
                  <a:t>onde la ganancia L se diseñará tal que</a:t>
                </a:r>
              </a:p>
              <a:p>
                <a:pPr algn="just"/>
                <a14:m>
                  <m:oMathPara xmlns:m="http://schemas.openxmlformats.org/officeDocument/2006/math">
                    <m:oMathParaPr>
                      <m:jc m:val="centerGroup"/>
                    </m:oMathParaPr>
                    <m:oMath xmlns:m="http://schemas.openxmlformats.org/officeDocument/2006/math">
                      <m:func>
                        <m:funcPr>
                          <m:ctrlPr>
                            <a:rPr lang="es-MX" sz="4000" b="0" i="1" smtClean="0">
                              <a:latin typeface="Cambria Math" panose="02040503050406030204" pitchFamily="18" charset="0"/>
                              <a:cs typeface="Times New Roman" panose="02020603050405020304" pitchFamily="18" charset="0"/>
                            </a:rPr>
                          </m:ctrlPr>
                        </m:funcPr>
                        <m:fName>
                          <m:limLow>
                            <m:limLowPr>
                              <m:ctrlPr>
                                <a:rPr lang="es-MX" sz="4000" b="0" i="1" smtClean="0">
                                  <a:latin typeface="Cambria Math" panose="02040503050406030204" pitchFamily="18" charset="0"/>
                                  <a:cs typeface="Times New Roman" panose="02020603050405020304" pitchFamily="18" charset="0"/>
                                </a:rPr>
                              </m:ctrlPr>
                            </m:limLowPr>
                            <m:e>
                              <m:r>
                                <m:rPr>
                                  <m:sty m:val="p"/>
                                </m:rPr>
                                <a:rPr lang="es-MX" sz="4000" b="0" i="0" smtClean="0">
                                  <a:latin typeface="Cambria Math" panose="02040503050406030204" pitchFamily="18" charset="0"/>
                                  <a:cs typeface="Times New Roman" panose="02020603050405020304" pitchFamily="18" charset="0"/>
                                </a:rPr>
                                <m:t>l</m:t>
                              </m:r>
                              <m:r>
                                <a:rPr lang="es-MX" sz="4000" b="0" i="0" smtClean="0">
                                  <a:latin typeface="Cambria Math" panose="02040503050406030204" pitchFamily="18" charset="0"/>
                                  <a:cs typeface="Times New Roman" panose="02020603050405020304" pitchFamily="18" charset="0"/>
                                </a:rPr>
                                <m:t>í</m:t>
                              </m:r>
                              <m:r>
                                <m:rPr>
                                  <m:sty m:val="p"/>
                                </m:rPr>
                                <a:rPr lang="es-MX" sz="4000" b="0" i="0" smtClean="0">
                                  <a:latin typeface="Cambria Math" panose="02040503050406030204" pitchFamily="18" charset="0"/>
                                  <a:cs typeface="Times New Roman" panose="02020603050405020304" pitchFamily="18" charset="0"/>
                                </a:rPr>
                                <m:t>m</m:t>
                              </m:r>
                            </m:e>
                            <m:lim>
                              <m:r>
                                <a:rPr lang="es-MX" sz="4000" b="0" i="1" smtClean="0">
                                  <a:latin typeface="Cambria Math" panose="02040503050406030204" pitchFamily="18" charset="0"/>
                                  <a:cs typeface="Times New Roman" panose="02020603050405020304" pitchFamily="18" charset="0"/>
                                </a:rPr>
                                <m:t>𝑡</m:t>
                              </m:r>
                              <m:r>
                                <a:rPr lang="es-MX" sz="4000" b="0" i="1" smtClean="0">
                                  <a:latin typeface="Cambria Math" panose="02040503050406030204" pitchFamily="18" charset="0"/>
                                  <a:ea typeface="Cambria Math" panose="02040503050406030204" pitchFamily="18" charset="0"/>
                                  <a:cs typeface="Times New Roman" panose="02020603050405020304" pitchFamily="18" charset="0"/>
                                </a:rPr>
                                <m:t>→∞</m:t>
                              </m:r>
                            </m:lim>
                          </m:limLow>
                        </m:fName>
                        <m:e>
                          <m:d>
                            <m:dPr>
                              <m:begChr m:val="["/>
                              <m:endChr m:val="]"/>
                              <m:ctrlPr>
                                <a:rPr lang="es-MX" sz="4000" i="1">
                                  <a:latin typeface="Cambria Math" panose="02040503050406030204" pitchFamily="18" charset="0"/>
                                  <a:cs typeface="Times New Roman" panose="02020603050405020304" pitchFamily="18" charset="0"/>
                                </a:rPr>
                              </m:ctrlPr>
                            </m:dPr>
                            <m:e>
                              <m:m>
                                <m:mPr>
                                  <m:mcs>
                                    <m:mc>
                                      <m:mcPr>
                                        <m:count m:val="1"/>
                                        <m:mcJc m:val="center"/>
                                      </m:mcPr>
                                    </m:mc>
                                  </m:mcs>
                                  <m:ctrlPr>
                                    <a:rPr lang="es-MX" sz="4000" i="1">
                                      <a:latin typeface="Cambria Math" panose="02040503050406030204" pitchFamily="18" charset="0"/>
                                      <a:cs typeface="Times New Roman" panose="02020603050405020304" pitchFamily="18" charset="0"/>
                                    </a:rPr>
                                  </m:ctrlPr>
                                </m:mPr>
                                <m:mr>
                                  <m:e>
                                    <m:sSub>
                                      <m:sSubPr>
                                        <m:ctrlPr>
                                          <a:rPr lang="es-MX" sz="4000" i="1">
                                            <a:latin typeface="Cambria Math" panose="02040503050406030204" pitchFamily="18" charset="0"/>
                                            <a:cs typeface="Times New Roman" panose="02020603050405020304" pitchFamily="18" charset="0"/>
                                          </a:rPr>
                                        </m:ctrlPr>
                                      </m:sSubPr>
                                      <m:e>
                                        <m:r>
                                          <m:rPr>
                                            <m:brk m:alnAt="7"/>
                                          </m:rPr>
                                          <a:rPr lang="es-MX" sz="4000" i="1">
                                            <a:latin typeface="Cambria Math" panose="02040503050406030204" pitchFamily="18" charset="0"/>
                                            <a:cs typeface="Times New Roman" panose="02020603050405020304" pitchFamily="18" charset="0"/>
                                          </a:rPr>
                                          <m:t>𝑒</m:t>
                                        </m:r>
                                      </m:e>
                                      <m:sub>
                                        <m:r>
                                          <m:rPr>
                                            <m:brk m:alnAt="7"/>
                                          </m:rPr>
                                          <a:rPr lang="es-MX" sz="4000" i="1">
                                            <a:latin typeface="Cambria Math" panose="02040503050406030204" pitchFamily="18" charset="0"/>
                                            <a:cs typeface="Times New Roman" panose="02020603050405020304" pitchFamily="18" charset="0"/>
                                          </a:rPr>
                                          <m:t>𝑥</m:t>
                                        </m:r>
                                      </m:sub>
                                    </m:sSub>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𝑡</m:t>
                                    </m:r>
                                    <m:r>
                                      <a:rPr lang="es-MX" sz="4000" b="0" i="1" smtClean="0">
                                        <a:latin typeface="Cambria Math" panose="02040503050406030204" pitchFamily="18" charset="0"/>
                                        <a:cs typeface="Times New Roman" panose="02020603050405020304" pitchFamily="18" charset="0"/>
                                      </a:rPr>
                                      <m:t>)</m:t>
                                    </m:r>
                                  </m:e>
                                </m:mr>
                                <m:mr>
                                  <m:e>
                                    <m:sSub>
                                      <m:sSubPr>
                                        <m:ctrlPr>
                                          <a:rPr lang="es-MX" sz="4000" i="1">
                                            <a:latin typeface="Cambria Math" panose="02040503050406030204" pitchFamily="18" charset="0"/>
                                            <a:cs typeface="Times New Roman" panose="02020603050405020304" pitchFamily="18" charset="0"/>
                                          </a:rPr>
                                        </m:ctrlPr>
                                      </m:sSubPr>
                                      <m:e>
                                        <m:r>
                                          <m:rPr>
                                            <m:brk m:alnAt="7"/>
                                          </m:rPr>
                                          <a:rPr lang="es-MX" sz="4000" i="1">
                                            <a:latin typeface="Cambria Math" panose="02040503050406030204" pitchFamily="18" charset="0"/>
                                            <a:cs typeface="Times New Roman" panose="02020603050405020304" pitchFamily="18" charset="0"/>
                                          </a:rPr>
                                          <m:t>𝑒</m:t>
                                        </m:r>
                                      </m:e>
                                      <m:sub>
                                        <m:r>
                                          <a:rPr lang="es-MX" sz="4000" i="1">
                                            <a:latin typeface="Cambria Math" panose="02040503050406030204" pitchFamily="18" charset="0"/>
                                            <a:cs typeface="Times New Roman" panose="02020603050405020304" pitchFamily="18" charset="0"/>
                                          </a:rPr>
                                          <m:t>𝑓</m:t>
                                        </m:r>
                                      </m:sub>
                                    </m:sSub>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𝑡</m:t>
                                    </m:r>
                                    <m:r>
                                      <a:rPr lang="es-MX" sz="4000" b="0" i="1" smtClean="0">
                                        <a:latin typeface="Cambria Math" panose="02040503050406030204" pitchFamily="18" charset="0"/>
                                        <a:cs typeface="Times New Roman" panose="02020603050405020304" pitchFamily="18" charset="0"/>
                                      </a:rPr>
                                      <m:t>)</m:t>
                                    </m:r>
                                  </m:e>
                                </m:mr>
                              </m:m>
                            </m:e>
                          </m:d>
                          <m:r>
                            <a:rPr lang="es-MX" sz="4000" b="0" i="1" smtClean="0">
                              <a:latin typeface="Cambria Math" panose="02040503050406030204" pitchFamily="18" charset="0"/>
                              <a:cs typeface="Times New Roman" panose="02020603050405020304" pitchFamily="18" charset="0"/>
                            </a:rPr>
                            <m:t>=0.</m:t>
                          </m:r>
                        </m:e>
                      </m:func>
                    </m:oMath>
                  </m:oMathPara>
                </a14:m>
                <a:endParaRPr lang="es-MX" sz="4000" b="0" dirty="0">
                  <a:latin typeface="Graphik Regular" panose="020B0503030202060203" pitchFamily="34" charset="0"/>
                  <a:cs typeface="Times New Roman" panose="02020603050405020304" pitchFamily="18" charset="0"/>
                </a:endParaRPr>
              </a:p>
            </p:txBody>
          </p:sp>
        </mc:Choice>
        <mc:Fallback>
          <p:sp>
            <p:nvSpPr>
              <p:cNvPr id="16" name="CuadroTexto 15"/>
              <p:cNvSpPr txBox="1">
                <a:spLocks noRot="1" noChangeAspect="1" noMove="1" noResize="1" noEditPoints="1" noAdjustHandles="1" noChangeArrowheads="1" noChangeShapeType="1" noTextEdit="1"/>
              </p:cNvSpPr>
              <p:nvPr/>
            </p:nvSpPr>
            <p:spPr>
              <a:xfrm>
                <a:off x="771062" y="23507745"/>
                <a:ext cx="15240540" cy="10159000"/>
              </a:xfrm>
              <a:prstGeom prst="rect">
                <a:avLst/>
              </a:prstGeom>
              <a:blipFill>
                <a:blip r:embed="rId2"/>
                <a:stretch>
                  <a:fillRect l="-1399" t="-600" r="-1399"/>
                </a:stretch>
              </a:blipFill>
            </p:spPr>
            <p:txBody>
              <a:bodyPr/>
              <a:lstStyle/>
              <a:p>
                <a:r>
                  <a:rPr lang="es-MX">
                    <a:noFill/>
                  </a:rPr>
                  <a:t> </a:t>
                </a:r>
              </a:p>
            </p:txBody>
          </p:sp>
        </mc:Fallback>
      </mc:AlternateContent>
      <p:sp>
        <p:nvSpPr>
          <p:cNvPr id="17" name="CuadroTexto 16"/>
          <p:cNvSpPr txBox="1"/>
          <p:nvPr/>
        </p:nvSpPr>
        <p:spPr>
          <a:xfrm>
            <a:off x="16638236" y="38239499"/>
            <a:ext cx="694946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Agradecimientos</a:t>
            </a:r>
          </a:p>
        </p:txBody>
      </p:sp>
      <p:sp>
        <p:nvSpPr>
          <p:cNvPr id="18" name="CuadroTexto 17"/>
          <p:cNvSpPr txBox="1"/>
          <p:nvPr/>
        </p:nvSpPr>
        <p:spPr>
          <a:xfrm>
            <a:off x="16586804" y="39363651"/>
            <a:ext cx="14826377" cy="1323439"/>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El trabajo se realizó gracias al apoyo de CONACYT a través de beca de posgrado para el CVU  1007042.</a:t>
            </a:r>
            <a:endParaRPr lang="es-MX" sz="4000" dirty="0">
              <a:latin typeface="Graphik Regular" panose="020B0503030202060203" pitchFamily="34" charset="0"/>
              <a:cs typeface="Times New Roman" panose="02020603050405020304" pitchFamily="18" charset="0"/>
            </a:endParaRPr>
          </a:p>
        </p:txBody>
      </p:sp>
      <p:sp>
        <p:nvSpPr>
          <p:cNvPr id="19" name="CuadroTexto 18"/>
          <p:cNvSpPr txBox="1"/>
          <p:nvPr/>
        </p:nvSpPr>
        <p:spPr>
          <a:xfrm>
            <a:off x="843163" y="4128281"/>
            <a:ext cx="30494782" cy="2708434"/>
          </a:xfrm>
          <a:prstGeom prst="rect">
            <a:avLst/>
          </a:prstGeom>
          <a:noFill/>
        </p:spPr>
        <p:txBody>
          <a:bodyPr wrap="square" rtlCol="0">
            <a:spAutoFit/>
          </a:bodyPr>
          <a:lstStyle/>
          <a:p>
            <a:pPr algn="ctr"/>
            <a:r>
              <a:rPr lang="es-MX" b="1" dirty="0">
                <a:latin typeface="Graphik Regular" panose="020B0503030202060203" pitchFamily="34" charset="0"/>
                <a:cs typeface="Times New Roman" panose="02020603050405020304" pitchFamily="18" charset="0"/>
              </a:rPr>
              <a:t>Estimación de fallas por medio de observadores </a:t>
            </a:r>
            <a:r>
              <a:rPr lang="es-MX" b="1">
                <a:latin typeface="Graphik Regular" panose="020B0503030202060203" pitchFamily="34" charset="0"/>
                <a:cs typeface="Times New Roman" panose="02020603050405020304" pitchFamily="18" charset="0"/>
              </a:rPr>
              <a:t>de entradas </a:t>
            </a:r>
            <a:r>
              <a:rPr lang="es-MX" b="1" dirty="0">
                <a:latin typeface="Graphik Regular" panose="020B0503030202060203" pitchFamily="34" charset="0"/>
                <a:cs typeface="Times New Roman" panose="02020603050405020304" pitchFamily="18" charset="0"/>
              </a:rPr>
              <a:t>desconocidas</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68B2045D-FC4F-48CC-B0B8-FD8F6148AA86}"/>
                  </a:ext>
                </a:extLst>
              </p:cNvPr>
              <p:cNvSpPr txBox="1"/>
              <p:nvPr/>
            </p:nvSpPr>
            <p:spPr>
              <a:xfrm>
                <a:off x="16618828" y="12073317"/>
                <a:ext cx="11232272" cy="3591176"/>
              </a:xfrm>
              <a:prstGeom prst="rect">
                <a:avLst/>
              </a:prstGeom>
              <a:noFill/>
            </p:spPr>
            <p:txBody>
              <a:bodyPr wrap="square" rtlCol="0">
                <a:spAutoFit/>
              </a:bodyPr>
              <a:lstStyle/>
              <a:p>
                <a:r>
                  <a:rPr lang="es-ES" sz="4000" dirty="0">
                    <a:latin typeface="Graphik Regular" panose="020B0503030202060203" pitchFamily="34" charset="0"/>
                    <a:cs typeface="Times New Roman" panose="02020603050405020304" pitchFamily="18" charset="0"/>
                  </a:rPr>
                  <a:t>El algoritmo anterior se aplicará a un sistema de péndulo sobre carro con ecuaciones lineales:</a:t>
                </a:r>
              </a:p>
              <a:p>
                <a:pPr algn="ctr"/>
                <a14:m>
                  <m:oMathPara xmlns:m="http://schemas.openxmlformats.org/officeDocument/2006/math">
                    <m:oMathParaPr>
                      <m:jc m:val="center"/>
                    </m:oMathParaPr>
                    <m:oMath xmlns:m="http://schemas.openxmlformats.org/officeDocument/2006/math">
                      <m:acc>
                        <m:accPr>
                          <m:chr m:val="̇"/>
                          <m:ctrlPr>
                            <a:rPr lang="es-MX" sz="4000" b="0" i="1" smtClean="0">
                              <a:latin typeface="Cambria Math" panose="02040503050406030204" pitchFamily="18" charset="0"/>
                              <a:cs typeface="Times New Roman" panose="02020603050405020304" pitchFamily="18" charset="0"/>
                            </a:rPr>
                          </m:ctrlPr>
                        </m:accPr>
                        <m:e>
                          <m:r>
                            <a:rPr lang="es-MX" sz="4000" b="0" i="1" smtClean="0">
                              <a:latin typeface="Cambria Math" panose="02040503050406030204" pitchFamily="18" charset="0"/>
                              <a:cs typeface="Times New Roman" panose="02020603050405020304" pitchFamily="18" charset="0"/>
                            </a:rPr>
                            <m:t>𝑥</m:t>
                          </m:r>
                        </m:e>
                      </m:acc>
                      <m:d>
                        <m:dPr>
                          <m:ctrlPr>
                            <a:rPr lang="es-MX" sz="4000" b="0" i="1" dirty="0" smtClean="0">
                              <a:latin typeface="Cambria Math" panose="02040503050406030204" pitchFamily="18" charset="0"/>
                              <a:cs typeface="Times New Roman" panose="02020603050405020304" pitchFamily="18" charset="0"/>
                            </a:rPr>
                          </m:ctrlPr>
                        </m:dPr>
                        <m:e>
                          <m:r>
                            <a:rPr lang="es-MX" sz="4000" b="0" i="1" dirty="0" smtClean="0">
                              <a:latin typeface="Cambria Math" panose="02040503050406030204" pitchFamily="18" charset="0"/>
                              <a:cs typeface="Times New Roman" panose="02020603050405020304" pitchFamily="18" charset="0"/>
                            </a:rPr>
                            <m:t>𝑡</m:t>
                          </m:r>
                        </m:e>
                      </m:d>
                      <m:r>
                        <a:rPr lang="es-MX" sz="4000" b="0" i="1" dirty="0" smtClean="0">
                          <a:latin typeface="Cambria Math" panose="02040503050406030204" pitchFamily="18" charset="0"/>
                          <a:cs typeface="Times New Roman" panose="02020603050405020304" pitchFamily="18" charset="0"/>
                        </a:rPr>
                        <m:t>=</m:t>
                      </m:r>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4"/>
                                    <m:mcJc m:val="center"/>
                                  </m:mcPr>
                                </m:mc>
                              </m:mcs>
                              <m:ctrlPr>
                                <a:rPr lang="es-MX" sz="4000" b="0" i="1" smtClean="0">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1</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mr>
                            <m:mr>
                              <m:e>
                                <m:r>
                                  <a:rPr lang="es-MX" sz="4000" b="0" i="1" smtClean="0">
                                    <a:latin typeface="Cambria Math" panose="02040503050406030204" pitchFamily="18" charset="0"/>
                                    <a:cs typeface="Times New Roman" panose="02020603050405020304" pitchFamily="18" charset="0"/>
                                  </a:rPr>
                                  <m:t>20.6001</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mr>
                            <m:mr>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1</m:t>
                                </m:r>
                              </m:e>
                            </m:mr>
                            <m:mr>
                              <m:e>
                                <m:r>
                                  <a:rPr lang="es-MX" sz="4000" b="0" i="1" smtClean="0">
                                    <a:latin typeface="Cambria Math" panose="02040503050406030204" pitchFamily="18" charset="0"/>
                                    <a:cs typeface="Times New Roman" panose="02020603050405020304" pitchFamily="18" charset="0"/>
                                  </a:rPr>
                                  <m:t>−0.4905</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m:t>
                                </m:r>
                              </m:e>
                            </m:mr>
                          </m:m>
                        </m:e>
                      </m:d>
                      <m:d>
                        <m:dPr>
                          <m:begChr m:val="["/>
                          <m:endChr m:val="]"/>
                          <m:ctrlPr>
                            <a:rPr lang="es-MX" sz="40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s-MX" sz="4000" b="0" i="1" smtClean="0">
                                  <a:latin typeface="Cambria Math" panose="02040503050406030204" pitchFamily="18" charset="0"/>
                                  <a:cs typeface="Times New Roman" panose="02020603050405020304" pitchFamily="18" charset="0"/>
                                </a:rPr>
                              </m:ctrlPr>
                            </m:mPr>
                            <m:mr>
                              <m:e>
                                <m:sSub>
                                  <m:sSubPr>
                                    <m:ctrlPr>
                                      <a:rPr lang="es-MX" sz="4000" b="0" i="1" smtClean="0">
                                        <a:latin typeface="Cambria Math" panose="02040503050406030204" pitchFamily="18" charset="0"/>
                                        <a:cs typeface="Times New Roman" panose="02020603050405020304" pitchFamily="18" charset="0"/>
                                      </a:rPr>
                                    </m:ctrlPr>
                                  </m:sSubPr>
                                  <m:e>
                                    <m:r>
                                      <m:rPr>
                                        <m:brk m:alnAt="7"/>
                                      </m:rPr>
                                      <a:rPr lang="es-MX" sz="4000" b="0" i="1" smtClean="0">
                                        <a:latin typeface="Cambria Math" panose="02040503050406030204" pitchFamily="18" charset="0"/>
                                        <a:cs typeface="Times New Roman" panose="02020603050405020304" pitchFamily="18" charset="0"/>
                                      </a:rPr>
                                      <m:t>𝑥</m:t>
                                    </m:r>
                                  </m:e>
                                  <m:sub>
                                    <m:r>
                                      <m:rPr>
                                        <m:brk m:alnAt="7"/>
                                      </m:rPr>
                                      <a:rPr lang="es-MX" sz="4000" b="0" i="1" smtClean="0">
                                        <a:latin typeface="Cambria Math" panose="02040503050406030204" pitchFamily="18" charset="0"/>
                                        <a:cs typeface="Times New Roman" panose="02020603050405020304" pitchFamily="18" charset="0"/>
                                      </a:rPr>
                                      <m:t>1</m:t>
                                    </m:r>
                                  </m:sub>
                                </m:sSub>
                              </m:e>
                            </m:mr>
                            <m:mr>
                              <m:e>
                                <m:eqArr>
                                  <m:eqArrPr>
                                    <m:ctrlPr>
                                      <a:rPr lang="es-MX" sz="4000" i="1">
                                        <a:latin typeface="Cambria Math" panose="02040503050406030204" pitchFamily="18" charset="0"/>
                                        <a:cs typeface="Times New Roman" panose="02020603050405020304" pitchFamily="18" charset="0"/>
                                      </a:rPr>
                                    </m:ctrlPr>
                                  </m:eqArrPr>
                                  <m:e>
                                    <m:sSub>
                                      <m:sSubPr>
                                        <m:ctrlPr>
                                          <a:rPr lang="es-MX" sz="4000" b="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𝑥</m:t>
                                        </m:r>
                                      </m:e>
                                      <m:sub>
                                        <m:r>
                                          <a:rPr lang="es-MX" sz="4000" b="0" i="1" smtClean="0">
                                            <a:latin typeface="Cambria Math" panose="02040503050406030204" pitchFamily="18" charset="0"/>
                                            <a:cs typeface="Times New Roman" panose="02020603050405020304" pitchFamily="18" charset="0"/>
                                          </a:rPr>
                                          <m:t>2</m:t>
                                        </m:r>
                                      </m:sub>
                                    </m:sSub>
                                  </m:e>
                                  <m:e>
                                    <m:sSub>
                                      <m:sSubPr>
                                        <m:ctrlPr>
                                          <a:rPr lang="es-MX" sz="4000" b="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𝑥</m:t>
                                        </m:r>
                                      </m:e>
                                      <m:sub>
                                        <m:r>
                                          <a:rPr lang="es-MX" sz="4000" b="0" i="1" smtClean="0">
                                            <a:latin typeface="Cambria Math" panose="02040503050406030204" pitchFamily="18" charset="0"/>
                                            <a:cs typeface="Times New Roman" panose="02020603050405020304" pitchFamily="18" charset="0"/>
                                          </a:rPr>
                                          <m:t>3</m:t>
                                        </m:r>
                                      </m:sub>
                                    </m:sSub>
                                  </m:e>
                                  <m:e>
                                    <m:sSub>
                                      <m:sSubPr>
                                        <m:ctrlPr>
                                          <a:rPr lang="es-MX" sz="4000" b="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𝑥</m:t>
                                        </m:r>
                                      </m:e>
                                      <m:sub>
                                        <m:r>
                                          <a:rPr lang="es-MX" sz="4000" b="0" i="1" smtClean="0">
                                            <a:latin typeface="Cambria Math" panose="02040503050406030204" pitchFamily="18" charset="0"/>
                                            <a:cs typeface="Times New Roman" panose="02020603050405020304" pitchFamily="18" charset="0"/>
                                          </a:rPr>
                                          <m:t>4</m:t>
                                        </m:r>
                                      </m:sub>
                                    </m:sSub>
                                  </m:e>
                                </m:eqArr>
                              </m:e>
                            </m:mr>
                          </m:m>
                        </m:e>
                      </m:d>
                      <m:r>
                        <a:rPr lang="es-MX" sz="4000" b="0" i="1" smtClean="0">
                          <a:latin typeface="Cambria Math" panose="02040503050406030204" pitchFamily="18" charset="0"/>
                          <a:cs typeface="Times New Roman" panose="02020603050405020304" pitchFamily="18" charset="0"/>
                        </a:rPr>
                        <m:t>+</m:t>
                      </m:r>
                      <m:d>
                        <m:dPr>
                          <m:begChr m:val="["/>
                          <m:endChr m:val="]"/>
                          <m:ctrlPr>
                            <a:rPr lang="es-MX" sz="4000" i="1">
                              <a:latin typeface="Cambria Math" panose="02040503050406030204" pitchFamily="18" charset="0"/>
                              <a:cs typeface="Times New Roman" panose="02020603050405020304" pitchFamily="18" charset="0"/>
                            </a:rPr>
                          </m:ctrlPr>
                        </m:dPr>
                        <m:e>
                          <m:m>
                            <m:mPr>
                              <m:mcs>
                                <m:mc>
                                  <m:mcPr>
                                    <m:count m:val="1"/>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0</m:t>
                                </m:r>
                              </m:e>
                            </m:mr>
                            <m:mr>
                              <m:e>
                                <m:eqArr>
                                  <m:eqArrPr>
                                    <m:ctrlPr>
                                      <a:rPr lang="es-MX" sz="4000" b="0" i="1" smtClean="0">
                                        <a:latin typeface="Cambria Math" panose="02040503050406030204" pitchFamily="18" charset="0"/>
                                        <a:cs typeface="Times New Roman" panose="02020603050405020304" pitchFamily="18" charset="0"/>
                                      </a:rPr>
                                    </m:ctrlPr>
                                  </m:eqArrPr>
                                  <m:e>
                                    <m:r>
                                      <a:rPr lang="es-MX" sz="4000" b="0" i="1" smtClean="0">
                                        <a:latin typeface="Cambria Math" panose="02040503050406030204" pitchFamily="18" charset="0"/>
                                        <a:cs typeface="Times New Roman" panose="02020603050405020304" pitchFamily="18" charset="0"/>
                                      </a:rPr>
                                      <m:t>−1</m:t>
                                    </m:r>
                                  </m:e>
                                  <m:e>
                                    <m:r>
                                      <a:rPr lang="es-MX" sz="4000" b="0" i="1" smtClean="0">
                                        <a:latin typeface="Cambria Math" panose="02040503050406030204" pitchFamily="18" charset="0"/>
                                        <a:cs typeface="Times New Roman" panose="02020603050405020304" pitchFamily="18" charset="0"/>
                                      </a:rPr>
                                      <m:t>0</m:t>
                                    </m:r>
                                  </m:e>
                                  <m:e>
                                    <m:r>
                                      <a:rPr lang="es-MX" sz="4000" b="0" i="1" smtClean="0">
                                        <a:latin typeface="Cambria Math" panose="02040503050406030204" pitchFamily="18" charset="0"/>
                                        <a:cs typeface="Times New Roman" panose="02020603050405020304" pitchFamily="18" charset="0"/>
                                      </a:rPr>
                                      <m:t>0.5</m:t>
                                    </m:r>
                                  </m:e>
                                </m:eqArr>
                              </m:e>
                            </m:mr>
                          </m:m>
                        </m:e>
                      </m:d>
                      <m:r>
                        <a:rPr lang="es-MX" sz="4000" b="0" i="1" smtClean="0">
                          <a:latin typeface="Cambria Math" panose="02040503050406030204" pitchFamily="18" charset="0"/>
                          <a:cs typeface="Times New Roman" panose="02020603050405020304" pitchFamily="18" charset="0"/>
                        </a:rPr>
                        <m:t>𝑢</m:t>
                      </m:r>
                      <m: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𝑦</m:t>
                      </m:r>
                      <m:r>
                        <a:rPr lang="es-MX" sz="4000" b="0" i="1" smtClean="0">
                          <a:latin typeface="Cambria Math" panose="02040503050406030204" pitchFamily="18" charset="0"/>
                          <a:cs typeface="Times New Roman" panose="02020603050405020304" pitchFamily="18" charset="0"/>
                        </a:rPr>
                        <m:t>=</m:t>
                      </m:r>
                      <m:sSub>
                        <m:sSubPr>
                          <m:ctrlPr>
                            <a:rPr lang="es-MX" sz="4000" b="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𝑥</m:t>
                          </m:r>
                        </m:e>
                        <m:sub>
                          <m:r>
                            <a:rPr lang="es-MX" sz="4000" b="0" i="1" smtClean="0">
                              <a:latin typeface="Cambria Math" panose="02040503050406030204" pitchFamily="18" charset="0"/>
                              <a:cs typeface="Times New Roman" panose="02020603050405020304" pitchFamily="18" charset="0"/>
                            </a:rPr>
                            <m:t>3</m:t>
                          </m:r>
                        </m:sub>
                      </m:sSub>
                    </m:oMath>
                  </m:oMathPara>
                </a14:m>
                <a:endParaRPr lang="es-MX" sz="4000" b="0" dirty="0">
                  <a:latin typeface="Graphik Regular" panose="020B0503030202060203" pitchFamily="34" charset="0"/>
                  <a:cs typeface="Times New Roman" panose="02020603050405020304" pitchFamily="18" charset="0"/>
                </a:endParaRPr>
              </a:p>
            </p:txBody>
          </p:sp>
        </mc:Choice>
        <mc:Fallback xmlns="">
          <p:sp>
            <p:nvSpPr>
              <p:cNvPr id="20" name="CuadroTexto 19">
                <a:extLst>
                  <a:ext uri="{FF2B5EF4-FFF2-40B4-BE49-F238E27FC236}">
                    <a16:creationId xmlns:a16="http://schemas.microsoft.com/office/drawing/2014/main" id="{68B2045D-FC4F-48CC-B0B8-FD8F6148AA86}"/>
                  </a:ext>
                </a:extLst>
              </p:cNvPr>
              <p:cNvSpPr txBox="1">
                <a:spLocks noRot="1" noChangeAspect="1" noMove="1" noResize="1" noEditPoints="1" noAdjustHandles="1" noChangeArrowheads="1" noChangeShapeType="1" noTextEdit="1"/>
              </p:cNvSpPr>
              <p:nvPr/>
            </p:nvSpPr>
            <p:spPr>
              <a:xfrm>
                <a:off x="16618828" y="12073317"/>
                <a:ext cx="11232272" cy="3591176"/>
              </a:xfrm>
              <a:prstGeom prst="rect">
                <a:avLst/>
              </a:prstGeom>
              <a:blipFill>
                <a:blip r:embed="rId3"/>
                <a:stretch>
                  <a:fillRect l="-1899" t="-305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A29DF762-66E8-4006-9529-964442130BE3}"/>
                  </a:ext>
                </a:extLst>
              </p:cNvPr>
              <p:cNvSpPr txBox="1"/>
              <p:nvPr/>
            </p:nvSpPr>
            <p:spPr>
              <a:xfrm>
                <a:off x="16618830" y="15877102"/>
                <a:ext cx="15015746" cy="8205901"/>
              </a:xfrm>
              <a:prstGeom prst="rect">
                <a:avLst/>
              </a:prstGeom>
              <a:noFill/>
            </p:spPr>
            <p:txBody>
              <a:bodyPr wrap="square" rtlCol="0">
                <a:spAutoFit/>
              </a:bodyPr>
              <a:lstStyle/>
              <a:p>
                <a:r>
                  <a:rPr lang="es-MX" sz="4000" dirty="0">
                    <a:latin typeface="Graphik Regular" panose="020B0503030202060203" pitchFamily="34" charset="0"/>
                    <a:cs typeface="Times New Roman" panose="02020603050405020304" pitchFamily="18" charset="0"/>
                  </a:rPr>
                  <a:t>Por medio de Ackerman se diseña la ganancia, considerando:</a:t>
                </a:r>
              </a:p>
              <a:p>
                <a14:m>
                  <m:oMath xmlns:m="http://schemas.openxmlformats.org/officeDocument/2006/math">
                    <m:sSub>
                      <m:sSubPr>
                        <m:ctrlPr>
                          <a:rPr lang="es-MX" sz="4000" b="0" i="1" dirty="0" smtClean="0">
                            <a:latin typeface="Cambria Math" panose="02040503050406030204" pitchFamily="18" charset="0"/>
                            <a:cs typeface="Times New Roman" panose="02020603050405020304" pitchFamily="18" charset="0"/>
                          </a:rPr>
                        </m:ctrlPr>
                      </m:sSubPr>
                      <m:e>
                        <m:acc>
                          <m:accPr>
                            <m:chr m:val="̇"/>
                            <m:ctrlPr>
                              <a:rPr lang="es-MX" sz="4000" b="0" i="1" smtClean="0">
                                <a:latin typeface="Cambria Math" panose="02040503050406030204" pitchFamily="18" charset="0"/>
                                <a:cs typeface="Times New Roman" panose="02020603050405020304" pitchFamily="18" charset="0"/>
                              </a:rPr>
                            </m:ctrlPr>
                          </m:accPr>
                          <m:e>
                            <m:r>
                              <a:rPr lang="es-MX" sz="4000" b="0" i="1" smtClean="0">
                                <a:latin typeface="Cambria Math" panose="02040503050406030204" pitchFamily="18" charset="0"/>
                                <a:cs typeface="Times New Roman" panose="02020603050405020304" pitchFamily="18" charset="0"/>
                              </a:rPr>
                              <m:t>𝑓</m:t>
                            </m:r>
                          </m:e>
                        </m:acc>
                      </m:e>
                      <m:sub>
                        <m:r>
                          <a:rPr lang="es-MX" sz="4000" b="0" i="1" dirty="0" smtClean="0">
                            <a:latin typeface="Cambria Math" panose="02040503050406030204" pitchFamily="18" charset="0"/>
                            <a:cs typeface="Times New Roman" panose="02020603050405020304" pitchFamily="18" charset="0"/>
                          </a:rPr>
                          <m:t>𝑎</m:t>
                        </m:r>
                      </m:sub>
                    </m:sSub>
                    <m:r>
                      <a:rPr lang="es-MX" sz="4000" b="0" i="1" dirty="0" smtClean="0">
                        <a:latin typeface="Cambria Math" panose="02040503050406030204" pitchFamily="18" charset="0"/>
                        <a:cs typeface="Times New Roman" panose="02020603050405020304" pitchFamily="18" charset="0"/>
                      </a:rPr>
                      <m:t> ≈</m:t>
                    </m:r>
                  </m:oMath>
                </a14:m>
                <a:r>
                  <a:rPr lang="es-MX" sz="4000" dirty="0">
                    <a:latin typeface="Graphik Regular" panose="020B0503030202060203" pitchFamily="34" charset="0"/>
                    <a:cs typeface="Times New Roman" panose="02020603050405020304" pitchFamily="18" charset="0"/>
                  </a:rPr>
                  <a:t> 0 </a:t>
                </a:r>
                <a:r>
                  <a:rPr lang="es-MX" sz="4000" dirty="0">
                    <a:latin typeface="Graphik Regular" panose="020B0503030202060203" pitchFamily="34" charset="0"/>
                    <a:cs typeface="Times New Roman" panose="02020603050405020304" pitchFamily="18" charset="0"/>
                    <a:sym typeface="Wingdings" panose="05000000000000000000" pitchFamily="2" charset="2"/>
                  </a:rPr>
                  <a:t></a:t>
                </a:r>
                <a:r>
                  <a:rPr lang="es-MX" sz="4000" dirty="0">
                    <a:latin typeface="Graphik Regular" panose="020B0503030202060203" pitchFamily="34" charset="0"/>
                    <a:cs typeface="Times New Roman" panose="02020603050405020304" pitchFamily="18" charset="0"/>
                  </a:rPr>
                  <a:t> </a:t>
                </a:r>
                <a14:m>
                  <m:oMath xmlns:m="http://schemas.openxmlformats.org/officeDocument/2006/math">
                    <m:r>
                      <a:rPr lang="es-MX" sz="4000" b="0" i="1" smtClean="0">
                        <a:latin typeface="Cambria Math" panose="02040503050406030204" pitchFamily="18" charset="0"/>
                        <a:cs typeface="Times New Roman" panose="02020603050405020304" pitchFamily="18" charset="0"/>
                      </a:rPr>
                      <m:t>𝐿</m:t>
                    </m:r>
                    <m:r>
                      <a:rPr lang="es-MX" sz="4000" b="0" i="1" smtClean="0">
                        <a:latin typeface="Cambria Math" panose="02040503050406030204" pitchFamily="18" charset="0"/>
                        <a:cs typeface="Times New Roman" panose="02020603050405020304" pitchFamily="18" charset="0"/>
                      </a:rPr>
                      <m:t>=1×</m:t>
                    </m:r>
                    <m:sSup>
                      <m:sSupPr>
                        <m:ctrlPr>
                          <a:rPr lang="es-MX" sz="4000" b="0" i="1" smtClean="0">
                            <a:latin typeface="Cambria Math" panose="02040503050406030204" pitchFamily="18" charset="0"/>
                            <a:cs typeface="Times New Roman" panose="02020603050405020304" pitchFamily="18" charset="0"/>
                          </a:rPr>
                        </m:ctrlPr>
                      </m:sSupPr>
                      <m:e>
                        <m:r>
                          <a:rPr lang="es-MX" sz="4000" b="0" i="1" smtClean="0">
                            <a:latin typeface="Cambria Math" panose="02040503050406030204" pitchFamily="18" charset="0"/>
                            <a:cs typeface="Times New Roman" panose="02020603050405020304" pitchFamily="18" charset="0"/>
                          </a:rPr>
                          <m:t>10</m:t>
                        </m:r>
                      </m:e>
                      <m:sup>
                        <m:r>
                          <a:rPr lang="es-MX" sz="4000" b="0" i="1" smtClean="0">
                            <a:latin typeface="Cambria Math" panose="02040503050406030204" pitchFamily="18" charset="0"/>
                            <a:cs typeface="Times New Roman" panose="02020603050405020304" pitchFamily="18" charset="0"/>
                          </a:rPr>
                          <m:t>5</m:t>
                        </m:r>
                      </m:sup>
                    </m:sSup>
                    <m:sSup>
                      <m:sSupPr>
                        <m:ctrlPr>
                          <a:rPr lang="es-MX" sz="4000" i="1">
                            <a:latin typeface="Cambria Math" panose="02040503050406030204" pitchFamily="18" charset="0"/>
                            <a:cs typeface="Times New Roman" panose="02020603050405020304" pitchFamily="18" charset="0"/>
                          </a:rPr>
                        </m:ctrlPr>
                      </m:sSupPr>
                      <m:e>
                        <m:d>
                          <m:dPr>
                            <m:begChr m:val="["/>
                            <m:endChr m:val="]"/>
                            <m:ctrlPr>
                              <a:rPr lang="es-MX" sz="4000" i="1" smtClean="0">
                                <a:latin typeface="Cambria Math" panose="02040503050406030204" pitchFamily="18" charset="0"/>
                                <a:cs typeface="Times New Roman" panose="02020603050405020304" pitchFamily="18" charset="0"/>
                              </a:rPr>
                            </m:ctrlPr>
                          </m:dPr>
                          <m:e>
                            <m:m>
                              <m:mPr>
                                <m:mcs>
                                  <m:mc>
                                    <m:mcPr>
                                      <m:count m:val="3"/>
                                      <m:mcJc m:val="center"/>
                                    </m:mcPr>
                                  </m:mc>
                                </m:mcs>
                                <m:ctrlPr>
                                  <a:rPr lang="es-MX" sz="4000" i="1" smtClean="0">
                                    <a:latin typeface="Cambria Math" panose="02040503050406030204" pitchFamily="18" charset="0"/>
                                    <a:cs typeface="Times New Roman" panose="02020603050405020304" pitchFamily="18" charset="0"/>
                                  </a:rPr>
                                </m:ctrlPr>
                              </m:mPr>
                              <m:mr>
                                <m:e>
                                  <m:r>
                                    <m:rPr>
                                      <m:brk m:alnAt="7"/>
                                    </m:rPr>
                                    <a:rPr lang="es-MX" sz="4000" b="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0.32</m:t>
                                  </m:r>
                                </m:e>
                                <m:e>
                                  <m:r>
                                    <a:rPr lang="es-MX" sz="4000" b="0" i="1" smtClean="0">
                                      <a:latin typeface="Cambria Math" panose="02040503050406030204" pitchFamily="18" charset="0"/>
                                      <a:cs typeface="Times New Roman" panose="02020603050405020304" pitchFamily="18" charset="0"/>
                                    </a:rPr>
                                    <m:t>−1.41</m:t>
                                  </m:r>
                                </m:e>
                                <m:e>
                                  <m:r>
                                    <a:rPr lang="es-MX" sz="4000" i="1">
                                      <a:latin typeface="Cambria Math" panose="02040503050406030204" pitchFamily="18" charset="0"/>
                                      <a:cs typeface="Times New Roman" panose="02020603050405020304" pitchFamily="18" charset="0"/>
                                    </a:rPr>
                                    <m:t>0</m:t>
                                  </m:r>
                                  <m:r>
                                    <a:rPr lang="es-MX" sz="4000" b="0" i="1" smtClean="0">
                                      <a:latin typeface="Cambria Math" panose="02040503050406030204" pitchFamily="18" charset="0"/>
                                      <a:cs typeface="Times New Roman" panose="02020603050405020304" pitchFamily="18" charset="0"/>
                                    </a:rPr>
                                    <m:t>    0.01  −0.09</m:t>
                                  </m:r>
                                </m:e>
                              </m:mr>
                            </m:m>
                          </m:e>
                        </m:d>
                      </m:e>
                      <m:sup>
                        <m:r>
                          <a:rPr lang="es-MX" sz="4000" b="0" i="1" smtClean="0">
                            <a:latin typeface="Cambria Math" panose="02040503050406030204" pitchFamily="18" charset="0"/>
                            <a:cs typeface="Times New Roman" panose="02020603050405020304" pitchFamily="18" charset="0"/>
                          </a:rPr>
                          <m:t>𝑇</m:t>
                        </m:r>
                      </m:sup>
                    </m:sSup>
                  </m:oMath>
                </a14:m>
                <a:r>
                  <a:rPr lang="es-MX" sz="4000" dirty="0">
                    <a:latin typeface="Graphik Regular" panose="020B0503030202060203" pitchFamily="34" charset="0"/>
                    <a:cs typeface="Times New Roman" panose="02020603050405020304" pitchFamily="18" charset="0"/>
                  </a:rPr>
                  <a:t>,</a:t>
                </a:r>
              </a:p>
              <a:p>
                <a:endParaRPr lang="es-MX" sz="4000" dirty="0">
                  <a:latin typeface="Graphik Regular" panose="020B0503030202060203" pitchFamily="34" charset="0"/>
                  <a:cs typeface="Times New Roman" panose="02020603050405020304" pitchFamily="18" charset="0"/>
                </a:endParaRPr>
              </a:p>
              <a:p>
                <a:endParaRPr lang="es-MX" sz="4000" dirty="0">
                  <a:latin typeface="Graphik Regular" panose="020B0503030202060203" pitchFamily="34" charset="0"/>
                  <a:cs typeface="Times New Roman" panose="02020603050405020304" pitchFamily="18" charset="0"/>
                </a:endParaRPr>
              </a:p>
              <a:p>
                <a:endParaRPr lang="es-MX" sz="4000" dirty="0">
                  <a:latin typeface="Graphik Regular" panose="020B0503030202060203" pitchFamily="34" charset="0"/>
                  <a:cs typeface="Times New Roman" panose="02020603050405020304" pitchFamily="18" charset="0"/>
                </a:endParaRPr>
              </a:p>
              <a:p>
                <a:endParaRPr lang="es-MX" sz="4000" dirty="0">
                  <a:latin typeface="Graphik Regular" panose="020B0503030202060203" pitchFamily="34" charset="0"/>
                  <a:cs typeface="Times New Roman" panose="02020603050405020304" pitchFamily="18" charset="0"/>
                </a:endParaRPr>
              </a:p>
              <a:p>
                <a:endParaRPr lang="es-MX" sz="4000" dirty="0">
                  <a:latin typeface="Graphik Regular" panose="020B0503030202060203" pitchFamily="34" charset="0"/>
                  <a:cs typeface="Times New Roman" panose="02020603050405020304" pitchFamily="18" charset="0"/>
                </a:endParaRPr>
              </a:p>
              <a:p>
                <a:endParaRPr lang="es-MX" sz="4000" dirty="0">
                  <a:latin typeface="Graphik Regular" panose="020B0503030202060203" pitchFamily="34" charset="0"/>
                  <a:cs typeface="Times New Roman" panose="02020603050405020304" pitchFamily="18" charset="0"/>
                </a:endParaRPr>
              </a:p>
              <a:p>
                <a:endParaRPr lang="es-MX" sz="2800" dirty="0">
                  <a:latin typeface="Graphik Regular" panose="020B0503030202060203" pitchFamily="34" charset="0"/>
                  <a:cs typeface="Times New Roman" panose="02020603050405020304" pitchFamily="18" charset="0"/>
                </a:endParaRPr>
              </a:p>
              <a:p>
                <a:r>
                  <a:rPr lang="es-MX" sz="4000" dirty="0">
                    <a:latin typeface="Graphik Regular" panose="020B0503030202060203" pitchFamily="34" charset="0"/>
                    <a:cs typeface="Times New Roman" panose="02020603050405020304" pitchFamily="18" charset="0"/>
                  </a:rPr>
                  <a:t>Como se puede apreciar la estimación no es adecuada, sin embargo el algoritmo se puede generalizar a distintas derivadas de la fallas:</a:t>
                </a:r>
                <a:endParaRPr lang="es-MX" sz="4000" b="0" i="1" dirty="0">
                  <a:latin typeface="Cambria Math" panose="02040503050406030204" pitchFamily="18" charset="0"/>
                  <a:cs typeface="Times New Roman" panose="02020603050405020304" pitchFamily="18" charset="0"/>
                </a:endParaRPr>
              </a:p>
              <a:p>
                <a14:m>
                  <m:oMath xmlns:m="http://schemas.openxmlformats.org/officeDocument/2006/math">
                    <m:acc>
                      <m:accPr>
                        <m:chr m:val="̈"/>
                        <m:ctrlPr>
                          <a:rPr lang="es-MX" sz="4000" b="0" i="1" smtClean="0">
                            <a:latin typeface="Cambria Math" panose="02040503050406030204" pitchFamily="18" charset="0"/>
                            <a:cs typeface="Times New Roman" panose="02020603050405020304" pitchFamily="18" charset="0"/>
                          </a:rPr>
                        </m:ctrlPr>
                      </m:accPr>
                      <m:e>
                        <m:sSub>
                          <m:sSubPr>
                            <m:ctrlPr>
                              <a:rPr lang="es-MX" sz="4000" b="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𝑓</m:t>
                            </m:r>
                          </m:e>
                          <m:sub>
                            <m:r>
                              <a:rPr lang="es-MX" sz="4000" b="0" i="1" smtClean="0">
                                <a:latin typeface="Cambria Math" panose="02040503050406030204" pitchFamily="18" charset="0"/>
                                <a:cs typeface="Times New Roman" panose="02020603050405020304" pitchFamily="18" charset="0"/>
                              </a:rPr>
                              <m:t>𝑎</m:t>
                            </m:r>
                          </m:sub>
                        </m:sSub>
                      </m:e>
                    </m:acc>
                  </m:oMath>
                </a14:m>
                <a:r>
                  <a:rPr lang="es-MX" sz="4000" dirty="0">
                    <a:cs typeface="Times New Roman" panose="02020603050405020304" pitchFamily="18" charset="0"/>
                  </a:rPr>
                  <a:t> </a:t>
                </a:r>
                <a14:m>
                  <m:oMath xmlns:m="http://schemas.openxmlformats.org/officeDocument/2006/math">
                    <m:r>
                      <a:rPr lang="es-MX" sz="4000" i="1" dirty="0">
                        <a:latin typeface="Cambria Math" panose="02040503050406030204" pitchFamily="18" charset="0"/>
                        <a:cs typeface="Times New Roman" panose="02020603050405020304" pitchFamily="18" charset="0"/>
                      </a:rPr>
                      <m:t>≈</m:t>
                    </m:r>
                    <m:r>
                      <a:rPr lang="es-MX" sz="4000" b="0" i="1" dirty="0" smtClean="0">
                        <a:latin typeface="Cambria Math" panose="02040503050406030204" pitchFamily="18" charset="0"/>
                        <a:cs typeface="Times New Roman" panose="02020603050405020304" pitchFamily="18" charset="0"/>
                      </a:rPr>
                      <m:t>0 </m:t>
                    </m:r>
                  </m:oMath>
                </a14:m>
                <a:r>
                  <a:rPr lang="es-MX" sz="4000" dirty="0">
                    <a:latin typeface="Graphik Regular" panose="020B0503030202060203" pitchFamily="34" charset="0"/>
                    <a:cs typeface="Times New Roman" panose="02020603050405020304" pitchFamily="18" charset="0"/>
                    <a:sym typeface="Wingdings" panose="05000000000000000000" pitchFamily="2" charset="2"/>
                  </a:rPr>
                  <a:t> </a:t>
                </a:r>
                <a14:m>
                  <m:oMath xmlns:m="http://schemas.openxmlformats.org/officeDocument/2006/math">
                    <m:r>
                      <a:rPr lang="es-MX" sz="4000" i="1">
                        <a:latin typeface="Cambria Math" panose="02040503050406030204" pitchFamily="18" charset="0"/>
                        <a:cs typeface="Times New Roman" panose="02020603050405020304" pitchFamily="18" charset="0"/>
                      </a:rPr>
                      <m:t>𝐿</m:t>
                    </m:r>
                    <m:r>
                      <a:rPr lang="es-MX" sz="4000" i="1">
                        <a:latin typeface="Cambria Math" panose="02040503050406030204" pitchFamily="18" charset="0"/>
                        <a:cs typeface="Times New Roman" panose="02020603050405020304" pitchFamily="18" charset="0"/>
                      </a:rPr>
                      <m:t>=1×</m:t>
                    </m:r>
                    <m:sSup>
                      <m:sSupPr>
                        <m:ctrlPr>
                          <a:rPr lang="es-MX" sz="4000" i="1">
                            <a:latin typeface="Cambria Math" panose="02040503050406030204" pitchFamily="18" charset="0"/>
                            <a:cs typeface="Times New Roman" panose="02020603050405020304" pitchFamily="18" charset="0"/>
                          </a:rPr>
                        </m:ctrlPr>
                      </m:sSupPr>
                      <m:e>
                        <m:r>
                          <a:rPr lang="es-MX" sz="4000" i="1">
                            <a:latin typeface="Cambria Math" panose="02040503050406030204" pitchFamily="18" charset="0"/>
                            <a:cs typeface="Times New Roman" panose="02020603050405020304" pitchFamily="18" charset="0"/>
                          </a:rPr>
                          <m:t>10</m:t>
                        </m:r>
                      </m:e>
                      <m:sup>
                        <m:r>
                          <a:rPr lang="es-MX" sz="4000" i="1">
                            <a:latin typeface="Cambria Math" panose="02040503050406030204" pitchFamily="18" charset="0"/>
                            <a:cs typeface="Times New Roman" panose="02020603050405020304" pitchFamily="18" charset="0"/>
                          </a:rPr>
                          <m:t>5</m:t>
                        </m:r>
                      </m:sup>
                    </m:sSup>
                    <m:sSup>
                      <m:sSupPr>
                        <m:ctrlPr>
                          <a:rPr lang="es-MX" sz="4000" i="1">
                            <a:latin typeface="Cambria Math" panose="02040503050406030204" pitchFamily="18" charset="0"/>
                            <a:cs typeface="Times New Roman" panose="02020603050405020304" pitchFamily="18" charset="0"/>
                          </a:rPr>
                        </m:ctrlPr>
                      </m:sSupPr>
                      <m:e>
                        <m:d>
                          <m:dPr>
                            <m:begChr m:val="["/>
                            <m:endChr m:val="]"/>
                            <m:ctrlPr>
                              <a:rPr lang="es-MX" sz="4000" i="1">
                                <a:latin typeface="Cambria Math" panose="02040503050406030204" pitchFamily="18" charset="0"/>
                                <a:cs typeface="Times New Roman" panose="02020603050405020304" pitchFamily="18" charset="0"/>
                              </a:rPr>
                            </m:ctrlPr>
                          </m:dPr>
                          <m:e>
                            <m:m>
                              <m:mPr>
                                <m:mcs>
                                  <m:mc>
                                    <m:mcPr>
                                      <m:count m:val="3"/>
                                      <m:mcJc m:val="center"/>
                                    </m:mcPr>
                                  </m:mc>
                                </m:mcs>
                                <m:ctrlPr>
                                  <a:rPr lang="es-MX" sz="4000" i="1">
                                    <a:latin typeface="Cambria Math" panose="02040503050406030204" pitchFamily="18" charset="0"/>
                                    <a:cs typeface="Times New Roman" panose="02020603050405020304" pitchFamily="18" charset="0"/>
                                  </a:rPr>
                                </m:ctrlPr>
                              </m:mPr>
                              <m:mr>
                                <m:e>
                                  <m:r>
                                    <m:rPr>
                                      <m:brk m:alnAt="7"/>
                                    </m:rPr>
                                    <a:rPr lang="es-MX" sz="4000" i="1">
                                      <a:latin typeface="Cambria Math" panose="02040503050406030204" pitchFamily="18" charset="0"/>
                                      <a:cs typeface="Times New Roman" panose="02020603050405020304" pitchFamily="18" charset="0"/>
                                    </a:rPr>
                                    <m:t>−</m:t>
                                  </m:r>
                                  <m:r>
                                    <a:rPr lang="es-MX" sz="4000" i="1">
                                      <a:latin typeface="Cambria Math" panose="02040503050406030204" pitchFamily="18" charset="0"/>
                                      <a:cs typeface="Times New Roman" panose="02020603050405020304" pitchFamily="18" charset="0"/>
                                    </a:rPr>
                                    <m:t>1.24</m:t>
                                  </m:r>
                                </m:e>
                                <m:e>
                                  <m:r>
                                    <a:rPr lang="es-MX" sz="4000" i="1">
                                      <a:latin typeface="Cambria Math" panose="02040503050406030204" pitchFamily="18" charset="0"/>
                                      <a:cs typeface="Times New Roman" panose="02020603050405020304" pitchFamily="18" charset="0"/>
                                    </a:rPr>
                                    <m:t>−5.58</m:t>
                                  </m:r>
                                </m:e>
                                <m:e>
                                  <m:r>
                                    <a:rPr lang="es-MX" sz="4000" i="1">
                                      <a:latin typeface="Cambria Math" panose="02040503050406030204" pitchFamily="18" charset="0"/>
                                      <a:cs typeface="Times New Roman" panose="02020603050405020304" pitchFamily="18" charset="0"/>
                                    </a:rPr>
                                    <m:t>0    0.0</m:t>
                                  </m:r>
                                  <m:r>
                                    <a:rPr lang="es-MX" sz="4000" b="0" i="1" smtClean="0">
                                      <a:latin typeface="Cambria Math" panose="02040503050406030204" pitchFamily="18" charset="0"/>
                                      <a:cs typeface="Times New Roman" panose="02020603050405020304" pitchFamily="18" charset="0"/>
                                    </a:rPr>
                                    <m:t>2</m:t>
                                  </m:r>
                                  <m:r>
                                    <a:rPr lang="es-MX" sz="4000" i="1">
                                      <a:latin typeface="Cambria Math" panose="02040503050406030204" pitchFamily="18" charset="0"/>
                                      <a:cs typeface="Times New Roman" panose="02020603050405020304" pitchFamily="18" charset="0"/>
                                    </a:rPr>
                                    <m:t>   −0.73 −1.25</m:t>
                                  </m:r>
                                </m:e>
                              </m:mr>
                            </m:m>
                          </m:e>
                        </m:d>
                      </m:e>
                      <m:sup>
                        <m:r>
                          <a:rPr lang="es-MX" sz="4000" i="1">
                            <a:latin typeface="Cambria Math" panose="02040503050406030204" pitchFamily="18" charset="0"/>
                            <a:cs typeface="Times New Roman" panose="02020603050405020304" pitchFamily="18" charset="0"/>
                          </a:rPr>
                          <m:t>𝑇</m:t>
                        </m:r>
                      </m:sup>
                    </m:sSup>
                  </m:oMath>
                </a14:m>
                <a:endParaRPr lang="es-MX" sz="4000" dirty="0">
                  <a:latin typeface="Graphik Regular" panose="020B0503030202060203" pitchFamily="34" charset="0"/>
                  <a:cs typeface="Times New Roman" panose="02020603050405020304" pitchFamily="18" charset="0"/>
                </a:endParaRPr>
              </a:p>
              <a:p>
                <a14:m>
                  <m:oMath xmlns:m="http://schemas.openxmlformats.org/officeDocument/2006/math">
                    <m:acc>
                      <m:accPr>
                        <m:chr m:val="⃛"/>
                        <m:ctrlPr>
                          <a:rPr lang="es-MX" sz="4000" b="0" i="1" smtClean="0">
                            <a:latin typeface="Cambria Math" panose="02040503050406030204" pitchFamily="18" charset="0"/>
                            <a:cs typeface="Times New Roman" panose="02020603050405020304" pitchFamily="18" charset="0"/>
                          </a:rPr>
                        </m:ctrlPr>
                      </m:accPr>
                      <m:e>
                        <m:sSub>
                          <m:sSubPr>
                            <m:ctrlPr>
                              <a:rPr lang="es-MX" sz="4000" b="0" i="1" smtClean="0">
                                <a:latin typeface="Cambria Math" panose="02040503050406030204" pitchFamily="18" charset="0"/>
                                <a:cs typeface="Times New Roman" panose="02020603050405020304" pitchFamily="18" charset="0"/>
                              </a:rPr>
                            </m:ctrlPr>
                          </m:sSubPr>
                          <m:e>
                            <m:r>
                              <a:rPr lang="es-MX" sz="4000" b="0" i="1" smtClean="0">
                                <a:latin typeface="Cambria Math" panose="02040503050406030204" pitchFamily="18" charset="0"/>
                                <a:cs typeface="Times New Roman" panose="02020603050405020304" pitchFamily="18" charset="0"/>
                              </a:rPr>
                              <m:t>𝑓</m:t>
                            </m:r>
                          </m:e>
                          <m:sub>
                            <m:r>
                              <a:rPr lang="es-MX" sz="4000" b="0" i="1" smtClean="0">
                                <a:latin typeface="Cambria Math" panose="02040503050406030204" pitchFamily="18" charset="0"/>
                                <a:cs typeface="Times New Roman" panose="02020603050405020304" pitchFamily="18" charset="0"/>
                              </a:rPr>
                              <m:t>𝑎</m:t>
                            </m:r>
                          </m:sub>
                        </m:sSub>
                      </m:e>
                    </m:acc>
                    <m:r>
                      <a:rPr lang="es-MX" sz="4000" i="1" smtClean="0">
                        <a:latin typeface="Cambria Math" panose="02040503050406030204" pitchFamily="18" charset="0"/>
                        <a:cs typeface="Times New Roman" panose="02020603050405020304" pitchFamily="18" charset="0"/>
                      </a:rPr>
                      <m:t>≈</m:t>
                    </m:r>
                    <m:r>
                      <a:rPr lang="es-MX" sz="4000" b="0" i="1" smtClean="0">
                        <a:latin typeface="Cambria Math" panose="02040503050406030204" pitchFamily="18" charset="0"/>
                        <a:cs typeface="Times New Roman" panose="02020603050405020304" pitchFamily="18" charset="0"/>
                      </a:rPr>
                      <m:t>0 </m:t>
                    </m:r>
                  </m:oMath>
                </a14:m>
                <a:r>
                  <a:rPr lang="es-MX" sz="4000" dirty="0">
                    <a:latin typeface="Graphik Regular" panose="020B0503030202060203" pitchFamily="34" charset="0"/>
                    <a:cs typeface="Times New Roman" panose="02020603050405020304" pitchFamily="18" charset="0"/>
                    <a:sym typeface="Wingdings" panose="05000000000000000000" pitchFamily="2" charset="2"/>
                  </a:rPr>
                  <a:t></a:t>
                </a:r>
                <a14:m>
                  <m:oMath xmlns:m="http://schemas.openxmlformats.org/officeDocument/2006/math">
                    <m:r>
                      <a:rPr lang="es-MX" sz="3800" i="1">
                        <a:latin typeface="Cambria Math" panose="02040503050406030204" pitchFamily="18" charset="0"/>
                        <a:cs typeface="Times New Roman" panose="02020603050405020304" pitchFamily="18" charset="0"/>
                      </a:rPr>
                      <m:t>𝐿</m:t>
                    </m:r>
                    <m:r>
                      <a:rPr lang="es-MX" sz="3800" i="1">
                        <a:latin typeface="Cambria Math" panose="02040503050406030204" pitchFamily="18" charset="0"/>
                        <a:cs typeface="Times New Roman" panose="02020603050405020304" pitchFamily="18" charset="0"/>
                      </a:rPr>
                      <m:t>=1×</m:t>
                    </m:r>
                    <m:sSup>
                      <m:sSupPr>
                        <m:ctrlPr>
                          <a:rPr lang="es-MX" sz="3800" i="1">
                            <a:latin typeface="Cambria Math" panose="02040503050406030204" pitchFamily="18" charset="0"/>
                            <a:cs typeface="Times New Roman" panose="02020603050405020304" pitchFamily="18" charset="0"/>
                          </a:rPr>
                        </m:ctrlPr>
                      </m:sSupPr>
                      <m:e>
                        <m:r>
                          <a:rPr lang="es-MX" sz="3800" i="1">
                            <a:latin typeface="Cambria Math" panose="02040503050406030204" pitchFamily="18" charset="0"/>
                            <a:cs typeface="Times New Roman" panose="02020603050405020304" pitchFamily="18" charset="0"/>
                          </a:rPr>
                          <m:t>10</m:t>
                        </m:r>
                      </m:e>
                      <m:sup>
                        <m:r>
                          <a:rPr lang="es-MX" sz="3800" b="0" i="1" smtClean="0">
                            <a:latin typeface="Cambria Math" panose="02040503050406030204" pitchFamily="18" charset="0"/>
                            <a:cs typeface="Times New Roman" panose="02020603050405020304" pitchFamily="18" charset="0"/>
                          </a:rPr>
                          <m:t>6</m:t>
                        </m:r>
                      </m:sup>
                    </m:sSup>
                    <m:sSup>
                      <m:sSupPr>
                        <m:ctrlPr>
                          <a:rPr lang="es-MX" sz="3800" i="1">
                            <a:latin typeface="Cambria Math" panose="02040503050406030204" pitchFamily="18" charset="0"/>
                            <a:cs typeface="Times New Roman" panose="02020603050405020304" pitchFamily="18" charset="0"/>
                          </a:rPr>
                        </m:ctrlPr>
                      </m:sSupPr>
                      <m:e>
                        <m:d>
                          <m:dPr>
                            <m:begChr m:val="["/>
                            <m:endChr m:val="]"/>
                            <m:ctrlPr>
                              <a:rPr lang="es-MX" sz="3800" i="1">
                                <a:latin typeface="Cambria Math" panose="02040503050406030204" pitchFamily="18" charset="0"/>
                                <a:cs typeface="Times New Roman" panose="02020603050405020304" pitchFamily="18" charset="0"/>
                              </a:rPr>
                            </m:ctrlPr>
                          </m:dPr>
                          <m:e>
                            <m:m>
                              <m:mPr>
                                <m:mcs>
                                  <m:mc>
                                    <m:mcPr>
                                      <m:count m:val="3"/>
                                      <m:mcJc m:val="center"/>
                                    </m:mcPr>
                                  </m:mc>
                                </m:mcs>
                                <m:ctrlPr>
                                  <a:rPr lang="es-MX" sz="3800" i="1">
                                    <a:latin typeface="Cambria Math" panose="02040503050406030204" pitchFamily="18" charset="0"/>
                                    <a:cs typeface="Times New Roman" panose="02020603050405020304" pitchFamily="18" charset="0"/>
                                  </a:rPr>
                                </m:ctrlPr>
                              </m:mPr>
                              <m:mr>
                                <m:e>
                                  <m:r>
                                    <m:rPr>
                                      <m:brk m:alnAt="7"/>
                                    </m:rPr>
                                    <a:rPr lang="es-MX" sz="3800" i="1">
                                      <a:latin typeface="Cambria Math" panose="02040503050406030204" pitchFamily="18" charset="0"/>
                                      <a:cs typeface="Times New Roman" panose="02020603050405020304" pitchFamily="18" charset="0"/>
                                    </a:rPr>
                                    <m:t>−</m:t>
                                  </m:r>
                                  <m:r>
                                    <a:rPr lang="es-MX" sz="3800" b="0" i="1" smtClean="0">
                                      <a:latin typeface="Cambria Math" panose="02040503050406030204" pitchFamily="18" charset="0"/>
                                      <a:cs typeface="Times New Roman" panose="02020603050405020304" pitchFamily="18" charset="0"/>
                                    </a:rPr>
                                    <m:t>0.52</m:t>
                                  </m:r>
                                </m:e>
                                <m:e>
                                  <m:r>
                                    <a:rPr lang="es-MX" sz="3800" i="1">
                                      <a:latin typeface="Cambria Math" panose="02040503050406030204" pitchFamily="18" charset="0"/>
                                      <a:cs typeface="Times New Roman" panose="02020603050405020304" pitchFamily="18" charset="0"/>
                                    </a:rPr>
                                    <m:t>−</m:t>
                                  </m:r>
                                  <m:r>
                                    <a:rPr lang="es-MX" sz="3800" b="0" i="1" smtClean="0">
                                      <a:latin typeface="Cambria Math" panose="02040503050406030204" pitchFamily="18" charset="0"/>
                                      <a:cs typeface="Times New Roman" panose="02020603050405020304" pitchFamily="18" charset="0"/>
                                    </a:rPr>
                                    <m:t>2.30</m:t>
                                  </m:r>
                                </m:e>
                                <m:e>
                                  <m:r>
                                    <a:rPr lang="es-MX" sz="3800" i="1">
                                      <a:latin typeface="Cambria Math" panose="02040503050406030204" pitchFamily="18" charset="0"/>
                                      <a:cs typeface="Times New Roman" panose="02020603050405020304" pitchFamily="18" charset="0"/>
                                    </a:rPr>
                                    <m:t>0    </m:t>
                                  </m:r>
                                  <m:r>
                                    <a:rPr lang="es-MX" sz="3800" b="0" i="1" smtClean="0">
                                      <a:latin typeface="Cambria Math" panose="02040503050406030204" pitchFamily="18" charset="0"/>
                                      <a:cs typeface="Times New Roman" panose="02020603050405020304" pitchFamily="18" charset="0"/>
                                    </a:rPr>
                                    <m:t>0</m:t>
                                  </m:r>
                                  <m:r>
                                    <a:rPr lang="es-MX" sz="3800" i="1">
                                      <a:latin typeface="Cambria Math" panose="02040503050406030204" pitchFamily="18" charset="0"/>
                                      <a:cs typeface="Times New Roman" panose="02020603050405020304" pitchFamily="18" charset="0"/>
                                    </a:rPr>
                                    <m:t>    −</m:t>
                                  </m:r>
                                  <m:r>
                                    <a:rPr lang="es-MX" sz="3800" b="0" i="1" smtClean="0">
                                      <a:latin typeface="Cambria Math" panose="02040503050406030204" pitchFamily="18" charset="0"/>
                                      <a:cs typeface="Times New Roman" panose="02020603050405020304" pitchFamily="18" charset="0"/>
                                    </a:rPr>
                                    <m:t>0.41  −1.16  −1.76</m:t>
                                  </m:r>
                                </m:e>
                              </m:mr>
                            </m:m>
                          </m:e>
                        </m:d>
                      </m:e>
                      <m:sup>
                        <m:r>
                          <a:rPr lang="es-MX" sz="3800" i="1">
                            <a:latin typeface="Cambria Math" panose="02040503050406030204" pitchFamily="18" charset="0"/>
                            <a:cs typeface="Times New Roman" panose="02020603050405020304" pitchFamily="18" charset="0"/>
                          </a:rPr>
                          <m:t>𝑇</m:t>
                        </m:r>
                      </m:sup>
                    </m:sSup>
                  </m:oMath>
                </a14:m>
                <a:endParaRPr lang="es-MX" sz="3800" dirty="0">
                  <a:latin typeface="Graphik Regular" panose="020B0503030202060203" pitchFamily="34" charset="0"/>
                  <a:cs typeface="Times New Roman" panose="02020603050405020304" pitchFamily="18" charset="0"/>
                </a:endParaRPr>
              </a:p>
            </p:txBody>
          </p:sp>
        </mc:Choice>
        <mc:Fallback xmlns="">
          <p:sp>
            <p:nvSpPr>
              <p:cNvPr id="21" name="CuadroTexto 20">
                <a:extLst>
                  <a:ext uri="{FF2B5EF4-FFF2-40B4-BE49-F238E27FC236}">
                    <a16:creationId xmlns:a16="http://schemas.microsoft.com/office/drawing/2014/main" id="{A29DF762-66E8-4006-9529-964442130BE3}"/>
                  </a:ext>
                </a:extLst>
              </p:cNvPr>
              <p:cNvSpPr txBox="1">
                <a:spLocks noRot="1" noChangeAspect="1" noMove="1" noResize="1" noEditPoints="1" noAdjustHandles="1" noChangeArrowheads="1" noChangeShapeType="1" noTextEdit="1"/>
              </p:cNvSpPr>
              <p:nvPr/>
            </p:nvSpPr>
            <p:spPr>
              <a:xfrm>
                <a:off x="16618830" y="15877102"/>
                <a:ext cx="15015746" cy="8205901"/>
              </a:xfrm>
              <a:prstGeom prst="rect">
                <a:avLst/>
              </a:prstGeom>
              <a:blipFill>
                <a:blip r:embed="rId4"/>
                <a:stretch>
                  <a:fillRect l="-1421" t="-1337"/>
                </a:stretch>
              </a:blipFill>
            </p:spPr>
            <p:txBody>
              <a:bodyPr/>
              <a:lstStyle/>
              <a:p>
                <a:r>
                  <a:rPr lang="es-MX">
                    <a:noFill/>
                  </a:rPr>
                  <a:t> </a:t>
                </a:r>
              </a:p>
            </p:txBody>
          </p:sp>
        </mc:Fallback>
      </mc:AlternateContent>
      <p:pic>
        <p:nvPicPr>
          <p:cNvPr id="46" name="Imagen 45">
            <a:extLst>
              <a:ext uri="{FF2B5EF4-FFF2-40B4-BE49-F238E27FC236}">
                <a16:creationId xmlns:a16="http://schemas.microsoft.com/office/drawing/2014/main" id="{76674793-B8E6-40AF-9EED-1CDA3452B826}"/>
              </a:ext>
            </a:extLst>
          </p:cNvPr>
          <p:cNvPicPr>
            <a:picLocks noChangeAspect="1"/>
          </p:cNvPicPr>
          <p:nvPr/>
        </p:nvPicPr>
        <p:blipFill>
          <a:blip r:embed="rId5"/>
          <a:srcRect/>
          <a:stretch/>
        </p:blipFill>
        <p:spPr>
          <a:xfrm>
            <a:off x="3641103" y="19945068"/>
            <a:ext cx="9190978" cy="2619925"/>
          </a:xfrm>
          <a:prstGeom prst="rect">
            <a:avLst/>
          </a:prstGeom>
        </p:spPr>
      </p:pic>
      <p:pic>
        <p:nvPicPr>
          <p:cNvPr id="22" name="Imagen 21">
            <a:extLst>
              <a:ext uri="{FF2B5EF4-FFF2-40B4-BE49-F238E27FC236}">
                <a16:creationId xmlns:a16="http://schemas.microsoft.com/office/drawing/2014/main" id="{FFAA932D-08ED-43E5-9EFA-2683CF9F214A}"/>
              </a:ext>
            </a:extLst>
          </p:cNvPr>
          <p:cNvPicPr>
            <a:picLocks noChangeAspect="1"/>
          </p:cNvPicPr>
          <p:nvPr/>
        </p:nvPicPr>
        <p:blipFill>
          <a:blip r:embed="rId6"/>
          <a:srcRect/>
          <a:stretch/>
        </p:blipFill>
        <p:spPr>
          <a:xfrm>
            <a:off x="27216857" y="12115382"/>
            <a:ext cx="4121088" cy="3785652"/>
          </a:xfrm>
          <a:prstGeom prst="rect">
            <a:avLst/>
          </a:prstGeom>
        </p:spPr>
      </p:pic>
      <p:pic>
        <p:nvPicPr>
          <p:cNvPr id="24" name="Imagen 23">
            <a:extLst>
              <a:ext uri="{FF2B5EF4-FFF2-40B4-BE49-F238E27FC236}">
                <a16:creationId xmlns:a16="http://schemas.microsoft.com/office/drawing/2014/main" id="{6F98F4E4-703F-4311-9C52-0938F4F6D63E}"/>
              </a:ext>
            </a:extLst>
          </p:cNvPr>
          <p:cNvPicPr>
            <a:picLocks noChangeAspect="1"/>
          </p:cNvPicPr>
          <p:nvPr/>
        </p:nvPicPr>
        <p:blipFill>
          <a:blip r:embed="rId7"/>
          <a:stretch>
            <a:fillRect/>
          </a:stretch>
        </p:blipFill>
        <p:spPr>
          <a:xfrm>
            <a:off x="4320246" y="33427060"/>
            <a:ext cx="7890804" cy="7357458"/>
          </a:xfrm>
          <a:prstGeom prst="rect">
            <a:avLst/>
          </a:prstGeom>
        </p:spPr>
      </p:pic>
      <p:pic>
        <p:nvPicPr>
          <p:cNvPr id="26" name="Imagen 25">
            <a:extLst>
              <a:ext uri="{FF2B5EF4-FFF2-40B4-BE49-F238E27FC236}">
                <a16:creationId xmlns:a16="http://schemas.microsoft.com/office/drawing/2014/main" id="{0B195B9A-3FB8-4A53-A7E5-BEEBC7FCFC34}"/>
              </a:ext>
            </a:extLst>
          </p:cNvPr>
          <p:cNvPicPr>
            <a:picLocks noChangeAspect="1"/>
          </p:cNvPicPr>
          <p:nvPr/>
        </p:nvPicPr>
        <p:blipFill>
          <a:blip r:embed="rId8"/>
          <a:srcRect/>
          <a:stretch/>
        </p:blipFill>
        <p:spPr>
          <a:xfrm>
            <a:off x="18952744" y="17144470"/>
            <a:ext cx="9252979" cy="4149732"/>
          </a:xfrm>
          <a:prstGeom prst="rect">
            <a:avLst/>
          </a:prstGeom>
        </p:spPr>
      </p:pic>
      <p:pic>
        <p:nvPicPr>
          <p:cNvPr id="28" name="Imagen 27">
            <a:extLst>
              <a:ext uri="{FF2B5EF4-FFF2-40B4-BE49-F238E27FC236}">
                <a16:creationId xmlns:a16="http://schemas.microsoft.com/office/drawing/2014/main" id="{E0FE6FB8-EB39-4ABB-8BDF-6CDB8BC4DC50}"/>
              </a:ext>
            </a:extLst>
          </p:cNvPr>
          <p:cNvPicPr>
            <a:picLocks noChangeAspect="1"/>
          </p:cNvPicPr>
          <p:nvPr/>
        </p:nvPicPr>
        <p:blipFill>
          <a:blip r:embed="rId9"/>
          <a:srcRect/>
          <a:stretch/>
        </p:blipFill>
        <p:spPr>
          <a:xfrm>
            <a:off x="18495546" y="24113705"/>
            <a:ext cx="10861972" cy="4871326"/>
          </a:xfrm>
          <a:prstGeom prst="rect">
            <a:avLst/>
          </a:prstGeom>
        </p:spPr>
      </p:pic>
    </p:spTree>
    <p:extLst>
      <p:ext uri="{BB962C8B-B14F-4D97-AF65-F5344CB8AC3E}">
        <p14:creationId xmlns:p14="http://schemas.microsoft.com/office/powerpoint/2010/main" val="2975299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426</TotalTime>
  <Words>608</Words>
  <Application>Microsoft Office PowerPoint</Application>
  <PresentationFormat>Personalizado</PresentationFormat>
  <Paragraphs>48</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Cambria Math</vt:lpstr>
      <vt:lpstr>Graphik Regular</vt:lpstr>
      <vt:lpstr>Tema de Office</vt:lpstr>
      <vt:lpstr>Presentación de PowerPoint</vt:lpstr>
    </vt:vector>
  </TitlesOfParts>
  <Company>Universidad Politecnica de Pachuca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 Abierta y a Disatancia</dc:creator>
  <cp:lastModifiedBy>Víctor Estrada</cp:lastModifiedBy>
  <cp:revision>28</cp:revision>
  <dcterms:created xsi:type="dcterms:W3CDTF">2019-07-08T22:04:17Z</dcterms:created>
  <dcterms:modified xsi:type="dcterms:W3CDTF">2021-08-27T23:14:53Z</dcterms:modified>
</cp:coreProperties>
</file>