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20" d="100"/>
          <a:sy n="20" d="100"/>
        </p:scale>
        <p:origin x="1786" y="10"/>
      </p:cViewPr>
      <p:guideLst>
        <p:guide orient="horz" pos="13608"/>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22/07/2021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22/07/2021</a:t>
            </a:fld>
            <a:endParaRPr lang="es-ES"/>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0374" y="11996066"/>
            <a:ext cx="12086642"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(ÁREA TEMÁTICA: CBS, CCCF, CI, CE</a:t>
            </a:r>
            <a:r>
              <a:rPr lang="es-MX" sz="3600" dirty="0" smtClean="0">
                <a:latin typeface="Graphik Regular" panose="020B0503030202060203" pitchFamily="34" charset="0"/>
                <a:cs typeface="Times New Roman" panose="02020603050405020304" pitchFamily="18" charset="0"/>
              </a:rPr>
              <a:t>)</a:t>
            </a:r>
            <a:endParaRPr lang="es-MX" sz="3600" dirty="0" smtClean="0">
              <a:latin typeface="Graphik Regular" panose="020B0503030202060203" pitchFamily="34" charset="0"/>
              <a:cs typeface="Times New Roman" panose="02020603050405020304" pitchFamily="18" charset="0"/>
            </a:endParaRPr>
          </a:p>
        </p:txBody>
      </p:sp>
      <p:sp>
        <p:nvSpPr>
          <p:cNvPr id="3" name="CuadroTexto 2"/>
          <p:cNvSpPr txBox="1"/>
          <p:nvPr/>
        </p:nvSpPr>
        <p:spPr>
          <a:xfrm>
            <a:off x="700374" y="17361197"/>
            <a:ext cx="5275931"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Introducción</a:t>
            </a:r>
            <a:endParaRPr lang="es-MX" sz="6600" dirty="0">
              <a:latin typeface="Graphik Regular" panose="020B0503030202060203" pitchFamily="34" charset="0"/>
              <a:cs typeface="Times New Roman" panose="02020603050405020304" pitchFamily="18" charset="0"/>
            </a:endParaRPr>
          </a:p>
        </p:txBody>
      </p:sp>
      <p:sp>
        <p:nvSpPr>
          <p:cNvPr id="4" name="CuadroTexto 3"/>
          <p:cNvSpPr txBox="1"/>
          <p:nvPr/>
        </p:nvSpPr>
        <p:spPr>
          <a:xfrm>
            <a:off x="685260" y="24730801"/>
            <a:ext cx="8606267"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Materiales y Métodos</a:t>
            </a:r>
            <a:endParaRPr lang="es-MX" sz="6600" dirty="0">
              <a:latin typeface="Graphik Regular" panose="020B0503030202060203" pitchFamily="34" charset="0"/>
              <a:cs typeface="Times New Roman" panose="02020603050405020304" pitchFamily="18" charset="0"/>
            </a:endParaRPr>
          </a:p>
        </p:txBody>
      </p:sp>
      <p:sp>
        <p:nvSpPr>
          <p:cNvPr id="5" name="CuadroTexto 4"/>
          <p:cNvSpPr txBox="1"/>
          <p:nvPr/>
        </p:nvSpPr>
        <p:spPr>
          <a:xfrm>
            <a:off x="843163" y="33521968"/>
            <a:ext cx="4522969"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Resultados</a:t>
            </a:r>
            <a:endParaRPr lang="es-MX" sz="6600" dirty="0">
              <a:latin typeface="Graphik Regular" panose="020B0503030202060203" pitchFamily="34" charset="0"/>
              <a:cs typeface="Times New Roman" panose="02020603050405020304" pitchFamily="18" charset="0"/>
            </a:endParaRPr>
          </a:p>
        </p:txBody>
      </p:sp>
      <p:sp>
        <p:nvSpPr>
          <p:cNvPr id="6" name="CuadroTexto 5"/>
          <p:cNvSpPr txBox="1"/>
          <p:nvPr/>
        </p:nvSpPr>
        <p:spPr>
          <a:xfrm>
            <a:off x="16688055" y="11976403"/>
            <a:ext cx="5552546"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Conclusiones</a:t>
            </a:r>
            <a:endParaRPr lang="es-MX" sz="6600" dirty="0">
              <a:latin typeface="Graphik Regular" panose="020B0503030202060203" pitchFamily="34" charset="0"/>
              <a:cs typeface="Times New Roman" panose="02020603050405020304" pitchFamily="18" charset="0"/>
            </a:endParaRPr>
          </a:p>
        </p:txBody>
      </p:sp>
      <p:sp>
        <p:nvSpPr>
          <p:cNvPr id="7" name="CuadroTexto 6"/>
          <p:cNvSpPr txBox="1"/>
          <p:nvPr/>
        </p:nvSpPr>
        <p:spPr>
          <a:xfrm>
            <a:off x="16559644" y="17308998"/>
            <a:ext cx="9478813"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Futuro de investigación</a:t>
            </a:r>
            <a:endParaRPr lang="es-MX" sz="6600" dirty="0">
              <a:latin typeface="Graphik Regular" panose="020B0503030202060203" pitchFamily="34" charset="0"/>
              <a:cs typeface="Times New Roman" panose="02020603050405020304" pitchFamily="18" charset="0"/>
            </a:endParaRPr>
          </a:p>
        </p:txBody>
      </p:sp>
      <p:sp>
        <p:nvSpPr>
          <p:cNvPr id="8" name="CuadroTexto 7"/>
          <p:cNvSpPr txBox="1"/>
          <p:nvPr/>
        </p:nvSpPr>
        <p:spPr>
          <a:xfrm>
            <a:off x="16612294" y="22832879"/>
            <a:ext cx="4793235"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Referencias</a:t>
            </a:r>
            <a:endParaRPr lang="es-MX" sz="6600" dirty="0">
              <a:latin typeface="Graphik Regular" panose="020B0503030202060203" pitchFamily="34" charset="0"/>
              <a:cs typeface="Times New Roman" panose="02020603050405020304" pitchFamily="18" charset="0"/>
            </a:endParaRPr>
          </a:p>
        </p:txBody>
      </p:sp>
      <p:sp>
        <p:nvSpPr>
          <p:cNvPr id="9" name="CuadroTexto 8"/>
          <p:cNvSpPr txBox="1"/>
          <p:nvPr/>
        </p:nvSpPr>
        <p:spPr>
          <a:xfrm>
            <a:off x="685260" y="13571069"/>
            <a:ext cx="15280454" cy="2677656"/>
          </a:xfrm>
          <a:prstGeom prst="rect">
            <a:avLst/>
          </a:prstGeom>
          <a:noFill/>
        </p:spPr>
        <p:txBody>
          <a:bodyPr wrap="square" rtlCol="0">
            <a:spAutoFit/>
          </a:bodyPr>
          <a:lstStyle/>
          <a:p>
            <a:r>
              <a:rPr lang="es-MX" sz="4000" dirty="0">
                <a:latin typeface="Graphik Regular" panose="020B0503030202060203" pitchFamily="34" charset="0"/>
                <a:cs typeface="Times New Roman" panose="02020603050405020304" pitchFamily="18" charset="0"/>
              </a:rPr>
              <a:t>Objetivos</a:t>
            </a:r>
          </a:p>
          <a:p>
            <a:r>
              <a:rPr lang="es-MX" sz="4000" dirty="0">
                <a:latin typeface="Graphik Regular" panose="020B0503030202060203" pitchFamily="34" charset="0"/>
                <a:cs typeface="Times New Roman" panose="02020603050405020304" pitchFamily="18" charset="0"/>
              </a:rPr>
              <a:t>Metodología </a:t>
            </a:r>
          </a:p>
          <a:p>
            <a:r>
              <a:rPr lang="es-MX" sz="4000" dirty="0">
                <a:latin typeface="Graphik Regular" panose="020B0503030202060203" pitchFamily="34" charset="0"/>
                <a:cs typeface="Times New Roman" panose="02020603050405020304" pitchFamily="18" charset="0"/>
              </a:rPr>
              <a:t>Contribución</a:t>
            </a:r>
          </a:p>
          <a:p>
            <a:endParaRPr lang="es-MX" sz="4400" dirty="0">
              <a:latin typeface="Graphik Regular" panose="020B0503030202060203" pitchFamily="34" charset="0"/>
              <a:cs typeface="Times New Roman" panose="02020603050405020304" pitchFamily="18" charset="0"/>
            </a:endParaRPr>
          </a:p>
        </p:txBody>
      </p:sp>
      <p:sp>
        <p:nvSpPr>
          <p:cNvPr id="10" name="CuadroTexto 9"/>
          <p:cNvSpPr txBox="1"/>
          <p:nvPr/>
        </p:nvSpPr>
        <p:spPr>
          <a:xfrm>
            <a:off x="725174" y="18889499"/>
            <a:ext cx="15240540" cy="3231654"/>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Texto redactado en </a:t>
            </a:r>
            <a:r>
              <a:rPr lang="es-ES" sz="4000" dirty="0" smtClean="0">
                <a:latin typeface="Graphik Regular" panose="020B0503030202060203" pitchFamily="34" charset="0"/>
                <a:cs typeface="Times New Roman" panose="02020603050405020304" pitchFamily="18" charset="0"/>
              </a:rPr>
              <a:t>espacio </a:t>
            </a:r>
            <a:r>
              <a:rPr lang="es-ES" sz="4000" dirty="0">
                <a:latin typeface="Graphik Regular" panose="020B0503030202060203" pitchFamily="34" charset="0"/>
                <a:cs typeface="Times New Roman" panose="02020603050405020304" pitchFamily="18" charset="0"/>
              </a:rPr>
              <a:t>sencillo</a:t>
            </a:r>
            <a:r>
              <a:rPr lang="es-ES" sz="4000" dirty="0" smtClean="0">
                <a:latin typeface="Graphik Regular" panose="020B0503030202060203" pitchFamily="34" charset="0"/>
                <a:cs typeface="Times New Roman" panose="02020603050405020304" pitchFamily="18" charset="0"/>
              </a:rPr>
              <a:t>.</a:t>
            </a:r>
            <a:endParaRPr lang="es-ES" sz="4000" dirty="0">
              <a:latin typeface="Graphik Regular" panose="020B0503030202060203" pitchFamily="34" charset="0"/>
              <a:cs typeface="Times New Roman" panose="02020603050405020304" pitchFamily="18" charset="0"/>
            </a:endParaRPr>
          </a:p>
          <a:p>
            <a:pPr algn="just"/>
            <a:r>
              <a:rPr lang="es-ES" sz="4000" dirty="0">
                <a:latin typeface="Graphik Regular" panose="020B0503030202060203" pitchFamily="34" charset="0"/>
                <a:cs typeface="Times New Roman" panose="02020603050405020304" pitchFamily="18" charset="0"/>
              </a:rPr>
              <a:t>Explicación del tema en general y explicar porque es importante</a:t>
            </a:r>
            <a:r>
              <a:rPr lang="es-ES" sz="4000" dirty="0" smtClean="0">
                <a:latin typeface="Graphik Regular" panose="020B0503030202060203" pitchFamily="34" charset="0"/>
                <a:cs typeface="Times New Roman" panose="02020603050405020304" pitchFamily="18" charset="0"/>
              </a:rPr>
              <a:t>.</a:t>
            </a:r>
            <a:endParaRPr lang="es-ES" sz="4000" dirty="0">
              <a:latin typeface="Graphik Regular" panose="020B0503030202060203" pitchFamily="34" charset="0"/>
              <a:cs typeface="Times New Roman" panose="02020603050405020304" pitchFamily="18" charset="0"/>
            </a:endParaRPr>
          </a:p>
          <a:p>
            <a:pPr algn="just"/>
            <a:r>
              <a:rPr lang="es-ES" sz="4000" dirty="0">
                <a:latin typeface="Graphik Regular" panose="020B0503030202060203" pitchFamily="34" charset="0"/>
                <a:cs typeface="Times New Roman" panose="02020603050405020304" pitchFamily="18" charset="0"/>
              </a:rPr>
              <a:t>¿Cuál es su valor agregado respecto de las demás técnicas?</a:t>
            </a:r>
          </a:p>
          <a:p>
            <a:endParaRPr lang="es-MX" sz="4400" dirty="0">
              <a:latin typeface="Graphik Regular" panose="020B0503030202060203" pitchFamily="34" charset="0"/>
              <a:cs typeface="Times New Roman" panose="02020603050405020304" pitchFamily="18" charset="0"/>
            </a:endParaRPr>
          </a:p>
        </p:txBody>
      </p:sp>
      <p:sp>
        <p:nvSpPr>
          <p:cNvPr id="11" name="CuadroTexto 10"/>
          <p:cNvSpPr txBox="1"/>
          <p:nvPr/>
        </p:nvSpPr>
        <p:spPr>
          <a:xfrm>
            <a:off x="16688056" y="13876410"/>
            <a:ext cx="14745044" cy="1323439"/>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Explicar con claridad los resultados obtenidos y las posibilidades de </a:t>
            </a:r>
            <a:r>
              <a:rPr lang="es-ES" sz="4000" dirty="0" smtClean="0">
                <a:latin typeface="Graphik Regular" panose="020B0503030202060203" pitchFamily="34" charset="0"/>
                <a:cs typeface="Times New Roman" panose="02020603050405020304" pitchFamily="18" charset="0"/>
              </a:rPr>
              <a:t>mejora.</a:t>
            </a:r>
            <a:endParaRPr lang="es-MX" sz="4000" dirty="0">
              <a:latin typeface="Graphik Regular" panose="020B0503030202060203" pitchFamily="34" charset="0"/>
              <a:cs typeface="Times New Roman" panose="02020603050405020304" pitchFamily="18" charset="0"/>
            </a:endParaRPr>
          </a:p>
        </p:txBody>
      </p:sp>
      <p:sp>
        <p:nvSpPr>
          <p:cNvPr id="12" name="CuadroTexto 11"/>
          <p:cNvSpPr txBox="1"/>
          <p:nvPr/>
        </p:nvSpPr>
        <p:spPr>
          <a:xfrm>
            <a:off x="16559644" y="19197221"/>
            <a:ext cx="14880700" cy="1323439"/>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Enfocar claramente cada una de sus </a:t>
            </a:r>
            <a:r>
              <a:rPr lang="es-MX" sz="4000" dirty="0" smtClean="0">
                <a:latin typeface="Graphik Regular" panose="020B0503030202060203" pitchFamily="34" charset="0"/>
                <a:cs typeface="Times New Roman" panose="02020603050405020304" pitchFamily="18" charset="0"/>
              </a:rPr>
              <a:t>características a  perspectiva futura.</a:t>
            </a:r>
            <a:endParaRPr lang="es-MX" sz="4000" dirty="0">
              <a:latin typeface="Graphik Regular" panose="020B0503030202060203" pitchFamily="34" charset="0"/>
              <a:cs typeface="Times New Roman" panose="02020603050405020304" pitchFamily="18" charset="0"/>
            </a:endParaRPr>
          </a:p>
        </p:txBody>
      </p:sp>
      <p:sp>
        <p:nvSpPr>
          <p:cNvPr id="13" name="CuadroTexto 12"/>
          <p:cNvSpPr txBox="1"/>
          <p:nvPr/>
        </p:nvSpPr>
        <p:spPr>
          <a:xfrm>
            <a:off x="16612294" y="24651161"/>
            <a:ext cx="14725651" cy="8094524"/>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Utilizar sistema APA. No deben estar numerados, tampoco con viñetas, sin embargo en caso necesario de numerar será porque se hace referencia o mención en alguna parte del </a:t>
            </a:r>
            <a:r>
              <a:rPr lang="es-ES" sz="4000" dirty="0" smtClean="0">
                <a:latin typeface="Graphik Regular" panose="020B0503030202060203" pitchFamily="34" charset="0"/>
                <a:cs typeface="Times New Roman" panose="02020603050405020304" pitchFamily="18" charset="0"/>
              </a:rPr>
              <a:t>póster.</a:t>
            </a:r>
            <a:endParaRPr lang="es-ES" sz="4000" dirty="0">
              <a:latin typeface="Graphik Regular" panose="020B0503030202060203" pitchFamily="34" charset="0"/>
              <a:cs typeface="Times New Roman" panose="02020603050405020304" pitchFamily="18" charset="0"/>
            </a:endParaRPr>
          </a:p>
          <a:p>
            <a:pPr algn="just"/>
            <a:endParaRPr lang="es-ES" sz="4000" dirty="0">
              <a:latin typeface="Graphik Regular" panose="020B0503030202060203" pitchFamily="34" charset="0"/>
              <a:cs typeface="Times New Roman" panose="02020603050405020304" pitchFamily="18" charset="0"/>
            </a:endParaRPr>
          </a:p>
          <a:p>
            <a:pPr algn="just"/>
            <a:r>
              <a:rPr lang="es-ES" sz="4000" dirty="0">
                <a:latin typeface="Graphik Regular" panose="020B0503030202060203" pitchFamily="34" charset="0"/>
                <a:cs typeface="Times New Roman" panose="02020603050405020304" pitchFamily="18" charset="0"/>
              </a:rPr>
              <a:t>Utilizar Alfabeto Romano, todas las referencias que ha utilizado deben estar en el Alfabeto romano, incluso si usted ha citado un Artículo, libro en cualquiera de los idiomas oficiales de la Organización de las Naciones Unidas (Inglés, Francés, Alemán, Chino, Ruso, Portugués, Italiano, Español, Árabe), debe escribir la referencia en escritura romana y no en cualquiera de los idiomas oficiales.</a:t>
            </a:r>
          </a:p>
          <a:p>
            <a:endParaRPr lang="es-MX" sz="4000" dirty="0">
              <a:latin typeface="Graphik Regular" panose="020B0503030202060203" pitchFamily="34" charset="0"/>
              <a:cs typeface="Times New Roman" panose="02020603050405020304" pitchFamily="18" charset="0"/>
            </a:endParaRPr>
          </a:p>
        </p:txBody>
      </p:sp>
      <p:sp>
        <p:nvSpPr>
          <p:cNvPr id="14" name="CuadroTexto 13"/>
          <p:cNvSpPr txBox="1"/>
          <p:nvPr/>
        </p:nvSpPr>
        <p:spPr>
          <a:xfrm>
            <a:off x="814627" y="35513210"/>
            <a:ext cx="11137740" cy="769441"/>
          </a:xfrm>
          <a:prstGeom prst="rect">
            <a:avLst/>
          </a:prstGeom>
          <a:noFill/>
        </p:spPr>
        <p:txBody>
          <a:bodyPr wrap="square" rtlCol="0">
            <a:spAutoFit/>
          </a:bodyPr>
          <a:lstStyle/>
          <a:p>
            <a:r>
              <a:rPr lang="es-ES" sz="4400" dirty="0">
                <a:latin typeface="Graphik Regular" panose="020B0503030202060203" pitchFamily="34" charset="0"/>
                <a:cs typeface="Times New Roman" panose="02020603050405020304" pitchFamily="18" charset="0"/>
              </a:rPr>
              <a:t>Los resultados deberán ser por </a:t>
            </a:r>
            <a:r>
              <a:rPr lang="es-ES" sz="4400" dirty="0" smtClean="0">
                <a:latin typeface="Graphik Regular" panose="020B0503030202060203" pitchFamily="34" charset="0"/>
                <a:cs typeface="Times New Roman" panose="02020603050405020304" pitchFamily="18" charset="0"/>
              </a:rPr>
              <a:t>sección. </a:t>
            </a:r>
            <a:endParaRPr lang="es-MX" sz="4400" dirty="0">
              <a:latin typeface="Graphik Regular" panose="020B0503030202060203" pitchFamily="34" charset="0"/>
              <a:cs typeface="Times New Roman" panose="02020603050405020304" pitchFamily="18" charset="0"/>
            </a:endParaRP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685260" y="6320105"/>
            <a:ext cx="30652685"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Apellidos </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(EN MAYUSCULAS), Nombre de 1</a:t>
            </a:r>
            <a:r>
              <a:rPr lang="es-ES"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Apellidos (EN MAYUSCULAS), Nombre de 2</a:t>
            </a:r>
            <a:r>
              <a:rPr lang="es-ES"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Apellidos (EN MAYUSCULAS), Nombre de 3</a:t>
            </a:r>
            <a:r>
              <a:rPr lang="es-ES"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y Apellidos (EN MAYUSCULAS), Nombre de 4</a:t>
            </a:r>
            <a:r>
              <a:rPr lang="es-ES"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s-ES" sz="3000" dirty="0"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a:t>
            </a:r>
            <a:r>
              <a:rPr lang="es-MX"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(ORC ID - </a:t>
            </a:r>
            <a:r>
              <a:rPr lang="es-MX"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Researcher</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ID Thomson, </a:t>
            </a:r>
            <a:r>
              <a:rPr lang="es-MX"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1</a:t>
            </a:r>
            <a:r>
              <a:rPr lang="es-MX"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(Becario-PNPC o SNI-CONACYT) (No.10 Times New </a:t>
            </a:r>
            <a:r>
              <a:rPr lang="es-MX"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Roman</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Institución de Afiliación del Autor incluyendo </a:t>
            </a:r>
            <a:r>
              <a:rPr lang="es-MX" sz="3000" dirty="0"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dependencia</a:t>
            </a:r>
          </a:p>
          <a:p>
            <a:pPr algn="l"/>
            <a:r>
              <a:rPr lang="es-MX" sz="3000" dirty="0" smtClean="0">
                <a:solidFill>
                  <a:schemeClr val="tx1"/>
                </a:solidFill>
                <a:latin typeface="Graphik Regular" panose="020B0503030202060203" pitchFamily="34" charset="0"/>
                <a:ea typeface="Calibri" panose="020F0502020204030204" pitchFamily="34" charset="0"/>
              </a:rPr>
              <a:t>Correo institucional</a:t>
            </a:r>
            <a:endParaRPr lang="en-GB" sz="3000" dirty="0">
              <a:solidFill>
                <a:schemeClr val="tx1"/>
              </a:solidFill>
              <a:latin typeface="Graphik Regular" panose="020B0503030202060203" pitchFamily="34" charset="0"/>
              <a:cs typeface="Times New Roman" panose="02020603050405020304" pitchFamily="18" charset="0"/>
            </a:endParaRPr>
          </a:p>
        </p:txBody>
      </p:sp>
      <p:sp>
        <p:nvSpPr>
          <p:cNvPr id="16" name="CuadroTexto 15"/>
          <p:cNvSpPr txBox="1"/>
          <p:nvPr/>
        </p:nvSpPr>
        <p:spPr>
          <a:xfrm>
            <a:off x="685260" y="26708004"/>
            <a:ext cx="15240540" cy="4401205"/>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Dar el significado de las variables en redacción lineal y es importante la comparación de los criterios </a:t>
            </a:r>
            <a:r>
              <a:rPr lang="es-ES" sz="4000" dirty="0" smtClean="0">
                <a:latin typeface="Graphik Regular" panose="020B0503030202060203" pitchFamily="34" charset="0"/>
                <a:cs typeface="Times New Roman" panose="02020603050405020304" pitchFamily="18" charset="0"/>
              </a:rPr>
              <a:t>usados.</a:t>
            </a:r>
          </a:p>
          <a:p>
            <a:pPr algn="just"/>
            <a:endParaRPr lang="es-ES" sz="4000" dirty="0" smtClean="0">
              <a:latin typeface="Graphik Regular" panose="020B0503030202060203" pitchFamily="34" charset="0"/>
              <a:cs typeface="Times New Roman" panose="02020603050405020304" pitchFamily="18" charset="0"/>
            </a:endParaRPr>
          </a:p>
          <a:p>
            <a:pPr algn="just"/>
            <a:r>
              <a:rPr lang="es-ES" sz="4000" dirty="0" smtClean="0">
                <a:latin typeface="Graphik Regular" panose="020B0503030202060203" pitchFamily="34" charset="0"/>
                <a:cs typeface="Times New Roman" panose="02020603050405020304" pitchFamily="18" charset="0"/>
              </a:rPr>
              <a:t>Todo </a:t>
            </a:r>
            <a:r>
              <a:rPr lang="es-ES" sz="4000" dirty="0">
                <a:latin typeface="Graphik Regular" panose="020B0503030202060203" pitchFamily="34" charset="0"/>
                <a:cs typeface="Times New Roman" panose="02020603050405020304" pitchFamily="18" charset="0"/>
              </a:rPr>
              <a:t>gráfico, tabla y figura debe ser editable en formatos que permitan modificar tamaño, tipo y número de letra, a efectos de edición, estas deberán estar en alta calidad, no </a:t>
            </a:r>
            <a:r>
              <a:rPr lang="es-ES" sz="4000" dirty="0" err="1">
                <a:latin typeface="Graphik Regular" panose="020B0503030202060203" pitchFamily="34" charset="0"/>
                <a:cs typeface="Times New Roman" panose="02020603050405020304" pitchFamily="18" charset="0"/>
              </a:rPr>
              <a:t>pixeladas</a:t>
            </a:r>
            <a:r>
              <a:rPr lang="es-ES" sz="4000" dirty="0">
                <a:latin typeface="Graphik Regular" panose="020B0503030202060203" pitchFamily="34" charset="0"/>
                <a:cs typeface="Times New Roman" panose="02020603050405020304" pitchFamily="18" charset="0"/>
              </a:rPr>
              <a:t> y deben ser notables </a:t>
            </a:r>
            <a:r>
              <a:rPr lang="es-ES" sz="4000" dirty="0" smtClean="0">
                <a:latin typeface="Graphik Regular" panose="020B0503030202060203" pitchFamily="34" charset="0"/>
                <a:cs typeface="Times New Roman" panose="02020603050405020304" pitchFamily="18" charset="0"/>
              </a:rPr>
              <a:t>aún </a:t>
            </a:r>
            <a:r>
              <a:rPr lang="es-ES" sz="4000" dirty="0">
                <a:latin typeface="Graphik Regular" panose="020B0503030202060203" pitchFamily="34" charset="0"/>
                <a:cs typeface="Times New Roman" panose="02020603050405020304" pitchFamily="18" charset="0"/>
              </a:rPr>
              <a:t>reduciendo la imagen a </a:t>
            </a:r>
            <a:r>
              <a:rPr lang="es-ES" sz="4000" dirty="0" smtClean="0">
                <a:latin typeface="Graphik Regular" panose="020B0503030202060203" pitchFamily="34" charset="0"/>
                <a:cs typeface="Times New Roman" panose="02020603050405020304" pitchFamily="18" charset="0"/>
              </a:rPr>
              <a:t>escala.</a:t>
            </a:r>
            <a:endParaRPr lang="es-MX" sz="4000" dirty="0">
              <a:latin typeface="Graphik Regular" panose="020B0503030202060203" pitchFamily="34" charset="0"/>
              <a:cs typeface="Times New Roman" panose="02020603050405020304" pitchFamily="18" charset="0"/>
            </a:endParaRPr>
          </a:p>
        </p:txBody>
      </p:sp>
      <p:sp>
        <p:nvSpPr>
          <p:cNvPr id="17" name="CuadroTexto 16"/>
          <p:cNvSpPr txBox="1"/>
          <p:nvPr/>
        </p:nvSpPr>
        <p:spPr>
          <a:xfrm>
            <a:off x="16559644" y="34169668"/>
            <a:ext cx="6949467" cy="1107996"/>
          </a:xfrm>
          <a:prstGeom prst="rect">
            <a:avLst/>
          </a:prstGeom>
          <a:noFill/>
        </p:spPr>
        <p:txBody>
          <a:bodyPr wrap="none" rtlCol="0">
            <a:spAutoFit/>
          </a:bodyPr>
          <a:lstStyle/>
          <a:p>
            <a:r>
              <a:rPr lang="es-MX" sz="6600" dirty="0" smtClean="0">
                <a:latin typeface="Graphik Regular" panose="020B0503030202060203" pitchFamily="34" charset="0"/>
                <a:cs typeface="Times New Roman" panose="02020603050405020304" pitchFamily="18" charset="0"/>
              </a:rPr>
              <a:t>Agradecimientos</a:t>
            </a:r>
            <a:endParaRPr lang="es-MX" sz="6600" dirty="0">
              <a:latin typeface="Graphik Regular" panose="020B0503030202060203" pitchFamily="34" charset="0"/>
              <a:cs typeface="Times New Roman" panose="02020603050405020304" pitchFamily="18" charset="0"/>
            </a:endParaRPr>
          </a:p>
        </p:txBody>
      </p:sp>
      <p:sp>
        <p:nvSpPr>
          <p:cNvPr id="18" name="CuadroTexto 17"/>
          <p:cNvSpPr txBox="1"/>
          <p:nvPr/>
        </p:nvSpPr>
        <p:spPr>
          <a:xfrm>
            <a:off x="16516948" y="35999136"/>
            <a:ext cx="14826377" cy="1323439"/>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Indicar si fueron financiados por alguna Institución, Universidad o Empresa.</a:t>
            </a:r>
            <a:endParaRPr lang="es-MX" sz="4000" dirty="0">
              <a:latin typeface="Graphik Regular" panose="020B0503030202060203" pitchFamily="34" charset="0"/>
              <a:cs typeface="Times New Roman" panose="02020603050405020304" pitchFamily="18" charset="0"/>
            </a:endParaRPr>
          </a:p>
        </p:txBody>
      </p:sp>
      <p:sp>
        <p:nvSpPr>
          <p:cNvPr id="19" name="CuadroTexto 18"/>
          <p:cNvSpPr txBox="1"/>
          <p:nvPr/>
        </p:nvSpPr>
        <p:spPr>
          <a:xfrm>
            <a:off x="8840790" y="4128281"/>
            <a:ext cx="13504552" cy="1400383"/>
          </a:xfrm>
          <a:prstGeom prst="rect">
            <a:avLst/>
          </a:prstGeom>
          <a:noFill/>
        </p:spPr>
        <p:txBody>
          <a:bodyPr wrap="square" rtlCol="0">
            <a:spAutoFit/>
          </a:bodyPr>
          <a:lstStyle/>
          <a:p>
            <a:pPr algn="ctr"/>
            <a:r>
              <a:rPr lang="es-MX" b="1" dirty="0">
                <a:latin typeface="Graphik Regular" panose="020B0503030202060203" pitchFamily="34" charset="0"/>
                <a:cs typeface="Times New Roman" panose="02020603050405020304" pitchFamily="18" charset="0"/>
              </a:rPr>
              <a:t>Título </a:t>
            </a:r>
            <a:r>
              <a:rPr lang="es-MX" b="1" dirty="0" smtClean="0">
                <a:latin typeface="Graphik Regular" panose="020B0503030202060203" pitchFamily="34" charset="0"/>
                <a:cs typeface="Times New Roman" panose="02020603050405020304" pitchFamily="18" charset="0"/>
              </a:rPr>
              <a:t>del </a:t>
            </a:r>
            <a:r>
              <a:rPr lang="es-MX" b="1" dirty="0" smtClean="0">
                <a:latin typeface="Graphik Regular" panose="020B0503030202060203" pitchFamily="34" charset="0"/>
                <a:cs typeface="Times New Roman" panose="02020603050405020304" pitchFamily="18" charset="0"/>
              </a:rPr>
              <a:t>cartel</a:t>
            </a:r>
            <a:endParaRPr lang="es-MX" b="1" dirty="0" smtClean="0">
              <a:latin typeface="Graphik Regular" panose="020B0503030202060203" pitchFamily="34" charset="0"/>
              <a:cs typeface="Times New Roman" panose="02020603050405020304" pitchFamily="18" charset="0"/>
            </a:endParaRPr>
          </a:p>
        </p:txBody>
      </p:sp>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479</Words>
  <Application>Microsoft Office PowerPoint</Application>
  <PresentationFormat>Personalizado</PresentationFormat>
  <Paragraphs>33</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Graphik Regular</vt:lpstr>
      <vt:lpstr>Times New Roman</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Trejo</cp:lastModifiedBy>
  <cp:revision>7</cp:revision>
  <dcterms:created xsi:type="dcterms:W3CDTF">2019-07-08T22:04:17Z</dcterms:created>
  <dcterms:modified xsi:type="dcterms:W3CDTF">2021-07-22T21:57:15Z</dcterms:modified>
</cp:coreProperties>
</file>