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8" r:id="rId2"/>
    <p:sldId id="256" r:id="rId3"/>
    <p:sldId id="317" r:id="rId4"/>
    <p:sldId id="257" r:id="rId5"/>
    <p:sldId id="260" r:id="rId6"/>
    <p:sldId id="299" r:id="rId7"/>
    <p:sldId id="261" r:id="rId8"/>
    <p:sldId id="300" r:id="rId9"/>
    <p:sldId id="262" r:id="rId10"/>
    <p:sldId id="285" r:id="rId11"/>
    <p:sldId id="264" r:id="rId12"/>
    <p:sldId id="266" r:id="rId13"/>
    <p:sldId id="274" r:id="rId14"/>
    <p:sldId id="311" r:id="rId15"/>
    <p:sldId id="270" r:id="rId16"/>
    <p:sldId id="286" r:id="rId17"/>
    <p:sldId id="287" r:id="rId18"/>
    <p:sldId id="290" r:id="rId19"/>
    <p:sldId id="271" r:id="rId20"/>
    <p:sldId id="291" r:id="rId21"/>
    <p:sldId id="292" r:id="rId22"/>
    <p:sldId id="293" r:id="rId23"/>
    <p:sldId id="294" r:id="rId24"/>
    <p:sldId id="295" r:id="rId25"/>
    <p:sldId id="322" r:id="rId26"/>
    <p:sldId id="312" r:id="rId27"/>
    <p:sldId id="313" r:id="rId28"/>
    <p:sldId id="301" r:id="rId29"/>
    <p:sldId id="302" r:id="rId30"/>
    <p:sldId id="309" r:id="rId31"/>
    <p:sldId id="263" r:id="rId32"/>
    <p:sldId id="275" r:id="rId33"/>
    <p:sldId id="323" r:id="rId34"/>
    <p:sldId id="303" r:id="rId35"/>
    <p:sldId id="321" r:id="rId36"/>
    <p:sldId id="307" r:id="rId37"/>
    <p:sldId id="278" r:id="rId38"/>
    <p:sldId id="281" r:id="rId39"/>
    <p:sldId id="328" r:id="rId40"/>
    <p:sldId id="330" r:id="rId41"/>
    <p:sldId id="327" r:id="rId42"/>
    <p:sldId id="283" r:id="rId43"/>
    <p:sldId id="269" r:id="rId44"/>
    <p:sldId id="282" r:id="rId45"/>
    <p:sldId id="329" r:id="rId46"/>
    <p:sldId id="316" r:id="rId47"/>
    <p:sldId id="315" r:id="rId48"/>
    <p:sldId id="324" r:id="rId49"/>
    <p:sldId id="32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FD4CEE1-6FDD-41FC-A48E-FB8AC80F9D78}">
          <p14:sldIdLst>
            <p14:sldId id="258"/>
            <p14:sldId id="256"/>
            <p14:sldId id="317"/>
            <p14:sldId id="257"/>
            <p14:sldId id="260"/>
          </p14:sldIdLst>
        </p14:section>
        <p14:section name="Content" id="{E8894FC7-F831-4CAC-9F09-F253E0DF2CA1}">
          <p14:sldIdLst>
            <p14:sldId id="299"/>
            <p14:sldId id="261"/>
            <p14:sldId id="300"/>
            <p14:sldId id="262"/>
            <p14:sldId id="285"/>
            <p14:sldId id="264"/>
            <p14:sldId id="266"/>
            <p14:sldId id="274"/>
            <p14:sldId id="311"/>
            <p14:sldId id="270"/>
            <p14:sldId id="286"/>
            <p14:sldId id="287"/>
            <p14:sldId id="290"/>
            <p14:sldId id="271"/>
            <p14:sldId id="291"/>
            <p14:sldId id="292"/>
            <p14:sldId id="293"/>
            <p14:sldId id="294"/>
            <p14:sldId id="295"/>
            <p14:sldId id="322"/>
            <p14:sldId id="312"/>
            <p14:sldId id="313"/>
            <p14:sldId id="301"/>
            <p14:sldId id="302"/>
            <p14:sldId id="309"/>
            <p14:sldId id="263"/>
            <p14:sldId id="275"/>
            <p14:sldId id="323"/>
            <p14:sldId id="303"/>
            <p14:sldId id="321"/>
            <p14:sldId id="307"/>
            <p14:sldId id="278"/>
            <p14:sldId id="281"/>
            <p14:sldId id="328"/>
          </p14:sldIdLst>
        </p14:section>
        <p14:section name="Recommendations/Wind-down" id="{44715E23-F14A-4C0B-8616-105AA9C27432}">
          <p14:sldIdLst>
            <p14:sldId id="330"/>
            <p14:sldId id="327"/>
            <p14:sldId id="283"/>
            <p14:sldId id="269"/>
            <p14:sldId id="282"/>
            <p14:sldId id="329"/>
            <p14:sldId id="316"/>
            <p14:sldId id="315"/>
          </p14:sldIdLst>
        </p14:section>
        <p14:section name="Outro" id="{B2F2D398-52AE-43A1-AEDB-E72D18DB41AB}">
          <p14:sldIdLst>
            <p14:sldId id="324"/>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B3C149-A8A0-47B9-9358-7A4C3ABD398C}" v="1" dt="2025-09-24T13:41:12.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5" autoAdjust="0"/>
    <p:restoredTop sz="78793" autoAdjust="0"/>
  </p:normalViewPr>
  <p:slideViewPr>
    <p:cSldViewPr snapToGrid="0" showGuides="1">
      <p:cViewPr>
        <p:scale>
          <a:sx n="75" d="100"/>
          <a:sy n="75" d="100"/>
        </p:scale>
        <p:origin x="2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A52AF-B798-4680-BE64-79EEDE8DBC0F}"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8A231AAE-BE5F-4321-AFA1-2AEE5A4D7CE2}">
      <dgm:prSet phldrT="[Text]" phldr="0"/>
      <dgm:spPr/>
      <dgm:t>
        <a:bodyPr/>
        <a:lstStyle/>
        <a:p>
          <a:r>
            <a:rPr lang="en-US" dirty="0"/>
            <a:t>Epic</a:t>
          </a:r>
        </a:p>
      </dgm:t>
    </dgm:pt>
    <dgm:pt modelId="{3C105D45-0E0C-4C35-805F-D61F6B9B5B84}" type="parTrans" cxnId="{363A3455-7E7F-4658-9813-FAC2F8F0B81D}">
      <dgm:prSet/>
      <dgm:spPr/>
      <dgm:t>
        <a:bodyPr/>
        <a:lstStyle/>
        <a:p>
          <a:endParaRPr lang="en-US"/>
        </a:p>
      </dgm:t>
    </dgm:pt>
    <dgm:pt modelId="{35CF9B69-089B-4322-935C-607E864B1124}" type="sibTrans" cxnId="{363A3455-7E7F-4658-9813-FAC2F8F0B81D}">
      <dgm:prSet/>
      <dgm:spPr/>
      <dgm:t>
        <a:bodyPr/>
        <a:lstStyle/>
        <a:p>
          <a:r>
            <a:rPr lang="en-US" dirty="0"/>
            <a:t>Influences</a:t>
          </a:r>
        </a:p>
      </dgm:t>
    </dgm:pt>
    <dgm:pt modelId="{AC4749A4-379C-478B-BB2C-CAE34DD65445}">
      <dgm:prSet phldrT="[Text]" phldr="0"/>
      <dgm:spPr/>
      <dgm:t>
        <a:bodyPr/>
        <a:lstStyle/>
        <a:p>
          <a:r>
            <a:rPr lang="en-US" dirty="0"/>
            <a:t>Capability</a:t>
          </a:r>
        </a:p>
      </dgm:t>
    </dgm:pt>
    <dgm:pt modelId="{A3136E57-EA43-44C8-88E1-90F0035719DB}" type="parTrans" cxnId="{082E27A2-FCE2-46EF-B034-61CE7E93FAC1}">
      <dgm:prSet/>
      <dgm:spPr/>
      <dgm:t>
        <a:bodyPr/>
        <a:lstStyle/>
        <a:p>
          <a:endParaRPr lang="en-US"/>
        </a:p>
      </dgm:t>
    </dgm:pt>
    <dgm:pt modelId="{B5233810-3EBF-45DF-851A-D65165F6B9B6}" type="sibTrans" cxnId="{082E27A2-FCE2-46EF-B034-61CE7E93FAC1}">
      <dgm:prSet/>
      <dgm:spPr/>
      <dgm:t>
        <a:bodyPr/>
        <a:lstStyle/>
        <a:p>
          <a:endParaRPr lang="en-US"/>
        </a:p>
      </dgm:t>
    </dgm:pt>
    <dgm:pt modelId="{9278F97D-9E13-4E4B-8090-633D2230279F}">
      <dgm:prSet phldrT="[Text]" phldr="0"/>
      <dgm:spPr/>
      <dgm:t>
        <a:bodyPr/>
        <a:lstStyle/>
        <a:p>
          <a:r>
            <a:rPr lang="en-US" dirty="0"/>
            <a:t>Feature</a:t>
          </a:r>
        </a:p>
      </dgm:t>
    </dgm:pt>
    <dgm:pt modelId="{20121D02-EAC7-46A7-8FC1-DAD4C6358966}" type="parTrans" cxnId="{C9672A1B-92FF-405C-A8BF-6592A3455F8E}">
      <dgm:prSet/>
      <dgm:spPr/>
      <dgm:t>
        <a:bodyPr/>
        <a:lstStyle/>
        <a:p>
          <a:endParaRPr lang="en-US"/>
        </a:p>
      </dgm:t>
    </dgm:pt>
    <dgm:pt modelId="{C1F14DEA-0B91-4BAA-B83B-A7BE4013DEF2}" type="sibTrans" cxnId="{C9672A1B-92FF-405C-A8BF-6592A3455F8E}">
      <dgm:prSet/>
      <dgm:spPr/>
      <dgm:t>
        <a:bodyPr/>
        <a:lstStyle/>
        <a:p>
          <a:r>
            <a:rPr lang="en-US" dirty="0"/>
            <a:t>Influences</a:t>
          </a:r>
        </a:p>
      </dgm:t>
    </dgm:pt>
    <dgm:pt modelId="{FFB84CC5-B35B-4A8E-BF5F-A64E1A65ADB5}">
      <dgm:prSet phldrT="[Text]" phldr="0"/>
      <dgm:spPr/>
      <dgm:t>
        <a:bodyPr/>
        <a:lstStyle/>
        <a:p>
          <a:r>
            <a:rPr lang="en-US" dirty="0"/>
            <a:t>Functionality</a:t>
          </a:r>
        </a:p>
      </dgm:t>
    </dgm:pt>
    <dgm:pt modelId="{88CF4BB5-CA96-482B-BD03-A2A192A54048}" type="parTrans" cxnId="{C6376C2B-2637-4F7A-AFB7-776D6F46841D}">
      <dgm:prSet/>
      <dgm:spPr/>
      <dgm:t>
        <a:bodyPr/>
        <a:lstStyle/>
        <a:p>
          <a:endParaRPr lang="en-US"/>
        </a:p>
      </dgm:t>
    </dgm:pt>
    <dgm:pt modelId="{DB344B37-6E60-4715-9598-73B7A19BD516}" type="sibTrans" cxnId="{C6376C2B-2637-4F7A-AFB7-776D6F46841D}">
      <dgm:prSet/>
      <dgm:spPr/>
      <dgm:t>
        <a:bodyPr/>
        <a:lstStyle/>
        <a:p>
          <a:endParaRPr lang="en-US"/>
        </a:p>
      </dgm:t>
    </dgm:pt>
    <dgm:pt modelId="{3F1D6B12-DFB1-4E71-989E-0FE28EBE917F}">
      <dgm:prSet phldrT="[Text]" phldr="0"/>
      <dgm:spPr/>
      <dgm:t>
        <a:bodyPr/>
        <a:lstStyle/>
        <a:p>
          <a:r>
            <a:rPr lang="en-US"/>
            <a:t>User Story</a:t>
          </a:r>
          <a:endParaRPr lang="en-US" dirty="0"/>
        </a:p>
      </dgm:t>
    </dgm:pt>
    <dgm:pt modelId="{347241CD-C78B-4425-BD50-58315EA43C28}" type="parTrans" cxnId="{A2CBE9E6-258E-4518-8332-91BA5530A244}">
      <dgm:prSet/>
      <dgm:spPr/>
      <dgm:t>
        <a:bodyPr/>
        <a:lstStyle/>
        <a:p>
          <a:endParaRPr lang="en-US"/>
        </a:p>
      </dgm:t>
    </dgm:pt>
    <dgm:pt modelId="{86816AC3-97E3-4832-889C-C1DC9FB07948}" type="sibTrans" cxnId="{A2CBE9E6-258E-4518-8332-91BA5530A244}">
      <dgm:prSet/>
      <dgm:spPr/>
      <dgm:t>
        <a:bodyPr/>
        <a:lstStyle/>
        <a:p>
          <a:endParaRPr lang="en-US"/>
        </a:p>
      </dgm:t>
    </dgm:pt>
    <dgm:pt modelId="{4F967FF2-DBBE-4282-9F48-613AF89C652C}">
      <dgm:prSet phldrT="[Text]" phldr="0"/>
      <dgm:spPr/>
      <dgm:t>
        <a:bodyPr/>
        <a:lstStyle/>
        <a:p>
          <a:r>
            <a:rPr lang="en-US" dirty="0"/>
            <a:t>Function</a:t>
          </a:r>
        </a:p>
      </dgm:t>
    </dgm:pt>
    <dgm:pt modelId="{3F128E93-4C24-4839-B8DE-28D463DDD326}" type="parTrans" cxnId="{1C26F200-E776-4BD8-99BE-1022504EFDA6}">
      <dgm:prSet/>
      <dgm:spPr/>
      <dgm:t>
        <a:bodyPr/>
        <a:lstStyle/>
        <a:p>
          <a:endParaRPr lang="en-US"/>
        </a:p>
      </dgm:t>
    </dgm:pt>
    <dgm:pt modelId="{1D586D3D-6F93-440F-9879-E7861CC02E6A}" type="sibTrans" cxnId="{1C26F200-E776-4BD8-99BE-1022504EFDA6}">
      <dgm:prSet/>
      <dgm:spPr/>
      <dgm:t>
        <a:bodyPr/>
        <a:lstStyle/>
        <a:p>
          <a:endParaRPr lang="en-US"/>
        </a:p>
      </dgm:t>
    </dgm:pt>
    <dgm:pt modelId="{4638E56B-191B-4149-81AF-7BFC3C855184}">
      <dgm:prSet phldrT="[Text]" phldr="0"/>
      <dgm:spPr/>
      <dgm:t>
        <a:bodyPr/>
        <a:lstStyle/>
        <a:p>
          <a:r>
            <a:rPr lang="en-US" dirty="0"/>
            <a:t>Quantifiers</a:t>
          </a:r>
        </a:p>
      </dgm:t>
    </dgm:pt>
    <dgm:pt modelId="{7D91618B-1B34-440A-A89C-CBEF7F86408D}" type="parTrans" cxnId="{4D006FD9-59D2-47A2-8A26-1AE526832BFE}">
      <dgm:prSet/>
      <dgm:spPr/>
      <dgm:t>
        <a:bodyPr/>
        <a:lstStyle/>
        <a:p>
          <a:endParaRPr lang="en-US"/>
        </a:p>
      </dgm:t>
    </dgm:pt>
    <dgm:pt modelId="{D1E413BE-DECD-46F7-9D8B-15846DBCF965}" type="sibTrans" cxnId="{4D006FD9-59D2-47A2-8A26-1AE526832BFE}">
      <dgm:prSet/>
      <dgm:spPr/>
      <dgm:t>
        <a:bodyPr/>
        <a:lstStyle/>
        <a:p>
          <a:endParaRPr lang="en-US"/>
        </a:p>
      </dgm:t>
    </dgm:pt>
    <dgm:pt modelId="{41530E56-366E-4F99-8E3F-88C73AFE2689}">
      <dgm:prSet phldrT="[Text]" phldr="0"/>
      <dgm:spPr/>
      <dgm:t>
        <a:bodyPr/>
        <a:lstStyle/>
        <a:p>
          <a:r>
            <a:rPr lang="en-US" dirty="0"/>
            <a:t>Qualifiers</a:t>
          </a:r>
        </a:p>
      </dgm:t>
    </dgm:pt>
    <dgm:pt modelId="{232A167B-44B5-4DCF-85CD-7F150B14E50A}" type="parTrans" cxnId="{963BF2F5-8F89-491D-81F7-8B04CF9C0D30}">
      <dgm:prSet/>
      <dgm:spPr/>
      <dgm:t>
        <a:bodyPr/>
        <a:lstStyle/>
        <a:p>
          <a:endParaRPr lang="en-US"/>
        </a:p>
      </dgm:t>
    </dgm:pt>
    <dgm:pt modelId="{59B27B3D-F752-4006-8F58-F46B5007E2C1}" type="sibTrans" cxnId="{963BF2F5-8F89-491D-81F7-8B04CF9C0D30}">
      <dgm:prSet/>
      <dgm:spPr/>
      <dgm:t>
        <a:bodyPr/>
        <a:lstStyle/>
        <a:p>
          <a:endParaRPr lang="en-US"/>
        </a:p>
      </dgm:t>
    </dgm:pt>
    <dgm:pt modelId="{1D947D61-028F-4805-8277-78A754529E42}">
      <dgm:prSet phldrT="[Text]" phldr="0"/>
      <dgm:spPr/>
      <dgm:t>
        <a:bodyPr/>
        <a:lstStyle/>
        <a:p>
          <a:r>
            <a:rPr lang="en-US" dirty="0"/>
            <a:t>Qualifiers</a:t>
          </a:r>
        </a:p>
      </dgm:t>
    </dgm:pt>
    <dgm:pt modelId="{BF1B1CF5-AAC7-4A79-A1F3-41909E165D5F}" type="parTrans" cxnId="{38E031BF-93AF-4170-96C5-9092CB21F225}">
      <dgm:prSet/>
      <dgm:spPr/>
      <dgm:t>
        <a:bodyPr/>
        <a:lstStyle/>
        <a:p>
          <a:endParaRPr lang="en-US"/>
        </a:p>
      </dgm:t>
    </dgm:pt>
    <dgm:pt modelId="{E50A3732-5115-4564-8322-D72B49E2E622}" type="sibTrans" cxnId="{38E031BF-93AF-4170-96C5-9092CB21F225}">
      <dgm:prSet/>
      <dgm:spPr/>
      <dgm:t>
        <a:bodyPr/>
        <a:lstStyle/>
        <a:p>
          <a:endParaRPr lang="en-US"/>
        </a:p>
      </dgm:t>
    </dgm:pt>
    <dgm:pt modelId="{ACABCDF8-E9B2-436C-9BF4-789AF22044F0}" type="pres">
      <dgm:prSet presAssocID="{807A52AF-B798-4680-BE64-79EEDE8DBC0F}" presName="linearFlow" presStyleCnt="0">
        <dgm:presLayoutVars>
          <dgm:dir/>
          <dgm:animLvl val="lvl"/>
          <dgm:resizeHandles val="exact"/>
        </dgm:presLayoutVars>
      </dgm:prSet>
      <dgm:spPr/>
    </dgm:pt>
    <dgm:pt modelId="{C8FBDEE6-FD82-43C2-8011-78241F51B8DA}" type="pres">
      <dgm:prSet presAssocID="{8A231AAE-BE5F-4321-AFA1-2AEE5A4D7CE2}" presName="composite" presStyleCnt="0"/>
      <dgm:spPr/>
    </dgm:pt>
    <dgm:pt modelId="{BE2C4594-EF46-4B50-AE33-96F19183D226}" type="pres">
      <dgm:prSet presAssocID="{8A231AAE-BE5F-4321-AFA1-2AEE5A4D7CE2}" presName="parTx" presStyleLbl="node1" presStyleIdx="0" presStyleCnt="3">
        <dgm:presLayoutVars>
          <dgm:chMax val="0"/>
          <dgm:chPref val="0"/>
          <dgm:bulletEnabled val="1"/>
        </dgm:presLayoutVars>
      </dgm:prSet>
      <dgm:spPr/>
    </dgm:pt>
    <dgm:pt modelId="{C2807F55-83A9-44A0-A39F-55EDC9D8CC6D}" type="pres">
      <dgm:prSet presAssocID="{8A231AAE-BE5F-4321-AFA1-2AEE5A4D7CE2}" presName="parSh" presStyleLbl="node1" presStyleIdx="0" presStyleCnt="3"/>
      <dgm:spPr/>
    </dgm:pt>
    <dgm:pt modelId="{7B1F7D53-EBC5-495F-81B2-886935711C86}" type="pres">
      <dgm:prSet presAssocID="{8A231AAE-BE5F-4321-AFA1-2AEE5A4D7CE2}" presName="desTx" presStyleLbl="fgAcc1" presStyleIdx="0" presStyleCnt="3">
        <dgm:presLayoutVars>
          <dgm:bulletEnabled val="1"/>
        </dgm:presLayoutVars>
      </dgm:prSet>
      <dgm:spPr/>
    </dgm:pt>
    <dgm:pt modelId="{3195092C-EFC4-40ED-8D5C-0CECCB3C1E8B}" type="pres">
      <dgm:prSet presAssocID="{35CF9B69-089B-4322-935C-607E864B1124}" presName="sibTrans" presStyleLbl="sibTrans2D1" presStyleIdx="0" presStyleCnt="2" custScaleX="149556"/>
      <dgm:spPr/>
    </dgm:pt>
    <dgm:pt modelId="{5DF13E0C-1274-4769-9017-89E45678A8B1}" type="pres">
      <dgm:prSet presAssocID="{35CF9B69-089B-4322-935C-607E864B1124}" presName="connTx" presStyleLbl="sibTrans2D1" presStyleIdx="0" presStyleCnt="2"/>
      <dgm:spPr/>
    </dgm:pt>
    <dgm:pt modelId="{893EF4A8-3F04-4557-8091-3DB9C761E2BB}" type="pres">
      <dgm:prSet presAssocID="{9278F97D-9E13-4E4B-8090-633D2230279F}" presName="composite" presStyleCnt="0"/>
      <dgm:spPr/>
    </dgm:pt>
    <dgm:pt modelId="{34EE11F7-1583-41EA-B6FF-DBEE32971B7D}" type="pres">
      <dgm:prSet presAssocID="{9278F97D-9E13-4E4B-8090-633D2230279F}" presName="parTx" presStyleLbl="node1" presStyleIdx="0" presStyleCnt="3">
        <dgm:presLayoutVars>
          <dgm:chMax val="0"/>
          <dgm:chPref val="0"/>
          <dgm:bulletEnabled val="1"/>
        </dgm:presLayoutVars>
      </dgm:prSet>
      <dgm:spPr/>
    </dgm:pt>
    <dgm:pt modelId="{02928ECC-CA66-4ED9-86C5-2E598FD8B19C}" type="pres">
      <dgm:prSet presAssocID="{9278F97D-9E13-4E4B-8090-633D2230279F}" presName="parSh" presStyleLbl="node1" presStyleIdx="1" presStyleCnt="3"/>
      <dgm:spPr/>
    </dgm:pt>
    <dgm:pt modelId="{26AF8B90-0133-453B-B056-165C1DAEC1CB}" type="pres">
      <dgm:prSet presAssocID="{9278F97D-9E13-4E4B-8090-633D2230279F}" presName="desTx" presStyleLbl="fgAcc1" presStyleIdx="1" presStyleCnt="3">
        <dgm:presLayoutVars>
          <dgm:bulletEnabled val="1"/>
        </dgm:presLayoutVars>
      </dgm:prSet>
      <dgm:spPr/>
    </dgm:pt>
    <dgm:pt modelId="{7DA88FBD-291A-40EC-AF61-A17EB42E44C8}" type="pres">
      <dgm:prSet presAssocID="{C1F14DEA-0B91-4BAA-B83B-A7BE4013DEF2}" presName="sibTrans" presStyleLbl="sibTrans2D1" presStyleIdx="1" presStyleCnt="2" custScaleX="149557"/>
      <dgm:spPr/>
    </dgm:pt>
    <dgm:pt modelId="{BA0BFC91-4E0D-49FE-9D0E-10B6AC87F613}" type="pres">
      <dgm:prSet presAssocID="{C1F14DEA-0B91-4BAA-B83B-A7BE4013DEF2}" presName="connTx" presStyleLbl="sibTrans2D1" presStyleIdx="1" presStyleCnt="2"/>
      <dgm:spPr/>
    </dgm:pt>
    <dgm:pt modelId="{FAC751FC-6F13-4A8C-97A0-D6980A3B9465}" type="pres">
      <dgm:prSet presAssocID="{3F1D6B12-DFB1-4E71-989E-0FE28EBE917F}" presName="composite" presStyleCnt="0"/>
      <dgm:spPr/>
    </dgm:pt>
    <dgm:pt modelId="{E7ED26E9-276A-4C2B-AB2A-D44CC7AE031E}" type="pres">
      <dgm:prSet presAssocID="{3F1D6B12-DFB1-4E71-989E-0FE28EBE917F}" presName="parTx" presStyleLbl="node1" presStyleIdx="1" presStyleCnt="3">
        <dgm:presLayoutVars>
          <dgm:chMax val="0"/>
          <dgm:chPref val="0"/>
          <dgm:bulletEnabled val="1"/>
        </dgm:presLayoutVars>
      </dgm:prSet>
      <dgm:spPr/>
    </dgm:pt>
    <dgm:pt modelId="{28F31080-12F1-4F93-911C-4FDFFBF40FA1}" type="pres">
      <dgm:prSet presAssocID="{3F1D6B12-DFB1-4E71-989E-0FE28EBE917F}" presName="parSh" presStyleLbl="node1" presStyleIdx="2" presStyleCnt="3"/>
      <dgm:spPr/>
    </dgm:pt>
    <dgm:pt modelId="{60C01BDE-D5BD-471B-9153-B3A880F0E38D}" type="pres">
      <dgm:prSet presAssocID="{3F1D6B12-DFB1-4E71-989E-0FE28EBE917F}" presName="desTx" presStyleLbl="fgAcc1" presStyleIdx="2" presStyleCnt="3">
        <dgm:presLayoutVars>
          <dgm:bulletEnabled val="1"/>
        </dgm:presLayoutVars>
      </dgm:prSet>
      <dgm:spPr/>
    </dgm:pt>
  </dgm:ptLst>
  <dgm:cxnLst>
    <dgm:cxn modelId="{1C26F200-E776-4BD8-99BE-1022504EFDA6}" srcId="{3F1D6B12-DFB1-4E71-989E-0FE28EBE917F}" destId="{4F967FF2-DBBE-4282-9F48-613AF89C652C}" srcOrd="0" destOrd="0" parTransId="{3F128E93-4C24-4839-B8DE-28D463DDD326}" sibTransId="{1D586D3D-6F93-440F-9879-E7861CC02E6A}"/>
    <dgm:cxn modelId="{4C68B408-82C0-4A78-B51C-35AA5C941F53}" type="presOf" srcId="{3F1D6B12-DFB1-4E71-989E-0FE28EBE917F}" destId="{28F31080-12F1-4F93-911C-4FDFFBF40FA1}" srcOrd="1" destOrd="0" presId="urn:microsoft.com/office/officeart/2005/8/layout/process3"/>
    <dgm:cxn modelId="{C9672A1B-92FF-405C-A8BF-6592A3455F8E}" srcId="{807A52AF-B798-4680-BE64-79EEDE8DBC0F}" destId="{9278F97D-9E13-4E4B-8090-633D2230279F}" srcOrd="1" destOrd="0" parTransId="{20121D02-EAC7-46A7-8FC1-DAD4C6358966}" sibTransId="{C1F14DEA-0B91-4BAA-B83B-A7BE4013DEF2}"/>
    <dgm:cxn modelId="{FC776A1C-D825-44ED-9791-1402B69DA06A}" type="presOf" srcId="{C1F14DEA-0B91-4BAA-B83B-A7BE4013DEF2}" destId="{BA0BFC91-4E0D-49FE-9D0E-10B6AC87F613}" srcOrd="1" destOrd="0" presId="urn:microsoft.com/office/officeart/2005/8/layout/process3"/>
    <dgm:cxn modelId="{7FDBE11D-794C-437A-93FD-B8188C857571}" type="presOf" srcId="{4638E56B-191B-4149-81AF-7BFC3C855184}" destId="{60C01BDE-D5BD-471B-9153-B3A880F0E38D}" srcOrd="0" destOrd="1" presId="urn:microsoft.com/office/officeart/2005/8/layout/process3"/>
    <dgm:cxn modelId="{520CCA1E-ECA9-47D8-B2D1-1868C7CDE353}" type="presOf" srcId="{FFB84CC5-B35B-4A8E-BF5F-A64E1A65ADB5}" destId="{26AF8B90-0133-453B-B056-165C1DAEC1CB}" srcOrd="0" destOrd="0" presId="urn:microsoft.com/office/officeart/2005/8/layout/process3"/>
    <dgm:cxn modelId="{76C1702A-4AE8-4C68-B94E-5F70F72ABAC5}" type="presOf" srcId="{AC4749A4-379C-478B-BB2C-CAE34DD65445}" destId="{7B1F7D53-EBC5-495F-81B2-886935711C86}" srcOrd="0" destOrd="0" presId="urn:microsoft.com/office/officeart/2005/8/layout/process3"/>
    <dgm:cxn modelId="{C6376C2B-2637-4F7A-AFB7-776D6F46841D}" srcId="{9278F97D-9E13-4E4B-8090-633D2230279F}" destId="{FFB84CC5-B35B-4A8E-BF5F-A64E1A65ADB5}" srcOrd="0" destOrd="0" parTransId="{88CF4BB5-CA96-482B-BD03-A2A192A54048}" sibTransId="{DB344B37-6E60-4715-9598-73B7A19BD516}"/>
    <dgm:cxn modelId="{363A3455-7E7F-4658-9813-FAC2F8F0B81D}" srcId="{807A52AF-B798-4680-BE64-79EEDE8DBC0F}" destId="{8A231AAE-BE5F-4321-AFA1-2AEE5A4D7CE2}" srcOrd="0" destOrd="0" parTransId="{3C105D45-0E0C-4C35-805F-D61F6B9B5B84}" sibTransId="{35CF9B69-089B-4322-935C-607E864B1124}"/>
    <dgm:cxn modelId="{D28D107D-DD91-4DFE-8179-7B6C871550F7}" type="presOf" srcId="{4F967FF2-DBBE-4282-9F48-613AF89C652C}" destId="{60C01BDE-D5BD-471B-9153-B3A880F0E38D}" srcOrd="0" destOrd="0" presId="urn:microsoft.com/office/officeart/2005/8/layout/process3"/>
    <dgm:cxn modelId="{C43D1689-45BE-4481-81C9-239284717DBB}" type="presOf" srcId="{8A231AAE-BE5F-4321-AFA1-2AEE5A4D7CE2}" destId="{BE2C4594-EF46-4B50-AE33-96F19183D226}" srcOrd="0" destOrd="0" presId="urn:microsoft.com/office/officeart/2005/8/layout/process3"/>
    <dgm:cxn modelId="{DD134A96-AAF3-4BF4-9F69-6FBA505DBB64}" type="presOf" srcId="{35CF9B69-089B-4322-935C-607E864B1124}" destId="{5DF13E0C-1274-4769-9017-89E45678A8B1}" srcOrd="1" destOrd="0" presId="urn:microsoft.com/office/officeart/2005/8/layout/process3"/>
    <dgm:cxn modelId="{5087989A-D7CA-4D1D-91D5-CDE6252A6025}" type="presOf" srcId="{35CF9B69-089B-4322-935C-607E864B1124}" destId="{3195092C-EFC4-40ED-8D5C-0CECCB3C1E8B}" srcOrd="0" destOrd="0" presId="urn:microsoft.com/office/officeart/2005/8/layout/process3"/>
    <dgm:cxn modelId="{082E27A2-FCE2-46EF-B034-61CE7E93FAC1}" srcId="{8A231AAE-BE5F-4321-AFA1-2AEE5A4D7CE2}" destId="{AC4749A4-379C-478B-BB2C-CAE34DD65445}" srcOrd="0" destOrd="0" parTransId="{A3136E57-EA43-44C8-88E1-90F0035719DB}" sibTransId="{B5233810-3EBF-45DF-851A-D65165F6B9B6}"/>
    <dgm:cxn modelId="{6ED10EA9-6BD1-458F-8B72-77367C9B8EAC}" type="presOf" srcId="{41530E56-366E-4F99-8E3F-88C73AFE2689}" destId="{26AF8B90-0133-453B-B056-165C1DAEC1CB}" srcOrd="0" destOrd="1" presId="urn:microsoft.com/office/officeart/2005/8/layout/process3"/>
    <dgm:cxn modelId="{B30279B0-CFAF-4C4A-8CC5-7720CE2A691D}" type="presOf" srcId="{9278F97D-9E13-4E4B-8090-633D2230279F}" destId="{34EE11F7-1583-41EA-B6FF-DBEE32971B7D}" srcOrd="0" destOrd="0" presId="urn:microsoft.com/office/officeart/2005/8/layout/process3"/>
    <dgm:cxn modelId="{E76ECAB0-620E-4AAC-A328-6681955320CF}" type="presOf" srcId="{8A231AAE-BE5F-4321-AFA1-2AEE5A4D7CE2}" destId="{C2807F55-83A9-44A0-A39F-55EDC9D8CC6D}" srcOrd="1" destOrd="0" presId="urn:microsoft.com/office/officeart/2005/8/layout/process3"/>
    <dgm:cxn modelId="{38E031BF-93AF-4170-96C5-9092CB21F225}" srcId="{8A231AAE-BE5F-4321-AFA1-2AEE5A4D7CE2}" destId="{1D947D61-028F-4805-8277-78A754529E42}" srcOrd="1" destOrd="0" parTransId="{BF1B1CF5-AAC7-4A79-A1F3-41909E165D5F}" sibTransId="{E50A3732-5115-4564-8322-D72B49E2E622}"/>
    <dgm:cxn modelId="{8E6DD4C9-C869-4B9C-B927-164A0761C3A6}" type="presOf" srcId="{C1F14DEA-0B91-4BAA-B83B-A7BE4013DEF2}" destId="{7DA88FBD-291A-40EC-AF61-A17EB42E44C8}" srcOrd="0" destOrd="0" presId="urn:microsoft.com/office/officeart/2005/8/layout/process3"/>
    <dgm:cxn modelId="{4D006FD9-59D2-47A2-8A26-1AE526832BFE}" srcId="{3F1D6B12-DFB1-4E71-989E-0FE28EBE917F}" destId="{4638E56B-191B-4149-81AF-7BFC3C855184}" srcOrd="1" destOrd="0" parTransId="{7D91618B-1B34-440A-A89C-CBEF7F86408D}" sibTransId="{D1E413BE-DECD-46F7-9D8B-15846DBCF965}"/>
    <dgm:cxn modelId="{A2CBE9E6-258E-4518-8332-91BA5530A244}" srcId="{807A52AF-B798-4680-BE64-79EEDE8DBC0F}" destId="{3F1D6B12-DFB1-4E71-989E-0FE28EBE917F}" srcOrd="2" destOrd="0" parTransId="{347241CD-C78B-4425-BD50-58315EA43C28}" sibTransId="{86816AC3-97E3-4832-889C-C1DC9FB07948}"/>
    <dgm:cxn modelId="{F39916E8-9AF2-416C-8836-BEDC9C72D6AC}" type="presOf" srcId="{3F1D6B12-DFB1-4E71-989E-0FE28EBE917F}" destId="{E7ED26E9-276A-4C2B-AB2A-D44CC7AE031E}" srcOrd="0" destOrd="0" presId="urn:microsoft.com/office/officeart/2005/8/layout/process3"/>
    <dgm:cxn modelId="{4D46C5E9-B8F8-4153-A7B0-4644C083AA5F}" type="presOf" srcId="{1D947D61-028F-4805-8277-78A754529E42}" destId="{7B1F7D53-EBC5-495F-81B2-886935711C86}" srcOrd="0" destOrd="1" presId="urn:microsoft.com/office/officeart/2005/8/layout/process3"/>
    <dgm:cxn modelId="{B27CA9ED-2929-45ED-A1BF-5C8AEA2D8C3D}" type="presOf" srcId="{807A52AF-B798-4680-BE64-79EEDE8DBC0F}" destId="{ACABCDF8-E9B2-436C-9BF4-789AF22044F0}" srcOrd="0" destOrd="0" presId="urn:microsoft.com/office/officeart/2005/8/layout/process3"/>
    <dgm:cxn modelId="{963BF2F5-8F89-491D-81F7-8B04CF9C0D30}" srcId="{9278F97D-9E13-4E4B-8090-633D2230279F}" destId="{41530E56-366E-4F99-8E3F-88C73AFE2689}" srcOrd="1" destOrd="0" parTransId="{232A167B-44B5-4DCF-85CD-7F150B14E50A}" sibTransId="{59B27B3D-F752-4006-8F58-F46B5007E2C1}"/>
    <dgm:cxn modelId="{AA60F0FF-0054-4E98-83F5-CAE4B6067766}" type="presOf" srcId="{9278F97D-9E13-4E4B-8090-633D2230279F}" destId="{02928ECC-CA66-4ED9-86C5-2E598FD8B19C}" srcOrd="1" destOrd="0" presId="urn:microsoft.com/office/officeart/2005/8/layout/process3"/>
    <dgm:cxn modelId="{43744368-ECD7-434B-AC63-C061028E0FF0}" type="presParOf" srcId="{ACABCDF8-E9B2-436C-9BF4-789AF22044F0}" destId="{C8FBDEE6-FD82-43C2-8011-78241F51B8DA}" srcOrd="0" destOrd="0" presId="urn:microsoft.com/office/officeart/2005/8/layout/process3"/>
    <dgm:cxn modelId="{4C068927-C04C-421A-A831-F4F05975066F}" type="presParOf" srcId="{C8FBDEE6-FD82-43C2-8011-78241F51B8DA}" destId="{BE2C4594-EF46-4B50-AE33-96F19183D226}" srcOrd="0" destOrd="0" presId="urn:microsoft.com/office/officeart/2005/8/layout/process3"/>
    <dgm:cxn modelId="{5D7256EE-1989-4138-85EE-981FA07B3407}" type="presParOf" srcId="{C8FBDEE6-FD82-43C2-8011-78241F51B8DA}" destId="{C2807F55-83A9-44A0-A39F-55EDC9D8CC6D}" srcOrd="1" destOrd="0" presId="urn:microsoft.com/office/officeart/2005/8/layout/process3"/>
    <dgm:cxn modelId="{285B4AE0-CE16-4DF6-9B03-06D6BBC62016}" type="presParOf" srcId="{C8FBDEE6-FD82-43C2-8011-78241F51B8DA}" destId="{7B1F7D53-EBC5-495F-81B2-886935711C86}" srcOrd="2" destOrd="0" presId="urn:microsoft.com/office/officeart/2005/8/layout/process3"/>
    <dgm:cxn modelId="{763665E3-72D5-49D9-8766-B0C749C3A292}" type="presParOf" srcId="{ACABCDF8-E9B2-436C-9BF4-789AF22044F0}" destId="{3195092C-EFC4-40ED-8D5C-0CECCB3C1E8B}" srcOrd="1" destOrd="0" presId="urn:microsoft.com/office/officeart/2005/8/layout/process3"/>
    <dgm:cxn modelId="{8ADE935C-2A87-4B0D-9943-06F66B8509C3}" type="presParOf" srcId="{3195092C-EFC4-40ED-8D5C-0CECCB3C1E8B}" destId="{5DF13E0C-1274-4769-9017-89E45678A8B1}" srcOrd="0" destOrd="0" presId="urn:microsoft.com/office/officeart/2005/8/layout/process3"/>
    <dgm:cxn modelId="{C2AF7476-3068-4888-A426-ECD4BBB4A8EE}" type="presParOf" srcId="{ACABCDF8-E9B2-436C-9BF4-789AF22044F0}" destId="{893EF4A8-3F04-4557-8091-3DB9C761E2BB}" srcOrd="2" destOrd="0" presId="urn:microsoft.com/office/officeart/2005/8/layout/process3"/>
    <dgm:cxn modelId="{A8206380-0FDC-4819-AB4B-18BE86421552}" type="presParOf" srcId="{893EF4A8-3F04-4557-8091-3DB9C761E2BB}" destId="{34EE11F7-1583-41EA-B6FF-DBEE32971B7D}" srcOrd="0" destOrd="0" presId="urn:microsoft.com/office/officeart/2005/8/layout/process3"/>
    <dgm:cxn modelId="{E2963350-DFC9-4369-9A02-DA8A0C85EAEC}" type="presParOf" srcId="{893EF4A8-3F04-4557-8091-3DB9C761E2BB}" destId="{02928ECC-CA66-4ED9-86C5-2E598FD8B19C}" srcOrd="1" destOrd="0" presId="urn:microsoft.com/office/officeart/2005/8/layout/process3"/>
    <dgm:cxn modelId="{977F083F-A2AF-4A84-8673-A899931E9F92}" type="presParOf" srcId="{893EF4A8-3F04-4557-8091-3DB9C761E2BB}" destId="{26AF8B90-0133-453B-B056-165C1DAEC1CB}" srcOrd="2" destOrd="0" presId="urn:microsoft.com/office/officeart/2005/8/layout/process3"/>
    <dgm:cxn modelId="{E4EF4B1D-471F-4C83-BE67-2518443951A2}" type="presParOf" srcId="{ACABCDF8-E9B2-436C-9BF4-789AF22044F0}" destId="{7DA88FBD-291A-40EC-AF61-A17EB42E44C8}" srcOrd="3" destOrd="0" presId="urn:microsoft.com/office/officeart/2005/8/layout/process3"/>
    <dgm:cxn modelId="{00D9D2BF-5659-4B76-B1E1-B8A9DF13DE61}" type="presParOf" srcId="{7DA88FBD-291A-40EC-AF61-A17EB42E44C8}" destId="{BA0BFC91-4E0D-49FE-9D0E-10B6AC87F613}" srcOrd="0" destOrd="0" presId="urn:microsoft.com/office/officeart/2005/8/layout/process3"/>
    <dgm:cxn modelId="{E6243A4D-CE37-46E1-B926-4D90E9B50F04}" type="presParOf" srcId="{ACABCDF8-E9B2-436C-9BF4-789AF22044F0}" destId="{FAC751FC-6F13-4A8C-97A0-D6980A3B9465}" srcOrd="4" destOrd="0" presId="urn:microsoft.com/office/officeart/2005/8/layout/process3"/>
    <dgm:cxn modelId="{7FE34F8E-E92B-48D8-B5FF-5A2B3BF0B4B8}" type="presParOf" srcId="{FAC751FC-6F13-4A8C-97A0-D6980A3B9465}" destId="{E7ED26E9-276A-4C2B-AB2A-D44CC7AE031E}" srcOrd="0" destOrd="0" presId="urn:microsoft.com/office/officeart/2005/8/layout/process3"/>
    <dgm:cxn modelId="{A52D19E2-ECB3-4B26-93EA-0D8EA7212C1E}" type="presParOf" srcId="{FAC751FC-6F13-4A8C-97A0-D6980A3B9465}" destId="{28F31080-12F1-4F93-911C-4FDFFBF40FA1}" srcOrd="1" destOrd="0" presId="urn:microsoft.com/office/officeart/2005/8/layout/process3"/>
    <dgm:cxn modelId="{B92DF508-C87A-47EA-A8B5-A9E63221C461}" type="presParOf" srcId="{FAC751FC-6F13-4A8C-97A0-D6980A3B9465}" destId="{60C01BDE-D5BD-471B-9153-B3A880F0E38D}"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7C827D-E2C0-477A-862D-F5AF03F6A72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289A9E3-8A6B-4A74-A7FD-E146A7C161FD}">
      <dgm:prSet phldrT="[Text]" phldr="0"/>
      <dgm:spPr/>
      <dgm:t>
        <a:bodyPr/>
        <a:lstStyle/>
        <a:p>
          <a:r>
            <a:rPr lang="en-US" dirty="0"/>
            <a:t>Refine Story</a:t>
          </a:r>
        </a:p>
      </dgm:t>
    </dgm:pt>
    <dgm:pt modelId="{ACC5F8F8-880B-44F4-9DAE-2BBEC4191766}" type="parTrans" cxnId="{41996EF2-58FB-4DFD-9ED0-D430CB880876}">
      <dgm:prSet/>
      <dgm:spPr/>
      <dgm:t>
        <a:bodyPr/>
        <a:lstStyle/>
        <a:p>
          <a:endParaRPr lang="en-US"/>
        </a:p>
      </dgm:t>
    </dgm:pt>
    <dgm:pt modelId="{983ED987-70E7-45D1-99EF-467DCC51ACD7}" type="sibTrans" cxnId="{41996EF2-58FB-4DFD-9ED0-D430CB880876}">
      <dgm:prSet/>
      <dgm:spPr/>
      <dgm:t>
        <a:bodyPr/>
        <a:lstStyle/>
        <a:p>
          <a:endParaRPr lang="en-US"/>
        </a:p>
      </dgm:t>
    </dgm:pt>
    <dgm:pt modelId="{CB6EF635-572B-4EB7-BE69-0D5D3838C4AF}">
      <dgm:prSet phldrT="[Text]" phldr="0"/>
      <dgm:spPr/>
      <dgm:t>
        <a:bodyPr/>
        <a:lstStyle/>
        <a:p>
          <a:r>
            <a:rPr lang="en-US" dirty="0"/>
            <a:t>Missing story quantifiers</a:t>
          </a:r>
        </a:p>
      </dgm:t>
    </dgm:pt>
    <dgm:pt modelId="{2BD37E6E-0D71-4D0A-8CF5-1AA3EA9DE8AB}" type="parTrans" cxnId="{E38D3B2C-6174-4023-89BE-F7B929A1459C}">
      <dgm:prSet/>
      <dgm:spPr/>
      <dgm:t>
        <a:bodyPr/>
        <a:lstStyle/>
        <a:p>
          <a:endParaRPr lang="en-US"/>
        </a:p>
      </dgm:t>
    </dgm:pt>
    <dgm:pt modelId="{91042785-EF2F-46EB-BD2D-7274F78767C7}" type="sibTrans" cxnId="{E38D3B2C-6174-4023-89BE-F7B929A1459C}">
      <dgm:prSet/>
      <dgm:spPr/>
      <dgm:t>
        <a:bodyPr/>
        <a:lstStyle/>
        <a:p>
          <a:endParaRPr lang="en-US"/>
        </a:p>
      </dgm:t>
    </dgm:pt>
    <dgm:pt modelId="{EE7EF392-FB25-41DC-AF2D-4D7202D6427E}">
      <dgm:prSet phldrT="[Text]" phldr="0"/>
      <dgm:spPr/>
      <dgm:t>
        <a:bodyPr/>
        <a:lstStyle/>
        <a:p>
          <a:r>
            <a:rPr lang="en-US" dirty="0"/>
            <a:t>Missing feature qualifiers</a:t>
          </a:r>
        </a:p>
      </dgm:t>
    </dgm:pt>
    <dgm:pt modelId="{D7C02D5F-49D1-4E44-8942-156C507EA88C}" type="parTrans" cxnId="{548F313A-35FC-427C-9669-1EC2039D1327}">
      <dgm:prSet/>
      <dgm:spPr/>
      <dgm:t>
        <a:bodyPr/>
        <a:lstStyle/>
        <a:p>
          <a:endParaRPr lang="en-US"/>
        </a:p>
      </dgm:t>
    </dgm:pt>
    <dgm:pt modelId="{9E4A3BFC-5558-4760-B89C-1AB25B284684}" type="sibTrans" cxnId="{548F313A-35FC-427C-9669-1EC2039D1327}">
      <dgm:prSet/>
      <dgm:spPr/>
      <dgm:t>
        <a:bodyPr/>
        <a:lstStyle/>
        <a:p>
          <a:endParaRPr lang="en-US"/>
        </a:p>
      </dgm:t>
    </dgm:pt>
    <dgm:pt modelId="{532187CB-3820-43C7-830E-AA43799E80CF}">
      <dgm:prSet phldrT="[Text]" phldr="0"/>
      <dgm:spPr/>
      <dgm:t>
        <a:bodyPr/>
        <a:lstStyle/>
        <a:p>
          <a:r>
            <a:rPr lang="en-US"/>
            <a:t>Refine Definition of Done</a:t>
          </a:r>
          <a:endParaRPr lang="en-US" dirty="0"/>
        </a:p>
      </dgm:t>
    </dgm:pt>
    <dgm:pt modelId="{4B34801F-D86C-4A3F-B1EC-D1ED528410F0}" type="parTrans" cxnId="{AC163059-245C-44F9-91BE-69C9D38983D8}">
      <dgm:prSet/>
      <dgm:spPr/>
      <dgm:t>
        <a:bodyPr/>
        <a:lstStyle/>
        <a:p>
          <a:endParaRPr lang="en-US"/>
        </a:p>
      </dgm:t>
    </dgm:pt>
    <dgm:pt modelId="{D6E34952-2F7C-4EEE-8363-02EB88538FA4}" type="sibTrans" cxnId="{AC163059-245C-44F9-91BE-69C9D38983D8}">
      <dgm:prSet/>
      <dgm:spPr/>
      <dgm:t>
        <a:bodyPr/>
        <a:lstStyle/>
        <a:p>
          <a:endParaRPr lang="en-US"/>
        </a:p>
      </dgm:t>
    </dgm:pt>
    <dgm:pt modelId="{E5F411D9-AA0F-4312-9905-01454A6CBD19}">
      <dgm:prSet phldrT="[Text]" phldr="0"/>
      <dgm:spPr/>
      <dgm:t>
        <a:bodyPr/>
        <a:lstStyle/>
        <a:p>
          <a:r>
            <a:rPr lang="en-US" dirty="0"/>
            <a:t>Measurable story quantifiers</a:t>
          </a:r>
        </a:p>
      </dgm:t>
    </dgm:pt>
    <dgm:pt modelId="{34FD1E7E-C45F-4B6D-8AD9-B81554B5615C}" type="parTrans" cxnId="{19B9C1B4-41C9-4196-93C6-6C1CFC4652D2}">
      <dgm:prSet/>
      <dgm:spPr/>
      <dgm:t>
        <a:bodyPr/>
        <a:lstStyle/>
        <a:p>
          <a:endParaRPr lang="en-US"/>
        </a:p>
      </dgm:t>
    </dgm:pt>
    <dgm:pt modelId="{8940ED2F-0A17-4EF6-A212-B9854AD235B9}" type="sibTrans" cxnId="{19B9C1B4-41C9-4196-93C6-6C1CFC4652D2}">
      <dgm:prSet/>
      <dgm:spPr/>
      <dgm:t>
        <a:bodyPr/>
        <a:lstStyle/>
        <a:p>
          <a:endParaRPr lang="en-US"/>
        </a:p>
      </dgm:t>
    </dgm:pt>
    <dgm:pt modelId="{00DE828C-1C84-4574-AD8B-48D92B02ED64}">
      <dgm:prSet phldrT="[Text]" phldr="0"/>
      <dgm:spPr/>
      <dgm:t>
        <a:bodyPr/>
        <a:lstStyle/>
        <a:p>
          <a:r>
            <a:rPr lang="en-US" dirty="0"/>
            <a:t>Measurable feature qualifiers</a:t>
          </a:r>
        </a:p>
      </dgm:t>
    </dgm:pt>
    <dgm:pt modelId="{9E4315F4-1B92-4C7F-912C-353E7242E3EE}" type="parTrans" cxnId="{6903D652-5ADB-452D-AB0B-F467BA3F4FB3}">
      <dgm:prSet/>
      <dgm:spPr/>
      <dgm:t>
        <a:bodyPr/>
        <a:lstStyle/>
        <a:p>
          <a:endParaRPr lang="en-US"/>
        </a:p>
      </dgm:t>
    </dgm:pt>
    <dgm:pt modelId="{7F3B502B-9CC3-4244-971D-AA1C1DD0F0AF}" type="sibTrans" cxnId="{6903D652-5ADB-452D-AB0B-F467BA3F4FB3}">
      <dgm:prSet/>
      <dgm:spPr/>
      <dgm:t>
        <a:bodyPr/>
        <a:lstStyle/>
        <a:p>
          <a:endParaRPr lang="en-US"/>
        </a:p>
      </dgm:t>
    </dgm:pt>
    <dgm:pt modelId="{F92E46B6-784E-4B0E-81B3-0096739EE501}">
      <dgm:prSet phldrT="[Text]" phldr="0"/>
      <dgm:spPr/>
      <dgm:t>
        <a:bodyPr/>
        <a:lstStyle/>
        <a:p>
          <a:r>
            <a:rPr lang="en-US"/>
            <a:t>Refine Way of Working</a:t>
          </a:r>
          <a:endParaRPr lang="en-US" dirty="0"/>
        </a:p>
      </dgm:t>
    </dgm:pt>
    <dgm:pt modelId="{B61965BA-FC33-489E-8338-A48748A7E8B9}" type="parTrans" cxnId="{6C4DC95B-BC99-4BA0-B980-0F8973E8EC55}">
      <dgm:prSet/>
      <dgm:spPr/>
      <dgm:t>
        <a:bodyPr/>
        <a:lstStyle/>
        <a:p>
          <a:endParaRPr lang="en-US"/>
        </a:p>
      </dgm:t>
    </dgm:pt>
    <dgm:pt modelId="{9D7C5FE7-AD42-49FA-960D-2E1A119AA79B}" type="sibTrans" cxnId="{6C4DC95B-BC99-4BA0-B980-0F8973E8EC55}">
      <dgm:prSet/>
      <dgm:spPr/>
      <dgm:t>
        <a:bodyPr/>
        <a:lstStyle/>
        <a:p>
          <a:endParaRPr lang="en-US"/>
        </a:p>
      </dgm:t>
    </dgm:pt>
    <dgm:pt modelId="{5FFC9065-C87B-4B05-BF1D-7C3B4D161E20}">
      <dgm:prSet phldrT="[Text]" phldr="0"/>
      <dgm:spPr/>
      <dgm:t>
        <a:bodyPr/>
        <a:lstStyle/>
        <a:p>
          <a:r>
            <a:rPr lang="en-US" dirty="0"/>
            <a:t>Understanding inspirations</a:t>
          </a:r>
        </a:p>
      </dgm:t>
    </dgm:pt>
    <dgm:pt modelId="{28F818B5-3594-4329-AF96-8271A987250C}" type="parTrans" cxnId="{0BAB23E5-B5CE-45F3-819E-7122581F6BFF}">
      <dgm:prSet/>
      <dgm:spPr/>
      <dgm:t>
        <a:bodyPr/>
        <a:lstStyle/>
        <a:p>
          <a:endParaRPr lang="en-US"/>
        </a:p>
      </dgm:t>
    </dgm:pt>
    <dgm:pt modelId="{C93739FF-B02C-45B6-9D8B-C1F3C99321D4}" type="sibTrans" cxnId="{0BAB23E5-B5CE-45F3-819E-7122581F6BFF}">
      <dgm:prSet/>
      <dgm:spPr/>
      <dgm:t>
        <a:bodyPr/>
        <a:lstStyle/>
        <a:p>
          <a:endParaRPr lang="en-US"/>
        </a:p>
      </dgm:t>
    </dgm:pt>
    <dgm:pt modelId="{68DB6822-8FD9-42AF-8202-0966383493E5}">
      <dgm:prSet phldrT="[Text]" phldr="0"/>
      <dgm:spPr/>
      <dgm:t>
        <a:bodyPr/>
        <a:lstStyle/>
        <a:p>
          <a:r>
            <a:rPr lang="en-US" dirty="0"/>
            <a:t>Understanding motivation</a:t>
          </a:r>
        </a:p>
      </dgm:t>
    </dgm:pt>
    <dgm:pt modelId="{F70C09F5-0B79-4E76-9AF3-754ED6F1FD88}" type="parTrans" cxnId="{D9F034C3-2821-4C91-8B1C-ABBE2688BC94}">
      <dgm:prSet/>
      <dgm:spPr/>
      <dgm:t>
        <a:bodyPr/>
        <a:lstStyle/>
        <a:p>
          <a:endParaRPr lang="en-US"/>
        </a:p>
      </dgm:t>
    </dgm:pt>
    <dgm:pt modelId="{23C6B6DC-730B-4A24-A366-B779AD6F58DC}" type="sibTrans" cxnId="{D9F034C3-2821-4C91-8B1C-ABBE2688BC94}">
      <dgm:prSet/>
      <dgm:spPr/>
      <dgm:t>
        <a:bodyPr/>
        <a:lstStyle/>
        <a:p>
          <a:endParaRPr lang="en-US"/>
        </a:p>
      </dgm:t>
    </dgm:pt>
    <dgm:pt modelId="{3919F670-0B49-4950-9CC4-EE214874E519}" type="pres">
      <dgm:prSet presAssocID="{1D7C827D-E2C0-477A-862D-F5AF03F6A729}" presName="Name0" presStyleCnt="0">
        <dgm:presLayoutVars>
          <dgm:dir/>
          <dgm:animLvl val="lvl"/>
          <dgm:resizeHandles val="exact"/>
        </dgm:presLayoutVars>
      </dgm:prSet>
      <dgm:spPr/>
    </dgm:pt>
    <dgm:pt modelId="{D455E0F8-9B8B-4C6C-AEF7-DF013CD74A37}" type="pres">
      <dgm:prSet presAssocID="{1D7C827D-E2C0-477A-862D-F5AF03F6A729}" presName="tSp" presStyleCnt="0"/>
      <dgm:spPr/>
    </dgm:pt>
    <dgm:pt modelId="{D51B3B41-38A4-43E3-8EFC-95A88CF74DF6}" type="pres">
      <dgm:prSet presAssocID="{1D7C827D-E2C0-477A-862D-F5AF03F6A729}" presName="bSp" presStyleCnt="0"/>
      <dgm:spPr/>
    </dgm:pt>
    <dgm:pt modelId="{D8E292C0-0680-43B3-9A0C-5176D617E07E}" type="pres">
      <dgm:prSet presAssocID="{1D7C827D-E2C0-477A-862D-F5AF03F6A729}" presName="process" presStyleCnt="0"/>
      <dgm:spPr/>
    </dgm:pt>
    <dgm:pt modelId="{9C6C23A2-23A5-48FA-8A2B-DA4F4C310D1C}" type="pres">
      <dgm:prSet presAssocID="{F289A9E3-8A6B-4A74-A7FD-E146A7C161FD}" presName="composite1" presStyleCnt="0"/>
      <dgm:spPr/>
    </dgm:pt>
    <dgm:pt modelId="{DE4ABD2D-9EC9-4DEC-ADFA-AD477C027E8E}" type="pres">
      <dgm:prSet presAssocID="{F289A9E3-8A6B-4A74-A7FD-E146A7C161FD}" presName="dummyNode1" presStyleLbl="node1" presStyleIdx="0" presStyleCnt="3"/>
      <dgm:spPr/>
    </dgm:pt>
    <dgm:pt modelId="{5D878AA2-9FA6-458F-9830-83233013C5B3}" type="pres">
      <dgm:prSet presAssocID="{F289A9E3-8A6B-4A74-A7FD-E146A7C161FD}" presName="childNode1" presStyleLbl="bgAcc1" presStyleIdx="0" presStyleCnt="3">
        <dgm:presLayoutVars>
          <dgm:bulletEnabled val="1"/>
        </dgm:presLayoutVars>
      </dgm:prSet>
      <dgm:spPr/>
    </dgm:pt>
    <dgm:pt modelId="{815A94D6-51DC-43CF-87D8-8B4BB47882E8}" type="pres">
      <dgm:prSet presAssocID="{F289A9E3-8A6B-4A74-A7FD-E146A7C161FD}" presName="childNode1tx" presStyleLbl="bgAcc1" presStyleIdx="0" presStyleCnt="3">
        <dgm:presLayoutVars>
          <dgm:bulletEnabled val="1"/>
        </dgm:presLayoutVars>
      </dgm:prSet>
      <dgm:spPr/>
    </dgm:pt>
    <dgm:pt modelId="{5E02E918-B22C-4B69-9231-44C6CF6035B1}" type="pres">
      <dgm:prSet presAssocID="{F289A9E3-8A6B-4A74-A7FD-E146A7C161FD}" presName="parentNode1" presStyleLbl="node1" presStyleIdx="0" presStyleCnt="3">
        <dgm:presLayoutVars>
          <dgm:chMax val="1"/>
          <dgm:bulletEnabled val="1"/>
        </dgm:presLayoutVars>
      </dgm:prSet>
      <dgm:spPr/>
    </dgm:pt>
    <dgm:pt modelId="{DDBADFA3-2695-4E6A-9CDD-C624A6352197}" type="pres">
      <dgm:prSet presAssocID="{F289A9E3-8A6B-4A74-A7FD-E146A7C161FD}" presName="connSite1" presStyleCnt="0"/>
      <dgm:spPr/>
    </dgm:pt>
    <dgm:pt modelId="{9F94F870-9699-41DC-9AA3-23F9E9377A27}" type="pres">
      <dgm:prSet presAssocID="{983ED987-70E7-45D1-99EF-467DCC51ACD7}" presName="Name9" presStyleLbl="sibTrans2D1" presStyleIdx="0" presStyleCnt="2"/>
      <dgm:spPr/>
    </dgm:pt>
    <dgm:pt modelId="{01941364-19A0-4633-9AE5-63FACEEE5772}" type="pres">
      <dgm:prSet presAssocID="{532187CB-3820-43C7-830E-AA43799E80CF}" presName="composite2" presStyleCnt="0"/>
      <dgm:spPr/>
    </dgm:pt>
    <dgm:pt modelId="{3FE8A920-3FC3-4E7D-8057-70F801CE823F}" type="pres">
      <dgm:prSet presAssocID="{532187CB-3820-43C7-830E-AA43799E80CF}" presName="dummyNode2" presStyleLbl="node1" presStyleIdx="0" presStyleCnt="3"/>
      <dgm:spPr/>
    </dgm:pt>
    <dgm:pt modelId="{FB916F96-BE9D-43DB-B485-73915F1C94E6}" type="pres">
      <dgm:prSet presAssocID="{532187CB-3820-43C7-830E-AA43799E80CF}" presName="childNode2" presStyleLbl="bgAcc1" presStyleIdx="1" presStyleCnt="3">
        <dgm:presLayoutVars>
          <dgm:bulletEnabled val="1"/>
        </dgm:presLayoutVars>
      </dgm:prSet>
      <dgm:spPr/>
    </dgm:pt>
    <dgm:pt modelId="{17456934-13B7-494F-B436-71ADE07CCFD2}" type="pres">
      <dgm:prSet presAssocID="{532187CB-3820-43C7-830E-AA43799E80CF}" presName="childNode2tx" presStyleLbl="bgAcc1" presStyleIdx="1" presStyleCnt="3">
        <dgm:presLayoutVars>
          <dgm:bulletEnabled val="1"/>
        </dgm:presLayoutVars>
      </dgm:prSet>
      <dgm:spPr/>
    </dgm:pt>
    <dgm:pt modelId="{1DF4DBE4-979C-4114-A37D-15CFF1A03A1E}" type="pres">
      <dgm:prSet presAssocID="{532187CB-3820-43C7-830E-AA43799E80CF}" presName="parentNode2" presStyleLbl="node1" presStyleIdx="1" presStyleCnt="3">
        <dgm:presLayoutVars>
          <dgm:chMax val="0"/>
          <dgm:bulletEnabled val="1"/>
        </dgm:presLayoutVars>
      </dgm:prSet>
      <dgm:spPr/>
    </dgm:pt>
    <dgm:pt modelId="{E6991C27-593C-493E-A4CB-585C8E793A56}" type="pres">
      <dgm:prSet presAssocID="{532187CB-3820-43C7-830E-AA43799E80CF}" presName="connSite2" presStyleCnt="0"/>
      <dgm:spPr/>
    </dgm:pt>
    <dgm:pt modelId="{58F236A2-154A-4A58-963A-074F8EA81B30}" type="pres">
      <dgm:prSet presAssocID="{D6E34952-2F7C-4EEE-8363-02EB88538FA4}" presName="Name18" presStyleLbl="sibTrans2D1" presStyleIdx="1" presStyleCnt="2"/>
      <dgm:spPr/>
    </dgm:pt>
    <dgm:pt modelId="{12289BD1-A67B-4D50-B1C2-5233B5C4A21D}" type="pres">
      <dgm:prSet presAssocID="{F92E46B6-784E-4B0E-81B3-0096739EE501}" presName="composite1" presStyleCnt="0"/>
      <dgm:spPr/>
    </dgm:pt>
    <dgm:pt modelId="{DE8D3DE0-3A99-4A00-8749-ACC75307EF5B}" type="pres">
      <dgm:prSet presAssocID="{F92E46B6-784E-4B0E-81B3-0096739EE501}" presName="dummyNode1" presStyleLbl="node1" presStyleIdx="1" presStyleCnt="3"/>
      <dgm:spPr/>
    </dgm:pt>
    <dgm:pt modelId="{C96965FA-DC2A-4D9B-87FB-7147903E74C1}" type="pres">
      <dgm:prSet presAssocID="{F92E46B6-784E-4B0E-81B3-0096739EE501}" presName="childNode1" presStyleLbl="bgAcc1" presStyleIdx="2" presStyleCnt="3">
        <dgm:presLayoutVars>
          <dgm:bulletEnabled val="1"/>
        </dgm:presLayoutVars>
      </dgm:prSet>
      <dgm:spPr/>
    </dgm:pt>
    <dgm:pt modelId="{3028541B-3F02-47BA-8F5A-03812DD6EB4A}" type="pres">
      <dgm:prSet presAssocID="{F92E46B6-784E-4B0E-81B3-0096739EE501}" presName="childNode1tx" presStyleLbl="bgAcc1" presStyleIdx="2" presStyleCnt="3">
        <dgm:presLayoutVars>
          <dgm:bulletEnabled val="1"/>
        </dgm:presLayoutVars>
      </dgm:prSet>
      <dgm:spPr/>
    </dgm:pt>
    <dgm:pt modelId="{AF207447-F0A0-48A4-A42C-509D3A9F0D22}" type="pres">
      <dgm:prSet presAssocID="{F92E46B6-784E-4B0E-81B3-0096739EE501}" presName="parentNode1" presStyleLbl="node1" presStyleIdx="2" presStyleCnt="3">
        <dgm:presLayoutVars>
          <dgm:chMax val="1"/>
          <dgm:bulletEnabled val="1"/>
        </dgm:presLayoutVars>
      </dgm:prSet>
      <dgm:spPr/>
    </dgm:pt>
    <dgm:pt modelId="{7AB1CAF9-AEE1-41A6-A525-D5EAF6B772A3}" type="pres">
      <dgm:prSet presAssocID="{F92E46B6-784E-4B0E-81B3-0096739EE501}" presName="connSite1" presStyleCnt="0"/>
      <dgm:spPr/>
    </dgm:pt>
  </dgm:ptLst>
  <dgm:cxnLst>
    <dgm:cxn modelId="{12312209-97B3-46B0-BCEA-C310434B7C88}" type="presOf" srcId="{532187CB-3820-43C7-830E-AA43799E80CF}" destId="{1DF4DBE4-979C-4114-A37D-15CFF1A03A1E}" srcOrd="0" destOrd="0" presId="urn:microsoft.com/office/officeart/2005/8/layout/hProcess4"/>
    <dgm:cxn modelId="{55B75A09-0572-447B-B776-E1497FA3E899}" type="presOf" srcId="{CB6EF635-572B-4EB7-BE69-0D5D3838C4AF}" destId="{5D878AA2-9FA6-458F-9830-83233013C5B3}" srcOrd="0" destOrd="0" presId="urn:microsoft.com/office/officeart/2005/8/layout/hProcess4"/>
    <dgm:cxn modelId="{7479A413-4B4A-4437-B161-6A58DB8E6C61}" type="presOf" srcId="{983ED987-70E7-45D1-99EF-467DCC51ACD7}" destId="{9F94F870-9699-41DC-9AA3-23F9E9377A27}" srcOrd="0" destOrd="0" presId="urn:microsoft.com/office/officeart/2005/8/layout/hProcess4"/>
    <dgm:cxn modelId="{F782B617-2198-46FF-91A5-1756493CA4B6}" type="presOf" srcId="{F92E46B6-784E-4B0E-81B3-0096739EE501}" destId="{AF207447-F0A0-48A4-A42C-509D3A9F0D22}" srcOrd="0" destOrd="0" presId="urn:microsoft.com/office/officeart/2005/8/layout/hProcess4"/>
    <dgm:cxn modelId="{BC3A0518-8453-4707-A716-737955585345}" type="presOf" srcId="{E5F411D9-AA0F-4312-9905-01454A6CBD19}" destId="{17456934-13B7-494F-B436-71ADE07CCFD2}" srcOrd="1" destOrd="0" presId="urn:microsoft.com/office/officeart/2005/8/layout/hProcess4"/>
    <dgm:cxn modelId="{7C86741B-A28E-4D0B-8BB3-562A2E1B86A7}" type="presOf" srcId="{68DB6822-8FD9-42AF-8202-0966383493E5}" destId="{3028541B-3F02-47BA-8F5A-03812DD6EB4A}" srcOrd="1" destOrd="1" presId="urn:microsoft.com/office/officeart/2005/8/layout/hProcess4"/>
    <dgm:cxn modelId="{E38D3B2C-6174-4023-89BE-F7B929A1459C}" srcId="{F289A9E3-8A6B-4A74-A7FD-E146A7C161FD}" destId="{CB6EF635-572B-4EB7-BE69-0D5D3838C4AF}" srcOrd="0" destOrd="0" parTransId="{2BD37E6E-0D71-4D0A-8CF5-1AA3EA9DE8AB}" sibTransId="{91042785-EF2F-46EB-BD2D-7274F78767C7}"/>
    <dgm:cxn modelId="{4618CC31-A4C5-4731-9139-82C05149B67D}" type="presOf" srcId="{5FFC9065-C87B-4B05-BF1D-7C3B4D161E20}" destId="{3028541B-3F02-47BA-8F5A-03812DD6EB4A}" srcOrd="1" destOrd="0" presId="urn:microsoft.com/office/officeart/2005/8/layout/hProcess4"/>
    <dgm:cxn modelId="{548F313A-35FC-427C-9669-1EC2039D1327}" srcId="{F289A9E3-8A6B-4A74-A7FD-E146A7C161FD}" destId="{EE7EF392-FB25-41DC-AF2D-4D7202D6427E}" srcOrd="1" destOrd="0" parTransId="{D7C02D5F-49D1-4E44-8942-156C507EA88C}" sibTransId="{9E4A3BFC-5558-4760-B89C-1AB25B284684}"/>
    <dgm:cxn modelId="{C0B18C40-777C-48BE-A050-BA57F613596A}" type="presOf" srcId="{EE7EF392-FB25-41DC-AF2D-4D7202D6427E}" destId="{815A94D6-51DC-43CF-87D8-8B4BB47882E8}" srcOrd="1" destOrd="1" presId="urn:microsoft.com/office/officeart/2005/8/layout/hProcess4"/>
    <dgm:cxn modelId="{6C4DC95B-BC99-4BA0-B980-0F8973E8EC55}" srcId="{1D7C827D-E2C0-477A-862D-F5AF03F6A729}" destId="{F92E46B6-784E-4B0E-81B3-0096739EE501}" srcOrd="2" destOrd="0" parTransId="{B61965BA-FC33-489E-8338-A48748A7E8B9}" sibTransId="{9D7C5FE7-AD42-49FA-960D-2E1A119AA79B}"/>
    <dgm:cxn modelId="{F7622E60-A4FB-413A-8C8F-C4807BB5DB1C}" type="presOf" srcId="{00DE828C-1C84-4574-AD8B-48D92B02ED64}" destId="{FB916F96-BE9D-43DB-B485-73915F1C94E6}" srcOrd="0" destOrd="1" presId="urn:microsoft.com/office/officeart/2005/8/layout/hProcess4"/>
    <dgm:cxn modelId="{DC37BC72-CBA5-4792-AB95-5427EE323C89}" type="presOf" srcId="{5FFC9065-C87B-4B05-BF1D-7C3B4D161E20}" destId="{C96965FA-DC2A-4D9B-87FB-7147903E74C1}" srcOrd="0" destOrd="0" presId="urn:microsoft.com/office/officeart/2005/8/layout/hProcess4"/>
    <dgm:cxn modelId="{6903D652-5ADB-452D-AB0B-F467BA3F4FB3}" srcId="{532187CB-3820-43C7-830E-AA43799E80CF}" destId="{00DE828C-1C84-4574-AD8B-48D92B02ED64}" srcOrd="1" destOrd="0" parTransId="{9E4315F4-1B92-4C7F-912C-353E7242E3EE}" sibTransId="{7F3B502B-9CC3-4244-971D-AA1C1DD0F0AF}"/>
    <dgm:cxn modelId="{9CC73C73-65E9-495D-A737-78BB7E6D0BE4}" type="presOf" srcId="{EE7EF392-FB25-41DC-AF2D-4D7202D6427E}" destId="{5D878AA2-9FA6-458F-9830-83233013C5B3}" srcOrd="0" destOrd="1" presId="urn:microsoft.com/office/officeart/2005/8/layout/hProcess4"/>
    <dgm:cxn modelId="{12A58B54-81FB-4CD2-AFF4-351C448A004A}" type="presOf" srcId="{D6E34952-2F7C-4EEE-8363-02EB88538FA4}" destId="{58F236A2-154A-4A58-963A-074F8EA81B30}" srcOrd="0" destOrd="0" presId="urn:microsoft.com/office/officeart/2005/8/layout/hProcess4"/>
    <dgm:cxn modelId="{AC163059-245C-44F9-91BE-69C9D38983D8}" srcId="{1D7C827D-E2C0-477A-862D-F5AF03F6A729}" destId="{532187CB-3820-43C7-830E-AA43799E80CF}" srcOrd="1" destOrd="0" parTransId="{4B34801F-D86C-4A3F-B1EC-D1ED528410F0}" sibTransId="{D6E34952-2F7C-4EEE-8363-02EB88538FA4}"/>
    <dgm:cxn modelId="{04B9B695-1644-412E-AB77-CC07F4D29B71}" type="presOf" srcId="{E5F411D9-AA0F-4312-9905-01454A6CBD19}" destId="{FB916F96-BE9D-43DB-B485-73915F1C94E6}" srcOrd="0" destOrd="0" presId="urn:microsoft.com/office/officeart/2005/8/layout/hProcess4"/>
    <dgm:cxn modelId="{19B9C1B4-41C9-4196-93C6-6C1CFC4652D2}" srcId="{532187CB-3820-43C7-830E-AA43799E80CF}" destId="{E5F411D9-AA0F-4312-9905-01454A6CBD19}" srcOrd="0" destOrd="0" parTransId="{34FD1E7E-C45F-4B6D-8AD9-B81554B5615C}" sibTransId="{8940ED2F-0A17-4EF6-A212-B9854AD235B9}"/>
    <dgm:cxn modelId="{4ABCFEB6-FB8F-44E7-B5C1-486D2ADE65B9}" type="presOf" srcId="{68DB6822-8FD9-42AF-8202-0966383493E5}" destId="{C96965FA-DC2A-4D9B-87FB-7147903E74C1}" srcOrd="0" destOrd="1" presId="urn:microsoft.com/office/officeart/2005/8/layout/hProcess4"/>
    <dgm:cxn modelId="{D9F034C3-2821-4C91-8B1C-ABBE2688BC94}" srcId="{F92E46B6-784E-4B0E-81B3-0096739EE501}" destId="{68DB6822-8FD9-42AF-8202-0966383493E5}" srcOrd="1" destOrd="0" parTransId="{F70C09F5-0B79-4E76-9AF3-754ED6F1FD88}" sibTransId="{23C6B6DC-730B-4A24-A366-B779AD6F58DC}"/>
    <dgm:cxn modelId="{2F4CF4C4-832E-47B4-8813-F12950A0A808}" type="presOf" srcId="{F289A9E3-8A6B-4A74-A7FD-E146A7C161FD}" destId="{5E02E918-B22C-4B69-9231-44C6CF6035B1}" srcOrd="0" destOrd="0" presId="urn:microsoft.com/office/officeart/2005/8/layout/hProcess4"/>
    <dgm:cxn modelId="{CE338BD2-8073-4ADA-8376-5371F8EC5F63}" type="presOf" srcId="{1D7C827D-E2C0-477A-862D-F5AF03F6A729}" destId="{3919F670-0B49-4950-9CC4-EE214874E519}" srcOrd="0" destOrd="0" presId="urn:microsoft.com/office/officeart/2005/8/layout/hProcess4"/>
    <dgm:cxn modelId="{0BAB23E5-B5CE-45F3-819E-7122581F6BFF}" srcId="{F92E46B6-784E-4B0E-81B3-0096739EE501}" destId="{5FFC9065-C87B-4B05-BF1D-7C3B4D161E20}" srcOrd="0" destOrd="0" parTransId="{28F818B5-3594-4329-AF96-8271A987250C}" sibTransId="{C93739FF-B02C-45B6-9D8B-C1F3C99321D4}"/>
    <dgm:cxn modelId="{BBE56FE6-96E5-4086-B7EA-939F4A35AB09}" type="presOf" srcId="{CB6EF635-572B-4EB7-BE69-0D5D3838C4AF}" destId="{815A94D6-51DC-43CF-87D8-8B4BB47882E8}" srcOrd="1" destOrd="0" presId="urn:microsoft.com/office/officeart/2005/8/layout/hProcess4"/>
    <dgm:cxn modelId="{41996EF2-58FB-4DFD-9ED0-D430CB880876}" srcId="{1D7C827D-E2C0-477A-862D-F5AF03F6A729}" destId="{F289A9E3-8A6B-4A74-A7FD-E146A7C161FD}" srcOrd="0" destOrd="0" parTransId="{ACC5F8F8-880B-44F4-9DAE-2BBEC4191766}" sibTransId="{983ED987-70E7-45D1-99EF-467DCC51ACD7}"/>
    <dgm:cxn modelId="{64A7F4F6-92E1-4552-8CCF-593779E526FE}" type="presOf" srcId="{00DE828C-1C84-4574-AD8B-48D92B02ED64}" destId="{17456934-13B7-494F-B436-71ADE07CCFD2}" srcOrd="1" destOrd="1" presId="urn:microsoft.com/office/officeart/2005/8/layout/hProcess4"/>
    <dgm:cxn modelId="{5C454DB5-6548-4ECB-922B-67746B84146F}" type="presParOf" srcId="{3919F670-0B49-4950-9CC4-EE214874E519}" destId="{D455E0F8-9B8B-4C6C-AEF7-DF013CD74A37}" srcOrd="0" destOrd="0" presId="urn:microsoft.com/office/officeart/2005/8/layout/hProcess4"/>
    <dgm:cxn modelId="{412FA068-5D95-4A5C-AF69-9D7093DD7F9C}" type="presParOf" srcId="{3919F670-0B49-4950-9CC4-EE214874E519}" destId="{D51B3B41-38A4-43E3-8EFC-95A88CF74DF6}" srcOrd="1" destOrd="0" presId="urn:microsoft.com/office/officeart/2005/8/layout/hProcess4"/>
    <dgm:cxn modelId="{E22393E9-4712-498C-8332-21BE3AF06944}" type="presParOf" srcId="{3919F670-0B49-4950-9CC4-EE214874E519}" destId="{D8E292C0-0680-43B3-9A0C-5176D617E07E}" srcOrd="2" destOrd="0" presId="urn:microsoft.com/office/officeart/2005/8/layout/hProcess4"/>
    <dgm:cxn modelId="{998596EB-819A-4DEF-B9FA-3AF0B2E0745F}" type="presParOf" srcId="{D8E292C0-0680-43B3-9A0C-5176D617E07E}" destId="{9C6C23A2-23A5-48FA-8A2B-DA4F4C310D1C}" srcOrd="0" destOrd="0" presId="urn:microsoft.com/office/officeart/2005/8/layout/hProcess4"/>
    <dgm:cxn modelId="{BCA7AD48-6D06-46B6-A4CD-C33C8D79C884}" type="presParOf" srcId="{9C6C23A2-23A5-48FA-8A2B-DA4F4C310D1C}" destId="{DE4ABD2D-9EC9-4DEC-ADFA-AD477C027E8E}" srcOrd="0" destOrd="0" presId="urn:microsoft.com/office/officeart/2005/8/layout/hProcess4"/>
    <dgm:cxn modelId="{8CEC3C60-FD4C-49E6-B1FB-8B3E3617354F}" type="presParOf" srcId="{9C6C23A2-23A5-48FA-8A2B-DA4F4C310D1C}" destId="{5D878AA2-9FA6-458F-9830-83233013C5B3}" srcOrd="1" destOrd="0" presId="urn:microsoft.com/office/officeart/2005/8/layout/hProcess4"/>
    <dgm:cxn modelId="{13E2E418-2E7A-40B2-9AB3-75BE9A8CD17E}" type="presParOf" srcId="{9C6C23A2-23A5-48FA-8A2B-DA4F4C310D1C}" destId="{815A94D6-51DC-43CF-87D8-8B4BB47882E8}" srcOrd="2" destOrd="0" presId="urn:microsoft.com/office/officeart/2005/8/layout/hProcess4"/>
    <dgm:cxn modelId="{88E81A5D-B29C-428E-BBAB-B97BEFB512EE}" type="presParOf" srcId="{9C6C23A2-23A5-48FA-8A2B-DA4F4C310D1C}" destId="{5E02E918-B22C-4B69-9231-44C6CF6035B1}" srcOrd="3" destOrd="0" presId="urn:microsoft.com/office/officeart/2005/8/layout/hProcess4"/>
    <dgm:cxn modelId="{FEFBC4EC-CFFA-4A29-8939-7E90357CAF19}" type="presParOf" srcId="{9C6C23A2-23A5-48FA-8A2B-DA4F4C310D1C}" destId="{DDBADFA3-2695-4E6A-9CDD-C624A6352197}" srcOrd="4" destOrd="0" presId="urn:microsoft.com/office/officeart/2005/8/layout/hProcess4"/>
    <dgm:cxn modelId="{DBE075E1-030E-4464-AA3D-A8FB2392ACEE}" type="presParOf" srcId="{D8E292C0-0680-43B3-9A0C-5176D617E07E}" destId="{9F94F870-9699-41DC-9AA3-23F9E9377A27}" srcOrd="1" destOrd="0" presId="urn:microsoft.com/office/officeart/2005/8/layout/hProcess4"/>
    <dgm:cxn modelId="{2187E107-35FD-4BB4-A51E-6AC960FD82B9}" type="presParOf" srcId="{D8E292C0-0680-43B3-9A0C-5176D617E07E}" destId="{01941364-19A0-4633-9AE5-63FACEEE5772}" srcOrd="2" destOrd="0" presId="urn:microsoft.com/office/officeart/2005/8/layout/hProcess4"/>
    <dgm:cxn modelId="{E2A630FF-B1D9-4784-A02E-E50B61BAA513}" type="presParOf" srcId="{01941364-19A0-4633-9AE5-63FACEEE5772}" destId="{3FE8A920-3FC3-4E7D-8057-70F801CE823F}" srcOrd="0" destOrd="0" presId="urn:microsoft.com/office/officeart/2005/8/layout/hProcess4"/>
    <dgm:cxn modelId="{2CFB797B-CA2A-44A3-91AE-D965C0D9B71B}" type="presParOf" srcId="{01941364-19A0-4633-9AE5-63FACEEE5772}" destId="{FB916F96-BE9D-43DB-B485-73915F1C94E6}" srcOrd="1" destOrd="0" presId="urn:microsoft.com/office/officeart/2005/8/layout/hProcess4"/>
    <dgm:cxn modelId="{DBA79ED3-F224-4C0E-B245-A3AC67F6CCCD}" type="presParOf" srcId="{01941364-19A0-4633-9AE5-63FACEEE5772}" destId="{17456934-13B7-494F-B436-71ADE07CCFD2}" srcOrd="2" destOrd="0" presId="urn:microsoft.com/office/officeart/2005/8/layout/hProcess4"/>
    <dgm:cxn modelId="{9F772FAE-A60A-4DFD-949C-094E7B597CA0}" type="presParOf" srcId="{01941364-19A0-4633-9AE5-63FACEEE5772}" destId="{1DF4DBE4-979C-4114-A37D-15CFF1A03A1E}" srcOrd="3" destOrd="0" presId="urn:microsoft.com/office/officeart/2005/8/layout/hProcess4"/>
    <dgm:cxn modelId="{52952C4A-D09E-458E-B70B-85B6A1231A87}" type="presParOf" srcId="{01941364-19A0-4633-9AE5-63FACEEE5772}" destId="{E6991C27-593C-493E-A4CB-585C8E793A56}" srcOrd="4" destOrd="0" presId="urn:microsoft.com/office/officeart/2005/8/layout/hProcess4"/>
    <dgm:cxn modelId="{749E2835-2C0C-43BB-B1B7-6952CB2C77A0}" type="presParOf" srcId="{D8E292C0-0680-43B3-9A0C-5176D617E07E}" destId="{58F236A2-154A-4A58-963A-074F8EA81B30}" srcOrd="3" destOrd="0" presId="urn:microsoft.com/office/officeart/2005/8/layout/hProcess4"/>
    <dgm:cxn modelId="{B80E1638-5859-443F-9F53-1FC78C05A748}" type="presParOf" srcId="{D8E292C0-0680-43B3-9A0C-5176D617E07E}" destId="{12289BD1-A67B-4D50-B1C2-5233B5C4A21D}" srcOrd="4" destOrd="0" presId="urn:microsoft.com/office/officeart/2005/8/layout/hProcess4"/>
    <dgm:cxn modelId="{2B37127E-7751-4BBB-AEDE-EA9B847CC6D1}" type="presParOf" srcId="{12289BD1-A67B-4D50-B1C2-5233B5C4A21D}" destId="{DE8D3DE0-3A99-4A00-8749-ACC75307EF5B}" srcOrd="0" destOrd="0" presId="urn:microsoft.com/office/officeart/2005/8/layout/hProcess4"/>
    <dgm:cxn modelId="{85792605-9CD0-42DE-8BD9-0A17A03C604C}" type="presParOf" srcId="{12289BD1-A67B-4D50-B1C2-5233B5C4A21D}" destId="{C96965FA-DC2A-4D9B-87FB-7147903E74C1}" srcOrd="1" destOrd="0" presId="urn:microsoft.com/office/officeart/2005/8/layout/hProcess4"/>
    <dgm:cxn modelId="{94C06547-2EC2-4B78-B70C-397B5A939BD4}" type="presParOf" srcId="{12289BD1-A67B-4D50-B1C2-5233B5C4A21D}" destId="{3028541B-3F02-47BA-8F5A-03812DD6EB4A}" srcOrd="2" destOrd="0" presId="urn:microsoft.com/office/officeart/2005/8/layout/hProcess4"/>
    <dgm:cxn modelId="{BF439A6C-2CAC-47A6-97C6-A2CC45A33F35}" type="presParOf" srcId="{12289BD1-A67B-4D50-B1C2-5233B5C4A21D}" destId="{AF207447-F0A0-48A4-A42C-509D3A9F0D22}" srcOrd="3" destOrd="0" presId="urn:microsoft.com/office/officeart/2005/8/layout/hProcess4"/>
    <dgm:cxn modelId="{A9AA709A-43E3-4D9F-B0E5-7F7FB7939BF0}" type="presParOf" srcId="{12289BD1-A67B-4D50-B1C2-5233B5C4A21D}" destId="{7AB1CAF9-AEE1-41A6-A525-D5EAF6B772A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07F55-83A9-44A0-A39F-55EDC9D8CC6D}">
      <dsp:nvSpPr>
        <dsp:cNvPr id="0" name=""/>
        <dsp:cNvSpPr/>
      </dsp:nvSpPr>
      <dsp:spPr>
        <a:xfrm>
          <a:off x="5230" y="1138869"/>
          <a:ext cx="2378024" cy="10367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Epic</a:t>
          </a:r>
        </a:p>
      </dsp:txBody>
      <dsp:txXfrm>
        <a:off x="5230" y="1138869"/>
        <a:ext cx="2378024" cy="691200"/>
      </dsp:txXfrm>
    </dsp:sp>
    <dsp:sp modelId="{7B1F7D53-EBC5-495F-81B2-886935711C86}">
      <dsp:nvSpPr>
        <dsp:cNvPr id="0" name=""/>
        <dsp:cNvSpPr/>
      </dsp:nvSpPr>
      <dsp:spPr>
        <a:xfrm>
          <a:off x="492295" y="1830068"/>
          <a:ext cx="2378024" cy="13824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Capability</a:t>
          </a:r>
        </a:p>
        <a:p>
          <a:pPr marL="228600" lvl="1" indent="-228600" algn="l" defTabSz="1066800">
            <a:lnSpc>
              <a:spcPct val="90000"/>
            </a:lnSpc>
            <a:spcBef>
              <a:spcPct val="0"/>
            </a:spcBef>
            <a:spcAft>
              <a:spcPct val="15000"/>
            </a:spcAft>
            <a:buChar char="•"/>
          </a:pPr>
          <a:r>
            <a:rPr lang="en-US" sz="2400" kern="1200" dirty="0"/>
            <a:t>Qualifiers</a:t>
          </a:r>
        </a:p>
      </dsp:txBody>
      <dsp:txXfrm>
        <a:off x="532784" y="1870557"/>
        <a:ext cx="2297046" cy="1301422"/>
      </dsp:txXfrm>
    </dsp:sp>
    <dsp:sp modelId="{3195092C-EFC4-40ED-8D5C-0CECCB3C1E8B}">
      <dsp:nvSpPr>
        <dsp:cNvPr id="0" name=""/>
        <dsp:cNvSpPr/>
      </dsp:nvSpPr>
      <dsp:spPr>
        <a:xfrm>
          <a:off x="2554386" y="1188439"/>
          <a:ext cx="1142996"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Influences</a:t>
          </a:r>
        </a:p>
      </dsp:txBody>
      <dsp:txXfrm>
        <a:off x="2554386" y="1306851"/>
        <a:ext cx="965378" cy="355235"/>
      </dsp:txXfrm>
    </dsp:sp>
    <dsp:sp modelId="{02928ECC-CA66-4ED9-86C5-2E598FD8B19C}">
      <dsp:nvSpPr>
        <dsp:cNvPr id="0" name=""/>
        <dsp:cNvSpPr/>
      </dsp:nvSpPr>
      <dsp:spPr>
        <a:xfrm>
          <a:off x="3825254" y="1138869"/>
          <a:ext cx="2378024" cy="10367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Feature</a:t>
          </a:r>
        </a:p>
      </dsp:txBody>
      <dsp:txXfrm>
        <a:off x="3825254" y="1138869"/>
        <a:ext cx="2378024" cy="691200"/>
      </dsp:txXfrm>
    </dsp:sp>
    <dsp:sp modelId="{26AF8B90-0133-453B-B056-165C1DAEC1CB}">
      <dsp:nvSpPr>
        <dsp:cNvPr id="0" name=""/>
        <dsp:cNvSpPr/>
      </dsp:nvSpPr>
      <dsp:spPr>
        <a:xfrm>
          <a:off x="4312320" y="1830068"/>
          <a:ext cx="2378024" cy="13824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Functionality</a:t>
          </a:r>
        </a:p>
        <a:p>
          <a:pPr marL="228600" lvl="1" indent="-228600" algn="l" defTabSz="1066800">
            <a:lnSpc>
              <a:spcPct val="90000"/>
            </a:lnSpc>
            <a:spcBef>
              <a:spcPct val="0"/>
            </a:spcBef>
            <a:spcAft>
              <a:spcPct val="15000"/>
            </a:spcAft>
            <a:buChar char="•"/>
          </a:pPr>
          <a:r>
            <a:rPr lang="en-US" sz="2400" kern="1200" dirty="0"/>
            <a:t>Qualifiers</a:t>
          </a:r>
        </a:p>
      </dsp:txBody>
      <dsp:txXfrm>
        <a:off x="4352809" y="1870557"/>
        <a:ext cx="2297046" cy="1301422"/>
      </dsp:txXfrm>
    </dsp:sp>
    <dsp:sp modelId="{7DA88FBD-291A-40EC-AF61-A17EB42E44C8}">
      <dsp:nvSpPr>
        <dsp:cNvPr id="0" name=""/>
        <dsp:cNvSpPr/>
      </dsp:nvSpPr>
      <dsp:spPr>
        <a:xfrm>
          <a:off x="6374407" y="1188439"/>
          <a:ext cx="1143004" cy="592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Influences</a:t>
          </a:r>
        </a:p>
      </dsp:txBody>
      <dsp:txXfrm>
        <a:off x="6374407" y="1306851"/>
        <a:ext cx="965386" cy="355235"/>
      </dsp:txXfrm>
    </dsp:sp>
    <dsp:sp modelId="{28F31080-12F1-4F93-911C-4FDFFBF40FA1}">
      <dsp:nvSpPr>
        <dsp:cNvPr id="0" name=""/>
        <dsp:cNvSpPr/>
      </dsp:nvSpPr>
      <dsp:spPr>
        <a:xfrm>
          <a:off x="7645279" y="1138869"/>
          <a:ext cx="2378024" cy="10367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a:t>User Story</a:t>
          </a:r>
          <a:endParaRPr lang="en-US" sz="2400" kern="1200" dirty="0"/>
        </a:p>
      </dsp:txBody>
      <dsp:txXfrm>
        <a:off x="7645279" y="1138869"/>
        <a:ext cx="2378024" cy="691200"/>
      </dsp:txXfrm>
    </dsp:sp>
    <dsp:sp modelId="{60C01BDE-D5BD-471B-9153-B3A880F0E38D}">
      <dsp:nvSpPr>
        <dsp:cNvPr id="0" name=""/>
        <dsp:cNvSpPr/>
      </dsp:nvSpPr>
      <dsp:spPr>
        <a:xfrm>
          <a:off x="8132345" y="1830068"/>
          <a:ext cx="2378024" cy="13824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Function</a:t>
          </a:r>
        </a:p>
        <a:p>
          <a:pPr marL="228600" lvl="1" indent="-228600" algn="l" defTabSz="1066800">
            <a:lnSpc>
              <a:spcPct val="90000"/>
            </a:lnSpc>
            <a:spcBef>
              <a:spcPct val="0"/>
            </a:spcBef>
            <a:spcAft>
              <a:spcPct val="15000"/>
            </a:spcAft>
            <a:buChar char="•"/>
          </a:pPr>
          <a:r>
            <a:rPr lang="en-US" sz="2400" kern="1200" dirty="0"/>
            <a:t>Quantifiers</a:t>
          </a:r>
        </a:p>
      </dsp:txBody>
      <dsp:txXfrm>
        <a:off x="8172834" y="1870557"/>
        <a:ext cx="2297046" cy="13014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78AA2-9FA6-458F-9830-83233013C5B3}">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Missing story quantifiers</a:t>
          </a:r>
        </a:p>
        <a:p>
          <a:pPr marL="228600" lvl="1" indent="-228600" algn="l" defTabSz="1022350">
            <a:lnSpc>
              <a:spcPct val="90000"/>
            </a:lnSpc>
            <a:spcBef>
              <a:spcPct val="0"/>
            </a:spcBef>
            <a:spcAft>
              <a:spcPct val="15000"/>
            </a:spcAft>
            <a:buChar char="•"/>
          </a:pPr>
          <a:r>
            <a:rPr lang="en-US" sz="2300" kern="1200" dirty="0"/>
            <a:t>Missing feature qualifiers</a:t>
          </a:r>
        </a:p>
      </dsp:txBody>
      <dsp:txXfrm>
        <a:off x="472609" y="1158658"/>
        <a:ext cx="2486952" cy="1577131"/>
      </dsp:txXfrm>
    </dsp:sp>
    <dsp:sp modelId="{9F94F870-9699-41DC-9AA3-23F9E9377A27}">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02E918-B22C-4B69-9231-44C6CF6035B1}">
      <dsp:nvSpPr>
        <dsp:cNvPr id="0" name=""/>
        <dsp:cNvSpPr/>
      </dsp:nvSpPr>
      <dsp:spPr>
        <a:xfrm>
          <a:off x="998006" y="2784856"/>
          <a:ext cx="2297854" cy="913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t>Refine Story</a:t>
          </a:r>
        </a:p>
      </dsp:txBody>
      <dsp:txXfrm>
        <a:off x="1024770" y="2811620"/>
        <a:ext cx="2244326" cy="860252"/>
      </dsp:txXfrm>
    </dsp:sp>
    <dsp:sp modelId="{FB916F96-BE9D-43DB-B485-73915F1C94E6}">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Measurable story quantifiers</a:t>
          </a:r>
        </a:p>
        <a:p>
          <a:pPr marL="228600" lvl="1" indent="-228600" algn="l" defTabSz="1022350">
            <a:lnSpc>
              <a:spcPct val="90000"/>
            </a:lnSpc>
            <a:spcBef>
              <a:spcPct val="0"/>
            </a:spcBef>
            <a:spcAft>
              <a:spcPct val="15000"/>
            </a:spcAft>
            <a:buChar char="•"/>
          </a:pPr>
          <a:r>
            <a:rPr lang="en-US" sz="2300" kern="1200" dirty="0"/>
            <a:t>Measurable feature qualifiers</a:t>
          </a:r>
        </a:p>
      </dsp:txBody>
      <dsp:txXfrm>
        <a:off x="3870707" y="1615548"/>
        <a:ext cx="2486952" cy="1577131"/>
      </dsp:txXfrm>
    </dsp:sp>
    <dsp:sp modelId="{58F236A2-154A-4A58-963A-074F8EA81B30}">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F4DBE4-979C-4114-A37D-15CFF1A03A1E}">
      <dsp:nvSpPr>
        <dsp:cNvPr id="0" name=""/>
        <dsp:cNvSpPr/>
      </dsp:nvSpPr>
      <dsp:spPr>
        <a:xfrm>
          <a:off x="4396104" y="652700"/>
          <a:ext cx="2297854" cy="913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Refine Definition of Done</a:t>
          </a:r>
          <a:endParaRPr lang="en-US" sz="2300" kern="1200" dirty="0"/>
        </a:p>
      </dsp:txBody>
      <dsp:txXfrm>
        <a:off x="4422868" y="679464"/>
        <a:ext cx="2244326" cy="860252"/>
      </dsp:txXfrm>
    </dsp:sp>
    <dsp:sp modelId="{C96965FA-DC2A-4D9B-87FB-7147903E74C1}">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Understanding inspirations</a:t>
          </a:r>
        </a:p>
        <a:p>
          <a:pPr marL="228600" lvl="1" indent="-228600" algn="l" defTabSz="1022350">
            <a:lnSpc>
              <a:spcPct val="90000"/>
            </a:lnSpc>
            <a:spcBef>
              <a:spcPct val="0"/>
            </a:spcBef>
            <a:spcAft>
              <a:spcPct val="15000"/>
            </a:spcAft>
            <a:buChar char="•"/>
          </a:pPr>
          <a:r>
            <a:rPr lang="en-US" sz="2300" kern="1200" dirty="0"/>
            <a:t>Understanding motivation</a:t>
          </a:r>
        </a:p>
      </dsp:txBody>
      <dsp:txXfrm>
        <a:off x="7268806" y="1158658"/>
        <a:ext cx="2486952" cy="1577131"/>
      </dsp:txXfrm>
    </dsp:sp>
    <dsp:sp modelId="{AF207447-F0A0-48A4-A42C-509D3A9F0D22}">
      <dsp:nvSpPr>
        <dsp:cNvPr id="0" name=""/>
        <dsp:cNvSpPr/>
      </dsp:nvSpPr>
      <dsp:spPr>
        <a:xfrm>
          <a:off x="7794202" y="2784856"/>
          <a:ext cx="2297854" cy="9137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Refine Way of Working</a:t>
          </a:r>
          <a:endParaRPr lang="en-US" sz="2300" kern="1200" dirty="0"/>
        </a:p>
      </dsp:txBody>
      <dsp:txXfrm>
        <a:off x="7820966" y="2811620"/>
        <a:ext cx="2244326" cy="8602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BE96A-4FDC-4FB2-A429-AE634850314E}" type="datetimeFigureOut">
              <a:rPr lang="en-US" smtClean="0"/>
              <a:t>9/22/2025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DE473-CC2A-499E-93FB-25913BE06AFD}" type="slidenum">
              <a:rPr lang="en-US" smtClean="0"/>
              <a:t>‹#›</a:t>
            </a:fld>
            <a:endParaRPr lang="en-US"/>
          </a:p>
        </p:txBody>
      </p:sp>
    </p:spTree>
    <p:extLst>
      <p:ext uri="{BB962C8B-B14F-4D97-AF65-F5344CB8AC3E}">
        <p14:creationId xmlns:p14="http://schemas.microsoft.com/office/powerpoint/2010/main" val="1133134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4</a:t>
            </a:fld>
            <a:endParaRPr lang="en-US"/>
          </a:p>
        </p:txBody>
      </p:sp>
    </p:spTree>
    <p:extLst>
      <p:ext uri="{BB962C8B-B14F-4D97-AF65-F5344CB8AC3E}">
        <p14:creationId xmlns:p14="http://schemas.microsoft.com/office/powerpoint/2010/main" val="3887021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15</a:t>
            </a:fld>
            <a:endParaRPr lang="en-US"/>
          </a:p>
        </p:txBody>
      </p:sp>
    </p:spTree>
    <p:extLst>
      <p:ext uri="{BB962C8B-B14F-4D97-AF65-F5344CB8AC3E}">
        <p14:creationId xmlns:p14="http://schemas.microsoft.com/office/powerpoint/2010/main" val="303019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16</a:t>
            </a:fld>
            <a:endParaRPr lang="en-US"/>
          </a:p>
        </p:txBody>
      </p:sp>
    </p:spTree>
    <p:extLst>
      <p:ext uri="{BB962C8B-B14F-4D97-AF65-F5344CB8AC3E}">
        <p14:creationId xmlns:p14="http://schemas.microsoft.com/office/powerpoint/2010/main" val="3126822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17</a:t>
            </a:fld>
            <a:endParaRPr lang="en-US"/>
          </a:p>
        </p:txBody>
      </p:sp>
    </p:spTree>
    <p:extLst>
      <p:ext uri="{BB962C8B-B14F-4D97-AF65-F5344CB8AC3E}">
        <p14:creationId xmlns:p14="http://schemas.microsoft.com/office/powerpoint/2010/main" val="3986990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18</a:t>
            </a:fld>
            <a:endParaRPr lang="en-US"/>
          </a:p>
        </p:txBody>
      </p:sp>
    </p:spTree>
    <p:extLst>
      <p:ext uri="{BB962C8B-B14F-4D97-AF65-F5344CB8AC3E}">
        <p14:creationId xmlns:p14="http://schemas.microsoft.com/office/powerpoint/2010/main" val="3202937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19</a:t>
            </a:fld>
            <a:endParaRPr lang="en-US"/>
          </a:p>
        </p:txBody>
      </p:sp>
    </p:spTree>
    <p:extLst>
      <p:ext uri="{BB962C8B-B14F-4D97-AF65-F5344CB8AC3E}">
        <p14:creationId xmlns:p14="http://schemas.microsoft.com/office/powerpoint/2010/main" val="2048801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20</a:t>
            </a:fld>
            <a:endParaRPr lang="en-US"/>
          </a:p>
        </p:txBody>
      </p:sp>
    </p:spTree>
    <p:extLst>
      <p:ext uri="{BB962C8B-B14F-4D97-AF65-F5344CB8AC3E}">
        <p14:creationId xmlns:p14="http://schemas.microsoft.com/office/powerpoint/2010/main" val="3941279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21</a:t>
            </a:fld>
            <a:endParaRPr lang="en-US"/>
          </a:p>
        </p:txBody>
      </p:sp>
    </p:spTree>
    <p:extLst>
      <p:ext uri="{BB962C8B-B14F-4D97-AF65-F5344CB8AC3E}">
        <p14:creationId xmlns:p14="http://schemas.microsoft.com/office/powerpoint/2010/main" val="913680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22</a:t>
            </a:fld>
            <a:endParaRPr lang="en-US"/>
          </a:p>
        </p:txBody>
      </p:sp>
    </p:spTree>
    <p:extLst>
      <p:ext uri="{BB962C8B-B14F-4D97-AF65-F5344CB8AC3E}">
        <p14:creationId xmlns:p14="http://schemas.microsoft.com/office/powerpoint/2010/main" val="706398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23</a:t>
            </a:fld>
            <a:endParaRPr lang="en-US"/>
          </a:p>
        </p:txBody>
      </p:sp>
    </p:spTree>
    <p:extLst>
      <p:ext uri="{BB962C8B-B14F-4D97-AF65-F5344CB8AC3E}">
        <p14:creationId xmlns:p14="http://schemas.microsoft.com/office/powerpoint/2010/main" val="49485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24</a:t>
            </a:fld>
            <a:endParaRPr lang="en-US"/>
          </a:p>
        </p:txBody>
      </p:sp>
    </p:spTree>
    <p:extLst>
      <p:ext uri="{BB962C8B-B14F-4D97-AF65-F5344CB8AC3E}">
        <p14:creationId xmlns:p14="http://schemas.microsoft.com/office/powerpoint/2010/main" val="263053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6</a:t>
            </a:fld>
            <a:endParaRPr lang="en-US"/>
          </a:p>
        </p:txBody>
      </p:sp>
    </p:spTree>
    <p:extLst>
      <p:ext uri="{BB962C8B-B14F-4D97-AF65-F5344CB8AC3E}">
        <p14:creationId xmlns:p14="http://schemas.microsoft.com/office/powerpoint/2010/main" val="2109996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25</a:t>
            </a:fld>
            <a:endParaRPr lang="en-US"/>
          </a:p>
        </p:txBody>
      </p:sp>
    </p:spTree>
    <p:extLst>
      <p:ext uri="{BB962C8B-B14F-4D97-AF65-F5344CB8AC3E}">
        <p14:creationId xmlns:p14="http://schemas.microsoft.com/office/powerpoint/2010/main" val="1269894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26</a:t>
            </a:fld>
            <a:endParaRPr lang="en-US"/>
          </a:p>
        </p:txBody>
      </p:sp>
    </p:spTree>
    <p:extLst>
      <p:ext uri="{BB962C8B-B14F-4D97-AF65-F5344CB8AC3E}">
        <p14:creationId xmlns:p14="http://schemas.microsoft.com/office/powerpoint/2010/main" val="2450053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27</a:t>
            </a:fld>
            <a:endParaRPr lang="en-US"/>
          </a:p>
        </p:txBody>
      </p:sp>
    </p:spTree>
    <p:extLst>
      <p:ext uri="{BB962C8B-B14F-4D97-AF65-F5344CB8AC3E}">
        <p14:creationId xmlns:p14="http://schemas.microsoft.com/office/powerpoint/2010/main" val="1074451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28</a:t>
            </a:fld>
            <a:endParaRPr lang="en-US"/>
          </a:p>
        </p:txBody>
      </p:sp>
    </p:spTree>
    <p:extLst>
      <p:ext uri="{BB962C8B-B14F-4D97-AF65-F5344CB8AC3E}">
        <p14:creationId xmlns:p14="http://schemas.microsoft.com/office/powerpoint/2010/main" val="2984195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29</a:t>
            </a:fld>
            <a:endParaRPr lang="en-US"/>
          </a:p>
        </p:txBody>
      </p:sp>
    </p:spTree>
    <p:extLst>
      <p:ext uri="{BB962C8B-B14F-4D97-AF65-F5344CB8AC3E}">
        <p14:creationId xmlns:p14="http://schemas.microsoft.com/office/powerpoint/2010/main" val="625747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30</a:t>
            </a:fld>
            <a:endParaRPr lang="en-US"/>
          </a:p>
        </p:txBody>
      </p:sp>
    </p:spTree>
    <p:extLst>
      <p:ext uri="{BB962C8B-B14F-4D97-AF65-F5344CB8AC3E}">
        <p14:creationId xmlns:p14="http://schemas.microsoft.com/office/powerpoint/2010/main" val="976908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31</a:t>
            </a:fld>
            <a:endParaRPr lang="en-US"/>
          </a:p>
        </p:txBody>
      </p:sp>
    </p:spTree>
    <p:extLst>
      <p:ext uri="{BB962C8B-B14F-4D97-AF65-F5344CB8AC3E}">
        <p14:creationId xmlns:p14="http://schemas.microsoft.com/office/powerpoint/2010/main" val="3422330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33</a:t>
            </a:fld>
            <a:endParaRPr lang="en-US"/>
          </a:p>
        </p:txBody>
      </p:sp>
    </p:spTree>
    <p:extLst>
      <p:ext uri="{BB962C8B-B14F-4D97-AF65-F5344CB8AC3E}">
        <p14:creationId xmlns:p14="http://schemas.microsoft.com/office/powerpoint/2010/main" val="41339783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34</a:t>
            </a:fld>
            <a:endParaRPr lang="en-US"/>
          </a:p>
        </p:txBody>
      </p:sp>
    </p:spTree>
    <p:extLst>
      <p:ext uri="{BB962C8B-B14F-4D97-AF65-F5344CB8AC3E}">
        <p14:creationId xmlns:p14="http://schemas.microsoft.com/office/powerpoint/2010/main" val="2675935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35</a:t>
            </a:fld>
            <a:endParaRPr lang="en-US"/>
          </a:p>
        </p:txBody>
      </p:sp>
    </p:spTree>
    <p:extLst>
      <p:ext uri="{BB962C8B-B14F-4D97-AF65-F5344CB8AC3E}">
        <p14:creationId xmlns:p14="http://schemas.microsoft.com/office/powerpoint/2010/main" val="279141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7</a:t>
            </a:fld>
            <a:endParaRPr lang="en-US"/>
          </a:p>
        </p:txBody>
      </p:sp>
    </p:spTree>
    <p:extLst>
      <p:ext uri="{BB962C8B-B14F-4D97-AF65-F5344CB8AC3E}">
        <p14:creationId xmlns:p14="http://schemas.microsoft.com/office/powerpoint/2010/main" val="30681248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36</a:t>
            </a:fld>
            <a:endParaRPr lang="en-US"/>
          </a:p>
        </p:txBody>
      </p:sp>
    </p:spTree>
    <p:extLst>
      <p:ext uri="{BB962C8B-B14F-4D97-AF65-F5344CB8AC3E}">
        <p14:creationId xmlns:p14="http://schemas.microsoft.com/office/powerpoint/2010/main" val="29732176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37</a:t>
            </a:fld>
            <a:endParaRPr lang="en-US"/>
          </a:p>
        </p:txBody>
      </p:sp>
    </p:spTree>
    <p:extLst>
      <p:ext uri="{BB962C8B-B14F-4D97-AF65-F5344CB8AC3E}">
        <p14:creationId xmlns:p14="http://schemas.microsoft.com/office/powerpoint/2010/main" val="34509233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38</a:t>
            </a:fld>
            <a:endParaRPr lang="en-US"/>
          </a:p>
        </p:txBody>
      </p:sp>
    </p:spTree>
    <p:extLst>
      <p:ext uri="{BB962C8B-B14F-4D97-AF65-F5344CB8AC3E}">
        <p14:creationId xmlns:p14="http://schemas.microsoft.com/office/powerpoint/2010/main" val="37079836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43</a:t>
            </a:fld>
            <a:endParaRPr lang="en-US"/>
          </a:p>
        </p:txBody>
      </p:sp>
    </p:spTree>
    <p:extLst>
      <p:ext uri="{BB962C8B-B14F-4D97-AF65-F5344CB8AC3E}">
        <p14:creationId xmlns:p14="http://schemas.microsoft.com/office/powerpoint/2010/main" val="3356117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44</a:t>
            </a:fld>
            <a:endParaRPr lang="en-US"/>
          </a:p>
        </p:txBody>
      </p:sp>
    </p:spTree>
    <p:extLst>
      <p:ext uri="{BB962C8B-B14F-4D97-AF65-F5344CB8AC3E}">
        <p14:creationId xmlns:p14="http://schemas.microsoft.com/office/powerpoint/2010/main" val="921328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45</a:t>
            </a:fld>
            <a:endParaRPr lang="en-US"/>
          </a:p>
        </p:txBody>
      </p:sp>
    </p:spTree>
    <p:extLst>
      <p:ext uri="{BB962C8B-B14F-4D97-AF65-F5344CB8AC3E}">
        <p14:creationId xmlns:p14="http://schemas.microsoft.com/office/powerpoint/2010/main" val="1334109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46</a:t>
            </a:fld>
            <a:endParaRPr lang="en-US"/>
          </a:p>
        </p:txBody>
      </p:sp>
    </p:spTree>
    <p:extLst>
      <p:ext uri="{BB962C8B-B14F-4D97-AF65-F5344CB8AC3E}">
        <p14:creationId xmlns:p14="http://schemas.microsoft.com/office/powerpoint/2010/main" val="16098031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47</a:t>
            </a:fld>
            <a:endParaRPr lang="en-US"/>
          </a:p>
        </p:txBody>
      </p:sp>
    </p:spTree>
    <p:extLst>
      <p:ext uri="{BB962C8B-B14F-4D97-AF65-F5344CB8AC3E}">
        <p14:creationId xmlns:p14="http://schemas.microsoft.com/office/powerpoint/2010/main" val="395351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48</a:t>
            </a:fld>
            <a:endParaRPr lang="en-US"/>
          </a:p>
        </p:txBody>
      </p:sp>
    </p:spTree>
    <p:extLst>
      <p:ext uri="{BB962C8B-B14F-4D97-AF65-F5344CB8AC3E}">
        <p14:creationId xmlns:p14="http://schemas.microsoft.com/office/powerpoint/2010/main" val="3353089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49</a:t>
            </a:fld>
            <a:endParaRPr lang="en-US"/>
          </a:p>
        </p:txBody>
      </p:sp>
    </p:spTree>
    <p:extLst>
      <p:ext uri="{BB962C8B-B14F-4D97-AF65-F5344CB8AC3E}">
        <p14:creationId xmlns:p14="http://schemas.microsoft.com/office/powerpoint/2010/main" val="46258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8</a:t>
            </a:fld>
            <a:endParaRPr lang="en-US"/>
          </a:p>
        </p:txBody>
      </p:sp>
    </p:spTree>
    <p:extLst>
      <p:ext uri="{BB962C8B-B14F-4D97-AF65-F5344CB8AC3E}">
        <p14:creationId xmlns:p14="http://schemas.microsoft.com/office/powerpoint/2010/main" val="3501192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9</a:t>
            </a:fld>
            <a:endParaRPr lang="en-US"/>
          </a:p>
        </p:txBody>
      </p:sp>
    </p:spTree>
    <p:extLst>
      <p:ext uri="{BB962C8B-B14F-4D97-AF65-F5344CB8AC3E}">
        <p14:creationId xmlns:p14="http://schemas.microsoft.com/office/powerpoint/2010/main" val="3157574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11</a:t>
            </a:fld>
            <a:endParaRPr lang="en-US"/>
          </a:p>
        </p:txBody>
      </p:sp>
    </p:spTree>
    <p:extLst>
      <p:ext uri="{BB962C8B-B14F-4D97-AF65-F5344CB8AC3E}">
        <p14:creationId xmlns:p14="http://schemas.microsoft.com/office/powerpoint/2010/main" val="4014093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12</a:t>
            </a:fld>
            <a:endParaRPr lang="en-US"/>
          </a:p>
        </p:txBody>
      </p:sp>
    </p:spTree>
    <p:extLst>
      <p:ext uri="{BB962C8B-B14F-4D97-AF65-F5344CB8AC3E}">
        <p14:creationId xmlns:p14="http://schemas.microsoft.com/office/powerpoint/2010/main" val="43721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13</a:t>
            </a:fld>
            <a:endParaRPr lang="en-US"/>
          </a:p>
        </p:txBody>
      </p:sp>
    </p:spTree>
    <p:extLst>
      <p:ext uri="{BB962C8B-B14F-4D97-AF65-F5344CB8AC3E}">
        <p14:creationId xmlns:p14="http://schemas.microsoft.com/office/powerpoint/2010/main" val="2638405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DE473-CC2A-499E-93FB-25913BE06AFD}" type="slidenum">
              <a:rPr lang="en-US" smtClean="0"/>
              <a:t>14</a:t>
            </a:fld>
            <a:endParaRPr lang="en-US"/>
          </a:p>
        </p:txBody>
      </p:sp>
    </p:spTree>
    <p:extLst>
      <p:ext uri="{BB962C8B-B14F-4D97-AF65-F5344CB8AC3E}">
        <p14:creationId xmlns:p14="http://schemas.microsoft.com/office/powerpoint/2010/main" val="2633993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92AB-1E99-B9F3-67A4-4360931A43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45E317-717D-DC88-6074-EE041AA31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037F0D-51D8-B25E-B29E-BE07E1B68F4E}"/>
              </a:ext>
            </a:extLst>
          </p:cNvPr>
          <p:cNvSpPr>
            <a:spLocks noGrp="1"/>
          </p:cNvSpPr>
          <p:nvPr>
            <p:ph type="dt" sz="half" idx="10"/>
          </p:nvPr>
        </p:nvSpPr>
        <p:spPr/>
        <p:txBody>
          <a:bodyPr/>
          <a:lstStyle/>
          <a:p>
            <a:fld id="{3E058843-25E3-49BE-BDEB-AA3C82C549B1}" type="datetimeFigureOut">
              <a:rPr lang="en-US" smtClean="0"/>
              <a:t>9/22/2025</a:t>
            </a:fld>
            <a:endParaRPr lang="en-US"/>
          </a:p>
        </p:txBody>
      </p:sp>
      <p:sp>
        <p:nvSpPr>
          <p:cNvPr id="5" name="Footer Placeholder 4">
            <a:extLst>
              <a:ext uri="{FF2B5EF4-FFF2-40B4-BE49-F238E27FC236}">
                <a16:creationId xmlns:a16="http://schemas.microsoft.com/office/drawing/2014/main" id="{97A11964-4158-6F3B-43FD-10C881CAF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5ADA9-088C-E90F-0BDB-15584A9519B9}"/>
              </a:ext>
            </a:extLst>
          </p:cNvPr>
          <p:cNvSpPr>
            <a:spLocks noGrp="1"/>
          </p:cNvSpPr>
          <p:nvPr>
            <p:ph type="sldNum" sz="quarter" idx="12"/>
          </p:nvPr>
        </p:nvSpPr>
        <p:spPr/>
        <p:txBody>
          <a:bodyPr/>
          <a:lstStyle/>
          <a:p>
            <a:fld id="{521E390B-DA96-486A-B933-46978A57D4CC}" type="slidenum">
              <a:rPr lang="en-US" smtClean="0"/>
              <a:t>‹#›</a:t>
            </a:fld>
            <a:endParaRPr lang="en-US"/>
          </a:p>
        </p:txBody>
      </p:sp>
    </p:spTree>
    <p:extLst>
      <p:ext uri="{BB962C8B-B14F-4D97-AF65-F5344CB8AC3E}">
        <p14:creationId xmlns:p14="http://schemas.microsoft.com/office/powerpoint/2010/main" val="85922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4183-1DAA-DC84-7C4B-12C574FCD4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7C64DC-1F87-1175-A80E-AE4E23205A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EA802-A3CB-98A3-318B-2CE382269008}"/>
              </a:ext>
            </a:extLst>
          </p:cNvPr>
          <p:cNvSpPr>
            <a:spLocks noGrp="1"/>
          </p:cNvSpPr>
          <p:nvPr>
            <p:ph type="dt" sz="half" idx="10"/>
          </p:nvPr>
        </p:nvSpPr>
        <p:spPr/>
        <p:txBody>
          <a:bodyPr/>
          <a:lstStyle/>
          <a:p>
            <a:fld id="{3E058843-25E3-49BE-BDEB-AA3C82C549B1}" type="datetimeFigureOut">
              <a:rPr lang="en-US" smtClean="0"/>
              <a:t>9/22/2025</a:t>
            </a:fld>
            <a:endParaRPr lang="en-US"/>
          </a:p>
        </p:txBody>
      </p:sp>
      <p:sp>
        <p:nvSpPr>
          <p:cNvPr id="5" name="Footer Placeholder 4">
            <a:extLst>
              <a:ext uri="{FF2B5EF4-FFF2-40B4-BE49-F238E27FC236}">
                <a16:creationId xmlns:a16="http://schemas.microsoft.com/office/drawing/2014/main" id="{7B709CB9-A592-EDCA-D2C8-A4634B8E8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83A3A-3874-8AA4-581B-EC1EC6BC30E7}"/>
              </a:ext>
            </a:extLst>
          </p:cNvPr>
          <p:cNvSpPr>
            <a:spLocks noGrp="1"/>
          </p:cNvSpPr>
          <p:nvPr>
            <p:ph type="sldNum" sz="quarter" idx="12"/>
          </p:nvPr>
        </p:nvSpPr>
        <p:spPr/>
        <p:txBody>
          <a:bodyPr/>
          <a:lstStyle/>
          <a:p>
            <a:fld id="{521E390B-DA96-486A-B933-46978A57D4CC}" type="slidenum">
              <a:rPr lang="en-US" smtClean="0"/>
              <a:t>‹#›</a:t>
            </a:fld>
            <a:endParaRPr lang="en-US"/>
          </a:p>
        </p:txBody>
      </p:sp>
    </p:spTree>
    <p:extLst>
      <p:ext uri="{BB962C8B-B14F-4D97-AF65-F5344CB8AC3E}">
        <p14:creationId xmlns:p14="http://schemas.microsoft.com/office/powerpoint/2010/main" val="34729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A20ED-C6CC-527F-33E4-6BC21C7A93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7C5EDA-2D31-CD99-368E-CE1B39A99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64065-0B9C-B10E-D0A0-343656ECE2A7}"/>
              </a:ext>
            </a:extLst>
          </p:cNvPr>
          <p:cNvSpPr>
            <a:spLocks noGrp="1"/>
          </p:cNvSpPr>
          <p:nvPr>
            <p:ph type="dt" sz="half" idx="10"/>
          </p:nvPr>
        </p:nvSpPr>
        <p:spPr/>
        <p:txBody>
          <a:bodyPr/>
          <a:lstStyle/>
          <a:p>
            <a:fld id="{3E058843-25E3-49BE-BDEB-AA3C82C549B1}" type="datetimeFigureOut">
              <a:rPr lang="en-US" smtClean="0"/>
              <a:t>9/22/2025</a:t>
            </a:fld>
            <a:endParaRPr lang="en-US"/>
          </a:p>
        </p:txBody>
      </p:sp>
      <p:sp>
        <p:nvSpPr>
          <p:cNvPr id="5" name="Footer Placeholder 4">
            <a:extLst>
              <a:ext uri="{FF2B5EF4-FFF2-40B4-BE49-F238E27FC236}">
                <a16:creationId xmlns:a16="http://schemas.microsoft.com/office/drawing/2014/main" id="{5B7BABAE-C78E-4EFB-E831-4512923EB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42D58-6B41-87FE-E7A1-5F67C00FBCD1}"/>
              </a:ext>
            </a:extLst>
          </p:cNvPr>
          <p:cNvSpPr>
            <a:spLocks noGrp="1"/>
          </p:cNvSpPr>
          <p:nvPr>
            <p:ph type="sldNum" sz="quarter" idx="12"/>
          </p:nvPr>
        </p:nvSpPr>
        <p:spPr/>
        <p:txBody>
          <a:bodyPr/>
          <a:lstStyle/>
          <a:p>
            <a:fld id="{521E390B-DA96-486A-B933-46978A57D4CC}" type="slidenum">
              <a:rPr lang="en-US" smtClean="0"/>
              <a:t>‹#›</a:t>
            </a:fld>
            <a:endParaRPr lang="en-US"/>
          </a:p>
        </p:txBody>
      </p:sp>
    </p:spTree>
    <p:extLst>
      <p:ext uri="{BB962C8B-B14F-4D97-AF65-F5344CB8AC3E}">
        <p14:creationId xmlns:p14="http://schemas.microsoft.com/office/powerpoint/2010/main" val="310849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3AD1-6D6C-D89A-0C9E-3C1A1266F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D6BF2-BCAF-0D14-DDBD-FE88CAD4E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C1F7E-2A85-511E-09AB-70A6070B4FB0}"/>
              </a:ext>
            </a:extLst>
          </p:cNvPr>
          <p:cNvSpPr>
            <a:spLocks noGrp="1"/>
          </p:cNvSpPr>
          <p:nvPr>
            <p:ph type="dt" sz="half" idx="10"/>
          </p:nvPr>
        </p:nvSpPr>
        <p:spPr/>
        <p:txBody>
          <a:bodyPr/>
          <a:lstStyle/>
          <a:p>
            <a:fld id="{3E058843-25E3-49BE-BDEB-AA3C82C549B1}" type="datetimeFigureOut">
              <a:rPr lang="en-US" smtClean="0"/>
              <a:t>9/22/2025</a:t>
            </a:fld>
            <a:endParaRPr lang="en-US"/>
          </a:p>
        </p:txBody>
      </p:sp>
      <p:sp>
        <p:nvSpPr>
          <p:cNvPr id="5" name="Footer Placeholder 4">
            <a:extLst>
              <a:ext uri="{FF2B5EF4-FFF2-40B4-BE49-F238E27FC236}">
                <a16:creationId xmlns:a16="http://schemas.microsoft.com/office/drawing/2014/main" id="{90737C9C-ACD5-0148-7B47-4ED968795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65C2F-F55E-F38B-1C3D-713626B7E472}"/>
              </a:ext>
            </a:extLst>
          </p:cNvPr>
          <p:cNvSpPr>
            <a:spLocks noGrp="1"/>
          </p:cNvSpPr>
          <p:nvPr>
            <p:ph type="sldNum" sz="quarter" idx="12"/>
          </p:nvPr>
        </p:nvSpPr>
        <p:spPr/>
        <p:txBody>
          <a:bodyPr/>
          <a:lstStyle/>
          <a:p>
            <a:fld id="{521E390B-DA96-486A-B933-46978A57D4CC}" type="slidenum">
              <a:rPr lang="en-US" smtClean="0"/>
              <a:t>‹#›</a:t>
            </a:fld>
            <a:endParaRPr lang="en-US"/>
          </a:p>
        </p:txBody>
      </p:sp>
    </p:spTree>
    <p:extLst>
      <p:ext uri="{BB962C8B-B14F-4D97-AF65-F5344CB8AC3E}">
        <p14:creationId xmlns:p14="http://schemas.microsoft.com/office/powerpoint/2010/main" val="403950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B0A5-8D69-82E8-A47B-8373C6A4EE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D1AE0D-6D93-A46D-4BDD-7BF4C7C367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F7C0DC-267D-38D2-83B8-C32F9293EAE9}"/>
              </a:ext>
            </a:extLst>
          </p:cNvPr>
          <p:cNvSpPr>
            <a:spLocks noGrp="1"/>
          </p:cNvSpPr>
          <p:nvPr>
            <p:ph type="dt" sz="half" idx="10"/>
          </p:nvPr>
        </p:nvSpPr>
        <p:spPr/>
        <p:txBody>
          <a:bodyPr/>
          <a:lstStyle/>
          <a:p>
            <a:fld id="{3E058843-25E3-49BE-BDEB-AA3C82C549B1}" type="datetimeFigureOut">
              <a:rPr lang="en-US" smtClean="0"/>
              <a:t>9/22/2025</a:t>
            </a:fld>
            <a:endParaRPr lang="en-US"/>
          </a:p>
        </p:txBody>
      </p:sp>
      <p:sp>
        <p:nvSpPr>
          <p:cNvPr id="5" name="Footer Placeholder 4">
            <a:extLst>
              <a:ext uri="{FF2B5EF4-FFF2-40B4-BE49-F238E27FC236}">
                <a16:creationId xmlns:a16="http://schemas.microsoft.com/office/drawing/2014/main" id="{231A6016-640A-2C4E-88B2-90EC0882A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03378-9361-F4B3-0358-8CCB75F9B9B7}"/>
              </a:ext>
            </a:extLst>
          </p:cNvPr>
          <p:cNvSpPr>
            <a:spLocks noGrp="1"/>
          </p:cNvSpPr>
          <p:nvPr>
            <p:ph type="sldNum" sz="quarter" idx="12"/>
          </p:nvPr>
        </p:nvSpPr>
        <p:spPr/>
        <p:txBody>
          <a:bodyPr/>
          <a:lstStyle/>
          <a:p>
            <a:fld id="{521E390B-DA96-486A-B933-46978A57D4CC}" type="slidenum">
              <a:rPr lang="en-US" smtClean="0"/>
              <a:t>‹#›</a:t>
            </a:fld>
            <a:endParaRPr lang="en-US"/>
          </a:p>
        </p:txBody>
      </p:sp>
    </p:spTree>
    <p:extLst>
      <p:ext uri="{BB962C8B-B14F-4D97-AF65-F5344CB8AC3E}">
        <p14:creationId xmlns:p14="http://schemas.microsoft.com/office/powerpoint/2010/main" val="276023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B490F-BB0B-B2A9-128D-69B573CD3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978EF-4E40-9120-3900-AD2FEB21DB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2656F9-8B4F-A92B-7666-9FB2103D1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51981D-2376-6CF1-DA24-0EC2F6659D32}"/>
              </a:ext>
            </a:extLst>
          </p:cNvPr>
          <p:cNvSpPr>
            <a:spLocks noGrp="1"/>
          </p:cNvSpPr>
          <p:nvPr>
            <p:ph type="dt" sz="half" idx="10"/>
          </p:nvPr>
        </p:nvSpPr>
        <p:spPr/>
        <p:txBody>
          <a:bodyPr/>
          <a:lstStyle/>
          <a:p>
            <a:fld id="{3E058843-25E3-49BE-BDEB-AA3C82C549B1}" type="datetimeFigureOut">
              <a:rPr lang="en-US" smtClean="0"/>
              <a:t>9/22/2025</a:t>
            </a:fld>
            <a:endParaRPr lang="en-US"/>
          </a:p>
        </p:txBody>
      </p:sp>
      <p:sp>
        <p:nvSpPr>
          <p:cNvPr id="6" name="Footer Placeholder 5">
            <a:extLst>
              <a:ext uri="{FF2B5EF4-FFF2-40B4-BE49-F238E27FC236}">
                <a16:creationId xmlns:a16="http://schemas.microsoft.com/office/drawing/2014/main" id="{D55727F1-BCCD-6233-D134-410CDCE6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C763C-A544-2186-C2D1-2ED0E94937A0}"/>
              </a:ext>
            </a:extLst>
          </p:cNvPr>
          <p:cNvSpPr>
            <a:spLocks noGrp="1"/>
          </p:cNvSpPr>
          <p:nvPr>
            <p:ph type="sldNum" sz="quarter" idx="12"/>
          </p:nvPr>
        </p:nvSpPr>
        <p:spPr/>
        <p:txBody>
          <a:bodyPr/>
          <a:lstStyle/>
          <a:p>
            <a:fld id="{521E390B-DA96-486A-B933-46978A57D4CC}" type="slidenum">
              <a:rPr lang="en-US" smtClean="0"/>
              <a:t>‹#›</a:t>
            </a:fld>
            <a:endParaRPr lang="en-US"/>
          </a:p>
        </p:txBody>
      </p:sp>
    </p:spTree>
    <p:extLst>
      <p:ext uri="{BB962C8B-B14F-4D97-AF65-F5344CB8AC3E}">
        <p14:creationId xmlns:p14="http://schemas.microsoft.com/office/powerpoint/2010/main" val="162481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7A08-98E7-0A1E-B159-BAB02288EA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58B90D-AFAE-824A-DD52-6CAD7179AD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CFE81B-AC80-0A43-4038-42C76A96BA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EF4476-3749-6F26-0ABF-3D13AC6C1C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3A1EA4-3084-98A6-51AC-5DA27B7D45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04E789-BC0C-FD57-D2B3-4AC458B8DBAC}"/>
              </a:ext>
            </a:extLst>
          </p:cNvPr>
          <p:cNvSpPr>
            <a:spLocks noGrp="1"/>
          </p:cNvSpPr>
          <p:nvPr>
            <p:ph type="dt" sz="half" idx="10"/>
          </p:nvPr>
        </p:nvSpPr>
        <p:spPr/>
        <p:txBody>
          <a:bodyPr/>
          <a:lstStyle/>
          <a:p>
            <a:fld id="{3E058843-25E3-49BE-BDEB-AA3C82C549B1}" type="datetimeFigureOut">
              <a:rPr lang="en-US" smtClean="0"/>
              <a:t>9/22/2025</a:t>
            </a:fld>
            <a:endParaRPr lang="en-US"/>
          </a:p>
        </p:txBody>
      </p:sp>
      <p:sp>
        <p:nvSpPr>
          <p:cNvPr id="8" name="Footer Placeholder 7">
            <a:extLst>
              <a:ext uri="{FF2B5EF4-FFF2-40B4-BE49-F238E27FC236}">
                <a16:creationId xmlns:a16="http://schemas.microsoft.com/office/drawing/2014/main" id="{E282C4F8-1B35-F8C6-D46C-AC6B7AD45B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7D2A6A-719E-F4CE-5A64-ABB190412742}"/>
              </a:ext>
            </a:extLst>
          </p:cNvPr>
          <p:cNvSpPr>
            <a:spLocks noGrp="1"/>
          </p:cNvSpPr>
          <p:nvPr>
            <p:ph type="sldNum" sz="quarter" idx="12"/>
          </p:nvPr>
        </p:nvSpPr>
        <p:spPr/>
        <p:txBody>
          <a:bodyPr/>
          <a:lstStyle/>
          <a:p>
            <a:fld id="{521E390B-DA96-486A-B933-46978A57D4CC}" type="slidenum">
              <a:rPr lang="en-US" smtClean="0"/>
              <a:t>‹#›</a:t>
            </a:fld>
            <a:endParaRPr lang="en-US"/>
          </a:p>
        </p:txBody>
      </p:sp>
    </p:spTree>
    <p:extLst>
      <p:ext uri="{BB962C8B-B14F-4D97-AF65-F5344CB8AC3E}">
        <p14:creationId xmlns:p14="http://schemas.microsoft.com/office/powerpoint/2010/main" val="58297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05EA-1164-D68C-F27C-1ECE856F3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AB7820-31E5-8D3B-88F2-64831FFAB763}"/>
              </a:ext>
            </a:extLst>
          </p:cNvPr>
          <p:cNvSpPr>
            <a:spLocks noGrp="1"/>
          </p:cNvSpPr>
          <p:nvPr>
            <p:ph type="dt" sz="half" idx="10"/>
          </p:nvPr>
        </p:nvSpPr>
        <p:spPr/>
        <p:txBody>
          <a:bodyPr/>
          <a:lstStyle/>
          <a:p>
            <a:fld id="{3E058843-25E3-49BE-BDEB-AA3C82C549B1}" type="datetimeFigureOut">
              <a:rPr lang="en-US" smtClean="0"/>
              <a:t>9/22/2025</a:t>
            </a:fld>
            <a:endParaRPr lang="en-US"/>
          </a:p>
        </p:txBody>
      </p:sp>
      <p:sp>
        <p:nvSpPr>
          <p:cNvPr id="4" name="Footer Placeholder 3">
            <a:extLst>
              <a:ext uri="{FF2B5EF4-FFF2-40B4-BE49-F238E27FC236}">
                <a16:creationId xmlns:a16="http://schemas.microsoft.com/office/drawing/2014/main" id="{90167C4C-CCDF-F3F9-B1D7-57CB1A60D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D1E0ED-63BE-8648-747D-CCE696BF415D}"/>
              </a:ext>
            </a:extLst>
          </p:cNvPr>
          <p:cNvSpPr>
            <a:spLocks noGrp="1"/>
          </p:cNvSpPr>
          <p:nvPr>
            <p:ph type="sldNum" sz="quarter" idx="12"/>
          </p:nvPr>
        </p:nvSpPr>
        <p:spPr/>
        <p:txBody>
          <a:bodyPr/>
          <a:lstStyle/>
          <a:p>
            <a:fld id="{521E390B-DA96-486A-B933-46978A57D4CC}" type="slidenum">
              <a:rPr lang="en-US" smtClean="0"/>
              <a:t>‹#›</a:t>
            </a:fld>
            <a:endParaRPr lang="en-US"/>
          </a:p>
        </p:txBody>
      </p:sp>
    </p:spTree>
    <p:extLst>
      <p:ext uri="{BB962C8B-B14F-4D97-AF65-F5344CB8AC3E}">
        <p14:creationId xmlns:p14="http://schemas.microsoft.com/office/powerpoint/2010/main" val="12135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C9AC55-6A5E-CCED-D76E-A277FEF394A9}"/>
              </a:ext>
            </a:extLst>
          </p:cNvPr>
          <p:cNvSpPr>
            <a:spLocks noGrp="1"/>
          </p:cNvSpPr>
          <p:nvPr>
            <p:ph type="dt" sz="half" idx="10"/>
          </p:nvPr>
        </p:nvSpPr>
        <p:spPr/>
        <p:txBody>
          <a:bodyPr/>
          <a:lstStyle/>
          <a:p>
            <a:fld id="{3E058843-25E3-49BE-BDEB-AA3C82C549B1}" type="datetimeFigureOut">
              <a:rPr lang="en-US" smtClean="0"/>
              <a:t>9/22/2025</a:t>
            </a:fld>
            <a:endParaRPr lang="en-US"/>
          </a:p>
        </p:txBody>
      </p:sp>
      <p:sp>
        <p:nvSpPr>
          <p:cNvPr id="3" name="Footer Placeholder 2">
            <a:extLst>
              <a:ext uri="{FF2B5EF4-FFF2-40B4-BE49-F238E27FC236}">
                <a16:creationId xmlns:a16="http://schemas.microsoft.com/office/drawing/2014/main" id="{EFF88E56-F5D7-D23E-AC95-6D96A59B24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2F7FC1-9E60-E43A-8353-3445AE6B39E1}"/>
              </a:ext>
            </a:extLst>
          </p:cNvPr>
          <p:cNvSpPr>
            <a:spLocks noGrp="1"/>
          </p:cNvSpPr>
          <p:nvPr>
            <p:ph type="sldNum" sz="quarter" idx="12"/>
          </p:nvPr>
        </p:nvSpPr>
        <p:spPr/>
        <p:txBody>
          <a:bodyPr/>
          <a:lstStyle/>
          <a:p>
            <a:fld id="{521E390B-DA96-486A-B933-46978A57D4CC}" type="slidenum">
              <a:rPr lang="en-US" smtClean="0"/>
              <a:t>‹#›</a:t>
            </a:fld>
            <a:endParaRPr lang="en-US"/>
          </a:p>
        </p:txBody>
      </p:sp>
    </p:spTree>
    <p:extLst>
      <p:ext uri="{BB962C8B-B14F-4D97-AF65-F5344CB8AC3E}">
        <p14:creationId xmlns:p14="http://schemas.microsoft.com/office/powerpoint/2010/main" val="60087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B5CE-8B20-5884-B175-CC989163C1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EBF0A2-EA51-3B49-E88E-FD934A497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4519C5-96B1-B0E0-8E3A-38E64E483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AB741-617A-6304-8EBF-884104C510E6}"/>
              </a:ext>
            </a:extLst>
          </p:cNvPr>
          <p:cNvSpPr>
            <a:spLocks noGrp="1"/>
          </p:cNvSpPr>
          <p:nvPr>
            <p:ph type="dt" sz="half" idx="10"/>
          </p:nvPr>
        </p:nvSpPr>
        <p:spPr/>
        <p:txBody>
          <a:bodyPr/>
          <a:lstStyle/>
          <a:p>
            <a:fld id="{3E058843-25E3-49BE-BDEB-AA3C82C549B1}" type="datetimeFigureOut">
              <a:rPr lang="en-US" smtClean="0"/>
              <a:t>9/22/2025</a:t>
            </a:fld>
            <a:endParaRPr lang="en-US"/>
          </a:p>
        </p:txBody>
      </p:sp>
      <p:sp>
        <p:nvSpPr>
          <p:cNvPr id="6" name="Footer Placeholder 5">
            <a:extLst>
              <a:ext uri="{FF2B5EF4-FFF2-40B4-BE49-F238E27FC236}">
                <a16:creationId xmlns:a16="http://schemas.microsoft.com/office/drawing/2014/main" id="{A846D519-411D-A1B7-FB76-9284A1261C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A676E-E5F6-B7E6-C1D7-5E0D16A9D4DF}"/>
              </a:ext>
            </a:extLst>
          </p:cNvPr>
          <p:cNvSpPr>
            <a:spLocks noGrp="1"/>
          </p:cNvSpPr>
          <p:nvPr>
            <p:ph type="sldNum" sz="quarter" idx="12"/>
          </p:nvPr>
        </p:nvSpPr>
        <p:spPr/>
        <p:txBody>
          <a:bodyPr/>
          <a:lstStyle/>
          <a:p>
            <a:fld id="{521E390B-DA96-486A-B933-46978A57D4CC}" type="slidenum">
              <a:rPr lang="en-US" smtClean="0"/>
              <a:t>‹#›</a:t>
            </a:fld>
            <a:endParaRPr lang="en-US"/>
          </a:p>
        </p:txBody>
      </p:sp>
    </p:spTree>
    <p:extLst>
      <p:ext uri="{BB962C8B-B14F-4D97-AF65-F5344CB8AC3E}">
        <p14:creationId xmlns:p14="http://schemas.microsoft.com/office/powerpoint/2010/main" val="383285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B3E0-C175-9719-342A-E14D3A951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0F827D-7BBC-619E-0D77-B26EB2256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B50225-DC71-6121-91CC-D5777F0D2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5320D-0C2B-B0B4-E1D6-55AF9286D2BC}"/>
              </a:ext>
            </a:extLst>
          </p:cNvPr>
          <p:cNvSpPr>
            <a:spLocks noGrp="1"/>
          </p:cNvSpPr>
          <p:nvPr>
            <p:ph type="dt" sz="half" idx="10"/>
          </p:nvPr>
        </p:nvSpPr>
        <p:spPr/>
        <p:txBody>
          <a:bodyPr/>
          <a:lstStyle/>
          <a:p>
            <a:fld id="{3E058843-25E3-49BE-BDEB-AA3C82C549B1}" type="datetimeFigureOut">
              <a:rPr lang="en-US" smtClean="0"/>
              <a:t>9/22/2025</a:t>
            </a:fld>
            <a:endParaRPr lang="en-US"/>
          </a:p>
        </p:txBody>
      </p:sp>
      <p:sp>
        <p:nvSpPr>
          <p:cNvPr id="6" name="Footer Placeholder 5">
            <a:extLst>
              <a:ext uri="{FF2B5EF4-FFF2-40B4-BE49-F238E27FC236}">
                <a16:creationId xmlns:a16="http://schemas.microsoft.com/office/drawing/2014/main" id="{5F183415-619C-C669-F887-4BFA5555E9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E5FE3-E89A-9237-F5A4-BC14DD99148D}"/>
              </a:ext>
            </a:extLst>
          </p:cNvPr>
          <p:cNvSpPr>
            <a:spLocks noGrp="1"/>
          </p:cNvSpPr>
          <p:nvPr>
            <p:ph type="sldNum" sz="quarter" idx="12"/>
          </p:nvPr>
        </p:nvSpPr>
        <p:spPr/>
        <p:txBody>
          <a:bodyPr/>
          <a:lstStyle/>
          <a:p>
            <a:fld id="{521E390B-DA96-486A-B933-46978A57D4CC}" type="slidenum">
              <a:rPr lang="en-US" smtClean="0"/>
              <a:t>‹#›</a:t>
            </a:fld>
            <a:endParaRPr lang="en-US"/>
          </a:p>
        </p:txBody>
      </p:sp>
    </p:spTree>
    <p:extLst>
      <p:ext uri="{BB962C8B-B14F-4D97-AF65-F5344CB8AC3E}">
        <p14:creationId xmlns:p14="http://schemas.microsoft.com/office/powerpoint/2010/main" val="127653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AF851B-6992-0122-4F46-2CBC75CD5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1015CE-4990-7665-B4A9-3B67E0110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86A87-006C-E566-A8BD-13DAE09D5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058843-25E3-49BE-BDEB-AA3C82C549B1}" type="datetimeFigureOut">
              <a:rPr lang="en-US" smtClean="0"/>
              <a:t>9/22/2025</a:t>
            </a:fld>
            <a:endParaRPr lang="en-US"/>
          </a:p>
        </p:txBody>
      </p:sp>
      <p:sp>
        <p:nvSpPr>
          <p:cNvPr id="5" name="Footer Placeholder 4">
            <a:extLst>
              <a:ext uri="{FF2B5EF4-FFF2-40B4-BE49-F238E27FC236}">
                <a16:creationId xmlns:a16="http://schemas.microsoft.com/office/drawing/2014/main" id="{11DF3713-EA6F-55B4-05AC-B6D5E8E880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02AB61-923B-6045-759F-BE5A354A4B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1E390B-DA96-486A-B933-46978A57D4CC}" type="slidenum">
              <a:rPr lang="en-US" smtClean="0"/>
              <a:t>‹#›</a:t>
            </a:fld>
            <a:endParaRPr lang="en-US"/>
          </a:p>
        </p:txBody>
      </p:sp>
    </p:spTree>
    <p:extLst>
      <p:ext uri="{BB962C8B-B14F-4D97-AF65-F5344CB8AC3E}">
        <p14:creationId xmlns:p14="http://schemas.microsoft.com/office/powerpoint/2010/main" val="574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x.com/peterritchie" TargetMode="External"/><Relationship Id="rId7" Type="http://schemas.openxmlformats.org/officeDocument/2006/relationships/hyperlink" Target="https://bsky.app/profile/peterritchie.com" TargetMode="External"/><Relationship Id="rId12"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mailto:peter@peterritchie.com" TargetMode="External"/><Relationship Id="rId11" Type="http://schemas.openxmlformats.org/officeDocument/2006/relationships/image" Target="../media/image7.png"/><Relationship Id="rId5" Type="http://schemas.openxmlformats.org/officeDocument/2006/relationships/hyperlink" Target="https://github.com/peteraritchie" TargetMode="External"/><Relationship Id="rId10" Type="http://schemas.openxmlformats.org/officeDocument/2006/relationships/image" Target="../media/image6.png"/><Relationship Id="rId4" Type="http://schemas.openxmlformats.org/officeDocument/2006/relationships/hyperlink" Target="https://www.linkedin.com/in/peteraritchie"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82C7-7D31-5995-81FD-A41E97B8CAB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99A60BA-2D89-C94C-10AD-A4FF35B50C0A}"/>
              </a:ext>
            </a:extLst>
          </p:cNvPr>
          <p:cNvSpPr>
            <a:spLocks noGrp="1"/>
          </p:cNvSpPr>
          <p:nvPr>
            <p:ph idx="1"/>
          </p:nvPr>
        </p:nvSpPr>
        <p:spPr>
          <a:xfrm>
            <a:off x="838200" y="1366630"/>
            <a:ext cx="10515600" cy="4810333"/>
          </a:xfrm>
        </p:spPr>
        <p:txBody>
          <a:bodyPr>
            <a:normAutofit fontScale="70000" lnSpcReduction="20000"/>
          </a:bodyPr>
          <a:lstStyle/>
          <a:p>
            <a:r>
              <a:rPr lang="en-US" dirty="0"/>
              <a:t>It’s easy to feel helpless when developing software when what we’re asked to do is constantly changing, unclear, or lacks criteria to demonstrate “done”.</a:t>
            </a:r>
          </a:p>
          <a:p>
            <a:r>
              <a:rPr lang="en-US" dirty="0"/>
              <a:t>Developers must be </a:t>
            </a:r>
            <a:r>
              <a:rPr lang="en-US" i="1" dirty="0"/>
              <a:t>agile</a:t>
            </a:r>
            <a:r>
              <a:rPr lang="en-US" dirty="0"/>
              <a:t>—recognizing and responding to change—but not all changes are equal. Any product must have purpose; changes that contradict the vision or mission create uncertainty, frustration, and quality issues.</a:t>
            </a:r>
          </a:p>
          <a:p>
            <a:r>
              <a:rPr lang="en-US" dirty="0"/>
              <a:t>This session digs into how business motivation relates to product engineering and how those relationships can be mined and leveraged to not only ensure the software development effort is on track but also to ensure expectations are realistic and focused.</a:t>
            </a:r>
          </a:p>
          <a:p>
            <a:r>
              <a:rPr lang="en-US" dirty="0"/>
              <a:t>Proven techniques to scope the effort and focus expectations will be detailed, including:</a:t>
            </a:r>
          </a:p>
          <a:p>
            <a:r>
              <a:rPr lang="en-US" dirty="0"/>
              <a:t>understanding the business motivation</a:t>
            </a:r>
          </a:p>
          <a:p>
            <a:r>
              <a:rPr lang="en-US" dirty="0"/>
              <a:t>questions to ask when business motivation is unclear or contradictory</a:t>
            </a:r>
          </a:p>
          <a:p>
            <a:r>
              <a:rPr lang="en-US" dirty="0"/>
              <a:t>creating sensible software development goals and objectives</a:t>
            </a:r>
          </a:p>
          <a:p>
            <a:r>
              <a:rPr lang="en-US" dirty="0"/>
              <a:t>translating motivation to quality attributes</a:t>
            </a:r>
          </a:p>
          <a:p>
            <a:r>
              <a:rPr lang="en-US" dirty="0"/>
              <a:t>separating product engineering from experimentation</a:t>
            </a:r>
          </a:p>
          <a:p>
            <a:r>
              <a:rPr lang="en-US" dirty="0"/>
              <a:t>encouraging clear and achievable acceptance criteria</a:t>
            </a:r>
          </a:p>
          <a:p>
            <a:r>
              <a:rPr lang="en-US" dirty="0"/>
              <a:t>using estimation and time-boxing to scope efforts</a:t>
            </a:r>
          </a:p>
        </p:txBody>
      </p:sp>
    </p:spTree>
    <p:extLst>
      <p:ext uri="{BB962C8B-B14F-4D97-AF65-F5344CB8AC3E}">
        <p14:creationId xmlns:p14="http://schemas.microsoft.com/office/powerpoint/2010/main" val="200391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8DE0E1-318C-A4F0-352A-3514D5B6390D}"/>
              </a:ext>
            </a:extLst>
          </p:cNvPr>
          <p:cNvPicPr>
            <a:picLocks noChangeAspect="1"/>
          </p:cNvPicPr>
          <p:nvPr/>
        </p:nvPicPr>
        <p:blipFill>
          <a:blip r:embed="rId2"/>
          <a:stretch>
            <a:fillRect/>
          </a:stretch>
        </p:blipFill>
        <p:spPr>
          <a:xfrm>
            <a:off x="2897659" y="326912"/>
            <a:ext cx="6396682" cy="6204176"/>
          </a:xfrm>
          <a:prstGeom prst="rect">
            <a:avLst/>
          </a:prstGeom>
        </p:spPr>
      </p:pic>
    </p:spTree>
    <p:extLst>
      <p:ext uri="{BB962C8B-B14F-4D97-AF65-F5344CB8AC3E}">
        <p14:creationId xmlns:p14="http://schemas.microsoft.com/office/powerpoint/2010/main" val="11819234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42E3-979C-9DED-3BE4-7A279EA0E305}"/>
              </a:ext>
            </a:extLst>
          </p:cNvPr>
          <p:cNvSpPr>
            <a:spLocks noGrp="1"/>
          </p:cNvSpPr>
          <p:nvPr>
            <p:ph type="title"/>
          </p:nvPr>
        </p:nvSpPr>
        <p:spPr/>
        <p:txBody>
          <a:bodyPr/>
          <a:lstStyle/>
          <a:p>
            <a:r>
              <a:rPr lang="en-US" dirty="0"/>
              <a:t>User stories</a:t>
            </a:r>
          </a:p>
        </p:txBody>
      </p:sp>
      <p:sp>
        <p:nvSpPr>
          <p:cNvPr id="3" name="Content Placeholder 2">
            <a:extLst>
              <a:ext uri="{FF2B5EF4-FFF2-40B4-BE49-F238E27FC236}">
                <a16:creationId xmlns:a16="http://schemas.microsoft.com/office/drawing/2014/main" id="{C8F29C4F-062F-EA82-7060-F9F4124AC7FF}"/>
              </a:ext>
            </a:extLst>
          </p:cNvPr>
          <p:cNvSpPr>
            <a:spLocks noGrp="1"/>
          </p:cNvSpPr>
          <p:nvPr>
            <p:ph idx="1"/>
          </p:nvPr>
        </p:nvSpPr>
        <p:spPr/>
        <p:txBody>
          <a:bodyPr/>
          <a:lstStyle/>
          <a:p>
            <a:r>
              <a:rPr lang="en-US" b="1" dirty="0"/>
              <a:t>As a</a:t>
            </a:r>
            <a:r>
              <a:rPr lang="en-US" dirty="0"/>
              <a:t> </a:t>
            </a:r>
            <a:r>
              <a:rPr lang="en-US" i="1" dirty="0"/>
              <a:t>&lt;role&gt;</a:t>
            </a:r>
            <a:r>
              <a:rPr lang="en-US" dirty="0"/>
              <a:t>, </a:t>
            </a:r>
            <a:br>
              <a:rPr lang="en-US" dirty="0"/>
            </a:br>
            <a:r>
              <a:rPr lang="en-US" b="1" dirty="0"/>
              <a:t>I want</a:t>
            </a:r>
            <a:r>
              <a:rPr lang="en-US" dirty="0"/>
              <a:t> </a:t>
            </a:r>
            <a:r>
              <a:rPr lang="en-US" i="1" dirty="0"/>
              <a:t>&lt;to perform an action&gt;</a:t>
            </a:r>
            <a:r>
              <a:rPr lang="en-US" dirty="0"/>
              <a:t>, </a:t>
            </a:r>
            <a:br>
              <a:rPr lang="en-US" dirty="0"/>
            </a:br>
            <a:r>
              <a:rPr lang="en-US" b="1" dirty="0"/>
              <a:t>so that</a:t>
            </a:r>
            <a:r>
              <a:rPr lang="en-US" dirty="0"/>
              <a:t> </a:t>
            </a:r>
            <a:r>
              <a:rPr lang="en-US" i="1" dirty="0"/>
              <a:t>&lt;I can achieve some goal&gt;</a:t>
            </a:r>
            <a:r>
              <a:rPr lang="en-US" dirty="0"/>
              <a:t>.</a:t>
            </a:r>
          </a:p>
        </p:txBody>
      </p:sp>
    </p:spTree>
    <p:extLst>
      <p:ext uri="{BB962C8B-B14F-4D97-AF65-F5344CB8AC3E}">
        <p14:creationId xmlns:p14="http://schemas.microsoft.com/office/powerpoint/2010/main" val="386713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C741-7578-E324-923E-542077B8E7D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23D145D-3689-756B-526E-788040A455EC}"/>
              </a:ext>
            </a:extLst>
          </p:cNvPr>
          <p:cNvSpPr>
            <a:spLocks noGrp="1"/>
          </p:cNvSpPr>
          <p:nvPr>
            <p:ph idx="1"/>
          </p:nvPr>
        </p:nvSpPr>
        <p:spPr/>
        <p:txBody>
          <a:bodyPr anchor="ctr">
            <a:normAutofit/>
          </a:bodyPr>
          <a:lstStyle/>
          <a:p>
            <a:pPr marL="0" indent="0" algn="ctr">
              <a:buNone/>
            </a:pPr>
            <a:r>
              <a:rPr lang="en-US" sz="3400" b="1" dirty="0">
                <a:latin typeface="Segoe Print" panose="02000600000000000000" pitchFamily="2" charset="0"/>
              </a:rPr>
              <a:t>As a</a:t>
            </a:r>
            <a:r>
              <a:rPr lang="en-US" sz="3400" dirty="0">
                <a:latin typeface="Segoe Print" panose="02000600000000000000" pitchFamily="2" charset="0"/>
              </a:rPr>
              <a:t> website user,</a:t>
            </a:r>
          </a:p>
          <a:p>
            <a:pPr marL="0" indent="0" algn="ctr">
              <a:buNone/>
            </a:pPr>
            <a:r>
              <a:rPr lang="en-US" sz="3400" b="1" dirty="0">
                <a:latin typeface="Segoe Print" panose="02000600000000000000" pitchFamily="2" charset="0"/>
              </a:rPr>
              <a:t>I want </a:t>
            </a:r>
            <a:r>
              <a:rPr lang="en-US" sz="3400" dirty="0">
                <a:latin typeface="Segoe Print" panose="02000600000000000000" pitchFamily="2" charset="0"/>
              </a:rPr>
              <a:t>to reset my password,</a:t>
            </a:r>
          </a:p>
          <a:p>
            <a:pPr marL="0" indent="0" algn="ctr">
              <a:buNone/>
            </a:pPr>
            <a:r>
              <a:rPr lang="en-US" sz="3400" b="1" dirty="0">
                <a:latin typeface="Segoe Print" panose="02000600000000000000" pitchFamily="2" charset="0"/>
              </a:rPr>
              <a:t>so that </a:t>
            </a:r>
            <a:r>
              <a:rPr lang="en-US" sz="3400" dirty="0">
                <a:latin typeface="Segoe Print" panose="02000600000000000000" pitchFamily="2" charset="0"/>
              </a:rPr>
              <a:t>I can access my account if I forget it.</a:t>
            </a:r>
          </a:p>
        </p:txBody>
      </p:sp>
    </p:spTree>
    <p:extLst>
      <p:ext uri="{BB962C8B-B14F-4D97-AF65-F5344CB8AC3E}">
        <p14:creationId xmlns:p14="http://schemas.microsoft.com/office/powerpoint/2010/main" val="387283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9170-A523-FFB4-A3EB-28B115B11389}"/>
              </a:ext>
            </a:extLst>
          </p:cNvPr>
          <p:cNvSpPr>
            <a:spLocks noGrp="1"/>
          </p:cNvSpPr>
          <p:nvPr>
            <p:ph type="title"/>
          </p:nvPr>
        </p:nvSpPr>
        <p:spPr/>
        <p:txBody>
          <a:bodyPr/>
          <a:lstStyle/>
          <a:p>
            <a:r>
              <a:rPr lang="en-US" dirty="0"/>
              <a:t>User stories, pros and cons</a:t>
            </a:r>
          </a:p>
        </p:txBody>
      </p:sp>
      <p:sp>
        <p:nvSpPr>
          <p:cNvPr id="3" name="Content Placeholder 2">
            <a:extLst>
              <a:ext uri="{FF2B5EF4-FFF2-40B4-BE49-F238E27FC236}">
                <a16:creationId xmlns:a16="http://schemas.microsoft.com/office/drawing/2014/main" id="{AD9F3B3C-28E2-0858-9571-75A572781C8A}"/>
              </a:ext>
            </a:extLst>
          </p:cNvPr>
          <p:cNvSpPr>
            <a:spLocks noGrp="1"/>
          </p:cNvSpPr>
          <p:nvPr>
            <p:ph idx="1"/>
          </p:nvPr>
        </p:nvSpPr>
        <p:spPr/>
        <p:txBody>
          <a:bodyPr>
            <a:normAutofit/>
          </a:bodyPr>
          <a:lstStyle/>
          <a:p>
            <a:r>
              <a:rPr lang="en-US" sz="3600" dirty="0"/>
              <a:t>Pros</a:t>
            </a:r>
          </a:p>
          <a:p>
            <a:pPr lvl="1"/>
            <a:r>
              <a:rPr lang="en-US" sz="3200" dirty="0"/>
              <a:t>Simple, easy for non-technicians to reason about</a:t>
            </a:r>
          </a:p>
          <a:p>
            <a:pPr lvl="1"/>
            <a:r>
              <a:rPr lang="en-US" sz="3200" dirty="0"/>
              <a:t>Well supported and documented</a:t>
            </a:r>
          </a:p>
          <a:p>
            <a:r>
              <a:rPr lang="en-US" sz="3600" dirty="0"/>
              <a:t>Cons</a:t>
            </a:r>
          </a:p>
          <a:p>
            <a:pPr lvl="1"/>
            <a:r>
              <a:rPr lang="en-US" sz="3200" dirty="0"/>
              <a:t>Easy to leave details out</a:t>
            </a:r>
          </a:p>
          <a:p>
            <a:pPr lvl="1"/>
            <a:r>
              <a:rPr lang="en-US" sz="3200" dirty="0"/>
              <a:t>Easy to make assumptions</a:t>
            </a:r>
          </a:p>
        </p:txBody>
      </p:sp>
    </p:spTree>
    <p:extLst>
      <p:ext uri="{BB962C8B-B14F-4D97-AF65-F5344CB8AC3E}">
        <p14:creationId xmlns:p14="http://schemas.microsoft.com/office/powerpoint/2010/main" val="180805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C741-7578-E324-923E-542077B8E7D5}"/>
              </a:ext>
            </a:extLst>
          </p:cNvPr>
          <p:cNvSpPr>
            <a:spLocks noGrp="1"/>
          </p:cNvSpPr>
          <p:nvPr>
            <p:ph type="title"/>
          </p:nvPr>
        </p:nvSpPr>
        <p:spPr/>
        <p:txBody>
          <a:bodyPr/>
          <a:lstStyle/>
          <a:p>
            <a:r>
              <a:rPr lang="en-US" dirty="0"/>
              <a:t>Bad example</a:t>
            </a:r>
          </a:p>
        </p:txBody>
      </p:sp>
      <p:sp>
        <p:nvSpPr>
          <p:cNvPr id="3" name="Content Placeholder 2">
            <a:extLst>
              <a:ext uri="{FF2B5EF4-FFF2-40B4-BE49-F238E27FC236}">
                <a16:creationId xmlns:a16="http://schemas.microsoft.com/office/drawing/2014/main" id="{023D145D-3689-756B-526E-788040A455EC}"/>
              </a:ext>
            </a:extLst>
          </p:cNvPr>
          <p:cNvSpPr>
            <a:spLocks noGrp="1"/>
          </p:cNvSpPr>
          <p:nvPr>
            <p:ph idx="1"/>
          </p:nvPr>
        </p:nvSpPr>
        <p:spPr/>
        <p:txBody>
          <a:bodyPr anchor="ctr">
            <a:normAutofit/>
          </a:bodyPr>
          <a:lstStyle/>
          <a:p>
            <a:pPr marL="0" indent="0" algn="ctr">
              <a:buNone/>
            </a:pPr>
            <a:r>
              <a:rPr lang="en-US" sz="3400" b="1" dirty="0">
                <a:latin typeface="Segoe Print" panose="02000600000000000000" pitchFamily="2" charset="0"/>
              </a:rPr>
              <a:t>As a</a:t>
            </a:r>
            <a:r>
              <a:rPr lang="en-US" sz="3400" dirty="0">
                <a:latin typeface="Segoe Print" panose="02000600000000000000" pitchFamily="2" charset="0"/>
              </a:rPr>
              <a:t> user,</a:t>
            </a:r>
          </a:p>
          <a:p>
            <a:pPr marL="0" indent="0" algn="ctr">
              <a:buNone/>
            </a:pPr>
            <a:r>
              <a:rPr lang="en-US" sz="3400" b="1" dirty="0">
                <a:latin typeface="Segoe Print" panose="02000600000000000000" pitchFamily="2" charset="0"/>
              </a:rPr>
              <a:t>I want </a:t>
            </a:r>
            <a:r>
              <a:rPr lang="en-US" sz="3400" dirty="0">
                <a:latin typeface="Segoe Print" panose="02000600000000000000" pitchFamily="2" charset="0"/>
              </a:rPr>
              <a:t>to reset my password,</a:t>
            </a:r>
          </a:p>
          <a:p>
            <a:pPr marL="0" indent="0" algn="ctr">
              <a:buNone/>
            </a:pPr>
            <a:r>
              <a:rPr lang="en-US" sz="3400" b="1" dirty="0">
                <a:latin typeface="Segoe Print" panose="02000600000000000000" pitchFamily="2" charset="0"/>
              </a:rPr>
              <a:t>so that </a:t>
            </a:r>
            <a:r>
              <a:rPr lang="en-US" sz="3400" dirty="0">
                <a:latin typeface="Segoe Print" panose="02000600000000000000" pitchFamily="2" charset="0"/>
              </a:rPr>
              <a:t>I can have my password reset.</a:t>
            </a:r>
          </a:p>
        </p:txBody>
      </p:sp>
      <p:sp>
        <p:nvSpPr>
          <p:cNvPr id="5" name="Content Placeholder 3">
            <a:extLst>
              <a:ext uri="{FF2B5EF4-FFF2-40B4-BE49-F238E27FC236}">
                <a16:creationId xmlns:a16="http://schemas.microsoft.com/office/drawing/2014/main" id="{700C4902-911E-4DC8-C99A-F09E2D414E60}"/>
              </a:ext>
            </a:extLst>
          </p:cNvPr>
          <p:cNvSpPr txBox="1">
            <a:spLocks/>
          </p:cNvSpPr>
          <p:nvPr/>
        </p:nvSpPr>
        <p:spPr>
          <a:xfrm>
            <a:off x="838200" y="1825625"/>
            <a:ext cx="10515600" cy="435133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400" dirty="0">
                <a:latin typeface="Segoe Print" panose="02000600000000000000" pitchFamily="2" charset="0"/>
              </a:rPr>
              <a:t>Implement password reset</a:t>
            </a:r>
          </a:p>
        </p:txBody>
      </p:sp>
    </p:spTree>
    <p:extLst>
      <p:ext uri="{BB962C8B-B14F-4D97-AF65-F5344CB8AC3E}">
        <p14:creationId xmlns:p14="http://schemas.microsoft.com/office/powerpoint/2010/main" val="217572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A828-2E5D-01B5-957A-98C8609905B7}"/>
              </a:ext>
            </a:extLst>
          </p:cNvPr>
          <p:cNvSpPr>
            <a:spLocks noGrp="1"/>
          </p:cNvSpPr>
          <p:nvPr>
            <p:ph type="title"/>
          </p:nvPr>
        </p:nvSpPr>
        <p:spPr/>
        <p:txBody>
          <a:bodyPr/>
          <a:lstStyle/>
          <a:p>
            <a:r>
              <a:rPr lang="en-US" dirty="0"/>
              <a:t>I.N.V.E.S.T method of assessing user stories</a:t>
            </a:r>
          </a:p>
        </p:txBody>
      </p:sp>
      <p:sp>
        <p:nvSpPr>
          <p:cNvPr id="3" name="Content Placeholder 2">
            <a:extLst>
              <a:ext uri="{FF2B5EF4-FFF2-40B4-BE49-F238E27FC236}">
                <a16:creationId xmlns:a16="http://schemas.microsoft.com/office/drawing/2014/main" id="{522F6184-381D-9ADB-7786-7F15CDC548C1}"/>
              </a:ext>
            </a:extLst>
          </p:cNvPr>
          <p:cNvSpPr>
            <a:spLocks noGrp="1"/>
          </p:cNvSpPr>
          <p:nvPr>
            <p:ph idx="1"/>
          </p:nvPr>
        </p:nvSpPr>
        <p:spPr/>
        <p:txBody>
          <a:bodyPr>
            <a:normAutofit/>
          </a:bodyPr>
          <a:lstStyle/>
          <a:p>
            <a:r>
              <a:rPr lang="en-US" sz="3200" dirty="0"/>
              <a:t>Independent</a:t>
            </a:r>
          </a:p>
          <a:p>
            <a:r>
              <a:rPr lang="en-US" sz="3200" dirty="0"/>
              <a:t>Negotiable</a:t>
            </a:r>
          </a:p>
          <a:p>
            <a:r>
              <a:rPr lang="en-US" sz="3200" dirty="0"/>
              <a:t>Valuable</a:t>
            </a:r>
          </a:p>
          <a:p>
            <a:r>
              <a:rPr lang="en-US" sz="3200" dirty="0"/>
              <a:t>Estimable</a:t>
            </a:r>
          </a:p>
          <a:p>
            <a:r>
              <a:rPr lang="en-US" sz="3200" dirty="0"/>
              <a:t>Small</a:t>
            </a:r>
          </a:p>
          <a:p>
            <a:r>
              <a:rPr lang="en-US" sz="3200" dirty="0"/>
              <a:t>Testable</a:t>
            </a:r>
          </a:p>
        </p:txBody>
      </p:sp>
    </p:spTree>
    <p:extLst>
      <p:ext uri="{BB962C8B-B14F-4D97-AF65-F5344CB8AC3E}">
        <p14:creationId xmlns:p14="http://schemas.microsoft.com/office/powerpoint/2010/main" val="149806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D4B6-165B-B1EE-EAEE-C21EC7EF74BA}"/>
              </a:ext>
            </a:extLst>
          </p:cNvPr>
          <p:cNvSpPr>
            <a:spLocks noGrp="1"/>
          </p:cNvSpPr>
          <p:nvPr>
            <p:ph type="title"/>
          </p:nvPr>
        </p:nvSpPr>
        <p:spPr/>
        <p:txBody>
          <a:bodyPr/>
          <a:lstStyle/>
          <a:p>
            <a:r>
              <a:rPr lang="en-US" dirty="0"/>
              <a:t>My focus today</a:t>
            </a:r>
          </a:p>
        </p:txBody>
      </p:sp>
      <p:sp>
        <p:nvSpPr>
          <p:cNvPr id="3" name="Content Placeholder 2">
            <a:extLst>
              <a:ext uri="{FF2B5EF4-FFF2-40B4-BE49-F238E27FC236}">
                <a16:creationId xmlns:a16="http://schemas.microsoft.com/office/drawing/2014/main" id="{85064E80-F924-EFE4-053D-789718F79347}"/>
              </a:ext>
            </a:extLst>
          </p:cNvPr>
          <p:cNvSpPr>
            <a:spLocks noGrp="1"/>
          </p:cNvSpPr>
          <p:nvPr>
            <p:ph idx="1"/>
          </p:nvPr>
        </p:nvSpPr>
        <p:spPr/>
        <p:txBody>
          <a:bodyPr>
            <a:normAutofit/>
          </a:bodyPr>
          <a:lstStyle/>
          <a:p>
            <a:r>
              <a:rPr lang="en-US" sz="4000" dirty="0"/>
              <a:t>Valuable</a:t>
            </a:r>
          </a:p>
          <a:p>
            <a:r>
              <a:rPr lang="en-US" sz="4000" dirty="0"/>
              <a:t>Estimable</a:t>
            </a:r>
          </a:p>
          <a:p>
            <a:r>
              <a:rPr lang="en-US" sz="4000" dirty="0"/>
              <a:t>Testable</a:t>
            </a:r>
          </a:p>
        </p:txBody>
      </p:sp>
    </p:spTree>
    <p:extLst>
      <p:ext uri="{BB962C8B-B14F-4D97-AF65-F5344CB8AC3E}">
        <p14:creationId xmlns:p14="http://schemas.microsoft.com/office/powerpoint/2010/main" val="176137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FB2D-F7FA-328D-083F-9BF038B21910}"/>
              </a:ext>
            </a:extLst>
          </p:cNvPr>
          <p:cNvSpPr>
            <a:spLocks noGrp="1"/>
          </p:cNvSpPr>
          <p:nvPr>
            <p:ph type="title"/>
          </p:nvPr>
        </p:nvSpPr>
        <p:spPr/>
        <p:txBody>
          <a:bodyPr/>
          <a:lstStyle/>
          <a:p>
            <a:r>
              <a:rPr lang="en-US" dirty="0"/>
              <a:t>Independent, but alone, not enough</a:t>
            </a:r>
          </a:p>
        </p:txBody>
      </p:sp>
      <p:pic>
        <p:nvPicPr>
          <p:cNvPr id="5" name="Content Placeholder 4">
            <a:extLst>
              <a:ext uri="{FF2B5EF4-FFF2-40B4-BE49-F238E27FC236}">
                <a16:creationId xmlns:a16="http://schemas.microsoft.com/office/drawing/2014/main" id="{FD37FF4A-FD40-13C5-A67B-662310EEECA1}"/>
              </a:ext>
            </a:extLst>
          </p:cNvPr>
          <p:cNvPicPr>
            <a:picLocks noGrp="1" noChangeAspect="1"/>
          </p:cNvPicPr>
          <p:nvPr>
            <p:ph idx="1"/>
          </p:nvPr>
        </p:nvPicPr>
        <p:blipFill>
          <a:blip r:embed="rId3"/>
          <a:stretch>
            <a:fillRect/>
          </a:stretch>
        </p:blipFill>
        <p:spPr>
          <a:xfrm>
            <a:off x="3732663" y="1916326"/>
            <a:ext cx="4726674" cy="4726674"/>
          </a:xfrm>
          <a:prstGeom prst="rect">
            <a:avLst/>
          </a:prstGeom>
        </p:spPr>
      </p:pic>
    </p:spTree>
    <p:extLst>
      <p:ext uri="{BB962C8B-B14F-4D97-AF65-F5344CB8AC3E}">
        <p14:creationId xmlns:p14="http://schemas.microsoft.com/office/powerpoint/2010/main" val="51681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5"/>
                                        </p:tgtEl>
                                      </p:cBhvr>
                                      <p:by x="140000" y="140000"/>
                                    </p:animScale>
                                  </p:childTnLst>
                                </p:cTn>
                              </p:par>
                              <p:par>
                                <p:cTn id="7" presetID="64" presetClass="path" presetSubtype="0" accel="50000" decel="50000" fill="hold" nodeType="withEffect">
                                  <p:stCondLst>
                                    <p:cond delay="0"/>
                                  </p:stCondLst>
                                  <p:childTnLst>
                                    <p:animMotion origin="layout" path="M 0 -4.07407E-6 L 0 -0.10254 " pathEditMode="relative" rAng="0" ptsTypes="AA">
                                      <p:cBhvr>
                                        <p:cTn id="8" dur="1000" fill="hold"/>
                                        <p:tgtEl>
                                          <p:spTgt spid="5"/>
                                        </p:tgtEl>
                                        <p:attrNameLst>
                                          <p:attrName>ppt_x</p:attrName>
                                          <p:attrName>ppt_y</p:attrName>
                                        </p:attrNameLst>
                                      </p:cBhvr>
                                      <p:rCtr x="0" y="-5139"/>
                                    </p:animMotion>
                                  </p:childTnLst>
                                </p:cTn>
                              </p:par>
                              <p:par>
                                <p:cTn id="9" presetID="10" presetClass="exit" presetSubtype="0" fill="hold" grpId="0" nodeType="withEffect">
                                  <p:stCondLst>
                                    <p:cond delay="0"/>
                                  </p:stCondLst>
                                  <p:childTnLst>
                                    <p:animEffect transition="out" filter="fade">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9D83-8F8D-86ED-D577-0128B0DE0CFC}"/>
              </a:ext>
            </a:extLst>
          </p:cNvPr>
          <p:cNvSpPr>
            <a:spLocks noGrp="1"/>
          </p:cNvSpPr>
          <p:nvPr>
            <p:ph type="title"/>
          </p:nvPr>
        </p:nvSpPr>
        <p:spPr/>
        <p:txBody>
          <a:bodyPr/>
          <a:lstStyle/>
          <a:p>
            <a:r>
              <a:rPr lang="en-US" dirty="0"/>
              <a:t>Missing details, assumptions</a:t>
            </a:r>
          </a:p>
        </p:txBody>
      </p:sp>
      <p:sp>
        <p:nvSpPr>
          <p:cNvPr id="3" name="Content Placeholder 2">
            <a:extLst>
              <a:ext uri="{FF2B5EF4-FFF2-40B4-BE49-F238E27FC236}">
                <a16:creationId xmlns:a16="http://schemas.microsoft.com/office/drawing/2014/main" id="{4EEA1684-D660-52DF-8996-EB74FD29B3F3}"/>
              </a:ext>
            </a:extLst>
          </p:cNvPr>
          <p:cNvSpPr>
            <a:spLocks noGrp="1"/>
          </p:cNvSpPr>
          <p:nvPr>
            <p:ph idx="1"/>
          </p:nvPr>
        </p:nvSpPr>
        <p:spPr/>
        <p:txBody>
          <a:bodyPr>
            <a:normAutofit/>
          </a:bodyPr>
          <a:lstStyle/>
          <a:p>
            <a:r>
              <a:rPr lang="en-US" sz="3600" dirty="0"/>
              <a:t>What’s involved in resetting a password?</a:t>
            </a:r>
          </a:p>
          <a:p>
            <a:r>
              <a:rPr lang="en-US" sz="3600" dirty="0"/>
              <a:t>Send a new password when they click Reset?</a:t>
            </a:r>
          </a:p>
          <a:p>
            <a:r>
              <a:rPr lang="en-US" sz="3600" dirty="0"/>
              <a:t>Have them enter a new password?</a:t>
            </a:r>
          </a:p>
          <a:p>
            <a:r>
              <a:rPr lang="en-US" sz="3600" dirty="0"/>
              <a:t>How do we know the right person is resetting a password?</a:t>
            </a:r>
          </a:p>
        </p:txBody>
      </p:sp>
    </p:spTree>
    <p:extLst>
      <p:ext uri="{BB962C8B-B14F-4D97-AF65-F5344CB8AC3E}">
        <p14:creationId xmlns:p14="http://schemas.microsoft.com/office/powerpoint/2010/main" val="360458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42E3-979C-9DED-3BE4-7A279EA0E305}"/>
              </a:ext>
            </a:extLst>
          </p:cNvPr>
          <p:cNvSpPr>
            <a:spLocks noGrp="1"/>
          </p:cNvSpPr>
          <p:nvPr>
            <p:ph type="title"/>
          </p:nvPr>
        </p:nvSpPr>
        <p:spPr>
          <a:xfrm>
            <a:off x="838200" y="365126"/>
            <a:ext cx="10515600" cy="760814"/>
          </a:xfrm>
        </p:spPr>
        <p:txBody>
          <a:bodyPr/>
          <a:lstStyle/>
          <a:p>
            <a:r>
              <a:rPr lang="en-US" dirty="0"/>
              <a:t>User story</a:t>
            </a:r>
          </a:p>
        </p:txBody>
      </p:sp>
      <p:sp>
        <p:nvSpPr>
          <p:cNvPr id="3" name="Content Placeholder 2">
            <a:extLst>
              <a:ext uri="{FF2B5EF4-FFF2-40B4-BE49-F238E27FC236}">
                <a16:creationId xmlns:a16="http://schemas.microsoft.com/office/drawing/2014/main" id="{C8F29C4F-062F-EA82-7060-F9F4124AC7FF}"/>
              </a:ext>
            </a:extLst>
          </p:cNvPr>
          <p:cNvSpPr>
            <a:spLocks noGrp="1"/>
          </p:cNvSpPr>
          <p:nvPr>
            <p:ph idx="1"/>
          </p:nvPr>
        </p:nvSpPr>
        <p:spPr>
          <a:xfrm>
            <a:off x="443551" y="1125939"/>
            <a:ext cx="11265408" cy="1105470"/>
          </a:xfrm>
        </p:spPr>
        <p:txBody>
          <a:bodyPr>
            <a:normAutofit lnSpcReduction="10000"/>
          </a:bodyPr>
          <a:lstStyle/>
          <a:p>
            <a:pPr marL="0" indent="0">
              <a:lnSpc>
                <a:spcPct val="80000"/>
              </a:lnSpc>
              <a:buNone/>
            </a:pPr>
            <a:r>
              <a:rPr lang="en-US" b="1" dirty="0"/>
              <a:t>As a</a:t>
            </a:r>
            <a:r>
              <a:rPr lang="en-US" dirty="0"/>
              <a:t> website user, </a:t>
            </a:r>
            <a:br>
              <a:rPr lang="en-US" dirty="0"/>
            </a:br>
            <a:r>
              <a:rPr lang="en-US" b="1" dirty="0"/>
              <a:t>I want</a:t>
            </a:r>
            <a:r>
              <a:rPr lang="en-US" dirty="0"/>
              <a:t> reset my password, </a:t>
            </a:r>
            <a:br>
              <a:rPr lang="en-US" dirty="0"/>
            </a:br>
            <a:r>
              <a:rPr lang="en-US" b="1" dirty="0"/>
              <a:t>so that</a:t>
            </a:r>
            <a:r>
              <a:rPr lang="en-US" dirty="0"/>
              <a:t> I can access my account if I forget it.</a:t>
            </a:r>
          </a:p>
        </p:txBody>
      </p:sp>
      <p:sp>
        <p:nvSpPr>
          <p:cNvPr id="4" name="Content Placeholder 2">
            <a:extLst>
              <a:ext uri="{FF2B5EF4-FFF2-40B4-BE49-F238E27FC236}">
                <a16:creationId xmlns:a16="http://schemas.microsoft.com/office/drawing/2014/main" id="{7FBC51C6-B8A6-9729-51F8-A25186BA47B8}"/>
              </a:ext>
            </a:extLst>
          </p:cNvPr>
          <p:cNvSpPr txBox="1">
            <a:spLocks/>
          </p:cNvSpPr>
          <p:nvPr/>
        </p:nvSpPr>
        <p:spPr>
          <a:xfrm>
            <a:off x="443551" y="2265529"/>
            <a:ext cx="11265408" cy="1371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Given</a:t>
            </a:r>
            <a:r>
              <a:rPr lang="en-US" dirty="0"/>
              <a:t> the user navigates to the login page. </a:t>
            </a:r>
            <a:br>
              <a:rPr lang="en-US" dirty="0"/>
            </a:br>
            <a:r>
              <a:rPr lang="en-US" b="1" dirty="0"/>
              <a:t>When</a:t>
            </a:r>
            <a:r>
              <a:rPr lang="en-US" dirty="0"/>
              <a:t> the user selects the "Forgot Password" option and enters a valid email address,</a:t>
            </a:r>
            <a:br>
              <a:rPr lang="en-US" dirty="0"/>
            </a:br>
            <a:r>
              <a:rPr lang="en-US" b="1" dirty="0"/>
              <a:t>Then</a:t>
            </a:r>
            <a:r>
              <a:rPr lang="en-US" dirty="0"/>
              <a:t> the system sends the password reset link to the entered email.</a:t>
            </a:r>
          </a:p>
        </p:txBody>
      </p:sp>
      <p:sp>
        <p:nvSpPr>
          <p:cNvPr id="5" name="Content Placeholder 2">
            <a:extLst>
              <a:ext uri="{FF2B5EF4-FFF2-40B4-BE49-F238E27FC236}">
                <a16:creationId xmlns:a16="http://schemas.microsoft.com/office/drawing/2014/main" id="{32B53C60-B6D0-F400-0737-31569AF142B9}"/>
              </a:ext>
            </a:extLst>
          </p:cNvPr>
          <p:cNvSpPr txBox="1">
            <a:spLocks/>
          </p:cNvSpPr>
          <p:nvPr/>
        </p:nvSpPr>
        <p:spPr>
          <a:xfrm>
            <a:off x="443551" y="3861689"/>
            <a:ext cx="11265408" cy="1088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sz="2600" b="1" dirty="0"/>
              <a:t>Given</a:t>
            </a:r>
            <a:r>
              <a:rPr lang="en-US" sz="2600" dirty="0"/>
              <a:t> the user has entered a valid email address on the password reset page</a:t>
            </a:r>
            <a:br>
              <a:rPr lang="en-US" sz="2600" dirty="0"/>
            </a:br>
            <a:r>
              <a:rPr lang="en-US" sz="2600" b="1" dirty="0"/>
              <a:t>When</a:t>
            </a:r>
            <a:r>
              <a:rPr lang="en-US" sz="2600" dirty="0"/>
              <a:t> they submit the form,</a:t>
            </a:r>
            <a:br>
              <a:rPr lang="en-US" sz="2600" dirty="0"/>
            </a:br>
            <a:r>
              <a:rPr lang="en-US" sz="2600" b="1" dirty="0"/>
              <a:t>Then</a:t>
            </a:r>
            <a:r>
              <a:rPr lang="en-US" sz="2600" dirty="0"/>
              <a:t> they should receive a confirmation message that an email has been sent</a:t>
            </a:r>
          </a:p>
        </p:txBody>
      </p:sp>
      <p:sp>
        <p:nvSpPr>
          <p:cNvPr id="6" name="Title 1">
            <a:extLst>
              <a:ext uri="{FF2B5EF4-FFF2-40B4-BE49-F238E27FC236}">
                <a16:creationId xmlns:a16="http://schemas.microsoft.com/office/drawing/2014/main" id="{E8981EE8-6254-4323-F338-702208910083}"/>
              </a:ext>
            </a:extLst>
          </p:cNvPr>
          <p:cNvSpPr txBox="1">
            <a:spLocks/>
          </p:cNvSpPr>
          <p:nvPr/>
        </p:nvSpPr>
        <p:spPr>
          <a:xfrm>
            <a:off x="3342503" y="365124"/>
            <a:ext cx="8182232" cy="7608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with acceptance criteria</a:t>
            </a:r>
          </a:p>
        </p:txBody>
      </p:sp>
      <p:sp>
        <p:nvSpPr>
          <p:cNvPr id="7" name="Content Placeholder 2">
            <a:extLst>
              <a:ext uri="{FF2B5EF4-FFF2-40B4-BE49-F238E27FC236}">
                <a16:creationId xmlns:a16="http://schemas.microsoft.com/office/drawing/2014/main" id="{E21AC4E4-60C8-8906-7313-7B594AD2809D}"/>
              </a:ext>
            </a:extLst>
          </p:cNvPr>
          <p:cNvSpPr txBox="1">
            <a:spLocks/>
          </p:cNvSpPr>
          <p:nvPr/>
        </p:nvSpPr>
        <p:spPr>
          <a:xfrm>
            <a:off x="443551" y="5174478"/>
            <a:ext cx="11265408" cy="1371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sz="2600" b="1" dirty="0"/>
              <a:t>Given</a:t>
            </a:r>
            <a:r>
              <a:rPr lang="en-US" sz="2600" dirty="0"/>
              <a:t> the user has received the password reset email.</a:t>
            </a:r>
            <a:br>
              <a:rPr lang="en-US" sz="2600" dirty="0"/>
            </a:br>
            <a:r>
              <a:rPr lang="en-US" sz="2600" b="1" dirty="0"/>
              <a:t>When</a:t>
            </a:r>
            <a:r>
              <a:rPr lang="en-US" sz="2600" dirty="0"/>
              <a:t> they click the link in the email and enter a new password,</a:t>
            </a:r>
            <a:br>
              <a:rPr lang="en-US" sz="2600" dirty="0"/>
            </a:br>
            <a:r>
              <a:rPr lang="en-US" sz="2600" b="1" dirty="0"/>
              <a:t>Then</a:t>
            </a:r>
            <a:r>
              <a:rPr lang="en-US" sz="2600" dirty="0"/>
              <a:t> their password will be updated, and they should be able to log in with the new password.</a:t>
            </a:r>
          </a:p>
        </p:txBody>
      </p:sp>
    </p:spTree>
    <p:extLst>
      <p:ext uri="{BB962C8B-B14F-4D97-AF65-F5344CB8AC3E}">
        <p14:creationId xmlns:p14="http://schemas.microsoft.com/office/powerpoint/2010/main" val="273643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6" presetClass="emph" presetSubtype="0" fill="hold" grpId="1"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6" grpId="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B89A-6F31-C5CF-4B70-3FDB736A6DE2}"/>
              </a:ext>
            </a:extLst>
          </p:cNvPr>
          <p:cNvSpPr>
            <a:spLocks noGrp="1"/>
          </p:cNvSpPr>
          <p:nvPr>
            <p:ph type="ctrTitle"/>
          </p:nvPr>
        </p:nvSpPr>
        <p:spPr/>
        <p:txBody>
          <a:bodyPr>
            <a:normAutofit fontScale="90000"/>
          </a:bodyPr>
          <a:lstStyle/>
          <a:p>
            <a:r>
              <a:rPr lang="en-US" dirty="0"/>
              <a:t>When Clear Expectations are Lacking, Succeeding as a Software Developer</a:t>
            </a:r>
          </a:p>
        </p:txBody>
      </p:sp>
      <p:sp>
        <p:nvSpPr>
          <p:cNvPr id="3" name="Subtitle 2">
            <a:extLst>
              <a:ext uri="{FF2B5EF4-FFF2-40B4-BE49-F238E27FC236}">
                <a16:creationId xmlns:a16="http://schemas.microsoft.com/office/drawing/2014/main" id="{5033249F-C7E4-C4B5-3E58-7D4584B397F7}"/>
              </a:ext>
            </a:extLst>
          </p:cNvPr>
          <p:cNvSpPr>
            <a:spLocks noGrp="1"/>
          </p:cNvSpPr>
          <p:nvPr>
            <p:ph type="subTitle" idx="1"/>
          </p:nvPr>
        </p:nvSpPr>
        <p:spPr/>
        <p:txBody>
          <a:bodyPr/>
          <a:lstStyle/>
          <a:p>
            <a:r>
              <a:rPr lang="en-US" dirty="0"/>
              <a:t>Peter Ritchie</a:t>
            </a:r>
          </a:p>
        </p:txBody>
      </p:sp>
    </p:spTree>
    <p:extLst>
      <p:ext uri="{BB962C8B-B14F-4D97-AF65-F5344CB8AC3E}">
        <p14:creationId xmlns:p14="http://schemas.microsoft.com/office/powerpoint/2010/main" val="150935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D1EA-B6C7-369A-51A1-FD4B74005BDF}"/>
              </a:ext>
            </a:extLst>
          </p:cNvPr>
          <p:cNvSpPr>
            <a:spLocks noGrp="1"/>
          </p:cNvSpPr>
          <p:nvPr>
            <p:ph type="title"/>
          </p:nvPr>
        </p:nvSpPr>
        <p:spPr/>
        <p:txBody>
          <a:bodyPr/>
          <a:lstStyle/>
          <a:p>
            <a:r>
              <a:rPr lang="en-US" dirty="0"/>
              <a:t>Clarity, and assumptions uncovered!</a:t>
            </a:r>
          </a:p>
        </p:txBody>
      </p:sp>
      <p:sp>
        <p:nvSpPr>
          <p:cNvPr id="3" name="Content Placeholder 2">
            <a:extLst>
              <a:ext uri="{FF2B5EF4-FFF2-40B4-BE49-F238E27FC236}">
                <a16:creationId xmlns:a16="http://schemas.microsoft.com/office/drawing/2014/main" id="{EDF349BE-676B-21C2-408B-C6080739ADC2}"/>
              </a:ext>
            </a:extLst>
          </p:cNvPr>
          <p:cNvSpPr>
            <a:spLocks noGrp="1"/>
          </p:cNvSpPr>
          <p:nvPr>
            <p:ph idx="1"/>
          </p:nvPr>
        </p:nvSpPr>
        <p:spPr/>
        <p:txBody>
          <a:bodyPr>
            <a:normAutofit/>
          </a:bodyPr>
          <a:lstStyle/>
          <a:p>
            <a:r>
              <a:rPr lang="en-US" sz="3600" dirty="0"/>
              <a:t>Many expectations</a:t>
            </a:r>
          </a:p>
          <a:p>
            <a:r>
              <a:rPr lang="en-US" sz="3600" dirty="0"/>
              <a:t>Constraints</a:t>
            </a:r>
          </a:p>
          <a:p>
            <a:r>
              <a:rPr lang="en-US" sz="3600" dirty="0"/>
              <a:t>Discrete functionality</a:t>
            </a:r>
          </a:p>
          <a:p>
            <a:r>
              <a:rPr lang="en-US" sz="3600" dirty="0"/>
              <a:t>Measurable objectives</a:t>
            </a:r>
          </a:p>
        </p:txBody>
      </p:sp>
    </p:spTree>
    <p:extLst>
      <p:ext uri="{BB962C8B-B14F-4D97-AF65-F5344CB8AC3E}">
        <p14:creationId xmlns:p14="http://schemas.microsoft.com/office/powerpoint/2010/main" val="352471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8384-0597-4585-3958-E30C62C76E5B}"/>
              </a:ext>
            </a:extLst>
          </p:cNvPr>
          <p:cNvSpPr>
            <a:spLocks noGrp="1"/>
          </p:cNvSpPr>
          <p:nvPr>
            <p:ph type="title"/>
          </p:nvPr>
        </p:nvSpPr>
        <p:spPr/>
        <p:txBody>
          <a:bodyPr/>
          <a:lstStyle/>
          <a:p>
            <a:r>
              <a:rPr lang="en-US" dirty="0"/>
              <a:t>Eliciting Acceptance Criteria</a:t>
            </a:r>
          </a:p>
        </p:txBody>
      </p:sp>
      <p:sp>
        <p:nvSpPr>
          <p:cNvPr id="3" name="Content Placeholder 2">
            <a:extLst>
              <a:ext uri="{FF2B5EF4-FFF2-40B4-BE49-F238E27FC236}">
                <a16:creationId xmlns:a16="http://schemas.microsoft.com/office/drawing/2014/main" id="{7801AC6A-7F00-162D-05C4-2ACB8E7D2403}"/>
              </a:ext>
            </a:extLst>
          </p:cNvPr>
          <p:cNvSpPr>
            <a:spLocks noGrp="1"/>
          </p:cNvSpPr>
          <p:nvPr>
            <p:ph idx="1"/>
          </p:nvPr>
        </p:nvSpPr>
        <p:spPr/>
        <p:txBody>
          <a:bodyPr>
            <a:normAutofit/>
          </a:bodyPr>
          <a:lstStyle/>
          <a:p>
            <a:r>
              <a:rPr lang="en-US" sz="4000" dirty="0"/>
              <a:t>Ask!</a:t>
            </a:r>
          </a:p>
          <a:p>
            <a:pPr lvl="1"/>
            <a:r>
              <a:rPr lang="en-US" sz="3600" dirty="0"/>
              <a:t>“Where would this functionality exist?”</a:t>
            </a:r>
          </a:p>
          <a:p>
            <a:pPr lvl="1"/>
            <a:r>
              <a:rPr lang="en-US" sz="3600" dirty="0"/>
              <a:t>“How would the user reach this functionality?”</a:t>
            </a:r>
          </a:p>
          <a:p>
            <a:pPr lvl="1"/>
            <a:r>
              <a:rPr lang="en-US" sz="3600" dirty="0"/>
              <a:t>“What needs to happen for this functionality to be enabled?”</a:t>
            </a:r>
          </a:p>
        </p:txBody>
      </p:sp>
    </p:spTree>
    <p:extLst>
      <p:ext uri="{BB962C8B-B14F-4D97-AF65-F5344CB8AC3E}">
        <p14:creationId xmlns:p14="http://schemas.microsoft.com/office/powerpoint/2010/main" val="285606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0147-AB71-3C16-70B0-34168C3C3629}"/>
              </a:ext>
            </a:extLst>
          </p:cNvPr>
          <p:cNvSpPr>
            <a:spLocks noGrp="1"/>
          </p:cNvSpPr>
          <p:nvPr>
            <p:ph type="title"/>
          </p:nvPr>
        </p:nvSpPr>
        <p:spPr/>
        <p:txBody>
          <a:bodyPr/>
          <a:lstStyle/>
          <a:p>
            <a:r>
              <a:rPr lang="en-US" dirty="0"/>
              <a:t>Reaching positive testability</a:t>
            </a:r>
          </a:p>
        </p:txBody>
      </p:sp>
      <p:sp>
        <p:nvSpPr>
          <p:cNvPr id="3" name="Content Placeholder 2">
            <a:extLst>
              <a:ext uri="{FF2B5EF4-FFF2-40B4-BE49-F238E27FC236}">
                <a16:creationId xmlns:a16="http://schemas.microsoft.com/office/drawing/2014/main" id="{E583403D-0194-E3A7-5F9F-C76BE1230689}"/>
              </a:ext>
            </a:extLst>
          </p:cNvPr>
          <p:cNvSpPr>
            <a:spLocks noGrp="1"/>
          </p:cNvSpPr>
          <p:nvPr>
            <p:ph idx="1"/>
          </p:nvPr>
        </p:nvSpPr>
        <p:spPr/>
        <p:txBody>
          <a:bodyPr/>
          <a:lstStyle/>
          <a:p>
            <a:r>
              <a:rPr lang="en-US" dirty="0"/>
              <a:t>Existence of functionality is not enough</a:t>
            </a:r>
          </a:p>
          <a:p>
            <a:r>
              <a:rPr lang="en-US" dirty="0"/>
              <a:t>How do we </a:t>
            </a:r>
            <a:r>
              <a:rPr lang="en-US" i="1" dirty="0"/>
              <a:t>measure</a:t>
            </a:r>
            <a:r>
              <a:rPr lang="en-US" dirty="0"/>
              <a:t> the implementation?</a:t>
            </a:r>
          </a:p>
          <a:p>
            <a:r>
              <a:rPr lang="en-US" dirty="0"/>
              <a:t>Qualitative vs Quantitative</a:t>
            </a:r>
          </a:p>
          <a:p>
            <a:endParaRPr lang="en-US" dirty="0"/>
          </a:p>
        </p:txBody>
      </p:sp>
    </p:spTree>
    <p:extLst>
      <p:ext uri="{BB962C8B-B14F-4D97-AF65-F5344CB8AC3E}">
        <p14:creationId xmlns:p14="http://schemas.microsoft.com/office/powerpoint/2010/main" val="237699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8384-0597-4585-3958-E30C62C76E5B}"/>
              </a:ext>
            </a:extLst>
          </p:cNvPr>
          <p:cNvSpPr>
            <a:spLocks noGrp="1"/>
          </p:cNvSpPr>
          <p:nvPr>
            <p:ph type="title"/>
          </p:nvPr>
        </p:nvSpPr>
        <p:spPr/>
        <p:txBody>
          <a:bodyPr/>
          <a:lstStyle/>
          <a:p>
            <a:r>
              <a:rPr lang="en-US" dirty="0"/>
              <a:t>Eliciting Acceptance Criteria</a:t>
            </a:r>
          </a:p>
        </p:txBody>
      </p:sp>
      <p:sp>
        <p:nvSpPr>
          <p:cNvPr id="3" name="Content Placeholder 2">
            <a:extLst>
              <a:ext uri="{FF2B5EF4-FFF2-40B4-BE49-F238E27FC236}">
                <a16:creationId xmlns:a16="http://schemas.microsoft.com/office/drawing/2014/main" id="{7801AC6A-7F00-162D-05C4-2ACB8E7D2403}"/>
              </a:ext>
            </a:extLst>
          </p:cNvPr>
          <p:cNvSpPr>
            <a:spLocks noGrp="1"/>
          </p:cNvSpPr>
          <p:nvPr>
            <p:ph idx="1"/>
          </p:nvPr>
        </p:nvSpPr>
        <p:spPr/>
        <p:txBody>
          <a:bodyPr>
            <a:normAutofit/>
          </a:bodyPr>
          <a:lstStyle/>
          <a:p>
            <a:r>
              <a:rPr lang="en-US" sz="4000" dirty="0"/>
              <a:t>Quality attributes</a:t>
            </a:r>
          </a:p>
          <a:p>
            <a:pPr lvl="1"/>
            <a:r>
              <a:rPr lang="en-US" sz="3600" dirty="0"/>
              <a:t>Performance</a:t>
            </a:r>
          </a:p>
          <a:p>
            <a:pPr lvl="1"/>
            <a:r>
              <a:rPr lang="en-US" sz="3600" dirty="0"/>
              <a:t>Security</a:t>
            </a:r>
          </a:p>
          <a:p>
            <a:pPr lvl="1"/>
            <a:r>
              <a:rPr lang="en-US" sz="3600" dirty="0"/>
              <a:t>Reliability</a:t>
            </a:r>
          </a:p>
          <a:p>
            <a:pPr lvl="1"/>
            <a:r>
              <a:rPr lang="en-US" sz="3600" dirty="0"/>
              <a:t>Etc.</a:t>
            </a:r>
          </a:p>
        </p:txBody>
      </p:sp>
    </p:spTree>
    <p:extLst>
      <p:ext uri="{BB962C8B-B14F-4D97-AF65-F5344CB8AC3E}">
        <p14:creationId xmlns:p14="http://schemas.microsoft.com/office/powerpoint/2010/main" val="119728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E42E3-979C-9DED-3BE4-7A279EA0E305}"/>
              </a:ext>
            </a:extLst>
          </p:cNvPr>
          <p:cNvSpPr>
            <a:spLocks noGrp="1"/>
          </p:cNvSpPr>
          <p:nvPr>
            <p:ph type="title"/>
          </p:nvPr>
        </p:nvSpPr>
        <p:spPr>
          <a:xfrm>
            <a:off x="838200" y="365126"/>
            <a:ext cx="10515600" cy="760814"/>
          </a:xfrm>
        </p:spPr>
        <p:txBody>
          <a:bodyPr/>
          <a:lstStyle/>
          <a:p>
            <a:r>
              <a:rPr lang="en-US" dirty="0"/>
              <a:t>User story</a:t>
            </a:r>
          </a:p>
        </p:txBody>
      </p:sp>
      <p:sp>
        <p:nvSpPr>
          <p:cNvPr id="3" name="Content Placeholder 2">
            <a:extLst>
              <a:ext uri="{FF2B5EF4-FFF2-40B4-BE49-F238E27FC236}">
                <a16:creationId xmlns:a16="http://schemas.microsoft.com/office/drawing/2014/main" id="{C8F29C4F-062F-EA82-7060-F9F4124AC7FF}"/>
              </a:ext>
            </a:extLst>
          </p:cNvPr>
          <p:cNvSpPr>
            <a:spLocks noGrp="1"/>
          </p:cNvSpPr>
          <p:nvPr>
            <p:ph idx="1"/>
          </p:nvPr>
        </p:nvSpPr>
        <p:spPr>
          <a:xfrm>
            <a:off x="443551" y="1125939"/>
            <a:ext cx="11265408" cy="1105470"/>
          </a:xfrm>
        </p:spPr>
        <p:txBody>
          <a:bodyPr>
            <a:normAutofit lnSpcReduction="10000"/>
          </a:bodyPr>
          <a:lstStyle/>
          <a:p>
            <a:pPr marL="0" indent="0">
              <a:lnSpc>
                <a:spcPct val="80000"/>
              </a:lnSpc>
              <a:buNone/>
            </a:pPr>
            <a:r>
              <a:rPr lang="en-US" b="1" dirty="0"/>
              <a:t>As a</a:t>
            </a:r>
            <a:r>
              <a:rPr lang="en-US" dirty="0"/>
              <a:t> website user, </a:t>
            </a:r>
            <a:br>
              <a:rPr lang="en-US" dirty="0"/>
            </a:br>
            <a:r>
              <a:rPr lang="en-US" b="1" dirty="0"/>
              <a:t>I want</a:t>
            </a:r>
            <a:r>
              <a:rPr lang="en-US" dirty="0"/>
              <a:t> reset my password, </a:t>
            </a:r>
            <a:br>
              <a:rPr lang="en-US" dirty="0"/>
            </a:br>
            <a:r>
              <a:rPr lang="en-US" b="1" dirty="0"/>
              <a:t>so that</a:t>
            </a:r>
            <a:r>
              <a:rPr lang="en-US" dirty="0"/>
              <a:t> I can access my account if I forget it.</a:t>
            </a:r>
          </a:p>
        </p:txBody>
      </p:sp>
      <p:sp>
        <p:nvSpPr>
          <p:cNvPr id="4" name="Content Placeholder 2">
            <a:extLst>
              <a:ext uri="{FF2B5EF4-FFF2-40B4-BE49-F238E27FC236}">
                <a16:creationId xmlns:a16="http://schemas.microsoft.com/office/drawing/2014/main" id="{7FBC51C6-B8A6-9729-51F8-A25186BA47B8}"/>
              </a:ext>
            </a:extLst>
          </p:cNvPr>
          <p:cNvSpPr txBox="1">
            <a:spLocks/>
          </p:cNvSpPr>
          <p:nvPr/>
        </p:nvSpPr>
        <p:spPr>
          <a:xfrm>
            <a:off x="443551" y="2265529"/>
            <a:ext cx="11265408" cy="22508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Given</a:t>
            </a:r>
            <a:r>
              <a:rPr lang="en-US" dirty="0"/>
              <a:t> </a:t>
            </a:r>
            <a:r>
              <a:rPr lang="en-US" i="1" u="sng" dirty="0"/>
              <a:t>an unverified user</a:t>
            </a:r>
            <a:r>
              <a:rPr lang="en-US" dirty="0"/>
              <a:t> navigates to the login page. </a:t>
            </a:r>
            <a:br>
              <a:rPr lang="en-US" dirty="0"/>
            </a:br>
            <a:r>
              <a:rPr lang="en-US" b="1" dirty="0"/>
              <a:t>When</a:t>
            </a:r>
            <a:r>
              <a:rPr lang="en-US" dirty="0"/>
              <a:t> the user selects the "Forgot Password" option and enters a valid email address,</a:t>
            </a:r>
            <a:br>
              <a:rPr lang="en-US" dirty="0"/>
            </a:br>
            <a:r>
              <a:rPr lang="en-US" b="1" dirty="0"/>
              <a:t>Then</a:t>
            </a:r>
            <a:r>
              <a:rPr lang="en-US" dirty="0"/>
              <a:t> the system sends the password reset link to the entered email.</a:t>
            </a:r>
            <a:br>
              <a:rPr lang="en-US" dirty="0"/>
            </a:br>
            <a:r>
              <a:rPr lang="en-US" b="1" i="1" u="sng" dirty="0"/>
              <a:t>And</a:t>
            </a:r>
            <a:r>
              <a:rPr lang="en-US" i="1" u="sng" dirty="0"/>
              <a:t> the confirmation email is sent within 2 minutes.</a:t>
            </a:r>
          </a:p>
        </p:txBody>
      </p:sp>
      <p:sp>
        <p:nvSpPr>
          <p:cNvPr id="6" name="Title 1">
            <a:extLst>
              <a:ext uri="{FF2B5EF4-FFF2-40B4-BE49-F238E27FC236}">
                <a16:creationId xmlns:a16="http://schemas.microsoft.com/office/drawing/2014/main" id="{E8981EE8-6254-4323-F338-702208910083}"/>
              </a:ext>
            </a:extLst>
          </p:cNvPr>
          <p:cNvSpPr txBox="1">
            <a:spLocks/>
          </p:cNvSpPr>
          <p:nvPr/>
        </p:nvSpPr>
        <p:spPr>
          <a:xfrm>
            <a:off x="3342503" y="365124"/>
            <a:ext cx="8182232" cy="7608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with acceptance criteria</a:t>
            </a:r>
          </a:p>
        </p:txBody>
      </p:sp>
    </p:spTree>
    <p:extLst>
      <p:ext uri="{BB962C8B-B14F-4D97-AF65-F5344CB8AC3E}">
        <p14:creationId xmlns:p14="http://schemas.microsoft.com/office/powerpoint/2010/main" val="32215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26" presetClass="emph" presetSubtype="0" fill="hold" grpId="1" nodeType="withEffect">
                                  <p:stCondLst>
                                    <p:cond delay="0"/>
                                  </p:stCondLst>
                                  <p:childTnLst>
                                    <p:animEffect transition="out" filter="fade">
                                      <p:cBhvr>
                                        <p:cTn id="9" dur="500" tmFilter="0, 0; .2, .5; .8, .5; 1, 0"/>
                                        <p:tgtEl>
                                          <p:spTgt spid="6"/>
                                        </p:tgtEl>
                                      </p:cBhvr>
                                    </p:animEffect>
                                    <p:animScale>
                                      <p:cBhvr>
                                        <p:cTn id="10" dur="250" autoRev="1" fill="hold"/>
                                        <p:tgtEl>
                                          <p:spTgt spid="6"/>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33FD-A405-C19B-3DEC-B4BC7085271B}"/>
              </a:ext>
            </a:extLst>
          </p:cNvPr>
          <p:cNvSpPr>
            <a:spLocks noGrp="1"/>
          </p:cNvSpPr>
          <p:nvPr>
            <p:ph type="title"/>
          </p:nvPr>
        </p:nvSpPr>
        <p:spPr/>
        <p:txBody>
          <a:bodyPr/>
          <a:lstStyle/>
          <a:p>
            <a:r>
              <a:rPr lang="en-US" dirty="0"/>
              <a:t>Feature and Epic Inspire and Focus Stories</a:t>
            </a:r>
          </a:p>
        </p:txBody>
      </p:sp>
      <p:sp>
        <p:nvSpPr>
          <p:cNvPr id="3" name="Content Placeholder 2">
            <a:extLst>
              <a:ext uri="{FF2B5EF4-FFF2-40B4-BE49-F238E27FC236}">
                <a16:creationId xmlns:a16="http://schemas.microsoft.com/office/drawing/2014/main" id="{36F24A27-D457-4C73-8143-0174F7B3E9DD}"/>
              </a:ext>
            </a:extLst>
          </p:cNvPr>
          <p:cNvSpPr>
            <a:spLocks noGrp="1"/>
          </p:cNvSpPr>
          <p:nvPr>
            <p:ph idx="1"/>
          </p:nvPr>
        </p:nvSpPr>
        <p:spPr/>
        <p:txBody>
          <a:bodyPr/>
          <a:lstStyle/>
          <a:p>
            <a:r>
              <a:rPr lang="en-US" dirty="0"/>
              <a:t>Feature</a:t>
            </a:r>
          </a:p>
          <a:p>
            <a:pPr lvl="1"/>
            <a:r>
              <a:rPr lang="en-US" dirty="0"/>
              <a:t>Distinct functionality delivering user value</a:t>
            </a:r>
          </a:p>
          <a:p>
            <a:pPr lvl="1"/>
            <a:r>
              <a:rPr lang="en-US" dirty="0"/>
              <a:t>A larger, qualitative story</a:t>
            </a:r>
          </a:p>
          <a:p>
            <a:r>
              <a:rPr lang="en-US" dirty="0"/>
              <a:t>Epic</a:t>
            </a:r>
          </a:p>
          <a:p>
            <a:pPr lvl="1"/>
            <a:r>
              <a:rPr lang="en-US" dirty="0"/>
              <a:t>Major goal or initiative delivering business value</a:t>
            </a:r>
          </a:p>
          <a:p>
            <a:pPr lvl="1"/>
            <a:r>
              <a:rPr lang="en-US" dirty="0"/>
              <a:t>Capability that the organization would like to obtain</a:t>
            </a:r>
          </a:p>
          <a:p>
            <a:pPr lvl="1"/>
            <a:r>
              <a:rPr lang="en-US" dirty="0"/>
              <a:t>To gain a positive outcome</a:t>
            </a:r>
          </a:p>
        </p:txBody>
      </p:sp>
    </p:spTree>
    <p:extLst>
      <p:ext uri="{BB962C8B-B14F-4D97-AF65-F5344CB8AC3E}">
        <p14:creationId xmlns:p14="http://schemas.microsoft.com/office/powerpoint/2010/main" val="2858202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2E96F78-CACA-FC61-E717-A30F79BAE35F}"/>
              </a:ext>
            </a:extLst>
          </p:cNvPr>
          <p:cNvSpPr>
            <a:spLocks noGrp="1"/>
          </p:cNvSpPr>
          <p:nvPr>
            <p:ph type="title"/>
          </p:nvPr>
        </p:nvSpPr>
        <p:spPr/>
        <p:txBody>
          <a:bodyPr/>
          <a:lstStyle/>
          <a:p>
            <a:r>
              <a:rPr lang="en-US" dirty="0"/>
              <a:t>What if you can’t even get that?</a:t>
            </a:r>
          </a:p>
        </p:txBody>
      </p:sp>
      <p:sp>
        <p:nvSpPr>
          <p:cNvPr id="3" name="Content Placeholder 2">
            <a:extLst>
              <a:ext uri="{FF2B5EF4-FFF2-40B4-BE49-F238E27FC236}">
                <a16:creationId xmlns:a16="http://schemas.microsoft.com/office/drawing/2014/main" id="{CD1CFE6C-E05B-493F-4EFA-F983BAE9453D}"/>
              </a:ext>
            </a:extLst>
          </p:cNvPr>
          <p:cNvSpPr>
            <a:spLocks noGrp="1"/>
          </p:cNvSpPr>
          <p:nvPr>
            <p:ph idx="1"/>
          </p:nvPr>
        </p:nvSpPr>
        <p:spPr/>
        <p:txBody>
          <a:bodyPr>
            <a:normAutofit/>
          </a:bodyPr>
          <a:lstStyle/>
          <a:p>
            <a:r>
              <a:rPr lang="en-US" sz="3600" dirty="0"/>
              <a:t>Do the subject matter experts not know?</a:t>
            </a:r>
          </a:p>
          <a:p>
            <a:r>
              <a:rPr lang="en-US" sz="3600" dirty="0"/>
              <a:t>Do the subject matter experts have more questions?</a:t>
            </a:r>
          </a:p>
          <a:p>
            <a:r>
              <a:rPr lang="en-US" sz="3600" dirty="0"/>
              <a:t>Likely a hypothesis</a:t>
            </a:r>
          </a:p>
          <a:p>
            <a:r>
              <a:rPr lang="en-US" sz="3600" dirty="0"/>
              <a:t>Consider a spike instead of a user story</a:t>
            </a:r>
          </a:p>
        </p:txBody>
      </p:sp>
      <p:sp>
        <p:nvSpPr>
          <p:cNvPr id="4" name="Title 1">
            <a:extLst>
              <a:ext uri="{FF2B5EF4-FFF2-40B4-BE49-F238E27FC236}">
                <a16:creationId xmlns:a16="http://schemas.microsoft.com/office/drawing/2014/main" id="{1261D9BE-238E-2AF1-6603-A319111D261E}"/>
              </a:ext>
            </a:extLst>
          </p:cNvPr>
          <p:cNvSpPr txBox="1">
            <a:spLocks noGrp="1" noRot="1" noMove="1" noResize="1" noEditPoints="1" noAdjustHandles="1" noChangeArrowheads="1" noChangeShapeType="1"/>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if you can’t even get that?</a:t>
            </a:r>
          </a:p>
        </p:txBody>
      </p:sp>
    </p:spTree>
    <p:extLst>
      <p:ext uri="{BB962C8B-B14F-4D97-AF65-F5344CB8AC3E}">
        <p14:creationId xmlns:p14="http://schemas.microsoft.com/office/powerpoint/2010/main" val="179880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5069 " pathEditMode="relative" rAng="0" ptsTypes="AA">
                                      <p:cBhvr>
                                        <p:cTn id="6" dur="1000" fill="hold"/>
                                        <p:tgtEl>
                                          <p:spTgt spid="4"/>
                                        </p:tgtEl>
                                        <p:attrNameLst>
                                          <p:attrName>ppt_x</p:attrName>
                                          <p:attrName>ppt_y</p:attrName>
                                        </p:attrNameLst>
                                      </p:cBhvr>
                                      <p:rCtr x="0" y="-17546"/>
                                    </p:animMotion>
                                  </p:childTnLst>
                                </p:cTn>
                              </p:par>
                            </p:childTnLst>
                          </p:cTn>
                        </p:par>
                        <p:par>
                          <p:cTn id="7" fill="hold">
                            <p:stCondLst>
                              <p:cond delay="1000"/>
                            </p:stCondLst>
                            <p:childTnLst>
                              <p:par>
                                <p:cTn id="8" presetID="10" presetClass="exit" presetSubtype="0" fill="hold" grpId="1" nodeType="after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46DB-7FB5-5165-C9AA-8BBA6A4B2A69}"/>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BACB3E2C-F768-792C-CDA4-D9E26EDC74AF}"/>
              </a:ext>
            </a:extLst>
          </p:cNvPr>
          <p:cNvSpPr>
            <a:spLocks noGrp="1"/>
          </p:cNvSpPr>
          <p:nvPr>
            <p:ph idx="1"/>
          </p:nvPr>
        </p:nvSpPr>
        <p:spPr/>
        <p:txBody>
          <a:bodyPr>
            <a:normAutofit/>
          </a:bodyPr>
          <a:lstStyle/>
          <a:p>
            <a:pPr marL="0" indent="0">
              <a:buNone/>
            </a:pPr>
            <a:r>
              <a:rPr lang="en-US" sz="3200" dirty="0">
                <a:latin typeface="Segoe Print" panose="02000600000000000000" pitchFamily="2" charset="0"/>
              </a:rPr>
              <a:t>We believe password reset</a:t>
            </a:r>
            <a:br>
              <a:rPr lang="en-US" sz="3200" dirty="0">
                <a:latin typeface="Segoe Print" panose="02000600000000000000" pitchFamily="2" charset="0"/>
              </a:rPr>
            </a:br>
            <a:r>
              <a:rPr lang="en-US" sz="3200" dirty="0">
                <a:latin typeface="Segoe Print" panose="02000600000000000000" pitchFamily="2" charset="0"/>
              </a:rPr>
              <a:t>will result in users regaining access to the system after forgetting their password.</a:t>
            </a:r>
          </a:p>
          <a:p>
            <a:pPr marL="0" indent="0">
              <a:buNone/>
            </a:pPr>
            <a:r>
              <a:rPr lang="en-US" sz="3200" dirty="0">
                <a:latin typeface="Segoe Print" panose="02000600000000000000" pitchFamily="2" charset="0"/>
              </a:rPr>
              <a:t>We will have confidence to proceed when</a:t>
            </a:r>
          </a:p>
          <a:p>
            <a:pPr marL="0" indent="0">
              <a:buNone/>
            </a:pPr>
            <a:r>
              <a:rPr lang="en-US" sz="3200" dirty="0">
                <a:latin typeface="Segoe Print" panose="02000600000000000000" pitchFamily="2" charset="0"/>
              </a:rPr>
              <a:t>a way to authenticate an unverified user is found</a:t>
            </a:r>
          </a:p>
          <a:p>
            <a:pPr marL="0" indent="0">
              <a:buNone/>
            </a:pPr>
            <a:r>
              <a:rPr lang="en-US" sz="3200" dirty="0">
                <a:latin typeface="Segoe Print" panose="02000600000000000000" pitchFamily="2" charset="0"/>
              </a:rPr>
              <a:t>and can provide secure access to password change functionality.</a:t>
            </a:r>
          </a:p>
        </p:txBody>
      </p:sp>
    </p:spTree>
    <p:extLst>
      <p:ext uri="{BB962C8B-B14F-4D97-AF65-F5344CB8AC3E}">
        <p14:creationId xmlns:p14="http://schemas.microsoft.com/office/powerpoint/2010/main" val="428727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2E96F78-CACA-FC61-E717-A30F79BAE35F}"/>
              </a:ext>
            </a:extLst>
          </p:cNvPr>
          <p:cNvSpPr>
            <a:spLocks noGrp="1"/>
          </p:cNvSpPr>
          <p:nvPr>
            <p:ph type="title"/>
          </p:nvPr>
        </p:nvSpPr>
        <p:spPr/>
        <p:txBody>
          <a:bodyPr/>
          <a:lstStyle/>
          <a:p>
            <a:r>
              <a:rPr lang="en-US" dirty="0"/>
              <a:t>Leverage Feature and Epic</a:t>
            </a:r>
          </a:p>
        </p:txBody>
      </p:sp>
      <p:sp>
        <p:nvSpPr>
          <p:cNvPr id="3" name="Content Placeholder 2">
            <a:extLst>
              <a:ext uri="{FF2B5EF4-FFF2-40B4-BE49-F238E27FC236}">
                <a16:creationId xmlns:a16="http://schemas.microsoft.com/office/drawing/2014/main" id="{CD1CFE6C-E05B-493F-4EFA-F983BAE9453D}"/>
              </a:ext>
            </a:extLst>
          </p:cNvPr>
          <p:cNvSpPr>
            <a:spLocks noGrp="1"/>
          </p:cNvSpPr>
          <p:nvPr>
            <p:ph idx="1"/>
          </p:nvPr>
        </p:nvSpPr>
        <p:spPr/>
        <p:txBody>
          <a:bodyPr>
            <a:normAutofit/>
          </a:bodyPr>
          <a:lstStyle/>
          <a:p>
            <a:r>
              <a:rPr lang="en-US" sz="4000" dirty="0"/>
              <a:t>Are also “user stories”</a:t>
            </a:r>
          </a:p>
          <a:p>
            <a:r>
              <a:rPr lang="en-US" sz="4000" dirty="0"/>
              <a:t>Broader action/function</a:t>
            </a:r>
          </a:p>
          <a:p>
            <a:r>
              <a:rPr lang="en-US" sz="4000" dirty="0"/>
              <a:t>Strategic, qualitative outcomes</a:t>
            </a:r>
          </a:p>
          <a:p>
            <a:r>
              <a:rPr lang="en-US" sz="4000" dirty="0"/>
              <a:t>More vision/goal than objective</a:t>
            </a:r>
          </a:p>
        </p:txBody>
      </p:sp>
      <p:sp>
        <p:nvSpPr>
          <p:cNvPr id="4" name="Title 1">
            <a:extLst>
              <a:ext uri="{FF2B5EF4-FFF2-40B4-BE49-F238E27FC236}">
                <a16:creationId xmlns:a16="http://schemas.microsoft.com/office/drawing/2014/main" id="{1261D9BE-238E-2AF1-6603-A319111D261E}"/>
              </a:ext>
            </a:extLst>
          </p:cNvPr>
          <p:cNvSpPr txBox="1">
            <a:spLocks noGrp="1" noRot="1" noMove="1" noResize="1" noEditPoints="1" noAdjustHandles="1" noChangeArrowheads="1" noChangeShapeType="1"/>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Leverage Feature and Epic</a:t>
            </a:r>
          </a:p>
        </p:txBody>
      </p:sp>
    </p:spTree>
    <p:extLst>
      <p:ext uri="{BB962C8B-B14F-4D97-AF65-F5344CB8AC3E}">
        <p14:creationId xmlns:p14="http://schemas.microsoft.com/office/powerpoint/2010/main" val="61719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5069 " pathEditMode="relative" rAng="0" ptsTypes="AA">
                                      <p:cBhvr>
                                        <p:cTn id="6" dur="1000" fill="hold"/>
                                        <p:tgtEl>
                                          <p:spTgt spid="4"/>
                                        </p:tgtEl>
                                        <p:attrNameLst>
                                          <p:attrName>ppt_x</p:attrName>
                                          <p:attrName>ppt_y</p:attrName>
                                        </p:attrNameLst>
                                      </p:cBhvr>
                                      <p:rCtr x="0" y="-17546"/>
                                    </p:animMotion>
                                  </p:childTnLst>
                                </p:cTn>
                              </p:par>
                            </p:childTnLst>
                          </p:cTn>
                        </p:par>
                        <p:par>
                          <p:cTn id="7" fill="hold">
                            <p:stCondLst>
                              <p:cond delay="1000"/>
                            </p:stCondLst>
                            <p:childTnLst>
                              <p:par>
                                <p:cTn id="8" presetID="10" presetClass="exit" presetSubtype="0" fill="hold" grpId="1" nodeType="after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4"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825A-E50E-91BA-0BFA-A612A08B059B}"/>
              </a:ext>
            </a:extLst>
          </p:cNvPr>
          <p:cNvSpPr>
            <a:spLocks noGrp="1"/>
          </p:cNvSpPr>
          <p:nvPr>
            <p:ph type="title"/>
          </p:nvPr>
        </p:nvSpPr>
        <p:spPr/>
        <p:txBody>
          <a:bodyPr/>
          <a:lstStyle/>
          <a:p>
            <a:r>
              <a:rPr lang="en-US" dirty="0"/>
              <a:t>Both influence User Story</a:t>
            </a:r>
          </a:p>
        </p:txBody>
      </p:sp>
      <p:sp>
        <p:nvSpPr>
          <p:cNvPr id="3" name="Content Placeholder 2">
            <a:extLst>
              <a:ext uri="{FF2B5EF4-FFF2-40B4-BE49-F238E27FC236}">
                <a16:creationId xmlns:a16="http://schemas.microsoft.com/office/drawing/2014/main" id="{306645E9-964B-9C79-0C61-AF94B3850C2C}"/>
              </a:ext>
            </a:extLst>
          </p:cNvPr>
          <p:cNvSpPr>
            <a:spLocks noGrp="1"/>
          </p:cNvSpPr>
          <p:nvPr>
            <p:ph idx="1"/>
          </p:nvPr>
        </p:nvSpPr>
        <p:spPr/>
        <p:txBody>
          <a:bodyPr/>
          <a:lstStyle/>
          <a:p>
            <a:r>
              <a:rPr lang="en-US" dirty="0"/>
              <a:t>User Story realizes part of a feature</a:t>
            </a:r>
          </a:p>
          <a:p>
            <a:pPr lvl="1"/>
            <a:r>
              <a:rPr lang="en-US" dirty="0"/>
              <a:t>Does this User Story align well with the feature?</a:t>
            </a:r>
          </a:p>
          <a:p>
            <a:pPr lvl="1"/>
            <a:r>
              <a:rPr lang="en-US" dirty="0"/>
              <a:t>Is this User Story orphaned, not really contributing to the feature?</a:t>
            </a:r>
          </a:p>
          <a:p>
            <a:r>
              <a:rPr lang="en-US" dirty="0"/>
              <a:t>Feature realizes the Epic or Theme</a:t>
            </a:r>
          </a:p>
          <a:p>
            <a:pPr lvl="1"/>
            <a:r>
              <a:rPr lang="en-US" dirty="0"/>
              <a:t>A User Story with a flimsy Feature is problematic</a:t>
            </a:r>
          </a:p>
          <a:p>
            <a:pPr lvl="1"/>
            <a:r>
              <a:rPr lang="en-US" dirty="0"/>
              <a:t>Is the Feature aligned with the vision of the Epic?</a:t>
            </a:r>
          </a:p>
        </p:txBody>
      </p:sp>
    </p:spTree>
    <p:extLst>
      <p:ext uri="{BB962C8B-B14F-4D97-AF65-F5344CB8AC3E}">
        <p14:creationId xmlns:p14="http://schemas.microsoft.com/office/powerpoint/2010/main" val="191524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oup of logos on a white background&#10;&#10;AI-generated content may be incorrect.">
            <a:extLst>
              <a:ext uri="{FF2B5EF4-FFF2-40B4-BE49-F238E27FC236}">
                <a16:creationId xmlns:a16="http://schemas.microsoft.com/office/drawing/2014/main" id="{53527CAA-E272-78B0-F14C-8A926F9F42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152567"/>
            <a:ext cx="10905066" cy="4552864"/>
          </a:xfrm>
          <a:prstGeom prst="rect">
            <a:avLst/>
          </a:prstGeom>
        </p:spPr>
      </p:pic>
    </p:spTree>
    <p:extLst>
      <p:ext uri="{BB962C8B-B14F-4D97-AF65-F5344CB8AC3E}">
        <p14:creationId xmlns:p14="http://schemas.microsoft.com/office/powerpoint/2010/main" val="114193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4B19-47AD-E28A-00F6-D2C3F143D5BB}"/>
              </a:ext>
            </a:extLst>
          </p:cNvPr>
          <p:cNvSpPr>
            <a:spLocks noGrp="1"/>
          </p:cNvSpPr>
          <p:nvPr>
            <p:ph type="title"/>
          </p:nvPr>
        </p:nvSpPr>
        <p:spPr/>
        <p:txBody>
          <a:bodyPr/>
          <a:lstStyle/>
          <a:p>
            <a:r>
              <a:rPr lang="en-US" dirty="0"/>
              <a:t>Influence/Hierarchy</a:t>
            </a:r>
          </a:p>
        </p:txBody>
      </p:sp>
      <p:graphicFrame>
        <p:nvGraphicFramePr>
          <p:cNvPr id="4" name="Content Placeholder 3">
            <a:extLst>
              <a:ext uri="{FF2B5EF4-FFF2-40B4-BE49-F238E27FC236}">
                <a16:creationId xmlns:a16="http://schemas.microsoft.com/office/drawing/2014/main" id="{E3756646-9703-2205-780A-B1682F62A5B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Circular 4">
            <a:extLst>
              <a:ext uri="{FF2B5EF4-FFF2-40B4-BE49-F238E27FC236}">
                <a16:creationId xmlns:a16="http://schemas.microsoft.com/office/drawing/2014/main" id="{0168ABB9-8C69-842D-E013-65F2F799C410}"/>
              </a:ext>
            </a:extLst>
          </p:cNvPr>
          <p:cNvSpPr/>
          <p:nvPr/>
        </p:nvSpPr>
        <p:spPr>
          <a:xfrm flipH="1">
            <a:off x="6798363" y="1787923"/>
            <a:ext cx="1943101" cy="1774983"/>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tx1"/>
                </a:solidFill>
              </a:rPr>
              <a:t>Aligned?</a:t>
            </a:r>
          </a:p>
        </p:txBody>
      </p:sp>
      <p:sp>
        <p:nvSpPr>
          <p:cNvPr id="6" name="Arrow: Circular 5">
            <a:extLst>
              <a:ext uri="{FF2B5EF4-FFF2-40B4-BE49-F238E27FC236}">
                <a16:creationId xmlns:a16="http://schemas.microsoft.com/office/drawing/2014/main" id="{49FDE6A5-90DB-2D1B-0120-34BB320B8273}"/>
              </a:ext>
            </a:extLst>
          </p:cNvPr>
          <p:cNvSpPr/>
          <p:nvPr/>
        </p:nvSpPr>
        <p:spPr>
          <a:xfrm flipH="1">
            <a:off x="2940324" y="1787923"/>
            <a:ext cx="1943101" cy="1774983"/>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00" dirty="0">
                <a:solidFill>
                  <a:schemeClr val="tx1"/>
                </a:solidFill>
              </a:rPr>
              <a:t>Aligned?</a:t>
            </a:r>
          </a:p>
        </p:txBody>
      </p:sp>
      <p:sp>
        <p:nvSpPr>
          <p:cNvPr id="7" name="Speech Bubble: Rectangle 6">
            <a:extLst>
              <a:ext uri="{FF2B5EF4-FFF2-40B4-BE49-F238E27FC236}">
                <a16:creationId xmlns:a16="http://schemas.microsoft.com/office/drawing/2014/main" id="{8CA8D772-2F2D-7AAE-5F77-67667F3E62D4}"/>
              </a:ext>
            </a:extLst>
          </p:cNvPr>
          <p:cNvSpPr/>
          <p:nvPr/>
        </p:nvSpPr>
        <p:spPr>
          <a:xfrm>
            <a:off x="8970065" y="457201"/>
            <a:ext cx="2996648" cy="1862486"/>
          </a:xfrm>
          <a:prstGeom prst="wedgeRectCallout">
            <a:avLst>
              <a:gd name="adj1" fmla="val -61645"/>
              <a:gd name="adj2" fmla="val 72622"/>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75000"/>
                  </a:schemeClr>
                </a:solidFill>
              </a:rPr>
              <a:t>Does this really implement part of the feature?</a:t>
            </a:r>
          </a:p>
        </p:txBody>
      </p:sp>
      <p:sp>
        <p:nvSpPr>
          <p:cNvPr id="8" name="Speech Bubble: Rectangle 7">
            <a:extLst>
              <a:ext uri="{FF2B5EF4-FFF2-40B4-BE49-F238E27FC236}">
                <a16:creationId xmlns:a16="http://schemas.microsoft.com/office/drawing/2014/main" id="{ECA5BBB9-C675-4C2A-3093-F39587ACE6B7}"/>
              </a:ext>
            </a:extLst>
          </p:cNvPr>
          <p:cNvSpPr/>
          <p:nvPr/>
        </p:nvSpPr>
        <p:spPr>
          <a:xfrm>
            <a:off x="5071438" y="457201"/>
            <a:ext cx="2996648" cy="1862486"/>
          </a:xfrm>
          <a:prstGeom prst="wedgeRectCallout">
            <a:avLst>
              <a:gd name="adj1" fmla="val -61645"/>
              <a:gd name="adj2" fmla="val 72622"/>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75000"/>
                  </a:schemeClr>
                </a:solidFill>
              </a:rPr>
              <a:t>Is this really part of this capability?</a:t>
            </a:r>
          </a:p>
        </p:txBody>
      </p:sp>
    </p:spTree>
    <p:extLst>
      <p:ext uri="{BB962C8B-B14F-4D97-AF65-F5344CB8AC3E}">
        <p14:creationId xmlns:p14="http://schemas.microsoft.com/office/powerpoint/2010/main" val="189092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2E96F78-CACA-FC61-E717-A30F79BAE35F}"/>
              </a:ext>
            </a:extLst>
          </p:cNvPr>
          <p:cNvSpPr>
            <a:spLocks noGrp="1"/>
          </p:cNvSpPr>
          <p:nvPr>
            <p:ph type="title"/>
          </p:nvPr>
        </p:nvSpPr>
        <p:spPr/>
        <p:txBody>
          <a:bodyPr/>
          <a:lstStyle/>
          <a:p>
            <a:r>
              <a:rPr lang="en-US" dirty="0"/>
              <a:t>More than story, feature, epic</a:t>
            </a:r>
          </a:p>
        </p:txBody>
      </p:sp>
      <p:sp>
        <p:nvSpPr>
          <p:cNvPr id="3" name="Content Placeholder 2">
            <a:extLst>
              <a:ext uri="{FF2B5EF4-FFF2-40B4-BE49-F238E27FC236}">
                <a16:creationId xmlns:a16="http://schemas.microsoft.com/office/drawing/2014/main" id="{CD1CFE6C-E05B-493F-4EFA-F983BAE9453D}"/>
              </a:ext>
            </a:extLst>
          </p:cNvPr>
          <p:cNvSpPr>
            <a:spLocks noGrp="1"/>
          </p:cNvSpPr>
          <p:nvPr>
            <p:ph idx="1"/>
          </p:nvPr>
        </p:nvSpPr>
        <p:spPr/>
        <p:txBody>
          <a:bodyPr/>
          <a:lstStyle/>
          <a:p>
            <a:r>
              <a:rPr lang="en-US" dirty="0"/>
              <a:t>Way of working</a:t>
            </a:r>
          </a:p>
          <a:p>
            <a:pPr lvl="1"/>
            <a:r>
              <a:rPr lang="en-US" dirty="0"/>
              <a:t>How the team expects to work and what it needs to do it</a:t>
            </a:r>
          </a:p>
          <a:p>
            <a:r>
              <a:rPr lang="en-US" dirty="0"/>
              <a:t>Definition of done</a:t>
            </a:r>
          </a:p>
          <a:p>
            <a:pPr lvl="1"/>
            <a:r>
              <a:rPr lang="en-US" dirty="0"/>
              <a:t>What the team expects of the work it performs</a:t>
            </a:r>
          </a:p>
        </p:txBody>
      </p:sp>
      <p:sp>
        <p:nvSpPr>
          <p:cNvPr id="4" name="Title 1">
            <a:extLst>
              <a:ext uri="{FF2B5EF4-FFF2-40B4-BE49-F238E27FC236}">
                <a16:creationId xmlns:a16="http://schemas.microsoft.com/office/drawing/2014/main" id="{1261D9BE-238E-2AF1-6603-A319111D261E}"/>
              </a:ext>
            </a:extLst>
          </p:cNvPr>
          <p:cNvSpPr txBox="1">
            <a:spLocks noGrp="1" noRot="1" noMove="1" noResize="1" noEditPoints="1" noAdjustHandles="1" noChangeArrowheads="1" noChangeShapeType="1"/>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More than story, feature, epic</a:t>
            </a:r>
          </a:p>
        </p:txBody>
      </p:sp>
    </p:spTree>
    <p:extLst>
      <p:ext uri="{BB962C8B-B14F-4D97-AF65-F5344CB8AC3E}">
        <p14:creationId xmlns:p14="http://schemas.microsoft.com/office/powerpoint/2010/main" val="112818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5069 " pathEditMode="relative" rAng="0" ptsTypes="AA">
                                      <p:cBhvr>
                                        <p:cTn id="6" dur="1000" fill="hold"/>
                                        <p:tgtEl>
                                          <p:spTgt spid="4"/>
                                        </p:tgtEl>
                                        <p:attrNameLst>
                                          <p:attrName>ppt_x</p:attrName>
                                          <p:attrName>ppt_y</p:attrName>
                                        </p:attrNameLst>
                                      </p:cBhvr>
                                      <p:rCtr x="0" y="-17546"/>
                                    </p:animMotion>
                                  </p:childTnLst>
                                </p:cTn>
                              </p:par>
                            </p:childTnLst>
                          </p:cTn>
                        </p:par>
                        <p:par>
                          <p:cTn id="7" fill="hold">
                            <p:stCondLst>
                              <p:cond delay="1000"/>
                            </p:stCondLst>
                            <p:childTnLst>
                              <p:par>
                                <p:cTn id="8" presetID="10" presetClass="exit" presetSubtype="0" fill="hold" grpId="1" nodeType="after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bldLvl="2"/>
      <p:bldP spid="4" grpId="0"/>
      <p:bldP spid="4"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F221-A589-C733-ABA5-AA4D5508F839}"/>
              </a:ext>
            </a:extLst>
          </p:cNvPr>
          <p:cNvSpPr>
            <a:spLocks noGrp="1"/>
          </p:cNvSpPr>
          <p:nvPr>
            <p:ph type="title"/>
          </p:nvPr>
        </p:nvSpPr>
        <p:spPr/>
        <p:txBody>
          <a:bodyPr/>
          <a:lstStyle/>
          <a:p>
            <a:r>
              <a:rPr lang="en-US" dirty="0"/>
              <a:t>The business</a:t>
            </a:r>
          </a:p>
        </p:txBody>
      </p:sp>
      <p:sp>
        <p:nvSpPr>
          <p:cNvPr id="3" name="Content Placeholder 2">
            <a:extLst>
              <a:ext uri="{FF2B5EF4-FFF2-40B4-BE49-F238E27FC236}">
                <a16:creationId xmlns:a16="http://schemas.microsoft.com/office/drawing/2014/main" id="{483C46C2-61AB-432E-5453-CC94362478F3}"/>
              </a:ext>
            </a:extLst>
          </p:cNvPr>
          <p:cNvSpPr>
            <a:spLocks noGrp="1"/>
          </p:cNvSpPr>
          <p:nvPr>
            <p:ph idx="1"/>
          </p:nvPr>
        </p:nvSpPr>
        <p:spPr/>
        <p:txBody>
          <a:bodyPr/>
          <a:lstStyle/>
          <a:p>
            <a:r>
              <a:rPr lang="en-US" dirty="0"/>
              <a:t>Product</a:t>
            </a:r>
          </a:p>
          <a:p>
            <a:pPr lvl="1"/>
            <a:r>
              <a:rPr lang="en-US" dirty="0"/>
              <a:t>Charter: purpose, vision, mission, etc.</a:t>
            </a:r>
          </a:p>
          <a:p>
            <a:r>
              <a:rPr lang="en-US" dirty="0"/>
              <a:t>Program</a:t>
            </a:r>
          </a:p>
          <a:p>
            <a:pPr lvl="1"/>
            <a:r>
              <a:rPr lang="en-US" dirty="0"/>
              <a:t>Theme, vision</a:t>
            </a:r>
          </a:p>
          <a:p>
            <a:r>
              <a:rPr lang="en-US" dirty="0"/>
              <a:t>Company</a:t>
            </a:r>
          </a:p>
          <a:p>
            <a:pPr lvl="1"/>
            <a:r>
              <a:rPr lang="en-US" dirty="0"/>
              <a:t>Vision, mission</a:t>
            </a:r>
          </a:p>
        </p:txBody>
      </p:sp>
    </p:spTree>
    <p:extLst>
      <p:ext uri="{BB962C8B-B14F-4D97-AF65-F5344CB8AC3E}">
        <p14:creationId xmlns:p14="http://schemas.microsoft.com/office/powerpoint/2010/main" val="137135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3A15-4BA0-3504-C097-6C46CE413B20}"/>
              </a:ext>
            </a:extLst>
          </p:cNvPr>
          <p:cNvSpPr>
            <a:spLocks noGrp="1"/>
          </p:cNvSpPr>
          <p:nvPr>
            <p:ph type="title"/>
          </p:nvPr>
        </p:nvSpPr>
        <p:spPr/>
        <p:txBody>
          <a:bodyPr/>
          <a:lstStyle/>
          <a:p>
            <a:r>
              <a:rPr lang="en-US" dirty="0"/>
              <a:t>Business Motivations</a:t>
            </a:r>
          </a:p>
        </p:txBody>
      </p:sp>
      <p:sp>
        <p:nvSpPr>
          <p:cNvPr id="3" name="Content Placeholder 2">
            <a:extLst>
              <a:ext uri="{FF2B5EF4-FFF2-40B4-BE49-F238E27FC236}">
                <a16:creationId xmlns:a16="http://schemas.microsoft.com/office/drawing/2014/main" id="{DC157A42-A5A4-2314-80CD-041DD81DBD5F}"/>
              </a:ext>
            </a:extLst>
          </p:cNvPr>
          <p:cNvSpPr>
            <a:spLocks noGrp="1"/>
          </p:cNvSpPr>
          <p:nvPr>
            <p:ph idx="1"/>
          </p:nvPr>
        </p:nvSpPr>
        <p:spPr/>
        <p:txBody>
          <a:bodyPr/>
          <a:lstStyle/>
          <a:p>
            <a:r>
              <a:rPr lang="en-US" dirty="0"/>
              <a:t>Epic</a:t>
            </a:r>
          </a:p>
          <a:p>
            <a:pPr lvl="1"/>
            <a:r>
              <a:rPr lang="en-US" dirty="0"/>
              <a:t>Strategic objective</a:t>
            </a:r>
          </a:p>
          <a:p>
            <a:r>
              <a:rPr lang="en-US" dirty="0"/>
              <a:t>Project</a:t>
            </a:r>
          </a:p>
          <a:p>
            <a:pPr lvl="1"/>
            <a:r>
              <a:rPr lang="en-US" dirty="0"/>
              <a:t>Charter (purpose, scope, goals/objectives)</a:t>
            </a:r>
          </a:p>
          <a:p>
            <a:r>
              <a:rPr lang="en-US" dirty="0"/>
              <a:t>Product</a:t>
            </a:r>
          </a:p>
          <a:p>
            <a:pPr lvl="1"/>
            <a:r>
              <a:rPr lang="en-US" dirty="0"/>
              <a:t>Vision/Purpose</a:t>
            </a:r>
          </a:p>
          <a:p>
            <a:r>
              <a:rPr lang="en-US" dirty="0"/>
              <a:t>Company</a:t>
            </a:r>
          </a:p>
          <a:p>
            <a:pPr lvl="1"/>
            <a:r>
              <a:rPr lang="en-US" dirty="0"/>
              <a:t>Vision</a:t>
            </a:r>
            <a:r>
              <a:rPr lang="en-US"/>
              <a:t>, values</a:t>
            </a:r>
            <a:endParaRPr lang="en-US" dirty="0"/>
          </a:p>
        </p:txBody>
      </p:sp>
    </p:spTree>
    <p:extLst>
      <p:ext uri="{BB962C8B-B14F-4D97-AF65-F5344CB8AC3E}">
        <p14:creationId xmlns:p14="http://schemas.microsoft.com/office/powerpoint/2010/main" val="1184019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C4530-5FB1-1B5C-0145-09E1B91E4EA3}"/>
              </a:ext>
            </a:extLst>
          </p:cNvPr>
          <p:cNvSpPr>
            <a:spLocks noGrp="1"/>
          </p:cNvSpPr>
          <p:nvPr>
            <p:ph idx="1"/>
          </p:nvPr>
        </p:nvSpPr>
        <p:spPr>
          <a:xfrm>
            <a:off x="838200" y="365125"/>
            <a:ext cx="10515600" cy="5811838"/>
          </a:xfrm>
        </p:spPr>
        <p:txBody>
          <a:bodyPr anchor="ctr">
            <a:normAutofit/>
          </a:bodyPr>
          <a:lstStyle/>
          <a:p>
            <a:pPr marL="0" indent="0" algn="ctr">
              <a:buNone/>
            </a:pPr>
            <a:r>
              <a:rPr lang="en-US" sz="5400" dirty="0">
                <a:solidFill>
                  <a:schemeClr val="tx2">
                    <a:lumMod val="75000"/>
                    <a:lumOff val="25000"/>
                  </a:schemeClr>
                </a:solidFill>
                <a:latin typeface="Ink Free" panose="03080402000500000000" pitchFamily="66" charset="0"/>
              </a:rPr>
              <a:t>There is no right way</a:t>
            </a:r>
            <a:br>
              <a:rPr lang="en-US" sz="5400" dirty="0">
                <a:solidFill>
                  <a:schemeClr val="tx2">
                    <a:lumMod val="75000"/>
                    <a:lumOff val="25000"/>
                  </a:schemeClr>
                </a:solidFill>
                <a:latin typeface="Ink Free" panose="03080402000500000000" pitchFamily="66" charset="0"/>
              </a:rPr>
            </a:br>
            <a:r>
              <a:rPr lang="en-US" sz="5400" dirty="0">
                <a:solidFill>
                  <a:schemeClr val="tx2">
                    <a:lumMod val="75000"/>
                    <a:lumOff val="25000"/>
                  </a:schemeClr>
                </a:solidFill>
                <a:latin typeface="Ink Free" panose="03080402000500000000" pitchFamily="66" charset="0"/>
              </a:rPr>
              <a:t>to do the wrong thing.</a:t>
            </a:r>
          </a:p>
        </p:txBody>
      </p:sp>
    </p:spTree>
    <p:extLst>
      <p:ext uri="{BB962C8B-B14F-4D97-AF65-F5344CB8AC3E}">
        <p14:creationId xmlns:p14="http://schemas.microsoft.com/office/powerpoint/2010/main" val="144761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20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D6EA-396C-C7F5-B23D-556FE4219CB2}"/>
              </a:ext>
            </a:extLst>
          </p:cNvPr>
          <p:cNvSpPr>
            <a:spLocks noGrp="1"/>
          </p:cNvSpPr>
          <p:nvPr>
            <p:ph type="title"/>
          </p:nvPr>
        </p:nvSpPr>
        <p:spPr/>
        <p:txBody>
          <a:bodyPr/>
          <a:lstStyle/>
          <a:p>
            <a:r>
              <a:rPr lang="en-US" dirty="0"/>
              <a:t>Out of scope</a:t>
            </a:r>
          </a:p>
        </p:txBody>
      </p:sp>
      <p:sp>
        <p:nvSpPr>
          <p:cNvPr id="3" name="Content Placeholder 2">
            <a:extLst>
              <a:ext uri="{FF2B5EF4-FFF2-40B4-BE49-F238E27FC236}">
                <a16:creationId xmlns:a16="http://schemas.microsoft.com/office/drawing/2014/main" id="{49183715-28BC-BBB0-6515-55AA925C76FF}"/>
              </a:ext>
            </a:extLst>
          </p:cNvPr>
          <p:cNvSpPr>
            <a:spLocks noGrp="1"/>
          </p:cNvSpPr>
          <p:nvPr>
            <p:ph idx="1"/>
          </p:nvPr>
        </p:nvSpPr>
        <p:spPr/>
        <p:txBody>
          <a:bodyPr/>
          <a:lstStyle/>
          <a:p>
            <a:r>
              <a:rPr lang="en-US" dirty="0"/>
              <a:t>Feature</a:t>
            </a:r>
          </a:p>
          <a:p>
            <a:pPr lvl="1"/>
            <a:r>
              <a:rPr lang="en-US" dirty="0"/>
              <a:t>Does this contribute the parent feature?</a:t>
            </a:r>
          </a:p>
          <a:p>
            <a:r>
              <a:rPr lang="en-US" dirty="0"/>
              <a:t>Epic</a:t>
            </a:r>
          </a:p>
          <a:p>
            <a:pPr lvl="1"/>
            <a:r>
              <a:rPr lang="en-US" dirty="0"/>
              <a:t>Does this contribute to the desired capability and the desired outcome?</a:t>
            </a:r>
          </a:p>
          <a:p>
            <a:r>
              <a:rPr lang="en-US" dirty="0"/>
              <a:t>Project Scope</a:t>
            </a:r>
          </a:p>
          <a:p>
            <a:pPr lvl="1"/>
            <a:r>
              <a:rPr lang="en-US" dirty="0"/>
              <a:t>Is this out of scope for the project?</a:t>
            </a:r>
          </a:p>
          <a:p>
            <a:r>
              <a:rPr lang="en-US" dirty="0"/>
              <a:t>Product Scope</a:t>
            </a:r>
          </a:p>
          <a:p>
            <a:pPr lvl="1"/>
            <a:r>
              <a:rPr lang="en-US" dirty="0"/>
              <a:t>Is this out of scope for the product?</a:t>
            </a:r>
          </a:p>
          <a:p>
            <a:endParaRPr lang="en-US" dirty="0"/>
          </a:p>
        </p:txBody>
      </p:sp>
    </p:spTree>
    <p:extLst>
      <p:ext uri="{BB962C8B-B14F-4D97-AF65-F5344CB8AC3E}">
        <p14:creationId xmlns:p14="http://schemas.microsoft.com/office/powerpoint/2010/main" val="2603435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ED21-249A-DF49-1F7F-D38F5C772A83}"/>
              </a:ext>
            </a:extLst>
          </p:cNvPr>
          <p:cNvSpPr>
            <a:spLocks noGrp="1"/>
          </p:cNvSpPr>
          <p:nvPr>
            <p:ph type="title"/>
          </p:nvPr>
        </p:nvSpPr>
        <p:spPr/>
        <p:txBody>
          <a:bodyPr/>
          <a:lstStyle/>
          <a:p>
            <a:r>
              <a:rPr lang="en-US" dirty="0"/>
              <a:t>Reasons behind unclear expectations</a:t>
            </a:r>
          </a:p>
        </p:txBody>
      </p:sp>
      <p:sp>
        <p:nvSpPr>
          <p:cNvPr id="3" name="Content Placeholder 2">
            <a:extLst>
              <a:ext uri="{FF2B5EF4-FFF2-40B4-BE49-F238E27FC236}">
                <a16:creationId xmlns:a16="http://schemas.microsoft.com/office/drawing/2014/main" id="{CD56608B-2700-017A-9F53-F2BB0387F338}"/>
              </a:ext>
            </a:extLst>
          </p:cNvPr>
          <p:cNvSpPr>
            <a:spLocks noGrp="1"/>
          </p:cNvSpPr>
          <p:nvPr>
            <p:ph idx="1"/>
          </p:nvPr>
        </p:nvSpPr>
        <p:spPr/>
        <p:txBody>
          <a:bodyPr/>
          <a:lstStyle/>
          <a:p>
            <a:r>
              <a:rPr lang="en-US" dirty="0"/>
              <a:t>Domain expert didn’t think it through</a:t>
            </a:r>
          </a:p>
          <a:p>
            <a:pPr lvl="1"/>
            <a:r>
              <a:rPr lang="en-US" dirty="0"/>
              <a:t>Ask questions about why, what, when, how much, etc.</a:t>
            </a:r>
          </a:p>
          <a:p>
            <a:r>
              <a:rPr lang="en-US" dirty="0"/>
              <a:t>Problem is too large</a:t>
            </a:r>
          </a:p>
          <a:p>
            <a:pPr lvl="1"/>
            <a:r>
              <a:rPr lang="en-US" dirty="0"/>
              <a:t>Ask questions geared to breaking down the problem</a:t>
            </a:r>
          </a:p>
          <a:p>
            <a:r>
              <a:rPr lang="en-US" dirty="0"/>
              <a:t>Solving the wrong problem</a:t>
            </a:r>
          </a:p>
          <a:p>
            <a:pPr lvl="1"/>
            <a:r>
              <a:rPr lang="en-US" dirty="0"/>
              <a:t>Is a symptom being addressed rather than the root cause?</a:t>
            </a:r>
          </a:p>
        </p:txBody>
      </p:sp>
    </p:spTree>
    <p:extLst>
      <p:ext uri="{BB962C8B-B14F-4D97-AF65-F5344CB8AC3E}">
        <p14:creationId xmlns:p14="http://schemas.microsoft.com/office/powerpoint/2010/main" val="1510410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C88A-1F90-2D02-59A5-E23E3261F36F}"/>
              </a:ext>
            </a:extLst>
          </p:cNvPr>
          <p:cNvSpPr>
            <a:spLocks noGrp="1"/>
          </p:cNvSpPr>
          <p:nvPr>
            <p:ph type="title"/>
          </p:nvPr>
        </p:nvSpPr>
        <p:spPr/>
        <p:txBody>
          <a:bodyPr/>
          <a:lstStyle/>
          <a:p>
            <a:r>
              <a:rPr lang="en-US" dirty="0"/>
              <a:t>Understanding Business Motivation</a:t>
            </a:r>
          </a:p>
        </p:txBody>
      </p:sp>
      <p:sp>
        <p:nvSpPr>
          <p:cNvPr id="3" name="Content Placeholder 2">
            <a:extLst>
              <a:ext uri="{FF2B5EF4-FFF2-40B4-BE49-F238E27FC236}">
                <a16:creationId xmlns:a16="http://schemas.microsoft.com/office/drawing/2014/main" id="{1B7F9371-1A60-3B22-4B1E-57EACCFB3B7C}"/>
              </a:ext>
            </a:extLst>
          </p:cNvPr>
          <p:cNvSpPr>
            <a:spLocks noGrp="1"/>
          </p:cNvSpPr>
          <p:nvPr>
            <p:ph idx="1"/>
          </p:nvPr>
        </p:nvSpPr>
        <p:spPr/>
        <p:txBody>
          <a:bodyPr/>
          <a:lstStyle/>
          <a:p>
            <a:r>
              <a:rPr lang="en-US"/>
              <a:t>Project Charter</a:t>
            </a:r>
            <a:endParaRPr lang="en-US" dirty="0"/>
          </a:p>
          <a:p>
            <a:pPr lvl="1"/>
            <a:r>
              <a:rPr lang="en-US" dirty="0"/>
              <a:t>Project Goals and Objectives</a:t>
            </a:r>
          </a:p>
          <a:p>
            <a:pPr lvl="1"/>
            <a:r>
              <a:rPr lang="en-US" dirty="0"/>
              <a:t>Project Scope</a:t>
            </a:r>
          </a:p>
          <a:p>
            <a:r>
              <a:rPr lang="en-US" dirty="0"/>
              <a:t>Organizational Mission</a:t>
            </a:r>
          </a:p>
          <a:p>
            <a:r>
              <a:rPr lang="en-US" dirty="0"/>
              <a:t>Organizational Values</a:t>
            </a:r>
          </a:p>
          <a:p>
            <a:r>
              <a:rPr lang="en-US" dirty="0"/>
              <a:t>Organizational Vision</a:t>
            </a:r>
          </a:p>
        </p:txBody>
      </p:sp>
    </p:spTree>
    <p:extLst>
      <p:ext uri="{BB962C8B-B14F-4D97-AF65-F5344CB8AC3E}">
        <p14:creationId xmlns:p14="http://schemas.microsoft.com/office/powerpoint/2010/main" val="1786018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2E96F78-CACA-FC61-E717-A30F79BAE35F}"/>
              </a:ext>
            </a:extLst>
          </p:cNvPr>
          <p:cNvSpPr>
            <a:spLocks noGrp="1"/>
          </p:cNvSpPr>
          <p:nvPr>
            <p:ph type="title"/>
          </p:nvPr>
        </p:nvSpPr>
        <p:spPr/>
        <p:txBody>
          <a:bodyPr/>
          <a:lstStyle/>
          <a:p>
            <a:r>
              <a:rPr lang="en-US" dirty="0"/>
              <a:t>Project Charter</a:t>
            </a:r>
          </a:p>
        </p:txBody>
      </p:sp>
      <p:sp>
        <p:nvSpPr>
          <p:cNvPr id="3" name="Content Placeholder 2">
            <a:extLst>
              <a:ext uri="{FF2B5EF4-FFF2-40B4-BE49-F238E27FC236}">
                <a16:creationId xmlns:a16="http://schemas.microsoft.com/office/drawing/2014/main" id="{CD1CFE6C-E05B-493F-4EFA-F983BAE9453D}"/>
              </a:ext>
            </a:extLst>
          </p:cNvPr>
          <p:cNvSpPr>
            <a:spLocks noGrp="1"/>
          </p:cNvSpPr>
          <p:nvPr>
            <p:ph idx="1"/>
          </p:nvPr>
        </p:nvSpPr>
        <p:spPr/>
        <p:txBody>
          <a:bodyPr/>
          <a:lstStyle/>
          <a:p>
            <a:r>
              <a:rPr lang="en-US" dirty="0"/>
              <a:t>An agreement with sponsor, owner, and indirectly stakeholders</a:t>
            </a:r>
          </a:p>
          <a:p>
            <a:r>
              <a:rPr lang="en-US" dirty="0"/>
              <a:t>Empowers the team to do the work they need to do, a </a:t>
            </a:r>
            <a:r>
              <a:rPr lang="en-US" i="1" dirty="0"/>
              <a:t>mission</a:t>
            </a:r>
          </a:p>
          <a:p>
            <a:r>
              <a:rPr lang="en-US" dirty="0"/>
              <a:t>Work product of the team should align with </a:t>
            </a:r>
            <a:r>
              <a:rPr lang="en-US" i="1" dirty="0"/>
              <a:t>vision</a:t>
            </a:r>
            <a:r>
              <a:rPr lang="en-US" dirty="0"/>
              <a:t> and contribute to </a:t>
            </a:r>
            <a:r>
              <a:rPr lang="en-US" i="1" dirty="0"/>
              <a:t>key objectives</a:t>
            </a:r>
          </a:p>
          <a:p>
            <a:r>
              <a:rPr lang="en-US" dirty="0"/>
              <a:t>Limits the work of the team within a </a:t>
            </a:r>
            <a:r>
              <a:rPr lang="en-US" i="1" dirty="0"/>
              <a:t>scope</a:t>
            </a:r>
          </a:p>
          <a:p>
            <a:r>
              <a:rPr lang="en-US" dirty="0"/>
              <a:t>Agile, if circumstances change, updated and re-agreed upon</a:t>
            </a:r>
            <a:endParaRPr lang="en-US" i="1" dirty="0"/>
          </a:p>
        </p:txBody>
      </p:sp>
    </p:spTree>
    <p:extLst>
      <p:ext uri="{BB962C8B-B14F-4D97-AF65-F5344CB8AC3E}">
        <p14:creationId xmlns:p14="http://schemas.microsoft.com/office/powerpoint/2010/main" val="146570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70BE-3E63-1F0D-C8A8-316F0229439F}"/>
              </a:ext>
            </a:extLst>
          </p:cNvPr>
          <p:cNvSpPr>
            <a:spLocks noGrp="1"/>
          </p:cNvSpPr>
          <p:nvPr>
            <p:ph type="title"/>
          </p:nvPr>
        </p:nvSpPr>
        <p:spPr/>
        <p:txBody>
          <a:bodyPr/>
          <a:lstStyle/>
          <a:p>
            <a:r>
              <a:rPr lang="en-US" dirty="0"/>
              <a:t>Ensure relevance</a:t>
            </a:r>
          </a:p>
        </p:txBody>
      </p:sp>
      <p:sp>
        <p:nvSpPr>
          <p:cNvPr id="3" name="Content Placeholder 2">
            <a:extLst>
              <a:ext uri="{FF2B5EF4-FFF2-40B4-BE49-F238E27FC236}">
                <a16:creationId xmlns:a16="http://schemas.microsoft.com/office/drawing/2014/main" id="{EAA395C0-7A02-F8E8-E75B-FF9E67716258}"/>
              </a:ext>
            </a:extLst>
          </p:cNvPr>
          <p:cNvSpPr>
            <a:spLocks noGrp="1"/>
          </p:cNvSpPr>
          <p:nvPr>
            <p:ph idx="1"/>
          </p:nvPr>
        </p:nvSpPr>
        <p:spPr/>
        <p:txBody>
          <a:bodyPr/>
          <a:lstStyle/>
          <a:p>
            <a:r>
              <a:rPr lang="en-US" dirty="0"/>
              <a:t>Does this functionality apply to parent Feature?</a:t>
            </a:r>
          </a:p>
          <a:p>
            <a:r>
              <a:rPr lang="en-US" dirty="0"/>
              <a:t>Is this functionality in scope for this project?</a:t>
            </a:r>
          </a:p>
          <a:p>
            <a:pPr lvl="1"/>
            <a:r>
              <a:rPr lang="en-US" dirty="0"/>
              <a:t>is the Feature in scope?</a:t>
            </a:r>
          </a:p>
          <a:p>
            <a:r>
              <a:rPr lang="en-US" dirty="0"/>
              <a:t>Does the functionality go against organizational values?</a:t>
            </a:r>
          </a:p>
          <a:p>
            <a:pPr lvl="1"/>
            <a:r>
              <a:rPr lang="en-US" dirty="0"/>
              <a:t>Much harder to evaluate but useful talking point if off the rails</a:t>
            </a:r>
          </a:p>
        </p:txBody>
      </p:sp>
    </p:spTree>
    <p:extLst>
      <p:ext uri="{BB962C8B-B14F-4D97-AF65-F5344CB8AC3E}">
        <p14:creationId xmlns:p14="http://schemas.microsoft.com/office/powerpoint/2010/main" val="377266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E7BE-9614-26F9-4D82-D5D2FECFC7F2}"/>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37009C06-9EA7-E623-E1C2-352275E845A2}"/>
              </a:ext>
            </a:extLst>
          </p:cNvPr>
          <p:cNvSpPr>
            <a:spLocks noGrp="1"/>
          </p:cNvSpPr>
          <p:nvPr>
            <p:ph idx="1"/>
          </p:nvPr>
        </p:nvSpPr>
        <p:spPr/>
        <p:txBody>
          <a:bodyPr/>
          <a:lstStyle/>
          <a:p>
            <a:r>
              <a:rPr lang="en-US" dirty="0"/>
              <a:t>Freelance technologist specializing in helping teams deliver software solutions</a:t>
            </a:r>
          </a:p>
          <a:p>
            <a:pPr lvl="1"/>
            <a:r>
              <a:rPr lang="en-US" dirty="0"/>
              <a:t>Software Architect</a:t>
            </a:r>
          </a:p>
          <a:p>
            <a:pPr lvl="1"/>
            <a:r>
              <a:rPr lang="en-US" dirty="0"/>
              <a:t>Fractional Solution Architect</a:t>
            </a:r>
          </a:p>
          <a:p>
            <a:pPr lvl="1"/>
            <a:r>
              <a:rPr lang="en-US" dirty="0"/>
              <a:t>Fractional Developer Lead</a:t>
            </a:r>
          </a:p>
          <a:p>
            <a:r>
              <a:rPr lang="en-US" dirty="0"/>
              <a:t>In industry for over 30 years</a:t>
            </a:r>
          </a:p>
          <a:p>
            <a:r>
              <a:rPr lang="en-US" dirty="0"/>
              <a:t>Author of 3 books on .NET Development</a:t>
            </a:r>
          </a:p>
          <a:p>
            <a:r>
              <a:rPr lang="en-US" dirty="0"/>
              <a:t>Former Microsoft MVP award in .NET (13), ASP.NET Insider</a:t>
            </a:r>
          </a:p>
          <a:p>
            <a:r>
              <a:rPr lang="en-US" dirty="0"/>
              <a:t>Certified Azure, </a:t>
            </a:r>
            <a:r>
              <a:rPr lang="en-US" dirty="0" err="1"/>
              <a:t>SAFe</a:t>
            </a:r>
            <a:r>
              <a:rPr lang="en-US" dirty="0"/>
              <a:t>, and SOA</a:t>
            </a:r>
          </a:p>
          <a:p>
            <a:endParaRPr lang="en-US" dirty="0"/>
          </a:p>
        </p:txBody>
      </p:sp>
    </p:spTree>
    <p:extLst>
      <p:ext uri="{BB962C8B-B14F-4D97-AF65-F5344CB8AC3E}">
        <p14:creationId xmlns:p14="http://schemas.microsoft.com/office/powerpoint/2010/main" val="2141341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C6699-2F4C-7268-D8E9-1B8B0E3D25D3}"/>
              </a:ext>
            </a:extLst>
          </p:cNvPr>
          <p:cNvSpPr>
            <a:spLocks noGrp="1"/>
          </p:cNvSpPr>
          <p:nvPr>
            <p:ph type="title"/>
          </p:nvPr>
        </p:nvSpPr>
        <p:spPr/>
        <p:txBody>
          <a:bodyPr/>
          <a:lstStyle/>
          <a:p>
            <a:r>
              <a:rPr lang="en-US" dirty="0"/>
              <a:t>In Summary…</a:t>
            </a:r>
          </a:p>
        </p:txBody>
      </p:sp>
      <p:sp>
        <p:nvSpPr>
          <p:cNvPr id="3" name="Text Placeholder 2">
            <a:extLst>
              <a:ext uri="{FF2B5EF4-FFF2-40B4-BE49-F238E27FC236}">
                <a16:creationId xmlns:a16="http://schemas.microsoft.com/office/drawing/2014/main" id="{16BA23CF-18D7-316F-E138-9AD02028BD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8626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70BE-3E63-1F0D-C8A8-316F0229439F}"/>
              </a:ext>
            </a:extLst>
          </p:cNvPr>
          <p:cNvSpPr>
            <a:spLocks noGrp="1"/>
          </p:cNvSpPr>
          <p:nvPr>
            <p:ph type="title"/>
          </p:nvPr>
        </p:nvSpPr>
        <p:spPr/>
        <p:txBody>
          <a:bodyPr/>
          <a:lstStyle/>
          <a:p>
            <a:r>
              <a:rPr lang="en-US" dirty="0"/>
              <a:t>Get clarity on (ask questions about)</a:t>
            </a:r>
          </a:p>
        </p:txBody>
      </p:sp>
      <p:sp>
        <p:nvSpPr>
          <p:cNvPr id="3" name="Content Placeholder 2">
            <a:extLst>
              <a:ext uri="{FF2B5EF4-FFF2-40B4-BE49-F238E27FC236}">
                <a16:creationId xmlns:a16="http://schemas.microsoft.com/office/drawing/2014/main" id="{EAA395C0-7A02-F8E8-E75B-FF9E67716258}"/>
              </a:ext>
            </a:extLst>
          </p:cNvPr>
          <p:cNvSpPr>
            <a:spLocks noGrp="1"/>
          </p:cNvSpPr>
          <p:nvPr>
            <p:ph idx="1"/>
          </p:nvPr>
        </p:nvSpPr>
        <p:spPr/>
        <p:txBody>
          <a:bodyPr>
            <a:normAutofit/>
          </a:bodyPr>
          <a:lstStyle/>
          <a:p>
            <a:r>
              <a:rPr lang="en-US" sz="3200" dirty="0"/>
              <a:t>Feature</a:t>
            </a:r>
          </a:p>
          <a:p>
            <a:pPr lvl="1"/>
            <a:r>
              <a:rPr lang="en-US" sz="2800" dirty="0"/>
              <a:t>What will this feature enable users to accomplish?</a:t>
            </a:r>
          </a:p>
          <a:p>
            <a:pPr lvl="1"/>
            <a:r>
              <a:rPr lang="en-US" sz="2800" dirty="0"/>
              <a:t>What new ability will it give them?</a:t>
            </a:r>
          </a:p>
          <a:p>
            <a:r>
              <a:rPr lang="en-US" sz="3200" dirty="0"/>
              <a:t>Epic</a:t>
            </a:r>
          </a:p>
          <a:p>
            <a:pPr lvl="1"/>
            <a:r>
              <a:rPr lang="en-US" sz="2800" dirty="0"/>
              <a:t>What capability does this epic give us?</a:t>
            </a:r>
          </a:p>
          <a:p>
            <a:pPr lvl="1"/>
            <a:r>
              <a:rPr lang="en-US" sz="2800" dirty="0"/>
              <a:t>What behavior will this epic change?</a:t>
            </a:r>
          </a:p>
        </p:txBody>
      </p:sp>
    </p:spTree>
    <p:extLst>
      <p:ext uri="{BB962C8B-B14F-4D97-AF65-F5344CB8AC3E}">
        <p14:creationId xmlns:p14="http://schemas.microsoft.com/office/powerpoint/2010/main" val="1944783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70BE-3E63-1F0D-C8A8-316F0229439F}"/>
              </a:ext>
            </a:extLst>
          </p:cNvPr>
          <p:cNvSpPr>
            <a:spLocks noGrp="1"/>
          </p:cNvSpPr>
          <p:nvPr>
            <p:ph type="title"/>
          </p:nvPr>
        </p:nvSpPr>
        <p:spPr/>
        <p:txBody>
          <a:bodyPr/>
          <a:lstStyle/>
          <a:p>
            <a:r>
              <a:rPr lang="en-US" dirty="0"/>
              <a:t>Ask questions when:</a:t>
            </a:r>
          </a:p>
        </p:txBody>
      </p:sp>
      <p:sp>
        <p:nvSpPr>
          <p:cNvPr id="3" name="Content Placeholder 2">
            <a:extLst>
              <a:ext uri="{FF2B5EF4-FFF2-40B4-BE49-F238E27FC236}">
                <a16:creationId xmlns:a16="http://schemas.microsoft.com/office/drawing/2014/main" id="{EAA395C0-7A02-F8E8-E75B-FF9E67716258}"/>
              </a:ext>
            </a:extLst>
          </p:cNvPr>
          <p:cNvSpPr>
            <a:spLocks noGrp="1"/>
          </p:cNvSpPr>
          <p:nvPr>
            <p:ph idx="1"/>
          </p:nvPr>
        </p:nvSpPr>
        <p:spPr/>
        <p:txBody>
          <a:bodyPr>
            <a:normAutofit/>
          </a:bodyPr>
          <a:lstStyle/>
          <a:p>
            <a:r>
              <a:rPr lang="en-US" sz="3200" dirty="0"/>
              <a:t>An Initiative or Epic is just a container and has no or unclear purpose or intent</a:t>
            </a:r>
          </a:p>
          <a:p>
            <a:pPr lvl="1"/>
            <a:r>
              <a:rPr lang="en-US" sz="2800" dirty="0"/>
              <a:t>Ask </a:t>
            </a:r>
            <a:r>
              <a:rPr lang="en-US" sz="2800" i="1" dirty="0"/>
              <a:t>what does this initiative hope to accomplish?</a:t>
            </a:r>
          </a:p>
          <a:p>
            <a:pPr lvl="1"/>
            <a:r>
              <a:rPr lang="en-US" sz="2800" dirty="0"/>
              <a:t>Or </a:t>
            </a:r>
            <a:r>
              <a:rPr lang="en-US" sz="2800" i="1" dirty="0"/>
              <a:t>what will completing this initiative achieve?</a:t>
            </a:r>
          </a:p>
          <a:p>
            <a:pPr lvl="1"/>
            <a:r>
              <a:rPr lang="en-US" sz="2800" dirty="0"/>
              <a:t>Or </a:t>
            </a:r>
            <a:r>
              <a:rPr lang="en-US" sz="2800" i="1" dirty="0"/>
              <a:t>what will be different having accomplished this initiative?</a:t>
            </a:r>
          </a:p>
        </p:txBody>
      </p:sp>
    </p:spTree>
    <p:extLst>
      <p:ext uri="{BB962C8B-B14F-4D97-AF65-F5344CB8AC3E}">
        <p14:creationId xmlns:p14="http://schemas.microsoft.com/office/powerpoint/2010/main" val="2510694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94C8-C8D6-3DC2-AF80-A7E664471D29}"/>
              </a:ext>
            </a:extLst>
          </p:cNvPr>
          <p:cNvSpPr>
            <a:spLocks noGrp="1"/>
          </p:cNvSpPr>
          <p:nvPr>
            <p:ph type="title"/>
          </p:nvPr>
        </p:nvSpPr>
        <p:spPr/>
        <p:txBody>
          <a:bodyPr/>
          <a:lstStyle/>
          <a:p>
            <a:r>
              <a:rPr lang="en-US" dirty="0"/>
              <a:t>Other techniques</a:t>
            </a:r>
          </a:p>
        </p:txBody>
      </p:sp>
      <p:sp>
        <p:nvSpPr>
          <p:cNvPr id="3" name="Content Placeholder 2">
            <a:extLst>
              <a:ext uri="{FF2B5EF4-FFF2-40B4-BE49-F238E27FC236}">
                <a16:creationId xmlns:a16="http://schemas.microsoft.com/office/drawing/2014/main" id="{BE970CDE-5360-5F15-E316-69B9357CA07C}"/>
              </a:ext>
            </a:extLst>
          </p:cNvPr>
          <p:cNvSpPr>
            <a:spLocks noGrp="1"/>
          </p:cNvSpPr>
          <p:nvPr>
            <p:ph idx="1"/>
          </p:nvPr>
        </p:nvSpPr>
        <p:spPr/>
        <p:txBody>
          <a:bodyPr/>
          <a:lstStyle/>
          <a:p>
            <a:r>
              <a:rPr lang="en-US" dirty="0"/>
              <a:t>Story mapping</a:t>
            </a:r>
          </a:p>
          <a:p>
            <a:r>
              <a:rPr lang="en-US" dirty="0"/>
              <a:t>Event storming</a:t>
            </a:r>
          </a:p>
          <a:p>
            <a:r>
              <a:rPr lang="en-US" dirty="0"/>
              <a:t>Impact mapping</a:t>
            </a:r>
          </a:p>
          <a:p>
            <a:endParaRPr lang="en-US" dirty="0"/>
          </a:p>
        </p:txBody>
      </p:sp>
    </p:spTree>
    <p:extLst>
      <p:ext uri="{BB962C8B-B14F-4D97-AF65-F5344CB8AC3E}">
        <p14:creationId xmlns:p14="http://schemas.microsoft.com/office/powerpoint/2010/main" val="2478238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3C6B-7E00-01B9-D53A-F6790C10D8D3}"/>
              </a:ext>
            </a:extLst>
          </p:cNvPr>
          <p:cNvSpPr>
            <a:spLocks noGrp="1"/>
          </p:cNvSpPr>
          <p:nvPr>
            <p:ph type="title"/>
          </p:nvPr>
        </p:nvSpPr>
        <p:spPr/>
        <p:txBody>
          <a:bodyPr/>
          <a:lstStyle/>
          <a:p>
            <a:r>
              <a:rPr lang="en-US" dirty="0"/>
              <a:t>Take aways</a:t>
            </a:r>
          </a:p>
        </p:txBody>
      </p:sp>
      <p:sp>
        <p:nvSpPr>
          <p:cNvPr id="3" name="Content Placeholder 2">
            <a:extLst>
              <a:ext uri="{FF2B5EF4-FFF2-40B4-BE49-F238E27FC236}">
                <a16:creationId xmlns:a16="http://schemas.microsoft.com/office/drawing/2014/main" id="{0DCE1085-AF02-4089-B2AE-50B35A3D472E}"/>
              </a:ext>
            </a:extLst>
          </p:cNvPr>
          <p:cNvSpPr>
            <a:spLocks noGrp="1"/>
          </p:cNvSpPr>
          <p:nvPr>
            <p:ph idx="1"/>
          </p:nvPr>
        </p:nvSpPr>
        <p:spPr/>
        <p:txBody>
          <a:bodyPr>
            <a:normAutofit/>
          </a:bodyPr>
          <a:lstStyle/>
          <a:p>
            <a:r>
              <a:rPr lang="en-US" sz="3600" dirty="0"/>
              <a:t>Ask questions</a:t>
            </a:r>
          </a:p>
          <a:p>
            <a:r>
              <a:rPr lang="en-US" sz="3600" dirty="0"/>
              <a:t>Leverage the agile backlog hierarchy</a:t>
            </a:r>
          </a:p>
          <a:p>
            <a:pPr lvl="1"/>
            <a:r>
              <a:rPr lang="en-US" sz="3200" dirty="0"/>
              <a:t>Alignment up the hierarchy</a:t>
            </a:r>
          </a:p>
          <a:p>
            <a:pPr lvl="1"/>
            <a:r>
              <a:rPr lang="en-US" sz="3200" dirty="0"/>
              <a:t>inherited expectations</a:t>
            </a:r>
          </a:p>
          <a:p>
            <a:r>
              <a:rPr lang="en-US" sz="3600" dirty="0"/>
              <a:t>Consider quality attributes</a:t>
            </a:r>
          </a:p>
        </p:txBody>
      </p:sp>
    </p:spTree>
    <p:extLst>
      <p:ext uri="{BB962C8B-B14F-4D97-AF65-F5344CB8AC3E}">
        <p14:creationId xmlns:p14="http://schemas.microsoft.com/office/powerpoint/2010/main" val="965223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93C6B-7E00-01B9-D53A-F6790C10D8D3}"/>
              </a:ext>
            </a:extLst>
          </p:cNvPr>
          <p:cNvSpPr>
            <a:spLocks noGrp="1"/>
          </p:cNvSpPr>
          <p:nvPr>
            <p:ph type="title"/>
          </p:nvPr>
        </p:nvSpPr>
        <p:spPr/>
        <p:txBody>
          <a:bodyPr/>
          <a:lstStyle/>
          <a:p>
            <a:r>
              <a:rPr lang="en-US" dirty="0"/>
              <a:t>Take aways</a:t>
            </a:r>
          </a:p>
        </p:txBody>
      </p:sp>
      <p:sp>
        <p:nvSpPr>
          <p:cNvPr id="3" name="Content Placeholder 2">
            <a:extLst>
              <a:ext uri="{FF2B5EF4-FFF2-40B4-BE49-F238E27FC236}">
                <a16:creationId xmlns:a16="http://schemas.microsoft.com/office/drawing/2014/main" id="{0DCE1085-AF02-4089-B2AE-50B35A3D472E}"/>
              </a:ext>
            </a:extLst>
          </p:cNvPr>
          <p:cNvSpPr>
            <a:spLocks noGrp="1"/>
          </p:cNvSpPr>
          <p:nvPr>
            <p:ph idx="1"/>
          </p:nvPr>
        </p:nvSpPr>
        <p:spPr/>
        <p:txBody>
          <a:bodyPr>
            <a:normAutofit/>
          </a:bodyPr>
          <a:lstStyle/>
          <a:p>
            <a:r>
              <a:rPr lang="en-US" sz="3600" dirty="0"/>
              <a:t>Don’t expect perfect execution of agile</a:t>
            </a:r>
          </a:p>
          <a:p>
            <a:pPr lvl="1"/>
            <a:r>
              <a:rPr lang="en-US" sz="3200" dirty="0"/>
              <a:t>This is no such thing</a:t>
            </a:r>
          </a:p>
          <a:p>
            <a:r>
              <a:rPr lang="en-US" sz="3600" dirty="0"/>
              <a:t>Agile: refine for clarity, and all levels</a:t>
            </a:r>
          </a:p>
          <a:p>
            <a:r>
              <a:rPr lang="en-US" sz="3600" dirty="0"/>
              <a:t>Be as formal as necessary</a:t>
            </a:r>
          </a:p>
          <a:p>
            <a:r>
              <a:rPr lang="en-US" sz="3600" dirty="0"/>
              <a:t>Understand the business environment</a:t>
            </a:r>
          </a:p>
          <a:p>
            <a:r>
              <a:rPr lang="en-US" sz="3600" dirty="0"/>
              <a:t>If not product-centric, treat it as product-centric</a:t>
            </a:r>
          </a:p>
          <a:p>
            <a:endParaRPr lang="en-US" sz="3600" dirty="0"/>
          </a:p>
          <a:p>
            <a:endParaRPr lang="en-US" sz="3600" dirty="0"/>
          </a:p>
          <a:p>
            <a:endParaRPr lang="en-US" sz="3600" dirty="0"/>
          </a:p>
          <a:p>
            <a:endParaRPr lang="en-US" sz="3600" dirty="0"/>
          </a:p>
        </p:txBody>
      </p:sp>
    </p:spTree>
    <p:extLst>
      <p:ext uri="{BB962C8B-B14F-4D97-AF65-F5344CB8AC3E}">
        <p14:creationId xmlns:p14="http://schemas.microsoft.com/office/powerpoint/2010/main" val="4829884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0D9E-BBD8-605B-F0BA-BFDD38CE7208}"/>
              </a:ext>
            </a:extLst>
          </p:cNvPr>
          <p:cNvSpPr>
            <a:spLocks noGrp="1"/>
          </p:cNvSpPr>
          <p:nvPr>
            <p:ph type="title"/>
          </p:nvPr>
        </p:nvSpPr>
        <p:spPr/>
        <p:txBody>
          <a:bodyPr/>
          <a:lstStyle/>
          <a:p>
            <a:r>
              <a:rPr lang="en-US" dirty="0"/>
              <a:t>Consider career outcomes</a:t>
            </a:r>
          </a:p>
        </p:txBody>
      </p:sp>
      <p:sp>
        <p:nvSpPr>
          <p:cNvPr id="3" name="Content Placeholder 2">
            <a:extLst>
              <a:ext uri="{FF2B5EF4-FFF2-40B4-BE49-F238E27FC236}">
                <a16:creationId xmlns:a16="http://schemas.microsoft.com/office/drawing/2014/main" id="{1D7B5F1C-47F6-CB24-EFF4-ECEBBA744F5D}"/>
              </a:ext>
            </a:extLst>
          </p:cNvPr>
          <p:cNvSpPr>
            <a:spLocks noGrp="1"/>
          </p:cNvSpPr>
          <p:nvPr>
            <p:ph idx="1"/>
          </p:nvPr>
        </p:nvSpPr>
        <p:spPr/>
        <p:txBody>
          <a:bodyPr/>
          <a:lstStyle/>
          <a:p>
            <a:r>
              <a:rPr lang="en-US" dirty="0"/>
              <a:t>How can I spin accomplishing this story or feature as an achievement?</a:t>
            </a:r>
          </a:p>
          <a:p>
            <a:pPr lvl="1"/>
            <a:r>
              <a:rPr lang="en-US" dirty="0"/>
              <a:t>Can this be used to show I’m excelling at my role?</a:t>
            </a:r>
          </a:p>
          <a:p>
            <a:pPr lvl="1"/>
            <a:r>
              <a:rPr lang="en-US" dirty="0"/>
              <a:t>Can this harm my career?</a:t>
            </a:r>
          </a:p>
          <a:p>
            <a:r>
              <a:rPr lang="en-US" dirty="0"/>
              <a:t>Google’s: “Accomplished [X] as measured by [Y], by doing [Z]”</a:t>
            </a:r>
          </a:p>
          <a:p>
            <a:pPr marL="0" indent="0" algn="ctr">
              <a:buNone/>
            </a:pPr>
            <a:endParaRPr lang="en-US" dirty="0"/>
          </a:p>
          <a:p>
            <a:pPr marL="0" indent="0" algn="ctr">
              <a:buNone/>
            </a:pPr>
            <a:r>
              <a:rPr lang="en-US" dirty="0"/>
              <a:t>“Improved customer retention by 10% by designing and implementing password reset”</a:t>
            </a:r>
          </a:p>
        </p:txBody>
      </p:sp>
    </p:spTree>
    <p:extLst>
      <p:ext uri="{BB962C8B-B14F-4D97-AF65-F5344CB8AC3E}">
        <p14:creationId xmlns:p14="http://schemas.microsoft.com/office/powerpoint/2010/main" val="381706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05A2-8850-8981-0D32-129647986EAD}"/>
              </a:ext>
            </a:extLst>
          </p:cNvPr>
          <p:cNvSpPr>
            <a:spLocks noGrp="1"/>
          </p:cNvSpPr>
          <p:nvPr>
            <p:ph type="title"/>
          </p:nvPr>
        </p:nvSpPr>
        <p:spPr/>
        <p:txBody>
          <a:bodyPr/>
          <a:lstStyle/>
          <a:p>
            <a:r>
              <a:rPr lang="en-US" dirty="0"/>
              <a:t>Continuous Improvement</a:t>
            </a:r>
          </a:p>
        </p:txBody>
      </p:sp>
      <p:graphicFrame>
        <p:nvGraphicFramePr>
          <p:cNvPr id="4" name="Content Placeholder 3">
            <a:extLst>
              <a:ext uri="{FF2B5EF4-FFF2-40B4-BE49-F238E27FC236}">
                <a16:creationId xmlns:a16="http://schemas.microsoft.com/office/drawing/2014/main" id="{4C962A28-5C6E-183B-5F2D-EB51CACA090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7114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BF6B-961F-B5C2-32F1-814031D5177A}"/>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6794C9F7-DAA3-FFA2-60C1-B81D48F020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22052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86DF-E76C-34F0-0DC6-A65730B30FEA}"/>
              </a:ext>
            </a:extLst>
          </p:cNvPr>
          <p:cNvSpPr>
            <a:spLocks noGrp="1"/>
          </p:cNvSpPr>
          <p:nvPr>
            <p:ph type="title"/>
          </p:nvPr>
        </p:nvSpPr>
        <p:spPr/>
        <p:txBody>
          <a:bodyPr/>
          <a:lstStyle/>
          <a:p>
            <a:r>
              <a:rPr lang="en-US" dirty="0"/>
              <a:t>Peter Ritchie</a:t>
            </a:r>
          </a:p>
        </p:txBody>
      </p:sp>
      <p:sp>
        <p:nvSpPr>
          <p:cNvPr id="3" name="Content Placeholder 2">
            <a:extLst>
              <a:ext uri="{FF2B5EF4-FFF2-40B4-BE49-F238E27FC236}">
                <a16:creationId xmlns:a16="http://schemas.microsoft.com/office/drawing/2014/main" id="{D3281189-108C-67BC-8FA9-338433424EA9}"/>
              </a:ext>
            </a:extLst>
          </p:cNvPr>
          <p:cNvSpPr>
            <a:spLocks noGrp="1"/>
          </p:cNvSpPr>
          <p:nvPr>
            <p:ph idx="1"/>
          </p:nvPr>
        </p:nvSpPr>
        <p:spPr/>
        <p:txBody>
          <a:bodyPr>
            <a:normAutofit/>
          </a:bodyPr>
          <a:lstStyle/>
          <a:p>
            <a:pPr marL="548640" indent="0">
              <a:buNone/>
            </a:pPr>
            <a:r>
              <a:rPr lang="en-US" sz="3600" dirty="0">
                <a:hlinkClick r:id="rId3"/>
              </a:rPr>
              <a:t>@peteraritchie</a:t>
            </a:r>
            <a:endParaRPr lang="en-US" sz="3600" dirty="0"/>
          </a:p>
          <a:p>
            <a:pPr marL="548640" indent="0">
              <a:buNone/>
            </a:pPr>
            <a:r>
              <a:rPr lang="en-US" sz="3600" dirty="0">
                <a:hlinkClick r:id="rId4"/>
              </a:rPr>
              <a:t>/in/peteraritchie</a:t>
            </a:r>
            <a:endParaRPr lang="en-US" sz="3600" dirty="0"/>
          </a:p>
          <a:p>
            <a:pPr marL="548640" indent="0">
              <a:buNone/>
            </a:pPr>
            <a:r>
              <a:rPr lang="en-US" sz="3600" dirty="0">
                <a:hlinkClick r:id="rId5"/>
              </a:rPr>
              <a:t>peteraritchie</a:t>
            </a:r>
            <a:endParaRPr lang="en-US" sz="3600" dirty="0"/>
          </a:p>
          <a:p>
            <a:pPr marL="548640" indent="0">
              <a:buNone/>
            </a:pPr>
            <a:r>
              <a:rPr lang="en-US" sz="3600" dirty="0">
                <a:hlinkClick r:id="rId6"/>
              </a:rPr>
              <a:t>peter@peterritchie.com</a:t>
            </a:r>
            <a:endParaRPr lang="en-US" sz="3600" dirty="0"/>
          </a:p>
          <a:p>
            <a:pPr marL="548640" indent="0">
              <a:buNone/>
            </a:pPr>
            <a:r>
              <a:rPr lang="en-US" sz="3600" dirty="0">
                <a:hlinkClick r:id="rId7"/>
              </a:rPr>
              <a:t>/profile/peterritchie.com</a:t>
            </a:r>
            <a:endParaRPr lang="en-US" sz="3600" dirty="0"/>
          </a:p>
          <a:p>
            <a:pPr marL="548640" indent="0">
              <a:buNone/>
            </a:pPr>
            <a:endParaRPr lang="en-US" sz="3600" dirty="0"/>
          </a:p>
        </p:txBody>
      </p:sp>
      <p:pic>
        <p:nvPicPr>
          <p:cNvPr id="1026" name="Picture 2" descr="X Logo - Free Vectors &amp; PSDs to Download">
            <a:extLst>
              <a:ext uri="{FF2B5EF4-FFF2-40B4-BE49-F238E27FC236}">
                <a16:creationId xmlns:a16="http://schemas.microsoft.com/office/drawing/2014/main" id="{8B73C840-1D31-8304-421F-059042B190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094" y="1825625"/>
            <a:ext cx="551400" cy="518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8EF6AD9-5929-140D-76CC-8828198C35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2437052"/>
            <a:ext cx="551400" cy="5189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 Free social media icons">
            <a:extLst>
              <a:ext uri="{FF2B5EF4-FFF2-40B4-BE49-F238E27FC236}">
                <a16:creationId xmlns:a16="http://schemas.microsoft.com/office/drawing/2014/main" id="{D3D686BF-7F74-E75E-DDE5-734A1ECC68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094" y="3048479"/>
            <a:ext cx="551400" cy="5189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5225278-67FA-A0E8-1A31-61F1C4A7CD5C}"/>
              </a:ext>
            </a:extLst>
          </p:cNvPr>
          <p:cNvPicPr>
            <a:picLocks noChangeAspect="1"/>
          </p:cNvPicPr>
          <p:nvPr/>
        </p:nvPicPr>
        <p:blipFill>
          <a:blip r:embed="rId11"/>
          <a:stretch>
            <a:fillRect/>
          </a:stretch>
        </p:blipFill>
        <p:spPr>
          <a:xfrm>
            <a:off x="851946" y="3659906"/>
            <a:ext cx="560438" cy="555151"/>
          </a:xfrm>
          <a:prstGeom prst="rect">
            <a:avLst/>
          </a:prstGeom>
        </p:spPr>
      </p:pic>
      <p:pic>
        <p:nvPicPr>
          <p:cNvPr id="6" name="Picture 5">
            <a:extLst>
              <a:ext uri="{FF2B5EF4-FFF2-40B4-BE49-F238E27FC236}">
                <a16:creationId xmlns:a16="http://schemas.microsoft.com/office/drawing/2014/main" id="{C6740ADE-C67E-36FF-A974-FEC3DC610456}"/>
              </a:ext>
            </a:extLst>
          </p:cNvPr>
          <p:cNvPicPr>
            <a:picLocks noChangeAspect="1"/>
          </p:cNvPicPr>
          <p:nvPr/>
        </p:nvPicPr>
        <p:blipFill>
          <a:blip r:embed="rId12"/>
          <a:stretch>
            <a:fillRect/>
          </a:stretch>
        </p:blipFill>
        <p:spPr>
          <a:xfrm>
            <a:off x="854600" y="4307519"/>
            <a:ext cx="557784" cy="557784"/>
          </a:xfrm>
          <a:prstGeom prst="rect">
            <a:avLst/>
          </a:prstGeom>
        </p:spPr>
      </p:pic>
      <p:pic>
        <p:nvPicPr>
          <p:cNvPr id="8" name="Picture 7">
            <a:extLst>
              <a:ext uri="{FF2B5EF4-FFF2-40B4-BE49-F238E27FC236}">
                <a16:creationId xmlns:a16="http://schemas.microsoft.com/office/drawing/2014/main" id="{488F4BB1-6379-8C47-8098-6A94625DAA05}"/>
              </a:ext>
            </a:extLst>
          </p:cNvPr>
          <p:cNvPicPr>
            <a:picLocks noChangeAspect="1"/>
          </p:cNvPicPr>
          <p:nvPr/>
        </p:nvPicPr>
        <p:blipFill>
          <a:blip r:embed="rId13">
            <a:alphaModFix amt="0"/>
          </a:blip>
          <a:stretch>
            <a:fillRect/>
          </a:stretch>
        </p:blipFill>
        <p:spPr>
          <a:xfrm>
            <a:off x="831101" y="4963349"/>
            <a:ext cx="602127" cy="557784"/>
          </a:xfrm>
          <a:prstGeom prst="rect">
            <a:avLst/>
          </a:prstGeom>
        </p:spPr>
      </p:pic>
    </p:spTree>
    <p:extLst>
      <p:ext uri="{BB962C8B-B14F-4D97-AF65-F5344CB8AC3E}">
        <p14:creationId xmlns:p14="http://schemas.microsoft.com/office/powerpoint/2010/main" val="396910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5787B-495F-5C7A-18E3-3B36CC86CBA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1DE2ADC-50AF-0A3B-D01A-866546811546}"/>
              </a:ext>
            </a:extLst>
          </p:cNvPr>
          <p:cNvSpPr>
            <a:spLocks noGrp="1"/>
          </p:cNvSpPr>
          <p:nvPr>
            <p:ph idx="1"/>
          </p:nvPr>
        </p:nvSpPr>
        <p:spPr/>
        <p:txBody>
          <a:bodyPr>
            <a:normAutofit/>
          </a:bodyPr>
          <a:lstStyle/>
          <a:p>
            <a:r>
              <a:rPr lang="en-US" sz="3200" dirty="0"/>
              <a:t>Level setting</a:t>
            </a:r>
          </a:p>
          <a:p>
            <a:r>
              <a:rPr lang="en-US" sz="3200" dirty="0"/>
              <a:t>Agility vs “Agile”</a:t>
            </a:r>
          </a:p>
          <a:p>
            <a:r>
              <a:rPr lang="en-US" sz="3200" dirty="0"/>
              <a:t>Agile assets</a:t>
            </a:r>
          </a:p>
          <a:p>
            <a:r>
              <a:rPr lang="en-US" sz="3200" dirty="0"/>
              <a:t>Leveraging existing expectations</a:t>
            </a:r>
          </a:p>
          <a:p>
            <a:r>
              <a:rPr lang="en-US" sz="3200" dirty="0"/>
              <a:t>Mining implied expectations</a:t>
            </a:r>
          </a:p>
          <a:p>
            <a:r>
              <a:rPr lang="en-US" sz="3200" dirty="0"/>
              <a:t>Navigating business motivation</a:t>
            </a:r>
          </a:p>
        </p:txBody>
      </p:sp>
    </p:spTree>
    <p:extLst>
      <p:ext uri="{BB962C8B-B14F-4D97-AF65-F5344CB8AC3E}">
        <p14:creationId xmlns:p14="http://schemas.microsoft.com/office/powerpoint/2010/main" val="307728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69B5-6CBD-AB94-CD8E-4F02E17BACFC}"/>
              </a:ext>
            </a:extLst>
          </p:cNvPr>
          <p:cNvSpPr>
            <a:spLocks noGrp="1"/>
          </p:cNvSpPr>
          <p:nvPr>
            <p:ph type="title"/>
          </p:nvPr>
        </p:nvSpPr>
        <p:spPr/>
        <p:txBody>
          <a:bodyPr/>
          <a:lstStyle/>
          <a:p>
            <a:r>
              <a:rPr lang="en-US" dirty="0"/>
              <a:t>Level-Setting</a:t>
            </a:r>
          </a:p>
        </p:txBody>
      </p:sp>
      <p:sp>
        <p:nvSpPr>
          <p:cNvPr id="3" name="Content Placeholder 2">
            <a:extLst>
              <a:ext uri="{FF2B5EF4-FFF2-40B4-BE49-F238E27FC236}">
                <a16:creationId xmlns:a16="http://schemas.microsoft.com/office/drawing/2014/main" id="{33D9F08F-BBE7-0D27-40AE-0A57A95749F6}"/>
              </a:ext>
            </a:extLst>
          </p:cNvPr>
          <p:cNvSpPr>
            <a:spLocks noGrp="1"/>
          </p:cNvSpPr>
          <p:nvPr>
            <p:ph idx="1"/>
          </p:nvPr>
        </p:nvSpPr>
        <p:spPr/>
        <p:txBody>
          <a:bodyPr>
            <a:normAutofit/>
          </a:bodyPr>
          <a:lstStyle/>
          <a:p>
            <a:r>
              <a:rPr lang="en-US" sz="3600" dirty="0"/>
              <a:t>Assumption</a:t>
            </a:r>
          </a:p>
          <a:p>
            <a:pPr lvl="1"/>
            <a:r>
              <a:rPr lang="en-US" sz="3200" dirty="0"/>
              <a:t>Agile Practices</a:t>
            </a:r>
          </a:p>
          <a:p>
            <a:pPr lvl="2"/>
            <a:r>
              <a:rPr lang="en-US" sz="2800" dirty="0"/>
              <a:t>User Story</a:t>
            </a:r>
          </a:p>
          <a:p>
            <a:pPr lvl="2"/>
            <a:r>
              <a:rPr lang="en-US" sz="2800" dirty="0"/>
              <a:t>Backlogs</a:t>
            </a:r>
          </a:p>
          <a:p>
            <a:pPr lvl="2"/>
            <a:r>
              <a:rPr lang="en-US" sz="2800" dirty="0"/>
              <a:t>Features</a:t>
            </a:r>
          </a:p>
          <a:p>
            <a:pPr lvl="2"/>
            <a:r>
              <a:rPr lang="en-US" sz="2800" dirty="0"/>
              <a:t>Epics</a:t>
            </a:r>
          </a:p>
        </p:txBody>
      </p:sp>
    </p:spTree>
    <p:extLst>
      <p:ext uri="{BB962C8B-B14F-4D97-AF65-F5344CB8AC3E}">
        <p14:creationId xmlns:p14="http://schemas.microsoft.com/office/powerpoint/2010/main" val="362792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2E96F78-CACA-FC61-E717-A30F79BAE35F}"/>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CD1CFE6C-E05B-493F-4EFA-F983BAE9453D}"/>
              </a:ext>
            </a:extLst>
          </p:cNvPr>
          <p:cNvSpPr>
            <a:spLocks noGrp="1"/>
          </p:cNvSpPr>
          <p:nvPr>
            <p:ph idx="1"/>
          </p:nvPr>
        </p:nvSpPr>
        <p:spPr/>
        <p:txBody>
          <a:bodyPr>
            <a:normAutofit/>
          </a:bodyPr>
          <a:lstStyle/>
          <a:p>
            <a:r>
              <a:rPr lang="en-US" sz="3600" dirty="0"/>
              <a:t>Have you ever?</a:t>
            </a:r>
          </a:p>
          <a:p>
            <a:pPr lvl="1"/>
            <a:r>
              <a:rPr lang="en-US" sz="3200" dirty="0"/>
              <a:t>Agreed on work to be performed, implemented it, then had to reimplement it?</a:t>
            </a:r>
          </a:p>
          <a:p>
            <a:pPr lvl="1"/>
            <a:r>
              <a:rPr lang="en-US" sz="3200" dirty="0"/>
              <a:t>Work estimates are wildly wrong</a:t>
            </a:r>
          </a:p>
          <a:p>
            <a:pPr lvl="1"/>
            <a:r>
              <a:rPr lang="en-US" sz="3200" dirty="0"/>
              <a:t>Completing work ends up spanning sprints</a:t>
            </a:r>
          </a:p>
          <a:p>
            <a:pPr lvl="1"/>
            <a:r>
              <a:rPr lang="en-US" sz="3200" dirty="0"/>
              <a:t>Participated in work estimation but was unsure of the intent of the functionality?</a:t>
            </a:r>
          </a:p>
          <a:p>
            <a:endParaRPr lang="en-US" sz="3600" dirty="0"/>
          </a:p>
        </p:txBody>
      </p:sp>
      <p:sp>
        <p:nvSpPr>
          <p:cNvPr id="4" name="Title 1">
            <a:extLst>
              <a:ext uri="{FF2B5EF4-FFF2-40B4-BE49-F238E27FC236}">
                <a16:creationId xmlns:a16="http://schemas.microsoft.com/office/drawing/2014/main" id="{1261D9BE-238E-2AF1-6603-A319111D261E}"/>
              </a:ext>
            </a:extLst>
          </p:cNvPr>
          <p:cNvSpPr txBox="1">
            <a:spLocks noGrp="1" noRot="1" noMove="1" noResize="1" noEditPoints="1" noAdjustHandles="1" noChangeArrowheads="1" noChangeShapeType="1"/>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a:t>
            </a:r>
          </a:p>
        </p:txBody>
      </p:sp>
    </p:spTree>
    <p:extLst>
      <p:ext uri="{BB962C8B-B14F-4D97-AF65-F5344CB8AC3E}">
        <p14:creationId xmlns:p14="http://schemas.microsoft.com/office/powerpoint/2010/main" val="346892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5069 " pathEditMode="relative" rAng="0" ptsTypes="AA">
                                      <p:cBhvr>
                                        <p:cTn id="6" dur="1000" fill="hold"/>
                                        <p:tgtEl>
                                          <p:spTgt spid="4"/>
                                        </p:tgtEl>
                                        <p:attrNameLst>
                                          <p:attrName>ppt_x</p:attrName>
                                          <p:attrName>ppt_y</p:attrName>
                                        </p:attrNameLst>
                                      </p:cBhvr>
                                      <p:rCtr x="0" y="-17546"/>
                                    </p:animMotion>
                                  </p:childTnLst>
                                </p:cTn>
                              </p:par>
                            </p:childTnLst>
                          </p:cTn>
                        </p:par>
                        <p:par>
                          <p:cTn id="7" fill="hold">
                            <p:stCondLst>
                              <p:cond delay="1000"/>
                            </p:stCondLst>
                            <p:childTnLst>
                              <p:par>
                                <p:cTn id="8" presetID="10" presetClass="exit" presetSubtype="0" fill="hold" grpId="1" nodeType="after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bldLvl="2"/>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2E96F78-CACA-FC61-E717-A30F79BAE35F}"/>
              </a:ext>
            </a:extLst>
          </p:cNvPr>
          <p:cNvSpPr>
            <a:spLocks noGrp="1"/>
          </p:cNvSpPr>
          <p:nvPr>
            <p:ph type="title"/>
          </p:nvPr>
        </p:nvSpPr>
        <p:spPr/>
        <p:txBody>
          <a:bodyPr/>
          <a:lstStyle/>
          <a:p>
            <a:r>
              <a:rPr lang="en-US" dirty="0"/>
              <a:t>Impact to career</a:t>
            </a:r>
          </a:p>
        </p:txBody>
      </p:sp>
      <p:sp>
        <p:nvSpPr>
          <p:cNvPr id="3" name="Content Placeholder 2">
            <a:extLst>
              <a:ext uri="{FF2B5EF4-FFF2-40B4-BE49-F238E27FC236}">
                <a16:creationId xmlns:a16="http://schemas.microsoft.com/office/drawing/2014/main" id="{CD1CFE6C-E05B-493F-4EFA-F983BAE9453D}"/>
              </a:ext>
            </a:extLst>
          </p:cNvPr>
          <p:cNvSpPr>
            <a:spLocks noGrp="1"/>
          </p:cNvSpPr>
          <p:nvPr>
            <p:ph idx="1"/>
          </p:nvPr>
        </p:nvSpPr>
        <p:spPr/>
        <p:txBody>
          <a:bodyPr>
            <a:normAutofit/>
          </a:bodyPr>
          <a:lstStyle/>
          <a:p>
            <a:r>
              <a:rPr lang="en-US" sz="3600" dirty="0"/>
              <a:t>Unclear expectations, not my problem?</a:t>
            </a:r>
          </a:p>
          <a:p>
            <a:r>
              <a:rPr lang="en-US" sz="3600" dirty="0"/>
              <a:t>We’re judged on the work we produce</a:t>
            </a:r>
          </a:p>
          <a:p>
            <a:r>
              <a:rPr lang="en-US" sz="3600" dirty="0"/>
              <a:t>Unclear expectations result in software not held in the highest regard</a:t>
            </a:r>
          </a:p>
          <a:p>
            <a:r>
              <a:rPr lang="en-US" sz="3600" dirty="0"/>
              <a:t>Inconvenient, but some simple techniques</a:t>
            </a:r>
          </a:p>
          <a:p>
            <a:r>
              <a:rPr lang="en-US" sz="3600" dirty="0"/>
              <a:t>Regain control</a:t>
            </a:r>
          </a:p>
          <a:p>
            <a:endParaRPr lang="en-US" sz="3200" dirty="0"/>
          </a:p>
          <a:p>
            <a:endParaRPr lang="en-US" sz="3600" dirty="0"/>
          </a:p>
        </p:txBody>
      </p:sp>
      <p:sp>
        <p:nvSpPr>
          <p:cNvPr id="4" name="Title 1">
            <a:extLst>
              <a:ext uri="{FF2B5EF4-FFF2-40B4-BE49-F238E27FC236}">
                <a16:creationId xmlns:a16="http://schemas.microsoft.com/office/drawing/2014/main" id="{1261D9BE-238E-2AF1-6603-A319111D261E}"/>
              </a:ext>
            </a:extLst>
          </p:cNvPr>
          <p:cNvSpPr txBox="1">
            <a:spLocks noGrp="1" noRot="1" noMove="1" noResize="1" noEditPoints="1" noAdjustHandles="1" noChangeArrowheads="1" noChangeShapeType="1"/>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Impact to career</a:t>
            </a:r>
          </a:p>
        </p:txBody>
      </p:sp>
    </p:spTree>
    <p:extLst>
      <p:ext uri="{BB962C8B-B14F-4D97-AF65-F5344CB8AC3E}">
        <p14:creationId xmlns:p14="http://schemas.microsoft.com/office/powerpoint/2010/main" val="173940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5069 " pathEditMode="relative" rAng="0" ptsTypes="AA">
                                      <p:cBhvr>
                                        <p:cTn id="6" dur="1000" fill="hold"/>
                                        <p:tgtEl>
                                          <p:spTgt spid="4"/>
                                        </p:tgtEl>
                                        <p:attrNameLst>
                                          <p:attrName>ppt_x</p:attrName>
                                          <p:attrName>ppt_y</p:attrName>
                                        </p:attrNameLst>
                                      </p:cBhvr>
                                      <p:rCtr x="0" y="-17546"/>
                                    </p:animMotion>
                                  </p:childTnLst>
                                </p:cTn>
                              </p:par>
                            </p:childTnLst>
                          </p:cTn>
                        </p:par>
                        <p:par>
                          <p:cTn id="7" fill="hold">
                            <p:stCondLst>
                              <p:cond delay="1000"/>
                            </p:stCondLst>
                            <p:childTnLst>
                              <p:par>
                                <p:cTn id="8" presetID="10" presetClass="exit" presetSubtype="0" fill="hold" grpId="1" nodeType="after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bldLvl="2"/>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2E96F78-CACA-FC61-E717-A30F79BAE35F}"/>
              </a:ext>
            </a:extLst>
          </p:cNvPr>
          <p:cNvSpPr>
            <a:spLocks noGrp="1"/>
          </p:cNvSpPr>
          <p:nvPr>
            <p:ph type="title"/>
          </p:nvPr>
        </p:nvSpPr>
        <p:spPr/>
        <p:txBody>
          <a:bodyPr/>
          <a:lstStyle/>
          <a:p>
            <a:r>
              <a:rPr lang="en-US" dirty="0"/>
              <a:t>Agile backlogs</a:t>
            </a:r>
          </a:p>
        </p:txBody>
      </p:sp>
      <p:sp>
        <p:nvSpPr>
          <p:cNvPr id="3" name="Content Placeholder 2">
            <a:extLst>
              <a:ext uri="{FF2B5EF4-FFF2-40B4-BE49-F238E27FC236}">
                <a16:creationId xmlns:a16="http://schemas.microsoft.com/office/drawing/2014/main" id="{CD1CFE6C-E05B-493F-4EFA-F983BAE9453D}"/>
              </a:ext>
            </a:extLst>
          </p:cNvPr>
          <p:cNvSpPr>
            <a:spLocks noGrp="1"/>
          </p:cNvSpPr>
          <p:nvPr>
            <p:ph idx="1"/>
          </p:nvPr>
        </p:nvSpPr>
        <p:spPr/>
        <p:txBody>
          <a:bodyPr>
            <a:normAutofit/>
          </a:bodyPr>
          <a:lstStyle/>
          <a:p>
            <a:r>
              <a:rPr lang="en-US" sz="3600" dirty="0"/>
              <a:t>User stories</a:t>
            </a:r>
          </a:p>
          <a:p>
            <a:r>
              <a:rPr lang="en-US" sz="3600" dirty="0"/>
              <a:t>Features</a:t>
            </a:r>
          </a:p>
          <a:p>
            <a:r>
              <a:rPr lang="en-US" sz="3600" dirty="0"/>
              <a:t>Epics</a:t>
            </a:r>
          </a:p>
          <a:p>
            <a:r>
              <a:rPr lang="en-US" sz="3600" dirty="0"/>
              <a:t>Themes, strategic objective</a:t>
            </a:r>
          </a:p>
        </p:txBody>
      </p:sp>
      <p:sp>
        <p:nvSpPr>
          <p:cNvPr id="4" name="Title 1">
            <a:extLst>
              <a:ext uri="{FF2B5EF4-FFF2-40B4-BE49-F238E27FC236}">
                <a16:creationId xmlns:a16="http://schemas.microsoft.com/office/drawing/2014/main" id="{1261D9BE-238E-2AF1-6603-A319111D261E}"/>
              </a:ext>
            </a:extLst>
          </p:cNvPr>
          <p:cNvSpPr txBox="1">
            <a:spLocks noGrp="1" noRot="1" noMove="1" noResize="1" noEditPoints="1" noAdjustHandles="1" noChangeArrowheads="1" noChangeShapeType="1"/>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Agile backlogs</a:t>
            </a:r>
          </a:p>
        </p:txBody>
      </p:sp>
    </p:spTree>
    <p:extLst>
      <p:ext uri="{BB962C8B-B14F-4D97-AF65-F5344CB8AC3E}">
        <p14:creationId xmlns:p14="http://schemas.microsoft.com/office/powerpoint/2010/main" val="279968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 -0.35069 " pathEditMode="relative" rAng="0" ptsTypes="AA">
                                      <p:cBhvr>
                                        <p:cTn id="6" dur="1000" fill="hold"/>
                                        <p:tgtEl>
                                          <p:spTgt spid="4"/>
                                        </p:tgtEl>
                                        <p:attrNameLst>
                                          <p:attrName>ppt_x</p:attrName>
                                          <p:attrName>ppt_y</p:attrName>
                                        </p:attrNameLst>
                                      </p:cBhvr>
                                      <p:rCtr x="0" y="-17546"/>
                                    </p:animMotion>
                                  </p:childTnLst>
                                </p:cTn>
                              </p:par>
                            </p:childTnLst>
                          </p:cTn>
                        </p:par>
                        <p:par>
                          <p:cTn id="7" fill="hold">
                            <p:stCondLst>
                              <p:cond delay="1000"/>
                            </p:stCondLst>
                            <p:childTnLst>
                              <p:par>
                                <p:cTn id="8" presetID="10" presetClass="exit" presetSubtype="0" fill="hold" grpId="1" nodeType="after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4"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5052</TotalTime>
  <Words>1734</Words>
  <Application>Microsoft Office PowerPoint</Application>
  <PresentationFormat>Widescreen</PresentationFormat>
  <Paragraphs>321</Paragraphs>
  <Slides>49</Slides>
  <Notes>39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Aptos</vt:lpstr>
      <vt:lpstr>Aptos Display</vt:lpstr>
      <vt:lpstr>Arial</vt:lpstr>
      <vt:lpstr>Ink Free</vt:lpstr>
      <vt:lpstr>Segoe Print</vt:lpstr>
      <vt:lpstr>Office Theme</vt:lpstr>
      <vt:lpstr>Abstract</vt:lpstr>
      <vt:lpstr>When Clear Expectations are Lacking, Succeeding as a Software Developer</vt:lpstr>
      <vt:lpstr>PowerPoint Presentation</vt:lpstr>
      <vt:lpstr>About me</vt:lpstr>
      <vt:lpstr>Agenda</vt:lpstr>
      <vt:lpstr>Level-Setting</vt:lpstr>
      <vt:lpstr>Why?</vt:lpstr>
      <vt:lpstr>Impact to career</vt:lpstr>
      <vt:lpstr>Agile backlogs</vt:lpstr>
      <vt:lpstr>PowerPoint Presentation</vt:lpstr>
      <vt:lpstr>User stories</vt:lpstr>
      <vt:lpstr>Example</vt:lpstr>
      <vt:lpstr>User stories, pros and cons</vt:lpstr>
      <vt:lpstr>Bad example</vt:lpstr>
      <vt:lpstr>I.N.V.E.S.T method of assessing user stories</vt:lpstr>
      <vt:lpstr>My focus today</vt:lpstr>
      <vt:lpstr>Independent, but alone, not enough</vt:lpstr>
      <vt:lpstr>Missing details, assumptions</vt:lpstr>
      <vt:lpstr>User story</vt:lpstr>
      <vt:lpstr>Clarity, and assumptions uncovered!</vt:lpstr>
      <vt:lpstr>Eliciting Acceptance Criteria</vt:lpstr>
      <vt:lpstr>Reaching positive testability</vt:lpstr>
      <vt:lpstr>Eliciting Acceptance Criteria</vt:lpstr>
      <vt:lpstr>User story</vt:lpstr>
      <vt:lpstr>Feature and Epic Inspire and Focus Stories</vt:lpstr>
      <vt:lpstr>What if you can’t even get that?</vt:lpstr>
      <vt:lpstr>Hypothesis</vt:lpstr>
      <vt:lpstr>Leverage Feature and Epic</vt:lpstr>
      <vt:lpstr>Both influence User Story</vt:lpstr>
      <vt:lpstr>Influence/Hierarchy</vt:lpstr>
      <vt:lpstr>More than story, feature, epic</vt:lpstr>
      <vt:lpstr>The business</vt:lpstr>
      <vt:lpstr>Business Motivations</vt:lpstr>
      <vt:lpstr>PowerPoint Presentation</vt:lpstr>
      <vt:lpstr>Out of scope</vt:lpstr>
      <vt:lpstr>Reasons behind unclear expectations</vt:lpstr>
      <vt:lpstr>Understanding Business Motivation</vt:lpstr>
      <vt:lpstr>Project Charter</vt:lpstr>
      <vt:lpstr>Ensure relevance</vt:lpstr>
      <vt:lpstr>In Summary…</vt:lpstr>
      <vt:lpstr>Get clarity on (ask questions about)</vt:lpstr>
      <vt:lpstr>Ask questions when:</vt:lpstr>
      <vt:lpstr>Other techniques</vt:lpstr>
      <vt:lpstr>Take aways</vt:lpstr>
      <vt:lpstr>Take aways</vt:lpstr>
      <vt:lpstr>Consider career outcomes</vt:lpstr>
      <vt:lpstr>Continuous Improvement</vt:lpstr>
      <vt:lpstr>Thank you!</vt:lpstr>
      <vt:lpstr>Peter Ritchie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Peter Ritchie</dc:creator>
  <cp:lastModifiedBy>Peter Ritchie</cp:lastModifiedBy>
  <cp:revision>2</cp:revision>
  <dcterms:created xsi:type="dcterms:W3CDTF">2025-07-03T16:54:52Z</dcterms:created>
  <dcterms:modified xsi:type="dcterms:W3CDTF">2025-09-24T13:41:21Z</dcterms:modified>
</cp:coreProperties>
</file>