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90" r:id="rId20"/>
    <p:sldId id="291" r:id="rId21"/>
    <p:sldId id="292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9144000" cy="5143500" type="screen16x9"/>
  <p:notesSz cx="6858000" cy="9144000"/>
  <p:embeddedFontLst>
    <p:embeddedFont>
      <p:font typeface="Manrope Medium" pitchFamily="2" charset="0"/>
      <p:regular r:id="rId34"/>
      <p:bold r:id="rId35"/>
    </p:embeddedFont>
    <p:embeddedFont>
      <p:font typeface="Proxima Nova" panose="02000506030000020004" pitchFamily="2" charset="0"/>
      <p:regular r:id="rId36"/>
      <p:bold r:id="rId37"/>
      <p:italic r:id="rId38"/>
      <p:boldItalic r:id="rId39"/>
    </p:embeddedFont>
    <p:embeddedFont>
      <p:font typeface="Proxima Nova Extrabold" panose="02000506030000020004" pitchFamily="2" charset="0"/>
      <p:bold r:id="rId40"/>
    </p:embeddedFont>
    <p:embeddedFont>
      <p:font typeface="Proxima Nova Semibold" panose="02000506030000020004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68707"/>
  </p:normalViewPr>
  <p:slideViewPr>
    <p:cSldViewPr snapToGrid="0">
      <p:cViewPr varScale="1">
        <p:scale>
          <a:sx n="108" d="100"/>
          <a:sy n="108" d="100"/>
        </p:scale>
        <p:origin x="220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7226c5ccce_0_7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7226c5ccce_0_7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Key Message:</a:t>
            </a:r>
            <a:r>
              <a:rPr lang="en-CA" dirty="0"/>
              <a:t> This presentation focuses on practical tools to reduce meeting overload and protect developer productivity using Jira, Slack, and Loom.</a:t>
            </a:r>
          </a:p>
          <a:p>
            <a:pPr>
              <a:buNone/>
            </a:pPr>
            <a:endParaRPr lang="en-CA" b="1" dirty="0"/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The goal is to reduce meetings by 60-70% while improving stakeholder visibility and developer satisfaction.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80bc8407f3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380bc8407f3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You DON'T need meetings for: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Developer demos (record and share)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Company town halls (record and allow async Q&amp;A)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Status updates (written or video updates)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Bug demonstrations (record with narration)</a:t>
            </a:r>
          </a:p>
          <a:p>
            <a:pPr>
              <a:buNone/>
            </a:pPr>
            <a:r>
              <a:rPr lang="en-CA" b="1" dirty="0"/>
              <a:t>You CAN record: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Feature/code/bug demos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Status reports with visual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Organizational updates with Q&amp;A follow-up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Virtual meetings with yourself explaining complex topics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Demo Recording Standards:</a:t>
            </a:r>
            <a:r>
              <a:rPr lang="en-CA" dirty="0"/>
              <a:t> Establish 3-5 minute maximum for demo videos, include clear audio narration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Status Update Templates:</a:t>
            </a:r>
            <a:r>
              <a:rPr lang="en-CA" dirty="0"/>
              <a:t> Create consistent format for async status videos (what's done, what's next, blockers)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Q&amp;A Management:</a:t>
            </a:r>
            <a:r>
              <a:rPr lang="en-CA" dirty="0"/>
              <a:t> Use threaded discussions or forms to handle questions about recorded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Recording Quality:</a:t>
            </a:r>
            <a:r>
              <a:rPr lang="en-CA" dirty="0"/>
              <a:t> Invest in basic screen recording setup (good microphone, quiet space, screen resolution)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Accessibility:</a:t>
            </a:r>
            <a:r>
              <a:rPr lang="en-CA" dirty="0"/>
              <a:t> Always include captions or transcripts for recorded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Feedback Loops:</a:t>
            </a:r>
            <a:r>
              <a:rPr lang="en-CA" dirty="0"/>
              <a:t> Create async ways for people to respond to recorded presentations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Storage and Organization:</a:t>
            </a:r>
            <a:r>
              <a:rPr lang="en-CA" dirty="0"/>
              <a:t> Establish naming conventions and storage locations for recorded content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80bc8407f3_0_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80bc8407f3_0_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The Visual Advantage: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Humans are visual by nature - see actual problems as they're explained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Watch mouse movement and screen interactions in real-time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View physical products or environments when relevant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Eliminate ambiguity in requirements and explanations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"Show, Don't Tell" Principle:</a:t>
            </a:r>
            <a:r>
              <a:rPr lang="en-CA" dirty="0"/>
              <a:t> Replace "Can you just show me what you mean?" with 3-minute videos instead of 30-minute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Recording Best Practices:</a:t>
            </a:r>
            <a:r>
              <a:rPr lang="en-CA" dirty="0"/>
              <a:t> Use high-resolution screen settings, clear audio, and consistent lighting for quality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Content Structure:</a:t>
            </a:r>
            <a:r>
              <a:rPr lang="en-CA" dirty="0"/>
              <a:t> Start with context, show the specific issue/feature, explain the impact or next steps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Technical Setup:</a:t>
            </a:r>
            <a:r>
              <a:rPr lang="en-CA" dirty="0"/>
              <a:t> Test screen recording tools beforehand, ensure audio quality is clear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Accessibility Considerations:</a:t>
            </a:r>
            <a:r>
              <a:rPr lang="en-CA" dirty="0"/>
              <a:t> Always provide captions or transcripts for recorded explanations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Follow-up Process:</a:t>
            </a:r>
            <a:r>
              <a:rPr lang="en-CA" dirty="0"/>
              <a:t> Establish how viewers can ask questions or provide feedback on recorded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Version Control:</a:t>
            </a:r>
            <a:r>
              <a:rPr lang="en-CA" dirty="0"/>
              <a:t> Name videos clearly and store them where team members can find them later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0bc8407f3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1" name="Google Shape;371;g380bc8407f3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Key Features Demonstrated: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Creator tools: naming, chapters, transcripts, AI 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Viewer experience: speed control, commenting, timestamp navigation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Integration capabilities with Jira and Confluence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Sharing options for different audiences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Start with simple demos before moving to complex explanations. Practice recording short, focused videos.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80bc8407f3_0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80bc8407f3_0_1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Multiple Sharing Options: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Team sharing (internal)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Copy link for Slack/Teams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Slack/Jira/Confluence integrations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Scheduled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External sharing via Google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Social media and website embedding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The Slack preview feature is particularly powerful - people can see video context without clicking.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80bc8407f3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80bc8407f3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Smart Channel Strategy: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Avoid creating channels for every small topic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Prefer public channels over private (easier team transitions)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Organize by project, team, or client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threading to keep conversations organized</a:t>
            </a:r>
          </a:p>
          <a:p>
            <a:pPr>
              <a:buNone/>
            </a:pPr>
            <a:r>
              <a:rPr lang="en-CA" b="1" dirty="0"/>
              <a:t>Example:</a:t>
            </a:r>
            <a:r>
              <a:rPr lang="en-CA" dirty="0"/>
              <a:t> "Epic 1234 User Story 8 🧵" as starter message, all discussion in thread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Channel Audit:</a:t>
            </a:r>
            <a:r>
              <a:rPr lang="en-CA" dirty="0"/>
              <a:t> Review existing channels monthly - archive inactive ones, consolidate similar topics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Naming Conventions:</a:t>
            </a:r>
            <a:r>
              <a:rPr lang="en-CA" dirty="0"/>
              <a:t> Use consistent prefixes (</a:t>
            </a:r>
            <a:r>
              <a:rPr lang="en-CA" dirty="0" err="1"/>
              <a:t>proj</a:t>
            </a:r>
            <a:r>
              <a:rPr lang="en-CA" dirty="0"/>
              <a:t>-, team-, client-) to make channels easy to find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Channel Purpose:</a:t>
            </a:r>
            <a:r>
              <a:rPr lang="en-CA" dirty="0"/>
              <a:t> Each channel should have a clear description of its purpose and when to use it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Threading Training:</a:t>
            </a:r>
            <a:r>
              <a:rPr lang="en-CA" dirty="0"/>
              <a:t> Spend 2-3 weeks actively coaching team members on threading etiquette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Public vs Private Guidelines:</a:t>
            </a:r>
            <a:r>
              <a:rPr lang="en-CA" dirty="0"/>
              <a:t> Only use private channels for sensitive information (HR, confidential client data)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Channel Lifecycle:</a:t>
            </a:r>
            <a:r>
              <a:rPr lang="en-CA" dirty="0"/>
              <a:t> Establish rules for when to archive project channels (post-launch, after retros)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Search Strategy:</a:t>
            </a:r>
            <a:r>
              <a:rPr lang="en-CA" dirty="0"/>
              <a:t> Teach team members how to use Slack's search effectively to find past conversations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Notification Management:</a:t>
            </a:r>
            <a:r>
              <a:rPr lang="en-CA" dirty="0"/>
              <a:t> Set different notification levels for different channel types (immediate for urgent, daily digest for informational)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80bc8407f3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380bc8407f3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Real Client Example - Design Team Process: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dirty="0"/>
              <a:t>Designer posts question + Loom video + mentions specific people</a:t>
            </a:r>
          </a:p>
          <a:p>
            <a:pPr>
              <a:buFont typeface="+mj-lt"/>
              <a:buAutoNum type="arabicPeriod"/>
            </a:pPr>
            <a:r>
              <a:rPr lang="en-CA" dirty="0"/>
              <a:t>All responses go in thread (never separate messages)</a:t>
            </a:r>
          </a:p>
          <a:p>
            <a:pPr>
              <a:buFont typeface="+mj-lt"/>
              <a:buAutoNum type="arabicPeriod"/>
            </a:pPr>
            <a:r>
              <a:rPr lang="en-CA" dirty="0"/>
              <a:t>Complete context from start to finish stays together</a:t>
            </a:r>
          </a:p>
          <a:p>
            <a:pPr>
              <a:buFont typeface="+mj-lt"/>
              <a:buAutoNum type="arabicPeriod"/>
            </a:pPr>
            <a:r>
              <a:rPr lang="en-CA" dirty="0"/>
              <a:t>Use Jira integration to create tickets from thread</a:t>
            </a:r>
          </a:p>
          <a:p>
            <a:pPr>
              <a:buNone/>
            </a:pPr>
            <a:r>
              <a:rPr lang="en-CA" b="1" dirty="0"/>
              <a:t>Result:</a:t>
            </a:r>
            <a:r>
              <a:rPr lang="en-CA" dirty="0"/>
              <a:t> Complete context, no scattered conversations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Thread Starter Format:</a:t>
            </a:r>
            <a:r>
              <a:rPr lang="en-CA" dirty="0"/>
              <a:t> Use consistent format: "Topic + 🧵" for thread starters, then first reply contains full context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Mention Strategy:</a:t>
            </a:r>
            <a:r>
              <a:rPr lang="en-CA" dirty="0"/>
              <a:t> Tag specific people needed for input, but keep discussion in thread so others can learn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Decision Documentation:</a:t>
            </a:r>
            <a:r>
              <a:rPr lang="en-CA" dirty="0"/>
              <a:t> Use thread bookmarking or pinning to save important decisions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Thread Etiquette Training:</a:t>
            </a:r>
            <a:r>
              <a:rPr lang="en-CA" dirty="0"/>
              <a:t> Practice for 2-3 weeks until threading becomes natural team behavior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Context Preservation:</a:t>
            </a:r>
            <a:r>
              <a:rPr lang="en-CA" dirty="0"/>
              <a:t> Threads create searchable knowledge base - decisions 6 months later are findable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Cross-Channel Linking:</a:t>
            </a:r>
            <a:r>
              <a:rPr lang="en-CA" dirty="0"/>
              <a:t> When threads are relevant to multiple channels, share thread links instead of copying content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Thread Resolution:</a:t>
            </a:r>
            <a:r>
              <a:rPr lang="en-CA" dirty="0"/>
              <a:t> Establish clear way to mark threads as resolved or requiring action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Historical Value:</a:t>
            </a:r>
            <a:r>
              <a:rPr lang="en-CA" dirty="0"/>
              <a:t> Threads become documentation that new team members can review for project context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80bc8407f3_0_2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80bc8407f3_0_2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Why People Hate It: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Same three questions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More hassle than help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Everyone dislikes the format</a:t>
            </a:r>
          </a:p>
          <a:p>
            <a:pPr>
              <a:buNone/>
            </a:pPr>
            <a:r>
              <a:rPr lang="en-CA" b="1" dirty="0"/>
              <a:t>The Logic Behind It: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PMs get asked "Where's my thing?" multiple times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Ticket titles are often unclear to non-technical stakeholders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Need general context for unblocking efforts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If using standup bots, focus on blockers and general progress, not detailed task updates.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380bc8407f3_0_2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380bc8407f3_0_2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The Process: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Click message → three dots → "Create issue from"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Works with multiple tools (not just Jira)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Quick creation screen with essential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Auto-posts ticket link back to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Can be done from mobile devices</a:t>
            </a:r>
          </a:p>
          <a:p>
            <a:pPr>
              <a:buNone/>
            </a:pPr>
            <a:r>
              <a:rPr lang="en-CA" b="1" dirty="0"/>
              <a:t>Additional Features:</a:t>
            </a:r>
            <a:r>
              <a:rPr lang="en-CA" dirty="0"/>
              <a:t> Transition tickets, assign, comment - all from Slack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Setup Requirements:</a:t>
            </a:r>
            <a:r>
              <a:rPr lang="en-CA" dirty="0"/>
              <a:t> Ensure Slack-Jira integration is installed and configured by admin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Permission Management:</a:t>
            </a:r>
            <a:r>
              <a:rPr lang="en-CA" dirty="0"/>
              <a:t> Verify team members have appropriate Jira permissions for ticket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Template Creation:</a:t>
            </a:r>
            <a:r>
              <a:rPr lang="en-CA" dirty="0"/>
              <a:t> Set up project templates with required fields to streamline ticket creation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Mobile Workflow:</a:t>
            </a:r>
            <a:r>
              <a:rPr lang="en-CA" dirty="0"/>
              <a:t> Train team on mobile ticket creation - perfect for capturing issues during commutes or off-hours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Link Management:</a:t>
            </a:r>
            <a:r>
              <a:rPr lang="en-CA" dirty="0"/>
              <a:t> Ticket links posted back to Slack create bidirectional traceability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Field Mapping:</a:t>
            </a:r>
            <a:r>
              <a:rPr lang="en-CA" dirty="0"/>
              <a:t> Configure which Slack message components auto-populate which Jira fields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Quality Standards:</a:t>
            </a:r>
            <a:r>
              <a:rPr lang="en-CA" dirty="0"/>
              <a:t> Establish minimum requirements for ticket descriptions when creating from Slack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Workflow Integration:</a:t>
            </a:r>
            <a:r>
              <a:rPr lang="en-CA" dirty="0"/>
              <a:t> Ensure created tickets enter appropriate workflow states based on context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0bc8407f3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0bc8407f3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Step 1 - Click Three Dots on Message</a:t>
            </a:r>
          </a:p>
          <a:p>
            <a:pPr>
              <a:buNone/>
            </a:pPr>
            <a:r>
              <a:rPr lang="en-CA" b="1" dirty="0"/>
              <a:t>What to do:</a:t>
            </a:r>
            <a:r>
              <a:rPr lang="en-CA" dirty="0"/>
              <a:t> Find the message in Slack that needs to become a ticket, hover over it, and click the three dots that appear.</a:t>
            </a:r>
          </a:p>
          <a:p>
            <a:pPr>
              <a:buNone/>
            </a:pPr>
            <a:r>
              <a:rPr lang="en-CA" b="1" dirty="0"/>
              <a:t>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Works on any message in any channel or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Three dots appear when you hover over any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works on both desktop and mobile versions of Slack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9217A757-C664-517C-76BD-F47D7ACAA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0bc8407f3_0_237:notes">
            <a:extLst>
              <a:ext uri="{FF2B5EF4-FFF2-40B4-BE49-F238E27FC236}">
                <a16:creationId xmlns:a16="http://schemas.microsoft.com/office/drawing/2014/main" id="{B16DA284-B898-50FF-B9D3-599A2C5670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0bc8407f3_0_237:notes">
            <a:extLst>
              <a:ext uri="{FF2B5EF4-FFF2-40B4-BE49-F238E27FC236}">
                <a16:creationId xmlns:a16="http://schemas.microsoft.com/office/drawing/2014/main" id="{AFBB8F49-DA36-340D-4D6B-A29AADA5B6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Step 2 - Select "More Message Shortcuts"</a:t>
            </a:r>
          </a:p>
          <a:p>
            <a:pPr>
              <a:buNone/>
            </a:pPr>
            <a:r>
              <a:rPr lang="en-CA" b="1" dirty="0"/>
              <a:t>What to do:</a:t>
            </a:r>
            <a:r>
              <a:rPr lang="en-CA" dirty="0"/>
              <a:t> From the dropdown menu, scroll down and click "More message shortcuts" to see available integrations.</a:t>
            </a:r>
          </a:p>
          <a:p>
            <a:pPr>
              <a:buNone/>
            </a:pPr>
            <a:r>
              <a:rPr lang="en-CA" b="1" dirty="0"/>
              <a:t>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menu shows all available integrations for your Slack 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Available options depend on what integrations your admin has installed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If you don't see Jira options, check with your admin about installing the integration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58155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7226c5ccce_0_8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7226c5ccce_0_8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dirty="0"/>
              <a:t>Reference:</a:t>
            </a:r>
            <a:r>
              <a:rPr lang="en-CA" dirty="0"/>
              <a:t> Prairie Dev Con sponsors support knowledge sharing in the development community.</a:t>
            </a: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C46B7A3-9F92-F341-FB87-98B454B5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0bc8407f3_0_237:notes">
            <a:extLst>
              <a:ext uri="{FF2B5EF4-FFF2-40B4-BE49-F238E27FC236}">
                <a16:creationId xmlns:a16="http://schemas.microsoft.com/office/drawing/2014/main" id="{64D6BE99-B561-45ED-A2E4-776789221F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0bc8407f3_0_237:notes">
            <a:extLst>
              <a:ext uri="{FF2B5EF4-FFF2-40B4-BE49-F238E27FC236}">
                <a16:creationId xmlns:a16="http://schemas.microsoft.com/office/drawing/2014/main" id="{07F24154-83C2-1140-B630-6563785B46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Step 3 - Choose "Create Item for Jira"</a:t>
            </a:r>
          </a:p>
          <a:p>
            <a:pPr>
              <a:buNone/>
            </a:pPr>
            <a:r>
              <a:rPr lang="en-CA" b="1" dirty="0"/>
              <a:t>What to do:</a:t>
            </a:r>
            <a:r>
              <a:rPr lang="en-CA" dirty="0"/>
              <a:t> Select "Create item for Jira" (or similar option for your ticketing system).</a:t>
            </a:r>
          </a:p>
          <a:p>
            <a:pPr>
              <a:buNone/>
            </a:pPr>
            <a:r>
              <a:rPr lang="en-CA" b="1" dirty="0"/>
              <a:t>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Option name may vary slightly depending on integration version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Works with multiple tools, not just Jira (Monday, Azure DevOps,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Some integrations allow creating different types of items (bugs, stories, tasks)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87885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A75206E7-5335-AD17-0A69-FFCFCC5C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0bc8407f3_0_237:notes">
            <a:extLst>
              <a:ext uri="{FF2B5EF4-FFF2-40B4-BE49-F238E27FC236}">
                <a16:creationId xmlns:a16="http://schemas.microsoft.com/office/drawing/2014/main" id="{26ABBB9B-7A0F-8149-13A0-49F3466D28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80bc8407f3_0_237:notes">
            <a:extLst>
              <a:ext uri="{FF2B5EF4-FFF2-40B4-BE49-F238E27FC236}">
                <a16:creationId xmlns:a16="http://schemas.microsoft.com/office/drawing/2014/main" id="{9C154843-F591-1AE4-C5AA-96DDF5E2D6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Step 4 - Fill Out Ticket Creation Screen</a:t>
            </a:r>
          </a:p>
          <a:p>
            <a:pPr>
              <a:buNone/>
            </a:pPr>
            <a:r>
              <a:rPr lang="en-CA" b="1" dirty="0"/>
              <a:t>What to do:</a:t>
            </a:r>
            <a:r>
              <a:rPr lang="en-CA" dirty="0"/>
              <a:t> Complete the ticket creation form with essential information and create the ticket.</a:t>
            </a:r>
          </a:p>
          <a:p>
            <a:pPr>
              <a:buNone/>
            </a:pPr>
            <a:r>
              <a:rPr lang="en-CA" b="1" dirty="0"/>
              <a:t>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Original Slack message content auto-populates the description field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Fill in required fields: project, issue type, assignee, priority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Keep it simple - you can add details later in Jira if needed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Ticket link automatically posts back to the original Slack thread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Total process takes 30-60 seconds once you're familiar with it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93619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0bc8407f3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0" name="Google Shape;420;g380bc8407f3_0_2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For Repository-Focused Teams: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Put ticket number in branch/PR name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Automatic ticket transitions from code commits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Requires admin setup but worth investigating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Similar integrations exist for other repository tools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This requires initial configuration but provides powerful automated workflows for development teams.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380bc8407f3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380bc8407f3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Project-Level Integration: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Connect Jira projects to Slack channels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Set filters for relevant notifications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Auto-notifications for blocked items and due dates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Custom automation rules for specific triggers</a:t>
            </a:r>
          </a:p>
          <a:p>
            <a:pPr>
              <a:buNone/>
            </a:pPr>
            <a:r>
              <a:rPr lang="en-CA" b="1" dirty="0"/>
              <a:t>Advanced Features: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Custom automation rules within Jira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Loom integration for automatic video sharing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100% customizable notification formats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Integration Setup:</a:t>
            </a:r>
            <a:r>
              <a:rPr lang="en-CA" dirty="0"/>
              <a:t> Admin access required for initial Jira-Slack connection, test with one project first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Filter Configuration:</a:t>
            </a:r>
            <a:r>
              <a:rPr lang="en-CA" dirty="0"/>
              <a:t> Start with basic filters (blocked items, overdue tasks) before adding complex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Notification Timing:</a:t>
            </a:r>
            <a:r>
              <a:rPr lang="en-CA" dirty="0"/>
              <a:t> Configure notifications for appropriate time zones and work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Message Formatting:</a:t>
            </a:r>
            <a:r>
              <a:rPr lang="en-CA" dirty="0"/>
              <a:t> Customize notification messages to include relevant context, not just ticket numbers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Automation Rules:</a:t>
            </a:r>
            <a:r>
              <a:rPr lang="en-CA" dirty="0"/>
              <a:t> Build incrementally - start with simple status transitions, add complexity over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Team Training:</a:t>
            </a:r>
            <a:r>
              <a:rPr lang="en-CA" dirty="0"/>
              <a:t> Ensure team understands what triggers notifications to avoid confusion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Spam Prevention:</a:t>
            </a:r>
            <a:r>
              <a:rPr lang="en-CA" dirty="0"/>
              <a:t> Monitor notification volume - too many alerts become noise that people ignore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Performance Impact:</a:t>
            </a:r>
            <a:r>
              <a:rPr lang="en-CA" dirty="0"/>
              <a:t> Monitor Jira performance after implementing multiple automation rules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Rollback Plan:</a:t>
            </a:r>
            <a:r>
              <a:rPr lang="en-CA" dirty="0"/>
              <a:t> Document automation rules so they can be modified or disabled if causing issues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380bc8407f3_0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380bc8407f3_0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Space-Level Automation: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New page published → automatic notification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Specific page updated → targeted messages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Great for constantly changing documentation</a:t>
            </a:r>
          </a:p>
          <a:p>
            <a:pPr>
              <a:buNone/>
            </a:pPr>
            <a:r>
              <a:rPr lang="en-CA" b="1" dirty="0"/>
              <a:t>Personal Channels:</a:t>
            </a:r>
            <a:r>
              <a:rPr lang="en-CA" dirty="0"/>
              <a:t> Everyone has a personal Slack channel for individual notifications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Particularly useful for API documentation, deployment guides, and architecture decisions that change frequently.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80bc8407f3_0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80bc8407f3_0_2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Protect Your Productivity: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Block out focus time on calendar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Set honest availability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scheduling links for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Create group scheduling links for team meetings</a:t>
            </a:r>
          </a:p>
          <a:p>
            <a:pPr>
              <a:buNone/>
            </a:pPr>
            <a:r>
              <a:rPr lang="en-CA" b="1" dirty="0"/>
              <a:t>Example:</a:t>
            </a:r>
            <a:r>
              <a:rPr lang="en-CA" dirty="0"/>
              <a:t> PM creates group link with only Tuesday/Thursday slots available for project meetings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Focus Time Blocking:</a:t>
            </a:r>
            <a:r>
              <a:rPr lang="en-CA" dirty="0"/>
              <a:t> Schedule 2-4 hour blocks during your peak energy hours, treat them as unmovable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Availability Boundaries:</a:t>
            </a:r>
            <a:r>
              <a:rPr lang="en-CA" dirty="0"/>
              <a:t> Set realistic "office hours" - if you do your best work 9-11 AM, don't schedule meetings then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Scheduling Link Setup:</a:t>
            </a:r>
            <a:r>
              <a:rPr lang="en-CA" dirty="0"/>
              <a:t> Tools like Calendly, Acuity, or built-in calendar scheduling prevent back-and-forth email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Buffer Time:</a:t>
            </a:r>
            <a:r>
              <a:rPr lang="en-CA" dirty="0"/>
              <a:t> Include 15-30 minute buffers between meetings to prevent back-to-back scheduling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Group Coordination:</a:t>
            </a:r>
            <a:r>
              <a:rPr lang="en-CA" dirty="0"/>
              <a:t> For recurring team meetings, establish fixed days/times rather than rescheduling weekly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No-Meeting Days:</a:t>
            </a:r>
            <a:r>
              <a:rPr lang="en-CA" dirty="0"/>
              <a:t> Designate specific days (like "Focus Fridays") where no meetings are allowed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Calendar Sharing:</a:t>
            </a:r>
            <a:r>
              <a:rPr lang="en-CA" dirty="0"/>
              <a:t> Share focus time blocks with team so they understand when you're not available for quick questions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 Default Times:</a:t>
            </a:r>
            <a:r>
              <a:rPr lang="en-CA" dirty="0"/>
              <a:t> Establish team defaults (45 minutes instead of 60, end 5 minutes early for transitions)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80bc8407f3_0_2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80bc8407f3_0_2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Slack Survival Tactics: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Do Not Disturb liberally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Mute channels you don't check regularly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Check messages 3x daily: beginning, middle, end of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Use VIP features for critical contacts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Review notification settings regularly</a:t>
            </a:r>
          </a:p>
          <a:p>
            <a:pPr>
              <a:buNone/>
            </a:pPr>
            <a:r>
              <a:rPr lang="en-CA" b="1" dirty="0"/>
              <a:t>Key Insight:</a:t>
            </a:r>
            <a:r>
              <a:rPr lang="en-CA" dirty="0"/>
              <a:t> Every notification = context switch = 9-25 minutes to refocus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DND Schedule:</a:t>
            </a:r>
            <a:r>
              <a:rPr lang="en-CA" dirty="0"/>
              <a:t> Set automatic Do Not Disturb during focus time blocks and outside work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Channel Categorization:</a:t>
            </a:r>
            <a:r>
              <a:rPr lang="en-CA" dirty="0"/>
              <a:t> Categorize channels by urgency - immediate, daily check, weekly review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VIP Configuration:</a:t>
            </a:r>
            <a:r>
              <a:rPr lang="en-CA" dirty="0"/>
              <a:t> Limit VIP status to 3-5 people maximum (direct manager, key clients, emergency contacts)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Notification Audit:</a:t>
            </a:r>
            <a:r>
              <a:rPr lang="en-CA" dirty="0"/>
              <a:t> Review and adjust notification settings monthly as roles and projects change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Keyword Alerts:</a:t>
            </a:r>
            <a:r>
              <a:rPr lang="en-CA" dirty="0"/>
              <a:t> Set up keyword notifications for your name, critical project terms, or urgent flags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Mobile vs Desktop:</a:t>
            </a:r>
            <a:r>
              <a:rPr lang="en-CA" dirty="0"/>
              <a:t> Use different notification settings for mobile (more restrictive) vs desktop (more detailed)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Team Expectations:</a:t>
            </a:r>
            <a:r>
              <a:rPr lang="en-CA" dirty="0"/>
              <a:t> Communicate your notification schedule to team so they know when to expect responses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Alternative Urgent Channels:</a:t>
            </a:r>
            <a:r>
              <a:rPr lang="en-CA" dirty="0"/>
              <a:t> Establish alternative communication methods (phone, text) for true emergencies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80bc8407f3_0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380bc8407f3_0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What You Cannot Eliminate: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Context switching completely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All meetings</a:t>
            </a:r>
          </a:p>
          <a:p>
            <a:pPr>
              <a:buNone/>
            </a:pPr>
            <a:r>
              <a:rPr lang="en-CA" b="1" dirty="0"/>
              <a:t>What You CAN Control: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How often you get distracted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How much time you spend in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When and how you engage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Focus on reducing frequency and impact of interruptions rather than eliminating them entirely.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380bc8407f3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380bc8407f3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Core Message:</a:t>
            </a:r>
            <a:r>
              <a:rPr lang="en-CA" dirty="0"/>
              <a:t> Everyone only has 4-6 hours of actual productivity per day</a:t>
            </a:r>
          </a:p>
          <a:p>
            <a:pPr>
              <a:buNone/>
            </a:pPr>
            <a:r>
              <a:rPr lang="en-CA" b="1" dirty="0"/>
              <a:t>Goal:</a:t>
            </a:r>
            <a:r>
              <a:rPr lang="en-CA" dirty="0"/>
              <a:t> Make the most of those hours!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Use this as your north star when evaluating any process change or meeting request.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80bc8407f3_0_3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80bc8407f3_0_3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Speaking from Experience: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Managing fires at home (family responsibilities)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Managing fires at work (project management)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After 5+ interruptions, productivity becomes firefighting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This is about survival and sanity</a:t>
            </a:r>
          </a:p>
          <a:p>
            <a:pPr>
              <a:buNone/>
            </a:pPr>
            <a:r>
              <a:rPr lang="en-CA" b="1" dirty="0"/>
              <a:t>The Goal:</a:t>
            </a:r>
            <a:r>
              <a:rPr lang="en-CA" dirty="0"/>
              <a:t> More productive daily work = less time in meetings = less context switching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Be honest about your own context switching challenges. The goal is progress, not perfection.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7226c5ccce_0_8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7226c5ccce_0_8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Background &amp; Credibility: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Project Manager since 2007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Atlassian Admin since 2015, PMP &amp; Scrum Master certified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Winnipeg Atlassian Champion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Work Wranglers: Full PMO lifecycle services across multiple platforms</a:t>
            </a:r>
          </a:p>
          <a:p>
            <a:pPr>
              <a:buNone/>
            </a:pPr>
            <a:r>
              <a:rPr lang="en-CA" b="1" dirty="0"/>
              <a:t>Key Insight:</a:t>
            </a:r>
            <a:r>
              <a:rPr lang="en-CA" dirty="0"/>
              <a:t> Common problem across all industries - individual contributors spend too much time context switching and in unnecessary meetings.</a:t>
            </a:r>
          </a:p>
          <a:p>
            <a:pPr>
              <a:buNone/>
            </a:pPr>
            <a:r>
              <a:rPr lang="en-CA" b="1" dirty="0"/>
              <a:t>Why This Matters to You:</a:t>
            </a:r>
            <a:r>
              <a:rPr lang="en-CA" dirty="0"/>
              <a:t> This presentation draws from experience across construction, IT, and software development industries. The meeting overload problem isn't unique to tech - it's a universal productivity challenge. The solutions shown here work across different organizational cultures and technical environments.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7fc6753438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7fc6753438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What We Covered: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Async communication with Loom recordings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Strategic Slack organization and threading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Jira integration and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Calendar and notification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Real productivity protection strategies</a:t>
            </a:r>
          </a:p>
          <a:p>
            <a:pPr>
              <a:buNone/>
            </a:pPr>
            <a:r>
              <a:rPr lang="en-CA" b="1" dirty="0"/>
              <a:t>Take Action: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Pick ONE technique to try this week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Customize your notification settings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Block focus time on your calendar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Start small and prove value before expanding. One successful change leads to team buy-in for additional improvements.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37c320462c9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37c320462c9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CA" b="1" dirty="0"/>
              <a:t>Implementation Note:</a:t>
            </a:r>
            <a:r>
              <a:rPr lang="en-CA" dirty="0"/>
              <a:t> The real work begins after the presentation. Start with the easiest changes first and build momentum.</a:t>
            </a: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8a60a6dc9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8a60a6dc9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The Two-World Challenge: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Stakeholders constantly ask:</a:t>
            </a:r>
            <a:r>
              <a:rPr lang="en-CA" dirty="0"/>
              <a:t> "Where are we? Why is this taking so long? Can we add one more feature?"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Developers constantly need:</a:t>
            </a:r>
            <a:r>
              <a:rPr lang="en-CA" dirty="0"/>
              <a:t> Focus time, fewer interruptions, less meeting overhead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Root Cause Analysis:</a:t>
            </a:r>
            <a:r>
              <a:rPr lang="en-CA" dirty="0"/>
              <a:t> Most conflicts stem from information flow problems, not personality issues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Communication Gaps:</a:t>
            </a:r>
            <a:r>
              <a:rPr lang="en-CA" dirty="0"/>
              <a:t> Stakeholders ask questions because they lack visibility, not because they want to micromanage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Developer Protection:</a:t>
            </a:r>
            <a:r>
              <a:rPr lang="en-CA" dirty="0"/>
              <a:t> Recognize that "just a quick question" interruptions destroy flow state for 15-25 minutes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Solution Framework:</a:t>
            </a:r>
            <a:r>
              <a:rPr lang="en-CA" dirty="0"/>
              <a:t> Better async communication eliminates the need for reactive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Stakeholder Education:</a:t>
            </a:r>
            <a:r>
              <a:rPr lang="en-CA" dirty="0"/>
              <a:t> Help business stakeholders understand the true cost of interruptions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Developer Advocacy:</a:t>
            </a:r>
            <a:r>
              <a:rPr lang="en-CA" dirty="0"/>
              <a:t> Teach developers how to proactively communicate progress to reduce stakeholder anxiety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 Audit:</a:t>
            </a:r>
            <a:r>
              <a:rPr lang="en-CA" dirty="0"/>
              <a:t> Track how many meetings are pure information transfer vs. actual decision-making or collaboration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80bc8407f3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80bc8407f3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Typical IC Daily Meeting Load: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Daily stand-ups (30 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Project meetings (60-90 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Lunch meetings (60 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1:1s with managers (30 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Collaboration sessions (45-60 minutes)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"Quick question" interruptions (15-30 minutes each, multiple times)</a:t>
            </a:r>
          </a:p>
          <a:p>
            <a:pPr>
              <a:buNone/>
            </a:pPr>
            <a:r>
              <a:rPr lang="en-CA" b="1" dirty="0"/>
              <a:t>The Math:</a:t>
            </a:r>
            <a:r>
              <a:rPr lang="en-CA" dirty="0"/>
              <a:t> 4.5 hours of meetings in an 8-hour day = 1.5 hours of actual coding time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 Audit Process:</a:t>
            </a:r>
            <a:r>
              <a:rPr lang="en-CA" dirty="0"/>
              <a:t> Track all meetings for 2 weeks using calendar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Time Categorization:</a:t>
            </a:r>
            <a:r>
              <a:rPr lang="en-CA" dirty="0"/>
              <a:t> Separate information-sharing meetings from decision-making meetings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Context Switch Cost:</a:t>
            </a:r>
            <a:r>
              <a:rPr lang="en-CA" dirty="0"/>
              <a:t> Add 15-25 minutes recovery time after each meeting when calculating true productivity loss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Energy Management:</a:t>
            </a:r>
            <a:r>
              <a:rPr lang="en-CA" dirty="0"/>
              <a:t> Morning meetings destroy peak cognitive hours for most developers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Meeting-Free Zones:</a:t>
            </a:r>
            <a:r>
              <a:rPr lang="en-CA" dirty="0"/>
              <a:t> Establish core hours (e.g., 9-11 AM) when no meetings can be scheduled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Alternative Measurement:</a:t>
            </a:r>
            <a:r>
              <a:rPr lang="en-CA" dirty="0"/>
              <a:t> Calculate actual "flow state" hours available vs. total work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Team Comparison:</a:t>
            </a:r>
            <a:r>
              <a:rPr lang="en-CA" dirty="0"/>
              <a:t> Benchmark against high-performing teams who have reduced meeting loads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80bc8407f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80bc8407f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Current State Problems: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7 hours of back-to-back meetings daily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Lunch eaten between meetings over 2+ hour periods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People working evenings/weekends to get actual work done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PMs working weekends to catch up on project work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Anonymous Team Survey:</a:t>
            </a:r>
            <a:r>
              <a:rPr lang="en-CA" dirty="0"/>
              <a:t> Use tools like Google Forms to gather honest feedback about meeting satisfaction and productivity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Calendar Analysis:</a:t>
            </a:r>
            <a:r>
              <a:rPr lang="en-CA" dirty="0"/>
              <a:t> Export calendar data to analyze meeting density and patterns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Overtime Correlation:</a:t>
            </a:r>
            <a:r>
              <a:rPr lang="en-CA" dirty="0"/>
              <a:t> Track correlation between meeting-heavy days and evening/weekend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Energy Mapping:</a:t>
            </a:r>
            <a:r>
              <a:rPr lang="en-CA" dirty="0"/>
              <a:t> Identify when people do their best work vs. when meetings are typically scheduled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Cost Calculation:</a:t>
            </a:r>
            <a:r>
              <a:rPr lang="en-CA" dirty="0"/>
              <a:t> Calculate hourly cost of meetings (salary + benefits × attendees × meeting time)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Productivity Metrics:</a:t>
            </a:r>
            <a:r>
              <a:rPr lang="en-CA" dirty="0"/>
              <a:t> Measure code commits, tickets closed, or other work output on high-meeting vs. low-meeting days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Manager Training:</a:t>
            </a:r>
            <a:r>
              <a:rPr lang="en-CA" dirty="0"/>
              <a:t> Help managers recognize signs of meeting fatigue in their teams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0bc8407f3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0bc8407f3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Core Message:</a:t>
            </a:r>
            <a:r>
              <a:rPr lang="en-CA" dirty="0"/>
              <a:t> The current meeting culture is burning people out and wasting talent.</a:t>
            </a:r>
          </a:p>
          <a:p>
            <a:pPr>
              <a:buNone/>
            </a:pPr>
            <a:r>
              <a:rPr lang="en-CA" b="1" dirty="0"/>
              <a:t>The Vicious Cycle:</a:t>
            </a:r>
            <a:r>
              <a:rPr lang="en-CA" dirty="0"/>
              <a:t> More meetings because velocity is down → velocity goes down because of meetings</a:t>
            </a:r>
          </a:p>
          <a:p>
            <a:pPr>
              <a:buNone/>
            </a:pPr>
            <a:r>
              <a:rPr lang="en-CA" b="1" dirty="0"/>
              <a:t>Implementation Note:</a:t>
            </a:r>
            <a:r>
              <a:rPr lang="en-CA" dirty="0"/>
              <a:t> Present this reality to leadership with specific data about your team's meeting load and productivity impact.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7226c5ccce_0_8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7226c5ccce_0_8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Three Tools You Already Have:</a:t>
            </a:r>
            <a:endParaRPr lang="en-CA" dirty="0"/>
          </a:p>
          <a:p>
            <a:pPr>
              <a:buFont typeface="+mj-lt"/>
              <a:buAutoNum type="arabicPeriod"/>
            </a:pPr>
            <a:r>
              <a:rPr lang="en-CA" b="1" dirty="0"/>
              <a:t>Messaging Software:</a:t>
            </a:r>
            <a:r>
              <a:rPr lang="en-CA" dirty="0"/>
              <a:t> Slack, Teams, Google Chat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Ticketing System:</a:t>
            </a:r>
            <a:r>
              <a:rPr lang="en-CA" dirty="0"/>
              <a:t> Jira, Zendesk, Azure DevOps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Video Recording:</a:t>
            </a:r>
            <a:r>
              <a:rPr lang="en-CA" dirty="0"/>
              <a:t> Zoom, Google Meet, Loom, </a:t>
            </a:r>
            <a:r>
              <a:rPr lang="en-CA" dirty="0" err="1"/>
              <a:t>WebEx</a:t>
            </a:r>
            <a:r>
              <a:rPr lang="en-CA" dirty="0"/>
              <a:t>, FaceTime</a:t>
            </a:r>
          </a:p>
          <a:p>
            <a:pPr>
              <a:buNone/>
            </a:pPr>
            <a:r>
              <a:rPr lang="en-CA" b="1" dirty="0"/>
              <a:t>The Magic:</a:t>
            </a:r>
            <a:r>
              <a:rPr lang="en-CA" dirty="0"/>
              <a:t> Making these tools work together strategically instead of in isolation.</a:t>
            </a:r>
          </a:p>
          <a:p>
            <a:pPr>
              <a:buNone/>
            </a:pPr>
            <a:r>
              <a:rPr lang="en-CA" b="1" dirty="0"/>
              <a:t>Detailed Implementation Steps: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Audit your current tools:</a:t>
            </a:r>
            <a:r>
              <a:rPr lang="en-CA" dirty="0"/>
              <a:t> List what messaging, ticketing, and recording software your team already uses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Identify integration opportunities:</a:t>
            </a:r>
            <a:r>
              <a:rPr lang="en-CA" dirty="0"/>
              <a:t> Most modern tools have built-in integrations or marketplace apps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Start with one connection:</a:t>
            </a:r>
            <a:r>
              <a:rPr lang="en-CA" dirty="0"/>
              <a:t> Pick the easiest integration to implement first (usually messaging + ticketing)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Measure before and after:</a:t>
            </a:r>
            <a:r>
              <a:rPr lang="en-CA" dirty="0"/>
              <a:t> Track meeting hours, response times, and team satisfaction before making changes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Don't buy new software:</a:t>
            </a:r>
            <a:r>
              <a:rPr lang="en-CA" dirty="0"/>
              <a:t> Maximize your current toolset before adding complexity with new platforms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80bc8407f3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80bc8407f3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CA" b="1" dirty="0"/>
              <a:t>Truth Bomb:</a:t>
            </a:r>
            <a:r>
              <a:rPr lang="en-CA" dirty="0"/>
              <a:t> Unless you need to brainstorm and make decisions together, you don't need a meeting.</a:t>
            </a:r>
          </a:p>
          <a:p>
            <a:pPr>
              <a:buNone/>
            </a:pPr>
            <a:r>
              <a:rPr lang="en-CA" b="1" dirty="0"/>
              <a:t>Detailed Implementation Notes:</a:t>
            </a:r>
            <a:endParaRPr lang="en-CA" dirty="0"/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 Decision Tree:</a:t>
            </a:r>
            <a:r>
              <a:rPr lang="en-CA" dirty="0"/>
              <a:t> Before scheduling, ask: "Is this information sharing, decision making, or brainstorming?"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Information Sharing:</a:t>
            </a:r>
            <a:r>
              <a:rPr lang="en-CA" dirty="0"/>
              <a:t> Can be video, document, or async presentation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Decision Making:</a:t>
            </a:r>
            <a:r>
              <a:rPr lang="en-CA" dirty="0"/>
              <a:t> Requires real-time discussion only if decision is complex or contentious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Brainstorming:</a:t>
            </a:r>
            <a:r>
              <a:rPr lang="en-CA" dirty="0"/>
              <a:t> Benefits from synchronous interaction, but can often be hybrid (async prep + short sync session)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Default to Async:</a:t>
            </a:r>
            <a:r>
              <a:rPr lang="en-CA" dirty="0"/>
              <a:t> Make async the default, sync the exception that requires justification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Meeting Request Template:</a:t>
            </a:r>
            <a:r>
              <a:rPr lang="en-CA" dirty="0"/>
              <a:t> Require agenda, expected outcome, and async alternative consideration for all meeting requests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b="1" dirty="0"/>
              <a:t>Cultural Shift:</a:t>
            </a:r>
            <a:r>
              <a:rPr lang="en-CA" dirty="0"/>
              <a:t> Train team to ask "Could this be a video instead?" before scheduling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3">
  <p:cSld name="TITLE_3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ctrTitle"/>
          </p:nvPr>
        </p:nvSpPr>
        <p:spPr>
          <a:xfrm>
            <a:off x="395100" y="1362700"/>
            <a:ext cx="83538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5000"/>
              <a:buFont typeface="Proxima Nova Semibold"/>
              <a:buNone/>
              <a:defRPr sz="5000">
                <a:solidFill>
                  <a:srgbClr val="6D6E7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311700" y="2622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600"/>
              <a:buFont typeface="Proxima Nova Semibold"/>
              <a:buNone/>
              <a:defRPr sz="26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- Level 2">
  <p:cSld name="SECTION_HEADER_1_1_1_2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12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35" name="Google Shape;135;p12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36" name="Google Shape;136;p12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2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2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2110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39" name="Google Shape;139;p12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110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 sz="1400">
                <a:solidFill>
                  <a:srgbClr val="2E80E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2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40458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41" name="Google Shape;141;p12"/>
          <p:cNvSpPr/>
          <p:nvPr/>
        </p:nvSpPr>
        <p:spPr>
          <a:xfrm flipH="1">
            <a:off x="6415425" y="2357525"/>
            <a:ext cx="1116600" cy="1116900"/>
          </a:xfrm>
          <a:prstGeom prst="ellipse">
            <a:avLst/>
          </a:prstGeom>
          <a:solidFill>
            <a:srgbClr val="0B539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2"/>
          <p:cNvSpPr/>
          <p:nvPr/>
        </p:nvSpPr>
        <p:spPr>
          <a:xfrm flipH="1">
            <a:off x="6411675" y="2452775"/>
            <a:ext cx="1116600" cy="1116900"/>
          </a:xfrm>
          <a:prstGeom prst="ellipse">
            <a:avLst/>
          </a:prstGeom>
          <a:solidFill>
            <a:srgbClr val="3C3188"/>
          </a:solidFill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2"/>
          <p:cNvSpPr/>
          <p:nvPr/>
        </p:nvSpPr>
        <p:spPr>
          <a:xfrm flipH="1">
            <a:off x="6438819" y="1957809"/>
            <a:ext cx="2032200" cy="20322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2"/>
          <p:cNvSpPr/>
          <p:nvPr/>
        </p:nvSpPr>
        <p:spPr>
          <a:xfrm flipH="1">
            <a:off x="4713592" y="1576266"/>
            <a:ext cx="2795100" cy="2795100"/>
          </a:xfrm>
          <a:prstGeom prst="ellipse">
            <a:avLst/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2"/>
          <p:cNvSpPr/>
          <p:nvPr/>
        </p:nvSpPr>
        <p:spPr>
          <a:xfrm>
            <a:off x="8158436" y="1978491"/>
            <a:ext cx="89607" cy="80414"/>
          </a:xfrm>
          <a:custGeom>
            <a:avLst/>
            <a:gdLst/>
            <a:ahLst/>
            <a:cxnLst/>
            <a:rect l="l" t="t" r="r" b="b"/>
            <a:pathLst>
              <a:path w="3103" h="2719" extrusionOk="0">
                <a:moveTo>
                  <a:pt x="1533" y="0"/>
                </a:moveTo>
                <a:cubicBezTo>
                  <a:pt x="1097" y="0"/>
                  <a:pt x="671" y="214"/>
                  <a:pt x="401" y="609"/>
                </a:cubicBezTo>
                <a:cubicBezTo>
                  <a:pt x="1" y="1209"/>
                  <a:pt x="168" y="2043"/>
                  <a:pt x="768" y="2477"/>
                </a:cubicBezTo>
                <a:cubicBezTo>
                  <a:pt x="1007" y="2640"/>
                  <a:pt x="1274" y="2718"/>
                  <a:pt x="1538" y="2718"/>
                </a:cubicBezTo>
                <a:cubicBezTo>
                  <a:pt x="1974" y="2718"/>
                  <a:pt x="2399" y="2505"/>
                  <a:pt x="2669" y="2110"/>
                </a:cubicBezTo>
                <a:cubicBezTo>
                  <a:pt x="3103" y="1510"/>
                  <a:pt x="2936" y="642"/>
                  <a:pt x="2302" y="242"/>
                </a:cubicBezTo>
                <a:cubicBezTo>
                  <a:pt x="2064" y="79"/>
                  <a:pt x="1796" y="0"/>
                  <a:pt x="1533" y="0"/>
                </a:cubicBezTo>
                <a:close/>
              </a:path>
            </a:pathLst>
          </a:cu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12"/>
          <p:cNvSpPr/>
          <p:nvPr/>
        </p:nvSpPr>
        <p:spPr>
          <a:xfrm>
            <a:off x="6859222" y="3630614"/>
            <a:ext cx="1474920" cy="581641"/>
          </a:xfrm>
          <a:custGeom>
            <a:avLst/>
            <a:gdLst/>
            <a:ahLst/>
            <a:cxnLst/>
            <a:rect l="l" t="t" r="r" b="b"/>
            <a:pathLst>
              <a:path w="17247" h="7173" fill="none" extrusionOk="0">
                <a:moveTo>
                  <a:pt x="1" y="3336"/>
                </a:moveTo>
                <a:cubicBezTo>
                  <a:pt x="5705" y="7172"/>
                  <a:pt x="13410" y="5671"/>
                  <a:pt x="17246" y="0"/>
                </a:cubicBezTo>
              </a:path>
            </a:pathLst>
          </a:custGeom>
          <a:solidFill>
            <a:srgbClr val="56CCF2"/>
          </a:solidFill>
          <a:ln w="41700" cap="flat" cmpd="sng">
            <a:solidFill>
              <a:srgbClr val="56CCF2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2"/>
          <p:cNvSpPr/>
          <p:nvPr/>
        </p:nvSpPr>
        <p:spPr>
          <a:xfrm>
            <a:off x="4969830" y="1452970"/>
            <a:ext cx="571282" cy="581659"/>
          </a:xfrm>
          <a:custGeom>
            <a:avLst/>
            <a:gdLst/>
            <a:ahLst/>
            <a:cxnLst/>
            <a:rect l="l" t="t" r="r" b="b"/>
            <a:pathLst>
              <a:path w="28355" h="28188" fill="none" extrusionOk="0">
                <a:moveTo>
                  <a:pt x="1" y="1"/>
                </a:moveTo>
                <a:lnTo>
                  <a:pt x="28354" y="28188"/>
                </a:lnTo>
              </a:path>
            </a:pathLst>
          </a:custGeom>
          <a:solidFill>
            <a:srgbClr val="8641E0"/>
          </a:solidFill>
          <a:ln w="11675" cap="rnd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2"/>
          <p:cNvSpPr/>
          <p:nvPr/>
        </p:nvSpPr>
        <p:spPr>
          <a:xfrm>
            <a:off x="7754820" y="1872416"/>
            <a:ext cx="493228" cy="504165"/>
          </a:xfrm>
          <a:custGeom>
            <a:avLst/>
            <a:gdLst/>
            <a:ahLst/>
            <a:cxnLst/>
            <a:rect l="l" t="t" r="r" b="b"/>
            <a:pathLst>
              <a:path w="17080" h="17047" fill="none" extrusionOk="0">
                <a:moveTo>
                  <a:pt x="14745" y="12710"/>
                </a:moveTo>
                <a:cubicBezTo>
                  <a:pt x="17080" y="9274"/>
                  <a:pt x="16179" y="4637"/>
                  <a:pt x="12743" y="2302"/>
                </a:cubicBezTo>
                <a:cubicBezTo>
                  <a:pt x="9307" y="1"/>
                  <a:pt x="4637" y="868"/>
                  <a:pt x="2336" y="4304"/>
                </a:cubicBezTo>
                <a:cubicBezTo>
                  <a:pt x="1" y="7739"/>
                  <a:pt x="901" y="12409"/>
                  <a:pt x="4337" y="14711"/>
                </a:cubicBezTo>
                <a:cubicBezTo>
                  <a:pt x="7773" y="17046"/>
                  <a:pt x="12443" y="16145"/>
                  <a:pt x="14745" y="12710"/>
                </a:cubicBezTo>
                <a:close/>
              </a:path>
            </a:pathLst>
          </a:custGeom>
          <a:solidFill>
            <a:srgbClr val="8641E0"/>
          </a:solidFill>
          <a:ln w="11675" cap="rnd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9" name="Google Shape;149;p12" title="Asset 15@4x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38825" y="2454163"/>
            <a:ext cx="1069800" cy="10393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- Image Row 1">
  <p:cSld name="SECTION_HEADER_1_2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2" name="Google Shape;152;p13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53" name="Google Shape;153;p13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54" name="Google Shape;154;p13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" name="Google Shape;155;p13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6" name="Google Shape;156;p13"/>
          <p:cNvCxnSpPr/>
          <p:nvPr/>
        </p:nvCxnSpPr>
        <p:spPr>
          <a:xfrm rot="10800000">
            <a:off x="-3600" y="1072350"/>
            <a:ext cx="9151200" cy="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7" name="Google Shape;157;p13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3532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58" name="Google Shape;158;p13"/>
          <p:cNvSpPr txBox="1">
            <a:spLocks noGrp="1"/>
          </p:cNvSpPr>
          <p:nvPr>
            <p:ph type="subTitle" idx="1"/>
          </p:nvPr>
        </p:nvSpPr>
        <p:spPr>
          <a:xfrm>
            <a:off x="853988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9" name="Google Shape;159;p13"/>
          <p:cNvSpPr txBox="1">
            <a:spLocks noGrp="1"/>
          </p:cNvSpPr>
          <p:nvPr>
            <p:ph type="subTitle" idx="2"/>
          </p:nvPr>
        </p:nvSpPr>
        <p:spPr>
          <a:xfrm>
            <a:off x="384875" y="1187425"/>
            <a:ext cx="53532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000"/>
              <a:buFont typeface="Proxima Nova Semibold"/>
              <a:buNone/>
              <a:defRPr sz="2000">
                <a:solidFill>
                  <a:srgbClr val="2E80E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13"/>
          <p:cNvSpPr>
            <a:spLocks noGrp="1"/>
          </p:cNvSpPr>
          <p:nvPr>
            <p:ph type="pic" idx="3"/>
          </p:nvPr>
        </p:nvSpPr>
        <p:spPr>
          <a:xfrm>
            <a:off x="962438" y="2408900"/>
            <a:ext cx="1258500" cy="45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1" name="Google Shape;161;p13"/>
          <p:cNvSpPr txBox="1">
            <a:spLocks noGrp="1"/>
          </p:cNvSpPr>
          <p:nvPr>
            <p:ph type="subTitle" idx="4"/>
          </p:nvPr>
        </p:nvSpPr>
        <p:spPr>
          <a:xfrm>
            <a:off x="284086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13"/>
          <p:cNvSpPr>
            <a:spLocks noGrp="1"/>
          </p:cNvSpPr>
          <p:nvPr>
            <p:ph type="pic" idx="5"/>
          </p:nvPr>
        </p:nvSpPr>
        <p:spPr>
          <a:xfrm>
            <a:off x="2949313" y="2408900"/>
            <a:ext cx="1258500" cy="45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3" name="Google Shape;163;p13"/>
          <p:cNvSpPr txBox="1">
            <a:spLocks noGrp="1"/>
          </p:cNvSpPr>
          <p:nvPr>
            <p:ph type="subTitle" idx="6"/>
          </p:nvPr>
        </p:nvSpPr>
        <p:spPr>
          <a:xfrm>
            <a:off x="4827738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4" name="Google Shape;164;p13"/>
          <p:cNvSpPr>
            <a:spLocks noGrp="1"/>
          </p:cNvSpPr>
          <p:nvPr>
            <p:ph type="pic" idx="7"/>
          </p:nvPr>
        </p:nvSpPr>
        <p:spPr>
          <a:xfrm>
            <a:off x="4936188" y="2408900"/>
            <a:ext cx="1258500" cy="45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65" name="Google Shape;165;p13"/>
          <p:cNvSpPr txBox="1">
            <a:spLocks noGrp="1"/>
          </p:cNvSpPr>
          <p:nvPr>
            <p:ph type="subTitle" idx="8"/>
          </p:nvPr>
        </p:nvSpPr>
        <p:spPr>
          <a:xfrm>
            <a:off x="681461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6" name="Google Shape;166;p13"/>
          <p:cNvSpPr>
            <a:spLocks noGrp="1"/>
          </p:cNvSpPr>
          <p:nvPr>
            <p:ph type="pic" idx="9"/>
          </p:nvPr>
        </p:nvSpPr>
        <p:spPr>
          <a:xfrm>
            <a:off x="6923063" y="2408900"/>
            <a:ext cx="1258500" cy="4551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- Image Row 2">
  <p:cSld name="SECTION_HEADER_1_2_2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4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70" name="Google Shape;170;p14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71" name="Google Shape;171;p14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2" name="Google Shape;172;p14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3" name="Google Shape;173;p14"/>
          <p:cNvCxnSpPr/>
          <p:nvPr/>
        </p:nvCxnSpPr>
        <p:spPr>
          <a:xfrm rot="10800000">
            <a:off x="-3600" y="1072350"/>
            <a:ext cx="9151200" cy="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4" name="Google Shape;174;p14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3532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75" name="Google Shape;175;p14"/>
          <p:cNvSpPr txBox="1">
            <a:spLocks noGrp="1"/>
          </p:cNvSpPr>
          <p:nvPr>
            <p:ph type="subTitle" idx="1"/>
          </p:nvPr>
        </p:nvSpPr>
        <p:spPr>
          <a:xfrm>
            <a:off x="853988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6" name="Google Shape;176;p14"/>
          <p:cNvSpPr txBox="1">
            <a:spLocks noGrp="1"/>
          </p:cNvSpPr>
          <p:nvPr>
            <p:ph type="subTitle" idx="2"/>
          </p:nvPr>
        </p:nvSpPr>
        <p:spPr>
          <a:xfrm>
            <a:off x="384875" y="1187425"/>
            <a:ext cx="53532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000"/>
              <a:buFont typeface="Proxima Nova Semibold"/>
              <a:buNone/>
              <a:defRPr sz="2000">
                <a:solidFill>
                  <a:srgbClr val="2E80E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7" name="Google Shape;177;p14"/>
          <p:cNvSpPr txBox="1">
            <a:spLocks noGrp="1"/>
          </p:cNvSpPr>
          <p:nvPr>
            <p:ph type="subTitle" idx="3"/>
          </p:nvPr>
        </p:nvSpPr>
        <p:spPr>
          <a:xfrm>
            <a:off x="284086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8" name="Google Shape;178;p14"/>
          <p:cNvSpPr txBox="1">
            <a:spLocks noGrp="1"/>
          </p:cNvSpPr>
          <p:nvPr>
            <p:ph type="subTitle" idx="4"/>
          </p:nvPr>
        </p:nvSpPr>
        <p:spPr>
          <a:xfrm>
            <a:off x="4827738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79" name="Google Shape;179;p14"/>
          <p:cNvSpPr txBox="1">
            <a:spLocks noGrp="1"/>
          </p:cNvSpPr>
          <p:nvPr>
            <p:ph type="subTitle" idx="5"/>
          </p:nvPr>
        </p:nvSpPr>
        <p:spPr>
          <a:xfrm>
            <a:off x="681461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Graph - Subtitle 3">
  <p:cSld name="SECTION_HEADER_1_2_1"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15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cxnSp>
        <p:nvCxnSpPr>
          <p:cNvPr id="183" name="Google Shape;183;p15"/>
          <p:cNvCxnSpPr/>
          <p:nvPr/>
        </p:nvCxnSpPr>
        <p:spPr>
          <a:xfrm>
            <a:off x="-5512" y="4651285"/>
            <a:ext cx="7305600" cy="420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4" name="Google Shape;184;p15"/>
          <p:cNvSpPr/>
          <p:nvPr/>
        </p:nvSpPr>
        <p:spPr>
          <a:xfrm flipH="1">
            <a:off x="7300088" y="4575685"/>
            <a:ext cx="159600" cy="1596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6336704" y="1731650"/>
            <a:ext cx="1141200" cy="11412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5"/>
          <p:cNvSpPr/>
          <p:nvPr/>
        </p:nvSpPr>
        <p:spPr>
          <a:xfrm>
            <a:off x="1656678" y="1731650"/>
            <a:ext cx="1141200" cy="11412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"/>
          <p:cNvSpPr/>
          <p:nvPr/>
        </p:nvSpPr>
        <p:spPr>
          <a:xfrm>
            <a:off x="3997116" y="1731650"/>
            <a:ext cx="1141200" cy="11412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8" name="Google Shape;188;p15"/>
          <p:cNvCxnSpPr/>
          <p:nvPr/>
        </p:nvCxnSpPr>
        <p:spPr>
          <a:xfrm rot="10800000">
            <a:off x="696104" y="2302175"/>
            <a:ext cx="8453400" cy="270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89" name="Google Shape;189;p15"/>
          <p:cNvSpPr/>
          <p:nvPr/>
        </p:nvSpPr>
        <p:spPr>
          <a:xfrm>
            <a:off x="6430904" y="1825760"/>
            <a:ext cx="952800" cy="9528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5"/>
          <p:cNvSpPr/>
          <p:nvPr/>
        </p:nvSpPr>
        <p:spPr>
          <a:xfrm>
            <a:off x="1750878" y="1825760"/>
            <a:ext cx="952800" cy="9528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5"/>
          <p:cNvSpPr/>
          <p:nvPr/>
        </p:nvSpPr>
        <p:spPr>
          <a:xfrm>
            <a:off x="4091316" y="1825760"/>
            <a:ext cx="952800" cy="9528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5"/>
          <p:cNvSpPr/>
          <p:nvPr/>
        </p:nvSpPr>
        <p:spPr>
          <a:xfrm rot="2700000">
            <a:off x="1865882" y="1450652"/>
            <a:ext cx="654723" cy="1705752"/>
          </a:xfrm>
          <a:custGeom>
            <a:avLst/>
            <a:gdLst/>
            <a:ahLst/>
            <a:cxnLst/>
            <a:rect l="l" t="t" r="r" b="b"/>
            <a:pathLst>
              <a:path w="69150" h="69150" fill="none" extrusionOk="0">
                <a:moveTo>
                  <a:pt x="69150" y="34592"/>
                </a:moveTo>
                <a:cubicBezTo>
                  <a:pt x="69150" y="53672"/>
                  <a:pt x="53672" y="69150"/>
                  <a:pt x="34558" y="69150"/>
                </a:cubicBezTo>
                <a:cubicBezTo>
                  <a:pt x="15478" y="69150"/>
                  <a:pt x="0" y="53672"/>
                  <a:pt x="0" y="34592"/>
                </a:cubicBezTo>
                <a:cubicBezTo>
                  <a:pt x="0" y="15478"/>
                  <a:pt x="15478" y="0"/>
                  <a:pt x="34558" y="0"/>
                </a:cubicBezTo>
                <a:cubicBezTo>
                  <a:pt x="53672" y="0"/>
                  <a:pt x="69150" y="15478"/>
                  <a:pt x="69150" y="34592"/>
                </a:cubicBezTo>
                <a:close/>
              </a:path>
            </a:pathLst>
          </a:custGeom>
          <a:noFill/>
          <a:ln w="10850" cap="rnd" cmpd="sng">
            <a:solidFill>
              <a:srgbClr val="3C318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5"/>
          <p:cNvSpPr/>
          <p:nvPr/>
        </p:nvSpPr>
        <p:spPr>
          <a:xfrm rot="3430229">
            <a:off x="1750852" y="1827086"/>
            <a:ext cx="952888" cy="952888"/>
          </a:xfrm>
          <a:prstGeom prst="chord">
            <a:avLst>
              <a:gd name="adj1" fmla="val 5383381"/>
              <a:gd name="adj2" fmla="val 16216196"/>
            </a:avLst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15"/>
          <p:cNvSpPr/>
          <p:nvPr/>
        </p:nvSpPr>
        <p:spPr>
          <a:xfrm flipH="1">
            <a:off x="1656688" y="2872860"/>
            <a:ext cx="159600" cy="159600"/>
          </a:xfrm>
          <a:prstGeom prst="ellipse">
            <a:avLst/>
          </a:prstGeom>
          <a:solidFill>
            <a:srgbClr val="FED68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"/>
          <p:cNvSpPr/>
          <p:nvPr/>
        </p:nvSpPr>
        <p:spPr>
          <a:xfrm rot="5663190">
            <a:off x="4224875" y="1409918"/>
            <a:ext cx="684862" cy="1784477"/>
          </a:xfrm>
          <a:custGeom>
            <a:avLst/>
            <a:gdLst/>
            <a:ahLst/>
            <a:cxnLst/>
            <a:rect l="l" t="t" r="r" b="b"/>
            <a:pathLst>
              <a:path w="69150" h="69150" fill="none" extrusionOk="0">
                <a:moveTo>
                  <a:pt x="69150" y="34592"/>
                </a:moveTo>
                <a:cubicBezTo>
                  <a:pt x="69150" y="53672"/>
                  <a:pt x="53672" y="69150"/>
                  <a:pt x="34558" y="69150"/>
                </a:cubicBezTo>
                <a:cubicBezTo>
                  <a:pt x="15478" y="69150"/>
                  <a:pt x="0" y="53672"/>
                  <a:pt x="0" y="34592"/>
                </a:cubicBezTo>
                <a:cubicBezTo>
                  <a:pt x="0" y="15478"/>
                  <a:pt x="15478" y="0"/>
                  <a:pt x="34558" y="0"/>
                </a:cubicBezTo>
                <a:cubicBezTo>
                  <a:pt x="53672" y="0"/>
                  <a:pt x="69150" y="15478"/>
                  <a:pt x="69150" y="34592"/>
                </a:cubicBezTo>
                <a:close/>
              </a:path>
            </a:pathLst>
          </a:custGeom>
          <a:noFill/>
          <a:ln w="10850" cap="rnd" cmpd="sng">
            <a:solidFill>
              <a:srgbClr val="3C318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5"/>
          <p:cNvSpPr/>
          <p:nvPr/>
        </p:nvSpPr>
        <p:spPr>
          <a:xfrm rot="8100000">
            <a:off x="4090842" y="1825707"/>
            <a:ext cx="952897" cy="952897"/>
          </a:xfrm>
          <a:prstGeom prst="chord">
            <a:avLst>
              <a:gd name="adj1" fmla="val 5383381"/>
              <a:gd name="adj2" fmla="val 16216196"/>
            </a:avLst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5"/>
          <p:cNvSpPr/>
          <p:nvPr/>
        </p:nvSpPr>
        <p:spPr>
          <a:xfrm rot="-1168664">
            <a:off x="6564897" y="1409874"/>
            <a:ext cx="684883" cy="1784430"/>
          </a:xfrm>
          <a:custGeom>
            <a:avLst/>
            <a:gdLst/>
            <a:ahLst/>
            <a:cxnLst/>
            <a:rect l="l" t="t" r="r" b="b"/>
            <a:pathLst>
              <a:path w="69150" h="69150" fill="none" extrusionOk="0">
                <a:moveTo>
                  <a:pt x="69150" y="34592"/>
                </a:moveTo>
                <a:cubicBezTo>
                  <a:pt x="69150" y="53672"/>
                  <a:pt x="53672" y="69150"/>
                  <a:pt x="34558" y="69150"/>
                </a:cubicBezTo>
                <a:cubicBezTo>
                  <a:pt x="15478" y="69150"/>
                  <a:pt x="0" y="53672"/>
                  <a:pt x="0" y="34592"/>
                </a:cubicBezTo>
                <a:cubicBezTo>
                  <a:pt x="0" y="15478"/>
                  <a:pt x="15478" y="0"/>
                  <a:pt x="34558" y="0"/>
                </a:cubicBezTo>
                <a:cubicBezTo>
                  <a:pt x="53672" y="0"/>
                  <a:pt x="69150" y="15478"/>
                  <a:pt x="69150" y="34592"/>
                </a:cubicBezTo>
                <a:close/>
              </a:path>
            </a:pathLst>
          </a:custGeom>
          <a:noFill/>
          <a:ln w="10850" cap="rnd" cmpd="sng">
            <a:solidFill>
              <a:srgbClr val="3C3188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15"/>
          <p:cNvSpPr/>
          <p:nvPr/>
        </p:nvSpPr>
        <p:spPr>
          <a:xfrm rot="8100000">
            <a:off x="6430842" y="1825707"/>
            <a:ext cx="952897" cy="952897"/>
          </a:xfrm>
          <a:prstGeom prst="chord">
            <a:avLst>
              <a:gd name="adj1" fmla="val 5383381"/>
              <a:gd name="adj2" fmla="val 16216196"/>
            </a:avLst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15"/>
          <p:cNvSpPr/>
          <p:nvPr/>
        </p:nvSpPr>
        <p:spPr>
          <a:xfrm flipH="1">
            <a:off x="5208938" y="2066960"/>
            <a:ext cx="159600" cy="159600"/>
          </a:xfrm>
          <a:prstGeom prst="ellipse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15"/>
          <p:cNvSpPr/>
          <p:nvPr/>
        </p:nvSpPr>
        <p:spPr>
          <a:xfrm flipH="1">
            <a:off x="6394513" y="1572060"/>
            <a:ext cx="159600" cy="159600"/>
          </a:xfrm>
          <a:prstGeom prst="ellipse">
            <a:avLst/>
          </a:prstGeom>
          <a:solidFill>
            <a:srgbClr val="E6B8A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15"/>
          <p:cNvSpPr txBox="1">
            <a:spLocks noGrp="1"/>
          </p:cNvSpPr>
          <p:nvPr>
            <p:ph type="subTitle" idx="1"/>
          </p:nvPr>
        </p:nvSpPr>
        <p:spPr>
          <a:xfrm>
            <a:off x="1519088" y="32553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2" name="Google Shape;202;p15"/>
          <p:cNvSpPr txBox="1">
            <a:spLocks noGrp="1"/>
          </p:cNvSpPr>
          <p:nvPr>
            <p:ph type="subTitle" idx="2"/>
          </p:nvPr>
        </p:nvSpPr>
        <p:spPr>
          <a:xfrm>
            <a:off x="3893138" y="32553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3" name="Google Shape;203;p15"/>
          <p:cNvSpPr txBox="1">
            <a:spLocks noGrp="1"/>
          </p:cNvSpPr>
          <p:nvPr>
            <p:ph type="subTitle" idx="3"/>
          </p:nvPr>
        </p:nvSpPr>
        <p:spPr>
          <a:xfrm>
            <a:off x="6203638" y="32574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Proxima Nova Semibold"/>
              <a:buNone/>
              <a:defRPr sz="1200"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p16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800"/>
              <a:buFont typeface="Proxima Nova Semibold"/>
              <a:buNone/>
              <a:defRPr>
                <a:solidFill>
                  <a:srgbClr val="2E80E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9" name="Google Shape;20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12" name="Google Shape;212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13" name="Google Shape;2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4" name="Google Shape;214;p17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15" name="Google Shape;215;p17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216" name="Google Shape;216;p17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" name="Google Shape;217;p17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IG_NUMBER_1"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0" name="Google Shape;220;p18"/>
          <p:cNvCxnSpPr/>
          <p:nvPr/>
        </p:nvCxnSpPr>
        <p:spPr>
          <a:xfrm rot="10800000">
            <a:off x="736316" y="540872"/>
            <a:ext cx="8405700" cy="6000"/>
          </a:xfrm>
          <a:prstGeom prst="straightConnector1">
            <a:avLst/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1" name="Google Shape;221;p18"/>
          <p:cNvSpPr/>
          <p:nvPr/>
        </p:nvSpPr>
        <p:spPr>
          <a:xfrm rot="10800000">
            <a:off x="1058823" y="-226472"/>
            <a:ext cx="1472400" cy="1472400"/>
          </a:xfrm>
          <a:prstGeom prst="ellipse">
            <a:avLst/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8"/>
          <p:cNvSpPr/>
          <p:nvPr/>
        </p:nvSpPr>
        <p:spPr>
          <a:xfrm rot="10800000">
            <a:off x="1058814" y="791922"/>
            <a:ext cx="356100" cy="356100"/>
          </a:xfrm>
          <a:prstGeom prst="ellipse">
            <a:avLst/>
          </a:prstGeom>
          <a:noFill/>
          <a:ln w="9525" cap="flat" cmpd="sng">
            <a:solidFill>
              <a:srgbClr val="869F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18"/>
          <p:cNvSpPr/>
          <p:nvPr/>
        </p:nvSpPr>
        <p:spPr>
          <a:xfrm flipH="1">
            <a:off x="2466875" y="457150"/>
            <a:ext cx="159600" cy="1596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24" name="Google Shape;224;p18"/>
          <p:cNvCxnSpPr/>
          <p:nvPr/>
        </p:nvCxnSpPr>
        <p:spPr>
          <a:xfrm>
            <a:off x="341420" y="0"/>
            <a:ext cx="0" cy="44799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5" name="Google Shape;225;p18"/>
          <p:cNvSpPr/>
          <p:nvPr/>
        </p:nvSpPr>
        <p:spPr>
          <a:xfrm>
            <a:off x="119734" y="3171283"/>
            <a:ext cx="443400" cy="443400"/>
          </a:xfrm>
          <a:prstGeom prst="ellipse">
            <a:avLst/>
          </a:prstGeom>
          <a:solidFill>
            <a:srgbClr val="2E80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8"/>
          <p:cNvSpPr/>
          <p:nvPr/>
        </p:nvSpPr>
        <p:spPr>
          <a:xfrm>
            <a:off x="96378" y="2869186"/>
            <a:ext cx="490180" cy="490180"/>
          </a:xfrm>
          <a:custGeom>
            <a:avLst/>
            <a:gdLst/>
            <a:ahLst/>
            <a:cxnLst/>
            <a:rect l="l" t="t" r="r" b="b"/>
            <a:pathLst>
              <a:path w="6539" h="6539" fill="none" extrusionOk="0">
                <a:moveTo>
                  <a:pt x="3954" y="367"/>
                </a:moveTo>
                <a:cubicBezTo>
                  <a:pt x="5535" y="752"/>
                  <a:pt x="6538" y="2353"/>
                  <a:pt x="6152" y="3954"/>
                </a:cubicBezTo>
                <a:cubicBezTo>
                  <a:pt x="5767" y="5535"/>
                  <a:pt x="4166" y="6538"/>
                  <a:pt x="2584" y="6153"/>
                </a:cubicBezTo>
                <a:cubicBezTo>
                  <a:pt x="984" y="5767"/>
                  <a:pt x="0" y="4166"/>
                  <a:pt x="366" y="2585"/>
                </a:cubicBezTo>
                <a:cubicBezTo>
                  <a:pt x="752" y="984"/>
                  <a:pt x="2353" y="0"/>
                  <a:pt x="3954" y="367"/>
                </a:cubicBezTo>
                <a:close/>
              </a:path>
            </a:pathLst>
          </a:custGeom>
          <a:noFill/>
          <a:ln w="9525" cap="flat" cmpd="sng">
            <a:solidFill>
              <a:srgbClr val="EFEFEF"/>
            </a:solidFill>
            <a:prstDash val="solid"/>
            <a:miter lim="192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8"/>
          <p:cNvSpPr/>
          <p:nvPr/>
        </p:nvSpPr>
        <p:spPr>
          <a:xfrm>
            <a:off x="119466" y="3168432"/>
            <a:ext cx="445352" cy="445352"/>
          </a:xfrm>
          <a:custGeom>
            <a:avLst/>
            <a:gdLst/>
            <a:ahLst/>
            <a:cxnLst/>
            <a:rect l="l" t="t" r="r" b="b"/>
            <a:pathLst>
              <a:path w="5941" h="5941" fill="none" extrusionOk="0">
                <a:moveTo>
                  <a:pt x="5941" y="2971"/>
                </a:moveTo>
                <a:cubicBezTo>
                  <a:pt x="5941" y="4610"/>
                  <a:pt x="4610" y="5941"/>
                  <a:pt x="2971" y="5941"/>
                </a:cubicBezTo>
                <a:cubicBezTo>
                  <a:pt x="1331" y="5941"/>
                  <a:pt x="1" y="4610"/>
                  <a:pt x="1" y="2971"/>
                </a:cubicBezTo>
                <a:cubicBezTo>
                  <a:pt x="1" y="1331"/>
                  <a:pt x="1331" y="1"/>
                  <a:pt x="2971" y="1"/>
                </a:cubicBezTo>
                <a:cubicBezTo>
                  <a:pt x="4610" y="1"/>
                  <a:pt x="5941" y="1331"/>
                  <a:pt x="5941" y="2971"/>
                </a:cubicBezTo>
                <a:close/>
              </a:path>
            </a:pathLst>
          </a:custGeom>
          <a:solidFill>
            <a:srgbClr val="8641E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18"/>
          <p:cNvSpPr/>
          <p:nvPr/>
        </p:nvSpPr>
        <p:spPr>
          <a:xfrm>
            <a:off x="96378" y="3412731"/>
            <a:ext cx="490180" cy="490255"/>
          </a:xfrm>
          <a:custGeom>
            <a:avLst/>
            <a:gdLst/>
            <a:ahLst/>
            <a:cxnLst/>
            <a:rect l="l" t="t" r="r" b="b"/>
            <a:pathLst>
              <a:path w="6539" h="6540" fill="none" extrusionOk="0">
                <a:moveTo>
                  <a:pt x="3954" y="387"/>
                </a:moveTo>
                <a:cubicBezTo>
                  <a:pt x="5555" y="753"/>
                  <a:pt x="6538" y="2354"/>
                  <a:pt x="6152" y="3955"/>
                </a:cubicBezTo>
                <a:cubicBezTo>
                  <a:pt x="5767" y="5556"/>
                  <a:pt x="4166" y="6539"/>
                  <a:pt x="2584" y="6153"/>
                </a:cubicBezTo>
                <a:cubicBezTo>
                  <a:pt x="984" y="5787"/>
                  <a:pt x="0" y="4186"/>
                  <a:pt x="366" y="2585"/>
                </a:cubicBezTo>
                <a:cubicBezTo>
                  <a:pt x="752" y="985"/>
                  <a:pt x="2353" y="1"/>
                  <a:pt x="3954" y="387"/>
                </a:cubicBezTo>
                <a:close/>
              </a:path>
            </a:pathLst>
          </a:custGeom>
          <a:noFill/>
          <a:ln w="9525" cap="flat" cmpd="sng">
            <a:solidFill>
              <a:srgbClr val="6D6E71"/>
            </a:solidFill>
            <a:prstDash val="solid"/>
            <a:miter lim="192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8"/>
          <p:cNvSpPr/>
          <p:nvPr/>
        </p:nvSpPr>
        <p:spPr>
          <a:xfrm>
            <a:off x="97803" y="3691812"/>
            <a:ext cx="488756" cy="488756"/>
          </a:xfrm>
          <a:custGeom>
            <a:avLst/>
            <a:gdLst/>
            <a:ahLst/>
            <a:cxnLst/>
            <a:rect l="l" t="t" r="r" b="b"/>
            <a:pathLst>
              <a:path w="6520" h="6520" fill="none" extrusionOk="0">
                <a:moveTo>
                  <a:pt x="5362" y="1158"/>
                </a:moveTo>
                <a:cubicBezTo>
                  <a:pt x="6519" y="2315"/>
                  <a:pt x="6519" y="4186"/>
                  <a:pt x="5362" y="5343"/>
                </a:cubicBezTo>
                <a:cubicBezTo>
                  <a:pt x="4186" y="6519"/>
                  <a:pt x="2315" y="6519"/>
                  <a:pt x="1157" y="5343"/>
                </a:cubicBezTo>
                <a:cubicBezTo>
                  <a:pt x="0" y="4186"/>
                  <a:pt x="0" y="2315"/>
                  <a:pt x="1157" y="1158"/>
                </a:cubicBezTo>
                <a:cubicBezTo>
                  <a:pt x="2315" y="0"/>
                  <a:pt x="4186" y="0"/>
                  <a:pt x="5362" y="1158"/>
                </a:cubicBezTo>
                <a:close/>
              </a:path>
            </a:pathLst>
          </a:custGeom>
          <a:noFill/>
          <a:ln w="9525" cap="flat" cmpd="sng">
            <a:solidFill>
              <a:srgbClr val="6D6E71"/>
            </a:solidFill>
            <a:prstDash val="solid"/>
            <a:miter lim="19286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2" type="blank">
  <p:cSld name="BLANK">
    <p:bg>
      <p:bgPr>
        <a:solidFill>
          <a:srgbClr val="2E80ED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19"/>
          <p:cNvSpPr txBox="1">
            <a:spLocks noGrp="1"/>
          </p:cNvSpPr>
          <p:nvPr>
            <p:ph type="title"/>
          </p:nvPr>
        </p:nvSpPr>
        <p:spPr>
          <a:xfrm>
            <a:off x="1640100" y="1624225"/>
            <a:ext cx="586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3">
  <p:cSld name="BLANK_1">
    <p:bg>
      <p:bgPr>
        <a:solidFill>
          <a:srgbClr val="56CCF2"/>
        </a:solidFill>
        <a:effectLst/>
      </p:bgPr>
    </p:bg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5" name="Google Shape;235;p20"/>
          <p:cNvSpPr txBox="1">
            <a:spLocks noGrp="1"/>
          </p:cNvSpPr>
          <p:nvPr>
            <p:ph type="title"/>
          </p:nvPr>
        </p:nvSpPr>
        <p:spPr>
          <a:xfrm>
            <a:off x="1640100" y="1624225"/>
            <a:ext cx="586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800"/>
              <a:buFont typeface="Proxima Nova Extrabold"/>
              <a:buNone/>
              <a:defRPr sz="4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4">
  <p:cSld name="BLANK_1_1">
    <p:bg>
      <p:bgPr>
        <a:solidFill>
          <a:srgbClr val="595959"/>
        </a:solidFill>
        <a:effectLst/>
      </p:bgPr>
    </p:bg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21"/>
          <p:cNvSpPr txBox="1">
            <a:spLocks noGrp="1"/>
          </p:cNvSpPr>
          <p:nvPr>
            <p:ph type="title"/>
          </p:nvPr>
        </p:nvSpPr>
        <p:spPr>
          <a:xfrm>
            <a:off x="1640100" y="1624225"/>
            <a:ext cx="586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Proxima Nova Extrabold"/>
              <a:buNone/>
              <a:defRPr sz="4800">
                <a:solidFill>
                  <a:schemeClr val="lt1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2">
  <p:cSld name="TITLE_2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ctrTitle"/>
          </p:nvPr>
        </p:nvSpPr>
        <p:spPr>
          <a:xfrm>
            <a:off x="395100" y="1362700"/>
            <a:ext cx="83538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5000"/>
              <a:buFont typeface="Proxima Nova Semibold"/>
              <a:buNone/>
              <a:defRPr sz="5000">
                <a:solidFill>
                  <a:srgbClr val="6D6E7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ubTitle" idx="1"/>
          </p:nvPr>
        </p:nvSpPr>
        <p:spPr>
          <a:xfrm>
            <a:off x="311700" y="26223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600"/>
              <a:buFont typeface="Proxima Nova Semibold"/>
              <a:buNone/>
              <a:defRPr sz="2600">
                <a:solidFill>
                  <a:srgbClr val="2E80ED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2800"/>
              <a:buNone/>
              <a:defRPr sz="2800"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1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ctrTitle"/>
          </p:nvPr>
        </p:nvSpPr>
        <p:spPr>
          <a:xfrm>
            <a:off x="395100" y="1362700"/>
            <a:ext cx="83538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6D6E71"/>
              </a:buClr>
              <a:buSzPts val="5000"/>
              <a:buFont typeface="Proxima Nova Semibold"/>
              <a:buNone/>
              <a:defRPr sz="5000">
                <a:solidFill>
                  <a:srgbClr val="6D6E71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ubTitle" idx="1"/>
          </p:nvPr>
        </p:nvSpPr>
        <p:spPr>
          <a:xfrm>
            <a:off x="384875" y="26508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None/>
              <a:defRPr sz="2800">
                <a:solidFill>
                  <a:srgbClr val="595959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25" name="Google Shape;25;p5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26" name="Google Shape;26;p5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7" name="Google Shape;27;p5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28;p5"/>
          <p:cNvSpPr/>
          <p:nvPr/>
        </p:nvSpPr>
        <p:spPr>
          <a:xfrm>
            <a:off x="8831900" y="3562954"/>
            <a:ext cx="153174" cy="153174"/>
          </a:xfrm>
          <a:custGeom>
            <a:avLst/>
            <a:gdLst/>
            <a:ahLst/>
            <a:cxnLst/>
            <a:rect l="l" t="t" r="r" b="b"/>
            <a:pathLst>
              <a:path w="4671" h="4671" extrusionOk="0">
                <a:moveTo>
                  <a:pt x="2335" y="1"/>
                </a:moveTo>
                <a:cubicBezTo>
                  <a:pt x="1034" y="1"/>
                  <a:pt x="0" y="1035"/>
                  <a:pt x="0" y="2336"/>
                </a:cubicBezTo>
                <a:cubicBezTo>
                  <a:pt x="0" y="3637"/>
                  <a:pt x="1034" y="4671"/>
                  <a:pt x="2335" y="4671"/>
                </a:cubicBezTo>
                <a:cubicBezTo>
                  <a:pt x="3636" y="4671"/>
                  <a:pt x="4670" y="3637"/>
                  <a:pt x="4670" y="2336"/>
                </a:cubicBezTo>
                <a:cubicBezTo>
                  <a:pt x="4670" y="1035"/>
                  <a:pt x="3636" y="1"/>
                  <a:pt x="2335" y="1"/>
                </a:cubicBezTo>
                <a:close/>
              </a:path>
            </a:pathLst>
          </a:cu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" name="Google Shape;29;p5"/>
          <p:cNvCxnSpPr/>
          <p:nvPr/>
        </p:nvCxnSpPr>
        <p:spPr>
          <a:xfrm rot="10800000">
            <a:off x="6271700" y="4670900"/>
            <a:ext cx="2923500" cy="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30" name="Google Shape;30;p5"/>
          <p:cNvSpPr/>
          <p:nvPr/>
        </p:nvSpPr>
        <p:spPr>
          <a:xfrm flipH="1">
            <a:off x="7934600" y="3635700"/>
            <a:ext cx="1801200" cy="18012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5"/>
          <p:cNvSpPr/>
          <p:nvPr/>
        </p:nvSpPr>
        <p:spPr>
          <a:xfrm>
            <a:off x="8320546" y="4516259"/>
            <a:ext cx="309300" cy="309300"/>
          </a:xfrm>
          <a:prstGeom prst="ellipse">
            <a:avLst/>
          </a:prstGeom>
          <a:solidFill>
            <a:srgbClr val="6D6E7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5"/>
          <p:cNvSpPr/>
          <p:nvPr/>
        </p:nvSpPr>
        <p:spPr>
          <a:xfrm rot="7175103" flipH="1">
            <a:off x="7529896" y="3750554"/>
            <a:ext cx="1144496" cy="434082"/>
          </a:xfrm>
          <a:custGeom>
            <a:avLst/>
            <a:gdLst/>
            <a:ahLst/>
            <a:cxnLst/>
            <a:rect l="l" t="t" r="r" b="b"/>
            <a:pathLst>
              <a:path w="17247" h="7173" fill="none" extrusionOk="0">
                <a:moveTo>
                  <a:pt x="1" y="3336"/>
                </a:moveTo>
                <a:cubicBezTo>
                  <a:pt x="5705" y="7172"/>
                  <a:pt x="13410" y="5671"/>
                  <a:pt x="17246" y="0"/>
                </a:cubicBezTo>
              </a:path>
            </a:pathLst>
          </a:custGeom>
          <a:solidFill>
            <a:srgbClr val="191A3D"/>
          </a:solidFill>
          <a:ln w="41700" cap="flat" cmpd="sng">
            <a:solidFill>
              <a:srgbClr val="CFE2F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Levels 1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36" name="Google Shape;36;p6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37" name="Google Shape;37;p6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8;p6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9" name="Google Shape;39;p6"/>
          <p:cNvCxnSpPr/>
          <p:nvPr/>
        </p:nvCxnSpPr>
        <p:spPr>
          <a:xfrm rot="10800000">
            <a:off x="-3600" y="1072350"/>
            <a:ext cx="9151200" cy="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0" name="Google Shape;40;p6"/>
          <p:cNvSpPr/>
          <p:nvPr/>
        </p:nvSpPr>
        <p:spPr>
          <a:xfrm>
            <a:off x="6684378" y="828234"/>
            <a:ext cx="2167200" cy="2167200"/>
          </a:xfrm>
          <a:prstGeom prst="ellipse">
            <a:avLst/>
          </a:prstGeom>
          <a:noFill/>
          <a:ln w="9525" cap="flat" cmpd="sng">
            <a:solidFill>
              <a:srgbClr val="6D6E7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6"/>
          <p:cNvSpPr/>
          <p:nvPr/>
        </p:nvSpPr>
        <p:spPr>
          <a:xfrm>
            <a:off x="6273639" y="2598262"/>
            <a:ext cx="1774800" cy="1773900"/>
          </a:xfrm>
          <a:prstGeom prst="ellipse">
            <a:avLst/>
          </a:prstGeom>
          <a:noFill/>
          <a:ln w="9525" cap="flat" cmpd="sng">
            <a:solidFill>
              <a:srgbClr val="C9DAF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CFE2F3"/>
              </a:solidFill>
            </a:endParaRPr>
          </a:p>
        </p:txBody>
      </p:sp>
      <p:sp>
        <p:nvSpPr>
          <p:cNvPr id="42" name="Google Shape;42;p6"/>
          <p:cNvSpPr/>
          <p:nvPr/>
        </p:nvSpPr>
        <p:spPr>
          <a:xfrm>
            <a:off x="5323838" y="2466271"/>
            <a:ext cx="1289700" cy="1289700"/>
          </a:xfrm>
          <a:prstGeom prst="ellipse">
            <a:avLst/>
          </a:prstGeom>
          <a:noFill/>
          <a:ln w="9525" cap="flat" cmpd="sng">
            <a:solidFill>
              <a:srgbClr val="1155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384875" y="1286850"/>
            <a:ext cx="4095600" cy="2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●"/>
              <a:defRPr>
                <a:solidFill>
                  <a:srgbClr val="595959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595959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595959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595959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595959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595959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●"/>
              <a:defRPr>
                <a:solidFill>
                  <a:srgbClr val="595959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○"/>
              <a:defRPr>
                <a:solidFill>
                  <a:srgbClr val="595959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■"/>
              <a:defRPr>
                <a:solidFill>
                  <a:srgbClr val="59595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Graph - Subtitle 1">
  <p:cSld name="SECTION_HEADER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7" name="Google Shape;47;p7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48" name="Google Shape;48;p7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49" name="Google Shape;49;p7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" name="Google Shape;50;p7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" name="Google Shape;51;p7"/>
          <p:cNvCxnSpPr/>
          <p:nvPr/>
        </p:nvCxnSpPr>
        <p:spPr>
          <a:xfrm rot="10800000">
            <a:off x="-3600" y="1072350"/>
            <a:ext cx="9151200" cy="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/>
          <p:nvPr/>
        </p:nvSpPr>
        <p:spPr>
          <a:xfrm>
            <a:off x="4845250" y="1626449"/>
            <a:ext cx="818700" cy="8187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7"/>
          <p:cNvSpPr/>
          <p:nvPr/>
        </p:nvSpPr>
        <p:spPr>
          <a:xfrm>
            <a:off x="2339975" y="1621821"/>
            <a:ext cx="448500" cy="4485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7"/>
          <p:cNvSpPr/>
          <p:nvPr/>
        </p:nvSpPr>
        <p:spPr>
          <a:xfrm>
            <a:off x="6203675" y="2592474"/>
            <a:ext cx="365700" cy="3657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7"/>
          <p:cNvSpPr/>
          <p:nvPr/>
        </p:nvSpPr>
        <p:spPr>
          <a:xfrm>
            <a:off x="3424151" y="2427181"/>
            <a:ext cx="165300" cy="165300"/>
          </a:xfrm>
          <a:prstGeom prst="ellipse">
            <a:avLst/>
          </a:prstGeom>
          <a:solidFill>
            <a:srgbClr val="56CC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7"/>
          <p:cNvSpPr/>
          <p:nvPr/>
        </p:nvSpPr>
        <p:spPr>
          <a:xfrm rot="-7628200">
            <a:off x="7138110" y="1733022"/>
            <a:ext cx="1137219" cy="448493"/>
          </a:xfrm>
          <a:custGeom>
            <a:avLst/>
            <a:gdLst/>
            <a:ahLst/>
            <a:cxnLst/>
            <a:rect l="l" t="t" r="r" b="b"/>
            <a:pathLst>
              <a:path w="17247" h="7173" fill="none" extrusionOk="0">
                <a:moveTo>
                  <a:pt x="1" y="3336"/>
                </a:moveTo>
                <a:cubicBezTo>
                  <a:pt x="5705" y="7172"/>
                  <a:pt x="13410" y="5671"/>
                  <a:pt x="17246" y="0"/>
                </a:cubicBezTo>
              </a:path>
            </a:pathLst>
          </a:custGeom>
          <a:solidFill>
            <a:srgbClr val="FED687"/>
          </a:solidFill>
          <a:ln w="41700" cap="flat" cmpd="sng">
            <a:solidFill>
              <a:srgbClr val="BAC8D3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7"/>
          <p:cNvSpPr/>
          <p:nvPr/>
        </p:nvSpPr>
        <p:spPr>
          <a:xfrm>
            <a:off x="1221588" y="1754850"/>
            <a:ext cx="1633800" cy="163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7"/>
          <p:cNvSpPr/>
          <p:nvPr/>
        </p:nvSpPr>
        <p:spPr>
          <a:xfrm>
            <a:off x="3755113" y="1754850"/>
            <a:ext cx="1633800" cy="163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7"/>
          <p:cNvSpPr/>
          <p:nvPr/>
        </p:nvSpPr>
        <p:spPr>
          <a:xfrm>
            <a:off x="6355563" y="1692925"/>
            <a:ext cx="1633800" cy="16338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1" name="Google Shape;61;p7"/>
          <p:cNvSpPr txBox="1">
            <a:spLocks noGrp="1"/>
          </p:cNvSpPr>
          <p:nvPr>
            <p:ph type="subTitle" idx="1"/>
          </p:nvPr>
        </p:nvSpPr>
        <p:spPr>
          <a:xfrm>
            <a:off x="491525" y="3981450"/>
            <a:ext cx="69300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- 3-Column Layout">
  <p:cSld name="SECTION_HEADER_1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8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65" name="Google Shape;65;p8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66" name="Google Shape;66;p8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" name="Google Shape;67;p8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4669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466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 sz="1400">
                <a:solidFill>
                  <a:srgbClr val="2E80E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8"/>
          <p:cNvSpPr/>
          <p:nvPr/>
        </p:nvSpPr>
        <p:spPr>
          <a:xfrm rot="10800000">
            <a:off x="7671300" y="3327135"/>
            <a:ext cx="1361100" cy="1360800"/>
          </a:xfrm>
          <a:prstGeom prst="ellipse">
            <a:avLst/>
          </a:prstGeom>
          <a:noFill/>
          <a:ln w="9525" cap="flat" cmpd="sng">
            <a:solidFill>
              <a:srgbClr val="E3E9E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8"/>
          <p:cNvSpPr/>
          <p:nvPr/>
        </p:nvSpPr>
        <p:spPr>
          <a:xfrm rot="10800000">
            <a:off x="6958132" y="377346"/>
            <a:ext cx="2457300" cy="24573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8"/>
          <p:cNvSpPr/>
          <p:nvPr/>
        </p:nvSpPr>
        <p:spPr>
          <a:xfrm rot="10800000">
            <a:off x="7459503" y="373075"/>
            <a:ext cx="360000" cy="360000"/>
          </a:xfrm>
          <a:prstGeom prst="ellipse">
            <a:avLst/>
          </a:pr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3" name="Google Shape;73;p8"/>
          <p:cNvGrpSpPr/>
          <p:nvPr/>
        </p:nvGrpSpPr>
        <p:grpSpPr>
          <a:xfrm flipH="1">
            <a:off x="6659675" y="958032"/>
            <a:ext cx="2264046" cy="1839436"/>
            <a:chOff x="974492" y="-614630"/>
            <a:chExt cx="2264046" cy="1839436"/>
          </a:xfrm>
        </p:grpSpPr>
        <p:sp>
          <p:nvSpPr>
            <p:cNvPr id="74" name="Google Shape;74;p8"/>
            <p:cNvSpPr/>
            <p:nvPr/>
          </p:nvSpPr>
          <p:spPr>
            <a:xfrm rot="2100169">
              <a:off x="1140727" y="-246047"/>
              <a:ext cx="1629953" cy="1093568"/>
            </a:xfrm>
            <a:custGeom>
              <a:avLst/>
              <a:gdLst/>
              <a:ahLst/>
              <a:cxnLst/>
              <a:rect l="l" t="t" r="r" b="b"/>
              <a:pathLst>
                <a:path w="65200" h="43744" fill="none" extrusionOk="0">
                  <a:moveTo>
                    <a:pt x="65199" y="0"/>
                  </a:moveTo>
                  <a:cubicBezTo>
                    <a:pt x="65104" y="2691"/>
                    <a:pt x="63580" y="3870"/>
                    <a:pt x="61032" y="3298"/>
                  </a:cubicBezTo>
                  <a:cubicBezTo>
                    <a:pt x="60592" y="3203"/>
                    <a:pt x="60163" y="3024"/>
                    <a:pt x="59699" y="2977"/>
                  </a:cubicBezTo>
                  <a:cubicBezTo>
                    <a:pt x="57020" y="2739"/>
                    <a:pt x="55960" y="3465"/>
                    <a:pt x="55710" y="6394"/>
                  </a:cubicBezTo>
                  <a:cubicBezTo>
                    <a:pt x="55424" y="9644"/>
                    <a:pt x="54305" y="10561"/>
                    <a:pt x="51067" y="9811"/>
                  </a:cubicBezTo>
                  <a:cubicBezTo>
                    <a:pt x="49519" y="9430"/>
                    <a:pt x="48031" y="9180"/>
                    <a:pt x="46888" y="10704"/>
                  </a:cubicBezTo>
                  <a:cubicBezTo>
                    <a:pt x="46352" y="11418"/>
                    <a:pt x="46185" y="12276"/>
                    <a:pt x="46185" y="13085"/>
                  </a:cubicBezTo>
                  <a:cubicBezTo>
                    <a:pt x="46173" y="15824"/>
                    <a:pt x="44732" y="17371"/>
                    <a:pt x="41375" y="16371"/>
                  </a:cubicBezTo>
                  <a:cubicBezTo>
                    <a:pt x="39470" y="15800"/>
                    <a:pt x="37922" y="16181"/>
                    <a:pt x="37255" y="17407"/>
                  </a:cubicBezTo>
                  <a:cubicBezTo>
                    <a:pt x="36839" y="18181"/>
                    <a:pt x="36624" y="19122"/>
                    <a:pt x="36612" y="20074"/>
                  </a:cubicBezTo>
                  <a:cubicBezTo>
                    <a:pt x="36589" y="22586"/>
                    <a:pt x="35065" y="23765"/>
                    <a:pt x="32600" y="23206"/>
                  </a:cubicBezTo>
                  <a:cubicBezTo>
                    <a:pt x="32445" y="23170"/>
                    <a:pt x="32290" y="23241"/>
                    <a:pt x="32148" y="23182"/>
                  </a:cubicBezTo>
                  <a:cubicBezTo>
                    <a:pt x="28659" y="21896"/>
                    <a:pt x="27314" y="23622"/>
                    <a:pt x="27099" y="26908"/>
                  </a:cubicBezTo>
                  <a:cubicBezTo>
                    <a:pt x="26956" y="29301"/>
                    <a:pt x="25492" y="30302"/>
                    <a:pt x="23075" y="29766"/>
                  </a:cubicBezTo>
                  <a:cubicBezTo>
                    <a:pt x="21420" y="29397"/>
                    <a:pt x="19598" y="28825"/>
                    <a:pt x="18324" y="30623"/>
                  </a:cubicBezTo>
                  <a:cubicBezTo>
                    <a:pt x="17693" y="31504"/>
                    <a:pt x="17634" y="32611"/>
                    <a:pt x="17610" y="33600"/>
                  </a:cubicBezTo>
                  <a:cubicBezTo>
                    <a:pt x="17551" y="35969"/>
                    <a:pt x="15669" y="37017"/>
                    <a:pt x="13395" y="36457"/>
                  </a:cubicBezTo>
                  <a:cubicBezTo>
                    <a:pt x="12395" y="36207"/>
                    <a:pt x="11455" y="35683"/>
                    <a:pt x="10264" y="36231"/>
                  </a:cubicBezTo>
                  <a:cubicBezTo>
                    <a:pt x="9038" y="36791"/>
                    <a:pt x="8323" y="37457"/>
                    <a:pt x="8359" y="38815"/>
                  </a:cubicBezTo>
                  <a:cubicBezTo>
                    <a:pt x="8371" y="39624"/>
                    <a:pt x="8156" y="40422"/>
                    <a:pt x="7990" y="41184"/>
                  </a:cubicBezTo>
                  <a:cubicBezTo>
                    <a:pt x="7621" y="42863"/>
                    <a:pt x="5656" y="43744"/>
                    <a:pt x="3739" y="43101"/>
                  </a:cubicBezTo>
                  <a:cubicBezTo>
                    <a:pt x="2441" y="42672"/>
                    <a:pt x="1251" y="42386"/>
                    <a:pt x="1" y="43137"/>
                  </a:cubicBezTo>
                </a:path>
              </a:pathLst>
            </a:custGeom>
            <a:noFill/>
            <a:ln w="9525" cap="rnd" cmpd="sng">
              <a:solidFill>
                <a:srgbClr val="56CC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2100169">
              <a:off x="1699900" y="-29849"/>
              <a:ext cx="1395409" cy="939398"/>
            </a:xfrm>
            <a:custGeom>
              <a:avLst/>
              <a:gdLst/>
              <a:ahLst/>
              <a:cxnLst/>
              <a:rect l="l" t="t" r="r" b="b"/>
              <a:pathLst>
                <a:path w="55818" h="37577" fill="none" extrusionOk="0">
                  <a:moveTo>
                    <a:pt x="55674" y="0"/>
                  </a:moveTo>
                  <a:cubicBezTo>
                    <a:pt x="55674" y="643"/>
                    <a:pt x="55817" y="1322"/>
                    <a:pt x="55651" y="1929"/>
                  </a:cubicBezTo>
                  <a:cubicBezTo>
                    <a:pt x="55139" y="3751"/>
                    <a:pt x="53388" y="4596"/>
                    <a:pt x="51507" y="4013"/>
                  </a:cubicBezTo>
                  <a:cubicBezTo>
                    <a:pt x="49924" y="3525"/>
                    <a:pt x="48388" y="3084"/>
                    <a:pt x="47031" y="4596"/>
                  </a:cubicBezTo>
                  <a:cubicBezTo>
                    <a:pt x="46364" y="5358"/>
                    <a:pt x="46197" y="6287"/>
                    <a:pt x="46185" y="7144"/>
                  </a:cubicBezTo>
                  <a:cubicBezTo>
                    <a:pt x="46149" y="9882"/>
                    <a:pt x="44697" y="11478"/>
                    <a:pt x="41387" y="10418"/>
                  </a:cubicBezTo>
                  <a:cubicBezTo>
                    <a:pt x="39970" y="9954"/>
                    <a:pt x="38613" y="9930"/>
                    <a:pt x="37517" y="11156"/>
                  </a:cubicBezTo>
                  <a:cubicBezTo>
                    <a:pt x="36779" y="12014"/>
                    <a:pt x="36720" y="13109"/>
                    <a:pt x="36648" y="14133"/>
                  </a:cubicBezTo>
                  <a:cubicBezTo>
                    <a:pt x="36446" y="16752"/>
                    <a:pt x="35053" y="17931"/>
                    <a:pt x="32457" y="17229"/>
                  </a:cubicBezTo>
                  <a:cubicBezTo>
                    <a:pt x="28516" y="16157"/>
                    <a:pt x="27385" y="17383"/>
                    <a:pt x="27088" y="21277"/>
                  </a:cubicBezTo>
                  <a:cubicBezTo>
                    <a:pt x="26945" y="23348"/>
                    <a:pt x="25218" y="24575"/>
                    <a:pt x="23230" y="23932"/>
                  </a:cubicBezTo>
                  <a:cubicBezTo>
                    <a:pt x="22742" y="23765"/>
                    <a:pt x="22194" y="23682"/>
                    <a:pt x="21718" y="23587"/>
                  </a:cubicBezTo>
                  <a:cubicBezTo>
                    <a:pt x="19801" y="23217"/>
                    <a:pt x="18134" y="23837"/>
                    <a:pt x="17813" y="26337"/>
                  </a:cubicBezTo>
                  <a:cubicBezTo>
                    <a:pt x="17694" y="27325"/>
                    <a:pt x="17801" y="28420"/>
                    <a:pt x="17253" y="29313"/>
                  </a:cubicBezTo>
                  <a:cubicBezTo>
                    <a:pt x="16384" y="30706"/>
                    <a:pt x="14717" y="31016"/>
                    <a:pt x="12360" y="30373"/>
                  </a:cubicBezTo>
                  <a:cubicBezTo>
                    <a:pt x="9919" y="29706"/>
                    <a:pt x="8609" y="30623"/>
                    <a:pt x="8311" y="33052"/>
                  </a:cubicBezTo>
                  <a:cubicBezTo>
                    <a:pt x="8169" y="34171"/>
                    <a:pt x="8216" y="35409"/>
                    <a:pt x="7430" y="36326"/>
                  </a:cubicBezTo>
                  <a:cubicBezTo>
                    <a:pt x="6371" y="37576"/>
                    <a:pt x="5001" y="37576"/>
                    <a:pt x="3573" y="37076"/>
                  </a:cubicBezTo>
                  <a:cubicBezTo>
                    <a:pt x="2358" y="36660"/>
                    <a:pt x="1168" y="36505"/>
                    <a:pt x="1" y="37219"/>
                  </a:cubicBezTo>
                </a:path>
              </a:pathLst>
            </a:custGeom>
            <a:noFill/>
            <a:ln w="9525" cap="rnd" cmpd="sng">
              <a:solidFill>
                <a:srgbClr val="56CC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8"/>
          <p:cNvSpPr/>
          <p:nvPr/>
        </p:nvSpPr>
        <p:spPr>
          <a:xfrm rot="10800000">
            <a:off x="7626991" y="3639613"/>
            <a:ext cx="199500" cy="1995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7510123" y="2567725"/>
            <a:ext cx="1071900" cy="1071900"/>
          </a:xfrm>
          <a:prstGeom prst="chord">
            <a:avLst>
              <a:gd name="adj1" fmla="val 2630524"/>
              <a:gd name="adj2" fmla="val 18970838"/>
            </a:avLst>
          </a:prstGeom>
          <a:solidFill>
            <a:srgbClr val="869FB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" name="Google Shape;78;p8"/>
          <p:cNvCxnSpPr/>
          <p:nvPr/>
        </p:nvCxnSpPr>
        <p:spPr>
          <a:xfrm>
            <a:off x="8424000" y="935400"/>
            <a:ext cx="0" cy="326700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9" name="Google Shape;79;p8"/>
          <p:cNvSpPr txBox="1">
            <a:spLocks noGrp="1"/>
          </p:cNvSpPr>
          <p:nvPr>
            <p:ph type="subTitle" idx="2"/>
          </p:nvPr>
        </p:nvSpPr>
        <p:spPr>
          <a:xfrm>
            <a:off x="565025" y="22944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0" name="Google Shape;80;p8"/>
          <p:cNvSpPr txBox="1">
            <a:spLocks noGrp="1"/>
          </p:cNvSpPr>
          <p:nvPr>
            <p:ph type="subTitle" idx="3"/>
          </p:nvPr>
        </p:nvSpPr>
        <p:spPr>
          <a:xfrm>
            <a:off x="2574800" y="229155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1" name="Google Shape;81;p8"/>
          <p:cNvSpPr txBox="1">
            <a:spLocks noGrp="1"/>
          </p:cNvSpPr>
          <p:nvPr>
            <p:ph type="subTitle" idx="4"/>
          </p:nvPr>
        </p:nvSpPr>
        <p:spPr>
          <a:xfrm>
            <a:off x="4493613" y="22944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2" name="Google Shape;82;p8"/>
          <p:cNvSpPr txBox="1">
            <a:spLocks noGrp="1"/>
          </p:cNvSpPr>
          <p:nvPr>
            <p:ph type="subTitle" idx="5"/>
          </p:nvPr>
        </p:nvSpPr>
        <p:spPr>
          <a:xfrm>
            <a:off x="2574800" y="37301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3" name="Google Shape;83;p8"/>
          <p:cNvSpPr txBox="1">
            <a:spLocks noGrp="1"/>
          </p:cNvSpPr>
          <p:nvPr>
            <p:ph type="subTitle" idx="6"/>
          </p:nvPr>
        </p:nvSpPr>
        <p:spPr>
          <a:xfrm>
            <a:off x="4493613" y="373302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7"/>
          </p:nvPr>
        </p:nvSpPr>
        <p:spPr>
          <a:xfrm>
            <a:off x="565025" y="37301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5" name="Google Shape;85;p8"/>
          <p:cNvSpPr>
            <a:spLocks noGrp="1"/>
          </p:cNvSpPr>
          <p:nvPr>
            <p:ph type="pic" idx="8"/>
          </p:nvPr>
        </p:nvSpPr>
        <p:spPr>
          <a:xfrm>
            <a:off x="1107450" y="1854125"/>
            <a:ext cx="384000" cy="384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8"/>
          <p:cNvSpPr>
            <a:spLocks noGrp="1"/>
          </p:cNvSpPr>
          <p:nvPr>
            <p:ph type="pic" idx="9"/>
          </p:nvPr>
        </p:nvSpPr>
        <p:spPr>
          <a:xfrm>
            <a:off x="3120500" y="1854125"/>
            <a:ext cx="384000" cy="3840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8"/>
          <p:cNvSpPr>
            <a:spLocks noGrp="1"/>
          </p:cNvSpPr>
          <p:nvPr>
            <p:ph type="pic" idx="13"/>
          </p:nvPr>
        </p:nvSpPr>
        <p:spPr>
          <a:xfrm>
            <a:off x="5039313" y="1854125"/>
            <a:ext cx="384000" cy="3840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8"/>
          <p:cNvSpPr>
            <a:spLocks noGrp="1"/>
          </p:cNvSpPr>
          <p:nvPr>
            <p:ph type="pic" idx="14"/>
          </p:nvPr>
        </p:nvSpPr>
        <p:spPr>
          <a:xfrm>
            <a:off x="1107450" y="3255625"/>
            <a:ext cx="384000" cy="384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8"/>
          <p:cNvSpPr>
            <a:spLocks noGrp="1"/>
          </p:cNvSpPr>
          <p:nvPr>
            <p:ph type="pic" idx="15"/>
          </p:nvPr>
        </p:nvSpPr>
        <p:spPr>
          <a:xfrm>
            <a:off x="3117225" y="3255625"/>
            <a:ext cx="384000" cy="384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8"/>
          <p:cNvSpPr>
            <a:spLocks noGrp="1"/>
          </p:cNvSpPr>
          <p:nvPr>
            <p:ph type="pic" idx="16"/>
          </p:nvPr>
        </p:nvSpPr>
        <p:spPr>
          <a:xfrm>
            <a:off x="5036938" y="3255625"/>
            <a:ext cx="384000" cy="384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Graph - Subtitle 2">
  <p:cSld name="SECTION_HEADER_1_1_1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94" name="Google Shape;94;p9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95" name="Google Shape;95;p9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6" name="Google Shape;96;p9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7" name="Google Shape;97;p9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5098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98" name="Google Shape;98;p9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5098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 sz="1400">
                <a:solidFill>
                  <a:srgbClr val="2E80E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subTitle" idx="2"/>
          </p:nvPr>
        </p:nvSpPr>
        <p:spPr>
          <a:xfrm>
            <a:off x="988238" y="32310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100" name="Google Shape;100;p9"/>
          <p:cNvCxnSpPr>
            <a:stCxn id="101" idx="4"/>
            <a:endCxn id="102" idx="0"/>
          </p:cNvCxnSpPr>
          <p:nvPr/>
        </p:nvCxnSpPr>
        <p:spPr>
          <a:xfrm>
            <a:off x="1725928" y="2889507"/>
            <a:ext cx="3486000" cy="577500"/>
          </a:xfrm>
          <a:prstGeom prst="straightConnector1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3" name="Google Shape;103;p9"/>
          <p:cNvCxnSpPr>
            <a:stCxn id="102" idx="0"/>
            <a:endCxn id="104" idx="4"/>
          </p:cNvCxnSpPr>
          <p:nvPr/>
        </p:nvCxnSpPr>
        <p:spPr>
          <a:xfrm rot="10800000" flipH="1">
            <a:off x="5212031" y="2720427"/>
            <a:ext cx="2107200" cy="746700"/>
          </a:xfrm>
          <a:prstGeom prst="straightConnector1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4" name="Google Shape;104;p9"/>
          <p:cNvSpPr/>
          <p:nvPr/>
        </p:nvSpPr>
        <p:spPr>
          <a:xfrm>
            <a:off x="6774014" y="1630007"/>
            <a:ext cx="1090500" cy="1090500"/>
          </a:xfrm>
          <a:prstGeom prst="ellipse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/>
          <p:nvPr/>
        </p:nvSpPr>
        <p:spPr>
          <a:xfrm>
            <a:off x="1180678" y="1799007"/>
            <a:ext cx="1090500" cy="1090500"/>
          </a:xfrm>
          <a:prstGeom prst="ellipse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C3B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9"/>
          <p:cNvSpPr/>
          <p:nvPr/>
        </p:nvSpPr>
        <p:spPr>
          <a:xfrm>
            <a:off x="4666781" y="3467127"/>
            <a:ext cx="1090500" cy="1090500"/>
          </a:xfrm>
          <a:prstGeom prst="ellipse">
            <a:avLst/>
          </a:prstGeom>
          <a:noFill/>
          <a:ln w="9525" cap="flat" cmpd="sng">
            <a:solidFill>
              <a:srgbClr val="435D7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9"/>
          <p:cNvSpPr txBox="1">
            <a:spLocks noGrp="1"/>
          </p:cNvSpPr>
          <p:nvPr>
            <p:ph type="subTitle" idx="3"/>
          </p:nvPr>
        </p:nvSpPr>
        <p:spPr>
          <a:xfrm>
            <a:off x="4990238" y="1910738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6" name="Google Shape;106;p9"/>
          <p:cNvSpPr txBox="1">
            <a:spLocks noGrp="1"/>
          </p:cNvSpPr>
          <p:nvPr>
            <p:ph type="subTitle" idx="4"/>
          </p:nvPr>
        </p:nvSpPr>
        <p:spPr>
          <a:xfrm>
            <a:off x="6045663" y="3812088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1">
  <p:cSld name="SECTION_HEADER_1_1_1_1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0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10" name="Google Shape;110;p10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1" name="Google Shape;111;p10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2" name="Google Shape;112;p10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13" name="Google Shape;113;p10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3319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14" name="Google Shape;114;p10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331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 sz="1400">
                <a:solidFill>
                  <a:srgbClr val="2E80E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Subtitle - Level">
  <p:cSld name="SECTION_HEADER_1_1_1_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258875" y="4245448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sp>
        <p:nvSpPr>
          <p:cNvPr id="118" name="Google Shape;118;p11"/>
          <p:cNvSpPr/>
          <p:nvPr/>
        </p:nvSpPr>
        <p:spPr>
          <a:xfrm>
            <a:off x="258875" y="4026450"/>
            <a:ext cx="126000" cy="126000"/>
          </a:xfrm>
          <a:prstGeom prst="ellipse">
            <a:avLst/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anrope Medium"/>
              <a:ea typeface="Manrope Medium"/>
              <a:cs typeface="Manrope Medium"/>
              <a:sym typeface="Manrope Medium"/>
            </a:endParaRPr>
          </a:p>
        </p:txBody>
      </p:sp>
      <p:cxnSp>
        <p:nvCxnSpPr>
          <p:cNvPr id="119" name="Google Shape;119;p11"/>
          <p:cNvCxnSpPr/>
          <p:nvPr/>
        </p:nvCxnSpPr>
        <p:spPr>
          <a:xfrm>
            <a:off x="321875" y="373075"/>
            <a:ext cx="0" cy="35478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" name="Google Shape;120;p11"/>
          <p:cNvCxnSpPr/>
          <p:nvPr/>
        </p:nvCxnSpPr>
        <p:spPr>
          <a:xfrm>
            <a:off x="321875" y="4464450"/>
            <a:ext cx="0" cy="12900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1" name="Google Shape;121;p11"/>
          <p:cNvSpPr/>
          <p:nvPr/>
        </p:nvSpPr>
        <p:spPr>
          <a:xfrm rot="10800000" flipH="1">
            <a:off x="6458338" y="1133563"/>
            <a:ext cx="1931700" cy="1931700"/>
          </a:xfrm>
          <a:prstGeom prst="pie">
            <a:avLst>
              <a:gd name="adj1" fmla="val 0"/>
              <a:gd name="adj2" fmla="val 10799921"/>
            </a:avLst>
          </a:prstGeom>
          <a:solidFill>
            <a:srgbClr val="BAC8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1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96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 sz="1400">
                <a:solidFill>
                  <a:srgbClr val="2E80E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2E80ED"/>
              </a:buClr>
              <a:buSzPts val="1400"/>
              <a:buNone/>
              <a:defRPr>
                <a:solidFill>
                  <a:srgbClr val="2E80ED"/>
                </a:solidFill>
              </a:defRPr>
            </a:lvl9pPr>
          </a:lstStyle>
          <a:p>
            <a:endParaRPr/>
          </a:p>
        </p:txBody>
      </p:sp>
      <p:sp>
        <p:nvSpPr>
          <p:cNvPr id="123" name="Google Shape;123;p11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2965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3000"/>
              <a:buFont typeface="Proxima Nova Semibold"/>
              <a:buNone/>
              <a:defRPr sz="3000">
                <a:solidFill>
                  <a:srgbClr val="595959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124" name="Google Shape;124;p11"/>
          <p:cNvSpPr/>
          <p:nvPr/>
        </p:nvSpPr>
        <p:spPr>
          <a:xfrm>
            <a:off x="6453625" y="1836175"/>
            <a:ext cx="1931700" cy="1932000"/>
          </a:xfrm>
          <a:prstGeom prst="ellipse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1"/>
          <p:cNvSpPr/>
          <p:nvPr/>
        </p:nvSpPr>
        <p:spPr>
          <a:xfrm>
            <a:off x="6458338" y="2539088"/>
            <a:ext cx="1931700" cy="1931700"/>
          </a:xfrm>
          <a:prstGeom prst="pie">
            <a:avLst>
              <a:gd name="adj1" fmla="val 0"/>
              <a:gd name="adj2" fmla="val 10799921"/>
            </a:avLst>
          </a:prstGeom>
          <a:noFill/>
          <a:ln w="9525" cap="flat" cmpd="sng">
            <a:solidFill>
              <a:srgbClr val="3C3188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"/>
          <p:cNvSpPr/>
          <p:nvPr/>
        </p:nvSpPr>
        <p:spPr>
          <a:xfrm>
            <a:off x="6458350" y="3137975"/>
            <a:ext cx="137100" cy="137100"/>
          </a:xfrm>
          <a:prstGeom prst="ellipse">
            <a:avLst/>
          </a:prstGeom>
          <a:solidFill>
            <a:srgbClr val="E3E9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7" name="Google Shape;127;p11"/>
          <p:cNvCxnSpPr/>
          <p:nvPr/>
        </p:nvCxnSpPr>
        <p:spPr>
          <a:xfrm>
            <a:off x="7419475" y="945775"/>
            <a:ext cx="0" cy="3789600"/>
          </a:xfrm>
          <a:prstGeom prst="straightConnector1">
            <a:avLst/>
          </a:prstGeom>
          <a:noFill/>
          <a:ln w="9525" cap="flat" cmpd="sng">
            <a:solidFill>
              <a:srgbClr val="3C3188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128" name="Google Shape;128;p11"/>
          <p:cNvGrpSpPr/>
          <p:nvPr/>
        </p:nvGrpSpPr>
        <p:grpSpPr>
          <a:xfrm>
            <a:off x="5287052" y="1745457"/>
            <a:ext cx="2264046" cy="1839436"/>
            <a:chOff x="974492" y="-614630"/>
            <a:chExt cx="2264046" cy="1839436"/>
          </a:xfrm>
        </p:grpSpPr>
        <p:sp>
          <p:nvSpPr>
            <p:cNvPr id="129" name="Google Shape;129;p11"/>
            <p:cNvSpPr/>
            <p:nvPr/>
          </p:nvSpPr>
          <p:spPr>
            <a:xfrm rot="2100169">
              <a:off x="1140727" y="-246047"/>
              <a:ext cx="1629953" cy="1093568"/>
            </a:xfrm>
            <a:custGeom>
              <a:avLst/>
              <a:gdLst/>
              <a:ahLst/>
              <a:cxnLst/>
              <a:rect l="l" t="t" r="r" b="b"/>
              <a:pathLst>
                <a:path w="65200" h="43744" fill="none" extrusionOk="0">
                  <a:moveTo>
                    <a:pt x="65199" y="0"/>
                  </a:moveTo>
                  <a:cubicBezTo>
                    <a:pt x="65104" y="2691"/>
                    <a:pt x="63580" y="3870"/>
                    <a:pt x="61032" y="3298"/>
                  </a:cubicBezTo>
                  <a:cubicBezTo>
                    <a:pt x="60592" y="3203"/>
                    <a:pt x="60163" y="3024"/>
                    <a:pt x="59699" y="2977"/>
                  </a:cubicBezTo>
                  <a:cubicBezTo>
                    <a:pt x="57020" y="2739"/>
                    <a:pt x="55960" y="3465"/>
                    <a:pt x="55710" y="6394"/>
                  </a:cubicBezTo>
                  <a:cubicBezTo>
                    <a:pt x="55424" y="9644"/>
                    <a:pt x="54305" y="10561"/>
                    <a:pt x="51067" y="9811"/>
                  </a:cubicBezTo>
                  <a:cubicBezTo>
                    <a:pt x="49519" y="9430"/>
                    <a:pt x="48031" y="9180"/>
                    <a:pt x="46888" y="10704"/>
                  </a:cubicBezTo>
                  <a:cubicBezTo>
                    <a:pt x="46352" y="11418"/>
                    <a:pt x="46185" y="12276"/>
                    <a:pt x="46185" y="13085"/>
                  </a:cubicBezTo>
                  <a:cubicBezTo>
                    <a:pt x="46173" y="15824"/>
                    <a:pt x="44732" y="17371"/>
                    <a:pt x="41375" y="16371"/>
                  </a:cubicBezTo>
                  <a:cubicBezTo>
                    <a:pt x="39470" y="15800"/>
                    <a:pt x="37922" y="16181"/>
                    <a:pt x="37255" y="17407"/>
                  </a:cubicBezTo>
                  <a:cubicBezTo>
                    <a:pt x="36839" y="18181"/>
                    <a:pt x="36624" y="19122"/>
                    <a:pt x="36612" y="20074"/>
                  </a:cubicBezTo>
                  <a:cubicBezTo>
                    <a:pt x="36589" y="22586"/>
                    <a:pt x="35065" y="23765"/>
                    <a:pt x="32600" y="23206"/>
                  </a:cubicBezTo>
                  <a:cubicBezTo>
                    <a:pt x="32445" y="23170"/>
                    <a:pt x="32290" y="23241"/>
                    <a:pt x="32148" y="23182"/>
                  </a:cubicBezTo>
                  <a:cubicBezTo>
                    <a:pt x="28659" y="21896"/>
                    <a:pt x="27314" y="23622"/>
                    <a:pt x="27099" y="26908"/>
                  </a:cubicBezTo>
                  <a:cubicBezTo>
                    <a:pt x="26956" y="29301"/>
                    <a:pt x="25492" y="30302"/>
                    <a:pt x="23075" y="29766"/>
                  </a:cubicBezTo>
                  <a:cubicBezTo>
                    <a:pt x="21420" y="29397"/>
                    <a:pt x="19598" y="28825"/>
                    <a:pt x="18324" y="30623"/>
                  </a:cubicBezTo>
                  <a:cubicBezTo>
                    <a:pt x="17693" y="31504"/>
                    <a:pt x="17634" y="32611"/>
                    <a:pt x="17610" y="33600"/>
                  </a:cubicBezTo>
                  <a:cubicBezTo>
                    <a:pt x="17551" y="35969"/>
                    <a:pt x="15669" y="37017"/>
                    <a:pt x="13395" y="36457"/>
                  </a:cubicBezTo>
                  <a:cubicBezTo>
                    <a:pt x="12395" y="36207"/>
                    <a:pt x="11455" y="35683"/>
                    <a:pt x="10264" y="36231"/>
                  </a:cubicBezTo>
                  <a:cubicBezTo>
                    <a:pt x="9038" y="36791"/>
                    <a:pt x="8323" y="37457"/>
                    <a:pt x="8359" y="38815"/>
                  </a:cubicBezTo>
                  <a:cubicBezTo>
                    <a:pt x="8371" y="39624"/>
                    <a:pt x="8156" y="40422"/>
                    <a:pt x="7990" y="41184"/>
                  </a:cubicBezTo>
                  <a:cubicBezTo>
                    <a:pt x="7621" y="42863"/>
                    <a:pt x="5656" y="43744"/>
                    <a:pt x="3739" y="43101"/>
                  </a:cubicBezTo>
                  <a:cubicBezTo>
                    <a:pt x="2441" y="42672"/>
                    <a:pt x="1251" y="42386"/>
                    <a:pt x="1" y="43137"/>
                  </a:cubicBezTo>
                </a:path>
              </a:pathLst>
            </a:custGeom>
            <a:noFill/>
            <a:ln w="9525" cap="rnd" cmpd="sng">
              <a:solidFill>
                <a:srgbClr val="2E80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1"/>
            <p:cNvSpPr/>
            <p:nvPr/>
          </p:nvSpPr>
          <p:spPr>
            <a:xfrm rot="2100169">
              <a:off x="1699900" y="-29849"/>
              <a:ext cx="1395409" cy="939398"/>
            </a:xfrm>
            <a:custGeom>
              <a:avLst/>
              <a:gdLst/>
              <a:ahLst/>
              <a:cxnLst/>
              <a:rect l="l" t="t" r="r" b="b"/>
              <a:pathLst>
                <a:path w="55818" h="37577" fill="none" extrusionOk="0">
                  <a:moveTo>
                    <a:pt x="55674" y="0"/>
                  </a:moveTo>
                  <a:cubicBezTo>
                    <a:pt x="55674" y="643"/>
                    <a:pt x="55817" y="1322"/>
                    <a:pt x="55651" y="1929"/>
                  </a:cubicBezTo>
                  <a:cubicBezTo>
                    <a:pt x="55139" y="3751"/>
                    <a:pt x="53388" y="4596"/>
                    <a:pt x="51507" y="4013"/>
                  </a:cubicBezTo>
                  <a:cubicBezTo>
                    <a:pt x="49924" y="3525"/>
                    <a:pt x="48388" y="3084"/>
                    <a:pt x="47031" y="4596"/>
                  </a:cubicBezTo>
                  <a:cubicBezTo>
                    <a:pt x="46364" y="5358"/>
                    <a:pt x="46197" y="6287"/>
                    <a:pt x="46185" y="7144"/>
                  </a:cubicBezTo>
                  <a:cubicBezTo>
                    <a:pt x="46149" y="9882"/>
                    <a:pt x="44697" y="11478"/>
                    <a:pt x="41387" y="10418"/>
                  </a:cubicBezTo>
                  <a:cubicBezTo>
                    <a:pt x="39970" y="9954"/>
                    <a:pt x="38613" y="9930"/>
                    <a:pt x="37517" y="11156"/>
                  </a:cubicBezTo>
                  <a:cubicBezTo>
                    <a:pt x="36779" y="12014"/>
                    <a:pt x="36720" y="13109"/>
                    <a:pt x="36648" y="14133"/>
                  </a:cubicBezTo>
                  <a:cubicBezTo>
                    <a:pt x="36446" y="16752"/>
                    <a:pt x="35053" y="17931"/>
                    <a:pt x="32457" y="17229"/>
                  </a:cubicBezTo>
                  <a:cubicBezTo>
                    <a:pt x="28516" y="16157"/>
                    <a:pt x="27385" y="17383"/>
                    <a:pt x="27088" y="21277"/>
                  </a:cubicBezTo>
                  <a:cubicBezTo>
                    <a:pt x="26945" y="23348"/>
                    <a:pt x="25218" y="24575"/>
                    <a:pt x="23230" y="23932"/>
                  </a:cubicBezTo>
                  <a:cubicBezTo>
                    <a:pt x="22742" y="23765"/>
                    <a:pt x="22194" y="23682"/>
                    <a:pt x="21718" y="23587"/>
                  </a:cubicBezTo>
                  <a:cubicBezTo>
                    <a:pt x="19801" y="23217"/>
                    <a:pt x="18134" y="23837"/>
                    <a:pt x="17813" y="26337"/>
                  </a:cubicBezTo>
                  <a:cubicBezTo>
                    <a:pt x="17694" y="27325"/>
                    <a:pt x="17801" y="28420"/>
                    <a:pt x="17253" y="29313"/>
                  </a:cubicBezTo>
                  <a:cubicBezTo>
                    <a:pt x="16384" y="30706"/>
                    <a:pt x="14717" y="31016"/>
                    <a:pt x="12360" y="30373"/>
                  </a:cubicBezTo>
                  <a:cubicBezTo>
                    <a:pt x="9919" y="29706"/>
                    <a:pt x="8609" y="30623"/>
                    <a:pt x="8311" y="33052"/>
                  </a:cubicBezTo>
                  <a:cubicBezTo>
                    <a:pt x="8169" y="34171"/>
                    <a:pt x="8216" y="35409"/>
                    <a:pt x="7430" y="36326"/>
                  </a:cubicBezTo>
                  <a:cubicBezTo>
                    <a:pt x="6371" y="37576"/>
                    <a:pt x="5001" y="37576"/>
                    <a:pt x="3573" y="37076"/>
                  </a:cubicBezTo>
                  <a:cubicBezTo>
                    <a:pt x="2358" y="36660"/>
                    <a:pt x="1168" y="36505"/>
                    <a:pt x="1" y="37219"/>
                  </a:cubicBezTo>
                </a:path>
              </a:pathLst>
            </a:custGeom>
            <a:noFill/>
            <a:ln w="9525" cap="rnd" cmpd="sng">
              <a:solidFill>
                <a:srgbClr val="2E80E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1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40458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BFBFB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Proxima Nova Extrabold"/>
              <a:buNone/>
              <a:defRPr sz="2800">
                <a:solidFill>
                  <a:srgbClr val="595959"/>
                </a:solidFill>
                <a:latin typeface="Proxima Nova Extrabold"/>
                <a:ea typeface="Proxima Nova Extrabold"/>
                <a:cs typeface="Proxima Nova Extrabold"/>
                <a:sym typeface="Proxima Nova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Asset 15@4x.png"/>
          <p:cNvPicPr preferRelativeResize="0"/>
          <p:nvPr/>
        </p:nvPicPr>
        <p:blipFill>
          <a:blip r:embed="rId21">
            <a:alphaModFix/>
          </a:blip>
          <a:stretch>
            <a:fillRect/>
          </a:stretch>
        </p:blipFill>
        <p:spPr>
          <a:xfrm>
            <a:off x="186450" y="4703625"/>
            <a:ext cx="263899" cy="25639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>
            <a:spLocks noGrp="1"/>
          </p:cNvSpPr>
          <p:nvPr>
            <p:ph type="ctrTitle"/>
          </p:nvPr>
        </p:nvSpPr>
        <p:spPr>
          <a:xfrm>
            <a:off x="395100" y="379950"/>
            <a:ext cx="8353800" cy="308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 PM's Playbook: Transforming Dev Productivity Through Modern Work Management</a:t>
            </a:r>
            <a:endParaRPr dirty="0"/>
          </a:p>
        </p:txBody>
      </p:sp>
      <p:sp>
        <p:nvSpPr>
          <p:cNvPr id="244" name="Google Shape;244;p22"/>
          <p:cNvSpPr txBox="1">
            <a:spLocks noGrp="1"/>
          </p:cNvSpPr>
          <p:nvPr>
            <p:ph type="subTitle" idx="1"/>
          </p:nvPr>
        </p:nvSpPr>
        <p:spPr>
          <a:xfrm>
            <a:off x="311700" y="3461025"/>
            <a:ext cx="8520600" cy="12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Practical tools to escape meeting hell and</a:t>
            </a:r>
            <a:br>
              <a:rPr lang="en"/>
            </a:br>
            <a:r>
              <a:rPr lang="en"/>
              <a:t>actually be productive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Reality Check</a:t>
            </a:r>
            <a:endParaRPr/>
          </a:p>
        </p:txBody>
      </p:sp>
      <p:sp>
        <p:nvSpPr>
          <p:cNvPr id="362" name="Google Shape;362;p31"/>
          <p:cNvSpPr txBox="1">
            <a:spLocks noGrp="1"/>
          </p:cNvSpPr>
          <p:nvPr>
            <p:ph type="body" idx="1"/>
          </p:nvPr>
        </p:nvSpPr>
        <p:spPr>
          <a:xfrm>
            <a:off x="384875" y="1286850"/>
            <a:ext cx="4095600" cy="33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You DON'T need meetings for: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50 developers doing demos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Entire company town halls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Status updates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Bug demonstrations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You CAN record: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Demos of your features/code/bugs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Status reports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Town halls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Virtual meetings with yourself</a:t>
            </a:r>
            <a:endParaRPr sz="23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2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Loom Changes Everything</a:t>
            </a:r>
            <a:endParaRPr/>
          </a:p>
        </p:txBody>
      </p:sp>
      <p:sp>
        <p:nvSpPr>
          <p:cNvPr id="368" name="Google Shape;368;p32"/>
          <p:cNvSpPr txBox="1">
            <a:spLocks noGrp="1"/>
          </p:cNvSpPr>
          <p:nvPr>
            <p:ph type="body" idx="1"/>
          </p:nvPr>
        </p:nvSpPr>
        <p:spPr>
          <a:xfrm>
            <a:off x="384875" y="1286850"/>
            <a:ext cx="5162100" cy="2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00" b="1"/>
              <a:t>The visual advantage:</a:t>
            </a:r>
            <a:r>
              <a:rPr lang="en" sz="1700"/>
              <a:t> Humans are visual by nature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/>
              <a:t>See the actual problem as you explain it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/>
              <a:t>Watch mouse movement across screen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/>
              <a:t>See videos being played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/>
              <a:t>Physical products shown on camera</a:t>
            </a:r>
            <a:endParaRPr sz="1700"/>
          </a:p>
          <a:p>
            <a:pPr marL="0" lvl="0" indent="0" algn="l" rtl="0"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700" b="1"/>
              <a:t>No more:</a:t>
            </a:r>
            <a:r>
              <a:rPr lang="en" sz="1700"/>
              <a:t> "Can you just show me what you mean?" </a:t>
            </a:r>
            <a:endParaRPr sz="17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 b="1"/>
              <a:t>Instead:</a:t>
            </a:r>
            <a:r>
              <a:rPr lang="en" sz="1700"/>
              <a:t> Shared visual understanding</a:t>
            </a:r>
            <a:endParaRPr sz="2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3"/>
          <p:cNvSpPr txBox="1">
            <a:spLocks noGrp="1"/>
          </p:cNvSpPr>
          <p:nvPr>
            <p:ph type="title"/>
          </p:nvPr>
        </p:nvSpPr>
        <p:spPr>
          <a:xfrm>
            <a:off x="1640100" y="1624225"/>
            <a:ext cx="5863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Loom Demo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3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Sharing Your Loom Videos</a:t>
            </a:r>
            <a:endParaRPr/>
          </a:p>
        </p:txBody>
      </p:sp>
      <p:sp>
        <p:nvSpPr>
          <p:cNvPr id="379" name="Google Shape;379;p3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Lovely Previews, Threaded Discussions, and…</a:t>
            </a:r>
            <a:br>
              <a:rPr lang="en"/>
            </a:br>
            <a:r>
              <a:rPr lang="en"/>
              <a:t>Even Reactions Baby!</a:t>
            </a:r>
            <a:endParaRPr/>
          </a:p>
        </p:txBody>
      </p:sp>
      <p:sp>
        <p:nvSpPr>
          <p:cNvPr id="380" name="Google Shape;380;p3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/>
              <a:t>Multiple sharing options: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Share with team </a:t>
            </a:r>
            <a:br>
              <a:rPr lang="en" sz="1600"/>
            </a:br>
            <a:r>
              <a:rPr lang="en" sz="1600"/>
              <a:t>(if everyone has Loom)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Copy link for Slack/Teams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●"/>
            </a:pPr>
            <a:r>
              <a:rPr lang="en" sz="1600"/>
              <a:t>Slack/Jira/Confluence Integrations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Schedule sharing for specific times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External sharing via Google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Social media sharing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Embed in websites</a:t>
            </a:r>
            <a:endParaRPr sz="23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5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74511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Strategy - Stop the Channel Chaos</a:t>
            </a:r>
            <a:endParaRPr/>
          </a:p>
        </p:txBody>
      </p:sp>
      <p:sp>
        <p:nvSpPr>
          <p:cNvPr id="386" name="Google Shape;386;p35"/>
          <p:cNvSpPr txBox="1">
            <a:spLocks noGrp="1"/>
          </p:cNvSpPr>
          <p:nvPr>
            <p:ph type="body" idx="4294967295"/>
          </p:nvPr>
        </p:nvSpPr>
        <p:spPr>
          <a:xfrm>
            <a:off x="384875" y="1159650"/>
            <a:ext cx="4885500" cy="340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The problem: </a:t>
            </a:r>
            <a:r>
              <a:rPr lang="en"/>
              <a:t>900 million channels, notification fatigue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/>
              <a:t>Smart channel strategy: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Avoid:</a:t>
            </a:r>
            <a:r>
              <a:rPr lang="en"/>
              <a:t> Channel for every little thing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Create:</a:t>
            </a:r>
            <a:r>
              <a:rPr lang="en"/>
              <a:t> Public channels &gt; private channels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Organize by: </a:t>
            </a:r>
            <a:r>
              <a:rPr lang="en"/>
              <a:t>Project, team, or client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b="1"/>
              <a:t>Use threading:</a:t>
            </a:r>
            <a:r>
              <a:rPr lang="en"/>
              <a:t> Keep conversations organized</a:t>
            </a:r>
            <a:endParaRPr/>
          </a:p>
        </p:txBody>
      </p:sp>
      <p:sp>
        <p:nvSpPr>
          <p:cNvPr id="387" name="Google Shape;387;p35"/>
          <p:cNvSpPr txBox="1">
            <a:spLocks noGrp="1"/>
          </p:cNvSpPr>
          <p:nvPr>
            <p:ph type="body" idx="4294967295"/>
          </p:nvPr>
        </p:nvSpPr>
        <p:spPr>
          <a:xfrm>
            <a:off x="4706025" y="1159650"/>
            <a:ext cx="17715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Example:</a:t>
            </a:r>
            <a:endParaRPr/>
          </a:p>
        </p:txBody>
      </p:sp>
      <p:pic>
        <p:nvPicPr>
          <p:cNvPr id="388" name="Google Shape;388;p35" title="Screenshot 2025-09-20 at 8.55.4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6025" y="1638300"/>
            <a:ext cx="4188525" cy="1546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6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2965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Slack Threading Magic</a:t>
            </a:r>
            <a:endParaRPr/>
          </a:p>
        </p:txBody>
      </p:sp>
      <p:sp>
        <p:nvSpPr>
          <p:cNvPr id="394" name="Google Shape;394;p36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5800800" cy="31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Designer posts question + Loom video + mentions specific people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All responses go in the thread </a:t>
            </a:r>
            <a:br>
              <a:rPr lang="en" sz="1700"/>
            </a:br>
            <a:r>
              <a:rPr lang="en" sz="1700"/>
              <a:t>(never separate messages)</a:t>
            </a:r>
            <a:endParaRPr sz="1700"/>
          </a:p>
          <a:p>
            <a:pPr marL="457200" lvl="0" indent="-336550" algn="l" rtl="0">
              <a:spcBef>
                <a:spcPts val="10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Everything from start to finish stays together</a:t>
            </a:r>
            <a:endParaRPr sz="1700"/>
          </a:p>
          <a:p>
            <a:pPr marL="457200" lvl="0" indent="-336550" algn="l" rtl="0"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lang="en" sz="1700"/>
              <a:t>Use Jira integration to create tickets from thread</a:t>
            </a:r>
            <a:endParaRPr sz="1700"/>
          </a:p>
          <a:p>
            <a:pPr marL="0" lvl="0" indent="0" algn="l" rtl="0">
              <a:spcBef>
                <a:spcPts val="2400"/>
              </a:spcBef>
              <a:spcAft>
                <a:spcPts val="1200"/>
              </a:spcAft>
              <a:buNone/>
            </a:pPr>
            <a:r>
              <a:rPr lang="en" sz="1700" b="1"/>
              <a:t>Result:</a:t>
            </a:r>
            <a:r>
              <a:rPr lang="en" sz="1700"/>
              <a:t> Complete context, no scattered conversations</a:t>
            </a:r>
            <a:endParaRPr sz="2400" b="1"/>
          </a:p>
        </p:txBody>
      </p:sp>
      <p:sp>
        <p:nvSpPr>
          <p:cNvPr id="395" name="Google Shape;395;p36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96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Real Client Example: Design Team Use Case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7"/>
          <p:cNvSpPr txBox="1">
            <a:spLocks noGrp="1"/>
          </p:cNvSpPr>
          <p:nvPr>
            <p:ph type="title"/>
          </p:nvPr>
        </p:nvSpPr>
        <p:spPr>
          <a:xfrm>
            <a:off x="265500" y="632400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Stand-up Bot Truth</a:t>
            </a:r>
            <a:endParaRPr/>
          </a:p>
        </p:txBody>
      </p:sp>
      <p:sp>
        <p:nvSpPr>
          <p:cNvPr id="401" name="Google Shape;401;p37"/>
          <p:cNvSpPr txBox="1">
            <a:spLocks noGrp="1"/>
          </p:cNvSpPr>
          <p:nvPr>
            <p:ph type="body" idx="2"/>
          </p:nvPr>
        </p:nvSpPr>
        <p:spPr>
          <a:xfrm>
            <a:off x="4939500" y="279300"/>
            <a:ext cx="3837000" cy="450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Before you hate me:</a:t>
            </a:r>
            <a:r>
              <a:rPr lang="en" sz="1600"/>
              <a:t> Yes, the standup bot is awful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Same stupid three questions daily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More hassle than help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Everyone hates it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BUT here's the logic: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PMs get asked "Where's my thing?" multiple times daily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Looking at tickets doesn't answer that (too much Greek to PMs)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We need general context: "Working on front-end feature, blocked by backend"</a:t>
            </a:r>
            <a:endParaRPr sz="1600"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b="1"/>
              <a:t>Our job: Unstick you when you're stuck (not with Teflon spray!)</a:t>
            </a:r>
            <a:endParaRPr sz="1600" b="1"/>
          </a:p>
        </p:txBody>
      </p:sp>
      <p:sp>
        <p:nvSpPr>
          <p:cNvPr id="402" name="Google Shape;402;p37"/>
          <p:cNvSpPr txBox="1">
            <a:spLocks noGrp="1"/>
          </p:cNvSpPr>
          <p:nvPr>
            <p:ph type="subTitle" idx="1"/>
          </p:nvPr>
        </p:nvSpPr>
        <p:spPr>
          <a:xfrm>
            <a:off x="265500" y="2114700"/>
            <a:ext cx="4045200" cy="132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this or another meeting… </a:t>
            </a:r>
            <a:br>
              <a:rPr lang="en"/>
            </a:br>
            <a:r>
              <a:rPr lang="en"/>
              <a:t>Which would you rather?</a:t>
            </a:r>
            <a:endParaRPr/>
          </a:p>
        </p:txBody>
      </p:sp>
      <p:pic>
        <p:nvPicPr>
          <p:cNvPr id="403" name="Google Shape;403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813" y="3008611"/>
            <a:ext cx="1336576" cy="1576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8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3319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Jira Tickets from Slack</a:t>
            </a:r>
            <a:endParaRPr/>
          </a:p>
        </p:txBody>
      </p:sp>
      <p:sp>
        <p:nvSpPr>
          <p:cNvPr id="409" name="Google Shape;409;p38"/>
          <p:cNvSpPr txBox="1"/>
          <p:nvPr/>
        </p:nvSpPr>
        <p:spPr>
          <a:xfrm>
            <a:off x="491625" y="1159650"/>
            <a:ext cx="4351200" cy="3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The magic:</a:t>
            </a: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 Click message → three dots → "Create issue from"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Works with multiple tools (not just Jira)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Quick creation screen with key fields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Auto-posts ticket link back to thread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Can do this on your phone at the bus stop (I've done it!)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Proxima Nova"/>
              <a:buChar char="●"/>
            </a:pPr>
            <a:r>
              <a:rPr lang="en" sz="17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Transition tickets, assign, comment - all from Slack</a:t>
            </a:r>
            <a:endParaRPr sz="17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4" name="Google Shape;414;p39" title="Screenshot 2025-09-20 at 8.55.45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3438" y="1839525"/>
            <a:ext cx="5057775" cy="18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E75DA1C1-3102-69D1-8ED9-14512EEA2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Google Shape;415;p39" title="Screenshot 2025-09-20 at 8.56.01 PM.png">
            <a:extLst>
              <a:ext uri="{FF2B5EF4-FFF2-40B4-BE49-F238E27FC236}">
                <a16:creationId xmlns:a16="http://schemas.microsoft.com/office/drawing/2014/main" id="{E6DA3F38-4BF0-9141-9055-25E23F06AD6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7982" y="1210177"/>
            <a:ext cx="2518088" cy="3352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0107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3"/>
          <p:cNvSpPr txBox="1">
            <a:spLocks noGrp="1"/>
          </p:cNvSpPr>
          <p:nvPr>
            <p:ph type="title"/>
          </p:nvPr>
        </p:nvSpPr>
        <p:spPr>
          <a:xfrm>
            <a:off x="475050" y="460375"/>
            <a:ext cx="8193900" cy="74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 Sponsors!</a:t>
            </a:r>
            <a:endParaRPr/>
          </a:p>
        </p:txBody>
      </p:sp>
      <p:pic>
        <p:nvPicPr>
          <p:cNvPr id="250" name="Google Shape;250;p23" title="PrDC2025LogoSlid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012" y="1369646"/>
            <a:ext cx="7931976" cy="33075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61A11F0A-59C2-F0CD-A1A5-449AE21FF9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" name="Google Shape;416;p39" title="Screenshot 2025-09-20 at 8.56.11 PM.png">
            <a:extLst>
              <a:ext uri="{FF2B5EF4-FFF2-40B4-BE49-F238E27FC236}">
                <a16:creationId xmlns:a16="http://schemas.microsoft.com/office/drawing/2014/main" id="{304E5C0B-8F1E-B439-1277-1DB0D81D40D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17533" y="831250"/>
            <a:ext cx="3235492" cy="4170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860234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B7012164-B08F-3822-ED9E-BE98DC1F4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7" name="Google Shape;417;p39" title="Screenshot 2025-09-20 at 8.56.28 PM.png">
            <a:extLst>
              <a:ext uri="{FF2B5EF4-FFF2-40B4-BE49-F238E27FC236}">
                <a16:creationId xmlns:a16="http://schemas.microsoft.com/office/drawing/2014/main" id="{E578A2CA-1C5A-99A9-9F34-BF3A23E53DE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3525" y="634700"/>
            <a:ext cx="3517700" cy="4367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055383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40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Integration Bonus</a:t>
            </a:r>
            <a:endParaRPr/>
          </a:p>
        </p:txBody>
      </p:sp>
      <p:sp>
        <p:nvSpPr>
          <p:cNvPr id="423" name="Google Shape;423;p40"/>
          <p:cNvSpPr txBox="1">
            <a:spLocks noGrp="1"/>
          </p:cNvSpPr>
          <p:nvPr>
            <p:ph type="body" idx="1"/>
          </p:nvPr>
        </p:nvSpPr>
        <p:spPr>
          <a:xfrm>
            <a:off x="384875" y="1286850"/>
            <a:ext cx="4839900" cy="28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the repository lovers: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 ticket number in branch/PR name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Automatic ticket transitions from code commits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admin setup but worth investigating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Similar integrations exist for other repo tools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Jira Talk to Slack</a:t>
            </a:r>
            <a:endParaRPr/>
          </a:p>
        </p:txBody>
      </p:sp>
      <p:sp>
        <p:nvSpPr>
          <p:cNvPr id="429" name="Google Shape;429;p4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/>
              <a:t>Project-level integration: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Connect Jira project to Slack channel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Set filters for what gets posted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Auto-notifications for blocked items, due dates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Custom automation rules for specific triggers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Advanced:</a:t>
            </a:r>
            <a:r>
              <a:rPr lang="en" sz="1600"/>
              <a:t> Custom Automations</a:t>
            </a:r>
            <a:endParaRPr sz="1600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Meeting recorded by Loom → auto-sent to Slack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Due date passed → custom message format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100% customizable notifications</a:t>
            </a:r>
            <a:endParaRPr sz="1600"/>
          </a:p>
        </p:txBody>
      </p:sp>
      <p:sp>
        <p:nvSpPr>
          <p:cNvPr id="430" name="Google Shape;430;p4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Sorry… No Ignoring Your Tickets Allowed Here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Confluence Too</a:t>
            </a:r>
            <a:endParaRPr/>
          </a:p>
        </p:txBody>
      </p:sp>
      <p:sp>
        <p:nvSpPr>
          <p:cNvPr id="436" name="Google Shape;436;p4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Yes WE Can! (Automate This)</a:t>
            </a:r>
            <a:endParaRPr/>
          </a:p>
        </p:txBody>
      </p:sp>
      <p:sp>
        <p:nvSpPr>
          <p:cNvPr id="437" name="Google Shape;437;p4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Space-level automation:</a:t>
            </a:r>
            <a:endParaRPr b="1"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New page published → notification sent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Specific page updated → message to personal/team channel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Great for constantly changing documentation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Personal channels:</a:t>
            </a:r>
            <a:r>
              <a:rPr lang="en"/>
              <a:t> Yes, you have one where you talk to yourself!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3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318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Calendar &amp; Focus Time Strategy</a:t>
            </a:r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96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Protect Your Productivity!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44" name="Google Shape;444;p43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52965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Block out focus time on your calendar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Set availability hours - be honest about when you're actually available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scheduling links - let people book what works for YOUR schedule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scheduling links - Tuesday/Thursday project meetings only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Example: </a:t>
            </a:r>
            <a:r>
              <a:rPr lang="en"/>
              <a:t>PM creates group link with only Tuesday/Thursday slots available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 txBox="1">
            <a:spLocks noGrp="1"/>
          </p:cNvSpPr>
          <p:nvPr>
            <p:ph type="subTitle" idx="2"/>
          </p:nvPr>
        </p:nvSpPr>
        <p:spPr>
          <a:xfrm>
            <a:off x="384875" y="1187425"/>
            <a:ext cx="5353200" cy="38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Slack Survival Tactics</a:t>
            </a:r>
            <a:endParaRPr/>
          </a:p>
        </p:txBody>
      </p:sp>
      <p:sp>
        <p:nvSpPr>
          <p:cNvPr id="450" name="Google Shape;450;p44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3532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Notification Sanity</a:t>
            </a:r>
            <a:endParaRPr/>
          </a:p>
        </p:txBody>
      </p:sp>
      <p:sp>
        <p:nvSpPr>
          <p:cNvPr id="451" name="Google Shape;451;p44"/>
          <p:cNvSpPr txBox="1">
            <a:spLocks noGrp="1"/>
          </p:cNvSpPr>
          <p:nvPr>
            <p:ph type="subTitle" idx="1"/>
          </p:nvPr>
        </p:nvSpPr>
        <p:spPr>
          <a:xfrm>
            <a:off x="514438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Put yourself in Do Not Disturb</a:t>
            </a:r>
            <a:endParaRPr/>
          </a:p>
        </p:txBody>
      </p:sp>
      <p:sp>
        <p:nvSpPr>
          <p:cNvPr id="452" name="Google Shape;452;p44"/>
          <p:cNvSpPr txBox="1">
            <a:spLocks noGrp="1"/>
          </p:cNvSpPr>
          <p:nvPr>
            <p:ph type="subTitle" idx="3"/>
          </p:nvPr>
        </p:nvSpPr>
        <p:spPr>
          <a:xfrm>
            <a:off x="213661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Mute channels you don’t check constantly</a:t>
            </a:r>
            <a:endParaRPr dirty="0"/>
          </a:p>
        </p:txBody>
      </p:sp>
      <p:sp>
        <p:nvSpPr>
          <p:cNvPr id="453" name="Google Shape;453;p44"/>
          <p:cNvSpPr txBox="1">
            <a:spLocks noGrp="1"/>
          </p:cNvSpPr>
          <p:nvPr>
            <p:ph type="subTitle" idx="4"/>
          </p:nvPr>
        </p:nvSpPr>
        <p:spPr>
          <a:xfrm>
            <a:off x="3821403" y="2929275"/>
            <a:ext cx="15039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Check messages 3x daily: Beginning, Middle, End</a:t>
            </a:r>
            <a:endParaRPr/>
          </a:p>
        </p:txBody>
      </p:sp>
      <p:sp>
        <p:nvSpPr>
          <p:cNvPr id="454" name="Google Shape;454;p44"/>
          <p:cNvSpPr txBox="1">
            <a:spLocks noGrp="1"/>
          </p:cNvSpPr>
          <p:nvPr>
            <p:ph type="subTitle" idx="5"/>
          </p:nvPr>
        </p:nvSpPr>
        <p:spPr>
          <a:xfrm>
            <a:off x="5531963" y="29292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Use VIP features (boss messages get through no matter what)</a:t>
            </a:r>
            <a:endParaRPr/>
          </a:p>
        </p:txBody>
      </p:sp>
      <p:sp>
        <p:nvSpPr>
          <p:cNvPr id="455" name="Google Shape;455;p44"/>
          <p:cNvSpPr txBox="1"/>
          <p:nvPr/>
        </p:nvSpPr>
        <p:spPr>
          <a:xfrm>
            <a:off x="7154150" y="2929275"/>
            <a:ext cx="14754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Routine Maintenance: Review notification settings regularly</a:t>
            </a: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56" name="Google Shape;456;p44"/>
          <p:cNvSpPr txBox="1"/>
          <p:nvPr/>
        </p:nvSpPr>
        <p:spPr>
          <a:xfrm>
            <a:off x="384875" y="4250600"/>
            <a:ext cx="8381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>
                <a:solidFill>
                  <a:schemeClr val="accent1"/>
                </a:solidFill>
                <a:latin typeface="Proxima Nova"/>
                <a:ea typeface="Proxima Nova"/>
                <a:cs typeface="Proxima Nova"/>
                <a:sym typeface="Proxima Nova"/>
              </a:rPr>
              <a:t>Every ding = context switch = 9 - 25 minutes to refocus</a:t>
            </a:r>
            <a:endParaRPr sz="1700" b="1" i="1">
              <a:solidFill>
                <a:schemeClr val="accent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pSp>
        <p:nvGrpSpPr>
          <p:cNvPr id="457" name="Google Shape;457;p44"/>
          <p:cNvGrpSpPr/>
          <p:nvPr/>
        </p:nvGrpSpPr>
        <p:grpSpPr>
          <a:xfrm>
            <a:off x="1046166" y="2439048"/>
            <a:ext cx="411982" cy="410694"/>
            <a:chOff x="4129482" y="3681059"/>
            <a:chExt cx="355402" cy="354291"/>
          </a:xfrm>
        </p:grpSpPr>
        <p:sp>
          <p:nvSpPr>
            <p:cNvPr id="458" name="Google Shape;458;p44"/>
            <p:cNvSpPr/>
            <p:nvPr/>
          </p:nvSpPr>
          <p:spPr>
            <a:xfrm>
              <a:off x="4313979" y="3719578"/>
              <a:ext cx="133117" cy="225016"/>
            </a:xfrm>
            <a:custGeom>
              <a:avLst/>
              <a:gdLst/>
              <a:ahLst/>
              <a:cxnLst/>
              <a:rect l="l" t="t" r="r" b="b"/>
              <a:pathLst>
                <a:path w="4192" h="7086" extrusionOk="0">
                  <a:moveTo>
                    <a:pt x="173" y="0"/>
                  </a:moveTo>
                  <a:cubicBezTo>
                    <a:pt x="96" y="0"/>
                    <a:pt x="23" y="68"/>
                    <a:pt x="12" y="156"/>
                  </a:cubicBezTo>
                  <a:cubicBezTo>
                    <a:pt x="0" y="240"/>
                    <a:pt x="72" y="323"/>
                    <a:pt x="167" y="335"/>
                  </a:cubicBezTo>
                  <a:cubicBezTo>
                    <a:pt x="1167" y="418"/>
                    <a:pt x="2108" y="883"/>
                    <a:pt x="2798" y="1633"/>
                  </a:cubicBezTo>
                  <a:cubicBezTo>
                    <a:pt x="3501" y="2383"/>
                    <a:pt x="3870" y="3359"/>
                    <a:pt x="3870" y="4383"/>
                  </a:cubicBezTo>
                  <a:cubicBezTo>
                    <a:pt x="3870" y="5217"/>
                    <a:pt x="3620" y="6002"/>
                    <a:pt x="3156" y="6693"/>
                  </a:cubicBezTo>
                  <a:lnTo>
                    <a:pt x="893" y="4407"/>
                  </a:lnTo>
                  <a:cubicBezTo>
                    <a:pt x="864" y="4377"/>
                    <a:pt x="822" y="4362"/>
                    <a:pt x="779" y="4362"/>
                  </a:cubicBezTo>
                  <a:cubicBezTo>
                    <a:pt x="736" y="4362"/>
                    <a:pt x="691" y="4377"/>
                    <a:pt x="655" y="4407"/>
                  </a:cubicBezTo>
                  <a:cubicBezTo>
                    <a:pt x="596" y="4467"/>
                    <a:pt x="596" y="4574"/>
                    <a:pt x="655" y="4645"/>
                  </a:cubicBezTo>
                  <a:lnTo>
                    <a:pt x="3048" y="7050"/>
                  </a:lnTo>
                  <a:cubicBezTo>
                    <a:pt x="3084" y="7074"/>
                    <a:pt x="3120" y="7086"/>
                    <a:pt x="3167" y="7086"/>
                  </a:cubicBezTo>
                  <a:lnTo>
                    <a:pt x="3179" y="7086"/>
                  </a:lnTo>
                  <a:cubicBezTo>
                    <a:pt x="3227" y="7086"/>
                    <a:pt x="3275" y="7062"/>
                    <a:pt x="3298" y="7026"/>
                  </a:cubicBezTo>
                  <a:cubicBezTo>
                    <a:pt x="3882" y="6252"/>
                    <a:pt x="4191" y="5348"/>
                    <a:pt x="4191" y="4383"/>
                  </a:cubicBezTo>
                  <a:cubicBezTo>
                    <a:pt x="4191" y="3276"/>
                    <a:pt x="3775" y="2228"/>
                    <a:pt x="3036" y="1407"/>
                  </a:cubicBezTo>
                  <a:cubicBezTo>
                    <a:pt x="2286" y="597"/>
                    <a:pt x="1274" y="97"/>
                    <a:pt x="191" y="2"/>
                  </a:cubicBezTo>
                  <a:cubicBezTo>
                    <a:pt x="185" y="1"/>
                    <a:pt x="179" y="0"/>
                    <a:pt x="17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4"/>
            <p:cNvSpPr/>
            <p:nvPr/>
          </p:nvSpPr>
          <p:spPr>
            <a:xfrm>
              <a:off x="4220968" y="3719197"/>
              <a:ext cx="106284" cy="132387"/>
            </a:xfrm>
            <a:custGeom>
              <a:avLst/>
              <a:gdLst/>
              <a:ahLst/>
              <a:cxnLst/>
              <a:rect l="l" t="t" r="r" b="b"/>
              <a:pathLst>
                <a:path w="3347" h="4169" extrusionOk="0">
                  <a:moveTo>
                    <a:pt x="2340" y="1"/>
                  </a:moveTo>
                  <a:cubicBezTo>
                    <a:pt x="2334" y="1"/>
                    <a:pt x="2328" y="1"/>
                    <a:pt x="2322" y="2"/>
                  </a:cubicBezTo>
                  <a:cubicBezTo>
                    <a:pt x="1501" y="73"/>
                    <a:pt x="715" y="371"/>
                    <a:pt x="60" y="883"/>
                  </a:cubicBezTo>
                  <a:cubicBezTo>
                    <a:pt x="12" y="907"/>
                    <a:pt x="0" y="954"/>
                    <a:pt x="0" y="1002"/>
                  </a:cubicBezTo>
                  <a:cubicBezTo>
                    <a:pt x="0" y="1038"/>
                    <a:pt x="12" y="1085"/>
                    <a:pt x="36" y="1133"/>
                  </a:cubicBezTo>
                  <a:lnTo>
                    <a:pt x="3048" y="4121"/>
                  </a:lnTo>
                  <a:cubicBezTo>
                    <a:pt x="3072" y="4157"/>
                    <a:pt x="3120" y="4169"/>
                    <a:pt x="3167" y="4169"/>
                  </a:cubicBezTo>
                  <a:cubicBezTo>
                    <a:pt x="3203" y="4169"/>
                    <a:pt x="3251" y="4157"/>
                    <a:pt x="3287" y="4121"/>
                  </a:cubicBezTo>
                  <a:cubicBezTo>
                    <a:pt x="3346" y="4062"/>
                    <a:pt x="3346" y="3955"/>
                    <a:pt x="3287" y="3883"/>
                  </a:cubicBezTo>
                  <a:lnTo>
                    <a:pt x="429" y="1026"/>
                  </a:lnTo>
                  <a:cubicBezTo>
                    <a:pt x="1001" y="645"/>
                    <a:pt x="1655" y="383"/>
                    <a:pt x="2358" y="323"/>
                  </a:cubicBezTo>
                  <a:cubicBezTo>
                    <a:pt x="2363" y="324"/>
                    <a:pt x="2367" y="324"/>
                    <a:pt x="2372" y="324"/>
                  </a:cubicBezTo>
                  <a:cubicBezTo>
                    <a:pt x="2449" y="324"/>
                    <a:pt x="2512" y="235"/>
                    <a:pt x="2501" y="157"/>
                  </a:cubicBezTo>
                  <a:cubicBezTo>
                    <a:pt x="2479" y="68"/>
                    <a:pt x="2416" y="1"/>
                    <a:pt x="234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4167270" y="3772545"/>
              <a:ext cx="226127" cy="225746"/>
            </a:xfrm>
            <a:custGeom>
              <a:avLst/>
              <a:gdLst/>
              <a:ahLst/>
              <a:cxnLst/>
              <a:rect l="l" t="t" r="r" b="b"/>
              <a:pathLst>
                <a:path w="7121" h="7109" extrusionOk="0">
                  <a:moveTo>
                    <a:pt x="1037" y="405"/>
                  </a:moveTo>
                  <a:lnTo>
                    <a:pt x="6704" y="6061"/>
                  </a:lnTo>
                  <a:cubicBezTo>
                    <a:pt x="6013" y="6537"/>
                    <a:pt x="5228" y="6775"/>
                    <a:pt x="4406" y="6775"/>
                  </a:cubicBezTo>
                  <a:cubicBezTo>
                    <a:pt x="2168" y="6775"/>
                    <a:pt x="334" y="4942"/>
                    <a:pt x="334" y="2703"/>
                  </a:cubicBezTo>
                  <a:cubicBezTo>
                    <a:pt x="334" y="1882"/>
                    <a:pt x="572" y="1096"/>
                    <a:pt x="1037" y="405"/>
                  </a:cubicBezTo>
                  <a:close/>
                  <a:moveTo>
                    <a:pt x="1001" y="1"/>
                  </a:moveTo>
                  <a:cubicBezTo>
                    <a:pt x="953" y="1"/>
                    <a:pt x="918" y="36"/>
                    <a:pt x="882" y="60"/>
                  </a:cubicBezTo>
                  <a:cubicBezTo>
                    <a:pt x="298" y="822"/>
                    <a:pt x="1" y="1739"/>
                    <a:pt x="1" y="2703"/>
                  </a:cubicBezTo>
                  <a:cubicBezTo>
                    <a:pt x="1" y="5120"/>
                    <a:pt x="1989" y="7109"/>
                    <a:pt x="4406" y="7109"/>
                  </a:cubicBezTo>
                  <a:cubicBezTo>
                    <a:pt x="5382" y="7109"/>
                    <a:pt x="6287" y="6811"/>
                    <a:pt x="7061" y="6228"/>
                  </a:cubicBezTo>
                  <a:cubicBezTo>
                    <a:pt x="7109" y="6192"/>
                    <a:pt x="7121" y="6156"/>
                    <a:pt x="7121" y="6108"/>
                  </a:cubicBezTo>
                  <a:cubicBezTo>
                    <a:pt x="7121" y="6061"/>
                    <a:pt x="7109" y="6013"/>
                    <a:pt x="7073" y="5978"/>
                  </a:cubicBezTo>
                  <a:lnTo>
                    <a:pt x="1132" y="36"/>
                  </a:lnTo>
                  <a:cubicBezTo>
                    <a:pt x="1096" y="24"/>
                    <a:pt x="1048" y="1"/>
                    <a:pt x="100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4129482" y="3681059"/>
              <a:ext cx="355402" cy="354291"/>
            </a:xfrm>
            <a:custGeom>
              <a:avLst/>
              <a:gdLst/>
              <a:ahLst/>
              <a:cxnLst/>
              <a:rect l="l" t="t" r="r" b="b"/>
              <a:pathLst>
                <a:path w="11192" h="11157" extrusionOk="0">
                  <a:moveTo>
                    <a:pt x="5596" y="0"/>
                  </a:moveTo>
                  <a:cubicBezTo>
                    <a:pt x="4096" y="0"/>
                    <a:pt x="2703" y="572"/>
                    <a:pt x="1643" y="1631"/>
                  </a:cubicBezTo>
                  <a:cubicBezTo>
                    <a:pt x="584" y="2691"/>
                    <a:pt x="0" y="4096"/>
                    <a:pt x="0" y="5584"/>
                  </a:cubicBezTo>
                  <a:cubicBezTo>
                    <a:pt x="0" y="7013"/>
                    <a:pt x="536" y="8358"/>
                    <a:pt x="1512" y="9406"/>
                  </a:cubicBezTo>
                  <a:cubicBezTo>
                    <a:pt x="2477" y="10430"/>
                    <a:pt x="3786" y="11061"/>
                    <a:pt x="5191" y="11156"/>
                  </a:cubicBezTo>
                  <a:cubicBezTo>
                    <a:pt x="5286" y="11156"/>
                    <a:pt x="5358" y="11097"/>
                    <a:pt x="5382" y="11014"/>
                  </a:cubicBezTo>
                  <a:cubicBezTo>
                    <a:pt x="5382" y="10918"/>
                    <a:pt x="5322" y="10847"/>
                    <a:pt x="5227" y="10835"/>
                  </a:cubicBezTo>
                  <a:cubicBezTo>
                    <a:pt x="3905" y="10740"/>
                    <a:pt x="2667" y="10144"/>
                    <a:pt x="1762" y="9180"/>
                  </a:cubicBezTo>
                  <a:cubicBezTo>
                    <a:pt x="834" y="8192"/>
                    <a:pt x="333" y="6930"/>
                    <a:pt x="333" y="5572"/>
                  </a:cubicBezTo>
                  <a:cubicBezTo>
                    <a:pt x="333" y="4179"/>
                    <a:pt x="881" y="2858"/>
                    <a:pt x="1881" y="1858"/>
                  </a:cubicBezTo>
                  <a:cubicBezTo>
                    <a:pt x="2881" y="858"/>
                    <a:pt x="4203" y="310"/>
                    <a:pt x="5596" y="310"/>
                  </a:cubicBezTo>
                  <a:cubicBezTo>
                    <a:pt x="7001" y="310"/>
                    <a:pt x="8323" y="858"/>
                    <a:pt x="9323" y="1858"/>
                  </a:cubicBezTo>
                  <a:cubicBezTo>
                    <a:pt x="10323" y="2858"/>
                    <a:pt x="10871" y="4179"/>
                    <a:pt x="10871" y="5572"/>
                  </a:cubicBezTo>
                  <a:cubicBezTo>
                    <a:pt x="10871" y="6918"/>
                    <a:pt x="10359" y="8192"/>
                    <a:pt x="9442" y="9180"/>
                  </a:cubicBezTo>
                  <a:cubicBezTo>
                    <a:pt x="8525" y="10144"/>
                    <a:pt x="7299" y="10740"/>
                    <a:pt x="5977" y="10835"/>
                  </a:cubicBezTo>
                  <a:cubicBezTo>
                    <a:pt x="5882" y="10835"/>
                    <a:pt x="5810" y="10918"/>
                    <a:pt x="5822" y="11014"/>
                  </a:cubicBezTo>
                  <a:cubicBezTo>
                    <a:pt x="5822" y="11097"/>
                    <a:pt x="5894" y="11156"/>
                    <a:pt x="5989" y="11156"/>
                  </a:cubicBezTo>
                  <a:lnTo>
                    <a:pt x="6001" y="11156"/>
                  </a:lnTo>
                  <a:cubicBezTo>
                    <a:pt x="7418" y="11061"/>
                    <a:pt x="8727" y="10442"/>
                    <a:pt x="9692" y="9406"/>
                  </a:cubicBezTo>
                  <a:cubicBezTo>
                    <a:pt x="10656" y="8358"/>
                    <a:pt x="11192" y="7013"/>
                    <a:pt x="11192" y="5584"/>
                  </a:cubicBezTo>
                  <a:cubicBezTo>
                    <a:pt x="11192" y="4096"/>
                    <a:pt x="10597" y="2691"/>
                    <a:pt x="9561" y="1631"/>
                  </a:cubicBezTo>
                  <a:cubicBezTo>
                    <a:pt x="8501" y="572"/>
                    <a:pt x="7108" y="0"/>
                    <a:pt x="559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62" name="Google Shape;462;p44" descr="File:Mute Icon.svg - Wikimedia Commons"/>
          <p:cNvPicPr preferRelativeResize="0"/>
          <p:nvPr/>
        </p:nvPicPr>
        <p:blipFill>
          <a:blip r:embed="rId3">
            <a:alphaModFix amt="82000"/>
            <a:duotone>
              <a:prstClr val="black"/>
              <a:schemeClr val="accent2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2668337" y="2438413"/>
            <a:ext cx="411976" cy="41197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63" name="Google Shape;463;p44"/>
          <p:cNvGrpSpPr/>
          <p:nvPr/>
        </p:nvGrpSpPr>
        <p:grpSpPr>
          <a:xfrm>
            <a:off x="4365549" y="2490434"/>
            <a:ext cx="412902" cy="307919"/>
            <a:chOff x="5216456" y="3725484"/>
            <a:chExt cx="356196" cy="265631"/>
          </a:xfrm>
        </p:grpSpPr>
        <p:sp>
          <p:nvSpPr>
            <p:cNvPr id="464" name="Google Shape;464;p44"/>
            <p:cNvSpPr/>
            <p:nvPr/>
          </p:nvSpPr>
          <p:spPr>
            <a:xfrm>
              <a:off x="5216456" y="3814335"/>
              <a:ext cx="296465" cy="176780"/>
            </a:xfrm>
            <a:custGeom>
              <a:avLst/>
              <a:gdLst/>
              <a:ahLst/>
              <a:cxnLst/>
              <a:rect l="l" t="t" r="r" b="b"/>
              <a:pathLst>
                <a:path w="9336" h="5567" extrusionOk="0">
                  <a:moveTo>
                    <a:pt x="1876" y="0"/>
                  </a:moveTo>
                  <a:cubicBezTo>
                    <a:pt x="1831" y="0"/>
                    <a:pt x="1787" y="18"/>
                    <a:pt x="1751" y="54"/>
                  </a:cubicBezTo>
                  <a:lnTo>
                    <a:pt x="84" y="1721"/>
                  </a:lnTo>
                  <a:cubicBezTo>
                    <a:pt x="1" y="1804"/>
                    <a:pt x="1" y="1899"/>
                    <a:pt x="84" y="1983"/>
                  </a:cubicBezTo>
                  <a:lnTo>
                    <a:pt x="3263" y="5162"/>
                  </a:lnTo>
                  <a:cubicBezTo>
                    <a:pt x="3513" y="5412"/>
                    <a:pt x="3858" y="5566"/>
                    <a:pt x="4215" y="5566"/>
                  </a:cubicBezTo>
                  <a:cubicBezTo>
                    <a:pt x="4573" y="5566"/>
                    <a:pt x="4918" y="5435"/>
                    <a:pt x="5168" y="5162"/>
                  </a:cubicBezTo>
                  <a:lnTo>
                    <a:pt x="9252" y="1090"/>
                  </a:lnTo>
                  <a:cubicBezTo>
                    <a:pt x="9335" y="1006"/>
                    <a:pt x="9335" y="887"/>
                    <a:pt x="9276" y="828"/>
                  </a:cubicBezTo>
                  <a:cubicBezTo>
                    <a:pt x="9240" y="792"/>
                    <a:pt x="9195" y="774"/>
                    <a:pt x="9151" y="774"/>
                  </a:cubicBezTo>
                  <a:cubicBezTo>
                    <a:pt x="9106" y="774"/>
                    <a:pt x="9061" y="792"/>
                    <a:pt x="9026" y="828"/>
                  </a:cubicBezTo>
                  <a:lnTo>
                    <a:pt x="4942" y="4912"/>
                  </a:lnTo>
                  <a:cubicBezTo>
                    <a:pt x="4751" y="5102"/>
                    <a:pt x="4501" y="5209"/>
                    <a:pt x="4227" y="5209"/>
                  </a:cubicBezTo>
                  <a:cubicBezTo>
                    <a:pt x="3965" y="5209"/>
                    <a:pt x="3715" y="5102"/>
                    <a:pt x="3513" y="4912"/>
                  </a:cubicBezTo>
                  <a:lnTo>
                    <a:pt x="453" y="1840"/>
                  </a:lnTo>
                  <a:lnTo>
                    <a:pt x="1870" y="435"/>
                  </a:lnTo>
                  <a:lnTo>
                    <a:pt x="2370" y="935"/>
                  </a:lnTo>
                  <a:cubicBezTo>
                    <a:pt x="2406" y="971"/>
                    <a:pt x="2450" y="988"/>
                    <a:pt x="2495" y="988"/>
                  </a:cubicBezTo>
                  <a:cubicBezTo>
                    <a:pt x="2540" y="988"/>
                    <a:pt x="2584" y="971"/>
                    <a:pt x="2620" y="935"/>
                  </a:cubicBezTo>
                  <a:cubicBezTo>
                    <a:pt x="2703" y="863"/>
                    <a:pt x="2703" y="756"/>
                    <a:pt x="2620" y="685"/>
                  </a:cubicBezTo>
                  <a:lnTo>
                    <a:pt x="2001" y="54"/>
                  </a:lnTo>
                  <a:cubicBezTo>
                    <a:pt x="1965" y="18"/>
                    <a:pt x="1920" y="0"/>
                    <a:pt x="187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5304925" y="3725484"/>
              <a:ext cx="267726" cy="170715"/>
            </a:xfrm>
            <a:custGeom>
              <a:avLst/>
              <a:gdLst/>
              <a:ahLst/>
              <a:cxnLst/>
              <a:rect l="l" t="t" r="r" b="b"/>
              <a:pathLst>
                <a:path w="8431" h="5376" extrusionOk="0">
                  <a:moveTo>
                    <a:pt x="6585" y="0"/>
                  </a:moveTo>
                  <a:cubicBezTo>
                    <a:pt x="6540" y="0"/>
                    <a:pt x="6495" y="18"/>
                    <a:pt x="6454" y="54"/>
                  </a:cubicBezTo>
                  <a:lnTo>
                    <a:pt x="1548" y="4971"/>
                  </a:lnTo>
                  <a:cubicBezTo>
                    <a:pt x="1513" y="4995"/>
                    <a:pt x="1477" y="5007"/>
                    <a:pt x="1429" y="5007"/>
                  </a:cubicBezTo>
                  <a:cubicBezTo>
                    <a:pt x="1382" y="5007"/>
                    <a:pt x="1346" y="4995"/>
                    <a:pt x="1310" y="4971"/>
                  </a:cubicBezTo>
                  <a:lnTo>
                    <a:pt x="334" y="3983"/>
                  </a:lnTo>
                  <a:cubicBezTo>
                    <a:pt x="292" y="3947"/>
                    <a:pt x="248" y="3929"/>
                    <a:pt x="203" y="3929"/>
                  </a:cubicBezTo>
                  <a:cubicBezTo>
                    <a:pt x="158" y="3929"/>
                    <a:pt x="114" y="3947"/>
                    <a:pt x="72" y="3983"/>
                  </a:cubicBezTo>
                  <a:cubicBezTo>
                    <a:pt x="1" y="4054"/>
                    <a:pt x="1" y="4161"/>
                    <a:pt x="72" y="4245"/>
                  </a:cubicBezTo>
                  <a:lnTo>
                    <a:pt x="1060" y="5221"/>
                  </a:lnTo>
                  <a:cubicBezTo>
                    <a:pt x="1156" y="5328"/>
                    <a:pt x="1275" y="5376"/>
                    <a:pt x="1417" y="5376"/>
                  </a:cubicBezTo>
                  <a:cubicBezTo>
                    <a:pt x="1548" y="5376"/>
                    <a:pt x="1679" y="5316"/>
                    <a:pt x="1775" y="5221"/>
                  </a:cubicBezTo>
                  <a:lnTo>
                    <a:pt x="6549" y="447"/>
                  </a:lnTo>
                  <a:lnTo>
                    <a:pt x="7966" y="1852"/>
                  </a:lnTo>
                  <a:lnTo>
                    <a:pt x="6704" y="3126"/>
                  </a:lnTo>
                  <a:cubicBezTo>
                    <a:pt x="6621" y="3197"/>
                    <a:pt x="6621" y="3304"/>
                    <a:pt x="6704" y="3376"/>
                  </a:cubicBezTo>
                  <a:cubicBezTo>
                    <a:pt x="6740" y="3411"/>
                    <a:pt x="6784" y="3429"/>
                    <a:pt x="6829" y="3429"/>
                  </a:cubicBezTo>
                  <a:cubicBezTo>
                    <a:pt x="6874" y="3429"/>
                    <a:pt x="6918" y="3411"/>
                    <a:pt x="6954" y="3376"/>
                  </a:cubicBezTo>
                  <a:lnTo>
                    <a:pt x="8347" y="1983"/>
                  </a:lnTo>
                  <a:cubicBezTo>
                    <a:pt x="8383" y="1947"/>
                    <a:pt x="8395" y="1899"/>
                    <a:pt x="8395" y="1864"/>
                  </a:cubicBezTo>
                  <a:cubicBezTo>
                    <a:pt x="8430" y="1816"/>
                    <a:pt x="8406" y="1768"/>
                    <a:pt x="8383" y="1721"/>
                  </a:cubicBezTo>
                  <a:lnTo>
                    <a:pt x="6716" y="54"/>
                  </a:lnTo>
                  <a:cubicBezTo>
                    <a:pt x="6674" y="18"/>
                    <a:pt x="6629" y="0"/>
                    <a:pt x="658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44"/>
          <p:cNvGrpSpPr/>
          <p:nvPr/>
        </p:nvGrpSpPr>
        <p:grpSpPr>
          <a:xfrm>
            <a:off x="6063681" y="2460105"/>
            <a:ext cx="415074" cy="368619"/>
            <a:chOff x="3584280" y="3699191"/>
            <a:chExt cx="358069" cy="317995"/>
          </a:xfrm>
        </p:grpSpPr>
        <p:sp>
          <p:nvSpPr>
            <p:cNvPr id="467" name="Google Shape;467;p44"/>
            <p:cNvSpPr/>
            <p:nvPr/>
          </p:nvSpPr>
          <p:spPr>
            <a:xfrm>
              <a:off x="3584280" y="3699191"/>
              <a:ext cx="358069" cy="317995"/>
            </a:xfrm>
            <a:custGeom>
              <a:avLst/>
              <a:gdLst/>
              <a:ahLst/>
              <a:cxnLst/>
              <a:rect l="l" t="t" r="r" b="b"/>
              <a:pathLst>
                <a:path w="11276" h="10014" extrusionOk="0">
                  <a:moveTo>
                    <a:pt x="5644" y="1"/>
                  </a:moveTo>
                  <a:cubicBezTo>
                    <a:pt x="5203" y="1"/>
                    <a:pt x="4810" y="227"/>
                    <a:pt x="4596" y="620"/>
                  </a:cubicBezTo>
                  <a:lnTo>
                    <a:pt x="822" y="7168"/>
                  </a:lnTo>
                  <a:cubicBezTo>
                    <a:pt x="774" y="7240"/>
                    <a:pt x="798" y="7347"/>
                    <a:pt x="881" y="7395"/>
                  </a:cubicBezTo>
                  <a:cubicBezTo>
                    <a:pt x="903" y="7406"/>
                    <a:pt x="929" y="7411"/>
                    <a:pt x="955" y="7411"/>
                  </a:cubicBezTo>
                  <a:cubicBezTo>
                    <a:pt x="1012" y="7411"/>
                    <a:pt x="1071" y="7384"/>
                    <a:pt x="1096" y="7335"/>
                  </a:cubicBezTo>
                  <a:lnTo>
                    <a:pt x="4882" y="787"/>
                  </a:lnTo>
                  <a:cubicBezTo>
                    <a:pt x="5049" y="513"/>
                    <a:pt x="5322" y="346"/>
                    <a:pt x="5644" y="346"/>
                  </a:cubicBezTo>
                  <a:cubicBezTo>
                    <a:pt x="5953" y="346"/>
                    <a:pt x="6239" y="513"/>
                    <a:pt x="6394" y="787"/>
                  </a:cubicBezTo>
                  <a:lnTo>
                    <a:pt x="10775" y="8359"/>
                  </a:lnTo>
                  <a:cubicBezTo>
                    <a:pt x="10942" y="8621"/>
                    <a:pt x="10942" y="8954"/>
                    <a:pt x="10775" y="9240"/>
                  </a:cubicBezTo>
                  <a:cubicBezTo>
                    <a:pt x="10609" y="9502"/>
                    <a:pt x="10323" y="9669"/>
                    <a:pt x="10013" y="9669"/>
                  </a:cubicBezTo>
                  <a:lnTo>
                    <a:pt x="1262" y="9669"/>
                  </a:lnTo>
                  <a:cubicBezTo>
                    <a:pt x="953" y="9669"/>
                    <a:pt x="667" y="9502"/>
                    <a:pt x="500" y="9240"/>
                  </a:cubicBezTo>
                  <a:cubicBezTo>
                    <a:pt x="346" y="8966"/>
                    <a:pt x="346" y="8645"/>
                    <a:pt x="500" y="8359"/>
                  </a:cubicBezTo>
                  <a:lnTo>
                    <a:pt x="774" y="7895"/>
                  </a:lnTo>
                  <a:cubicBezTo>
                    <a:pt x="822" y="7823"/>
                    <a:pt x="786" y="7716"/>
                    <a:pt x="715" y="7668"/>
                  </a:cubicBezTo>
                  <a:cubicBezTo>
                    <a:pt x="693" y="7657"/>
                    <a:pt x="667" y="7652"/>
                    <a:pt x="641" y="7652"/>
                  </a:cubicBezTo>
                  <a:cubicBezTo>
                    <a:pt x="583" y="7652"/>
                    <a:pt x="521" y="7679"/>
                    <a:pt x="488" y="7728"/>
                  </a:cubicBezTo>
                  <a:lnTo>
                    <a:pt x="227" y="8192"/>
                  </a:lnTo>
                  <a:cubicBezTo>
                    <a:pt x="0" y="8561"/>
                    <a:pt x="0" y="9026"/>
                    <a:pt x="227" y="9395"/>
                  </a:cubicBezTo>
                  <a:cubicBezTo>
                    <a:pt x="441" y="9776"/>
                    <a:pt x="834" y="10014"/>
                    <a:pt x="1262" y="10014"/>
                  </a:cubicBezTo>
                  <a:lnTo>
                    <a:pt x="10013" y="10014"/>
                  </a:lnTo>
                  <a:cubicBezTo>
                    <a:pt x="10442" y="10014"/>
                    <a:pt x="10847" y="9788"/>
                    <a:pt x="11061" y="9395"/>
                  </a:cubicBezTo>
                  <a:cubicBezTo>
                    <a:pt x="11276" y="9026"/>
                    <a:pt x="11276" y="8585"/>
                    <a:pt x="11061" y="8192"/>
                  </a:cubicBezTo>
                  <a:lnTo>
                    <a:pt x="6680" y="620"/>
                  </a:lnTo>
                  <a:cubicBezTo>
                    <a:pt x="6453" y="251"/>
                    <a:pt x="6072" y="1"/>
                    <a:pt x="564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3613400" y="3727167"/>
              <a:ext cx="299831" cy="261661"/>
            </a:xfrm>
            <a:custGeom>
              <a:avLst/>
              <a:gdLst/>
              <a:ahLst/>
              <a:cxnLst/>
              <a:rect l="l" t="t" r="r" b="b"/>
              <a:pathLst>
                <a:path w="9442" h="8240" extrusionOk="0">
                  <a:moveTo>
                    <a:pt x="4727" y="358"/>
                  </a:moveTo>
                  <a:lnTo>
                    <a:pt x="9085" y="7907"/>
                  </a:lnTo>
                  <a:lnTo>
                    <a:pt x="381" y="7907"/>
                  </a:lnTo>
                  <a:lnTo>
                    <a:pt x="4727" y="358"/>
                  </a:lnTo>
                  <a:close/>
                  <a:moveTo>
                    <a:pt x="4727" y="1"/>
                  </a:moveTo>
                  <a:cubicBezTo>
                    <a:pt x="4608" y="1"/>
                    <a:pt x="4501" y="60"/>
                    <a:pt x="4441" y="168"/>
                  </a:cubicBezTo>
                  <a:lnTo>
                    <a:pt x="60" y="7740"/>
                  </a:lnTo>
                  <a:cubicBezTo>
                    <a:pt x="0" y="7847"/>
                    <a:pt x="0" y="7966"/>
                    <a:pt x="60" y="8073"/>
                  </a:cubicBezTo>
                  <a:cubicBezTo>
                    <a:pt x="119" y="8192"/>
                    <a:pt x="226" y="8240"/>
                    <a:pt x="345" y="8240"/>
                  </a:cubicBezTo>
                  <a:lnTo>
                    <a:pt x="9096" y="8240"/>
                  </a:lnTo>
                  <a:cubicBezTo>
                    <a:pt x="9216" y="8240"/>
                    <a:pt x="9323" y="8180"/>
                    <a:pt x="9382" y="8073"/>
                  </a:cubicBezTo>
                  <a:cubicBezTo>
                    <a:pt x="9442" y="7966"/>
                    <a:pt x="9442" y="7847"/>
                    <a:pt x="9382" y="7740"/>
                  </a:cubicBezTo>
                  <a:lnTo>
                    <a:pt x="5001" y="168"/>
                  </a:lnTo>
                  <a:cubicBezTo>
                    <a:pt x="4941" y="60"/>
                    <a:pt x="4846" y="1"/>
                    <a:pt x="472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3735879" y="3910171"/>
              <a:ext cx="54873" cy="54841"/>
            </a:xfrm>
            <a:custGeom>
              <a:avLst/>
              <a:gdLst/>
              <a:ahLst/>
              <a:cxnLst/>
              <a:rect l="l" t="t" r="r" b="b"/>
              <a:pathLst>
                <a:path w="1728" h="1727" extrusionOk="0">
                  <a:moveTo>
                    <a:pt x="870" y="322"/>
                  </a:moveTo>
                  <a:cubicBezTo>
                    <a:pt x="1168" y="322"/>
                    <a:pt x="1406" y="572"/>
                    <a:pt x="1406" y="870"/>
                  </a:cubicBezTo>
                  <a:cubicBezTo>
                    <a:pt x="1406" y="1167"/>
                    <a:pt x="1168" y="1405"/>
                    <a:pt x="870" y="1405"/>
                  </a:cubicBezTo>
                  <a:cubicBezTo>
                    <a:pt x="572" y="1405"/>
                    <a:pt x="334" y="1167"/>
                    <a:pt x="334" y="870"/>
                  </a:cubicBezTo>
                  <a:cubicBezTo>
                    <a:pt x="334" y="572"/>
                    <a:pt x="572" y="322"/>
                    <a:pt x="870" y="322"/>
                  </a:cubicBezTo>
                  <a:close/>
                  <a:moveTo>
                    <a:pt x="870" y="0"/>
                  </a:moveTo>
                  <a:cubicBezTo>
                    <a:pt x="394" y="0"/>
                    <a:pt x="1" y="393"/>
                    <a:pt x="1" y="870"/>
                  </a:cubicBezTo>
                  <a:cubicBezTo>
                    <a:pt x="1" y="1346"/>
                    <a:pt x="394" y="1727"/>
                    <a:pt x="870" y="1727"/>
                  </a:cubicBezTo>
                  <a:cubicBezTo>
                    <a:pt x="1346" y="1727"/>
                    <a:pt x="1727" y="1334"/>
                    <a:pt x="1727" y="870"/>
                  </a:cubicBezTo>
                  <a:cubicBezTo>
                    <a:pt x="1727" y="393"/>
                    <a:pt x="1346" y="0"/>
                    <a:pt x="87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3738896" y="3788422"/>
              <a:ext cx="49188" cy="114604"/>
            </a:xfrm>
            <a:custGeom>
              <a:avLst/>
              <a:gdLst/>
              <a:ahLst/>
              <a:cxnLst/>
              <a:rect l="l" t="t" r="r" b="b"/>
              <a:pathLst>
                <a:path w="1549" h="3609" extrusionOk="0">
                  <a:moveTo>
                    <a:pt x="572" y="1"/>
                  </a:moveTo>
                  <a:cubicBezTo>
                    <a:pt x="263" y="1"/>
                    <a:pt x="1" y="251"/>
                    <a:pt x="1" y="572"/>
                  </a:cubicBezTo>
                  <a:lnTo>
                    <a:pt x="1" y="3037"/>
                  </a:lnTo>
                  <a:cubicBezTo>
                    <a:pt x="1" y="3346"/>
                    <a:pt x="263" y="3608"/>
                    <a:pt x="572" y="3608"/>
                  </a:cubicBezTo>
                  <a:lnTo>
                    <a:pt x="965" y="3608"/>
                  </a:lnTo>
                  <a:cubicBezTo>
                    <a:pt x="1275" y="3608"/>
                    <a:pt x="1549" y="3358"/>
                    <a:pt x="1549" y="3037"/>
                  </a:cubicBezTo>
                  <a:lnTo>
                    <a:pt x="1549" y="1560"/>
                  </a:lnTo>
                  <a:cubicBezTo>
                    <a:pt x="1549" y="1465"/>
                    <a:pt x="1465" y="1394"/>
                    <a:pt x="1382" y="1394"/>
                  </a:cubicBezTo>
                  <a:cubicBezTo>
                    <a:pt x="1287" y="1394"/>
                    <a:pt x="1215" y="1465"/>
                    <a:pt x="1215" y="1560"/>
                  </a:cubicBezTo>
                  <a:lnTo>
                    <a:pt x="1215" y="3037"/>
                  </a:lnTo>
                  <a:cubicBezTo>
                    <a:pt x="1215" y="3168"/>
                    <a:pt x="1108" y="3275"/>
                    <a:pt x="977" y="3275"/>
                  </a:cubicBezTo>
                  <a:lnTo>
                    <a:pt x="584" y="3275"/>
                  </a:lnTo>
                  <a:cubicBezTo>
                    <a:pt x="453" y="3275"/>
                    <a:pt x="346" y="3168"/>
                    <a:pt x="346" y="3037"/>
                  </a:cubicBezTo>
                  <a:lnTo>
                    <a:pt x="346" y="572"/>
                  </a:lnTo>
                  <a:cubicBezTo>
                    <a:pt x="346" y="441"/>
                    <a:pt x="453" y="334"/>
                    <a:pt x="584" y="334"/>
                  </a:cubicBezTo>
                  <a:lnTo>
                    <a:pt x="977" y="334"/>
                  </a:lnTo>
                  <a:cubicBezTo>
                    <a:pt x="1108" y="334"/>
                    <a:pt x="1215" y="441"/>
                    <a:pt x="1215" y="572"/>
                  </a:cubicBezTo>
                  <a:lnTo>
                    <a:pt x="1215" y="906"/>
                  </a:lnTo>
                  <a:cubicBezTo>
                    <a:pt x="1215" y="989"/>
                    <a:pt x="1287" y="1072"/>
                    <a:pt x="1382" y="1072"/>
                  </a:cubicBezTo>
                  <a:cubicBezTo>
                    <a:pt x="1465" y="1072"/>
                    <a:pt x="1549" y="989"/>
                    <a:pt x="1549" y="906"/>
                  </a:cubicBezTo>
                  <a:lnTo>
                    <a:pt x="1549" y="572"/>
                  </a:lnTo>
                  <a:cubicBezTo>
                    <a:pt x="1549" y="263"/>
                    <a:pt x="1287" y="1"/>
                    <a:pt x="96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1" name="Google Shape;471;p44"/>
          <p:cNvGrpSpPr/>
          <p:nvPr/>
        </p:nvGrpSpPr>
        <p:grpSpPr>
          <a:xfrm>
            <a:off x="7647150" y="2461839"/>
            <a:ext cx="450509" cy="365137"/>
            <a:chOff x="5220616" y="2791061"/>
            <a:chExt cx="373185" cy="302466"/>
          </a:xfrm>
        </p:grpSpPr>
        <p:sp>
          <p:nvSpPr>
            <p:cNvPr id="472" name="Google Shape;472;p44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45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2688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Context Switching Reality</a:t>
            </a:r>
            <a:endParaRPr/>
          </a:p>
        </p:txBody>
      </p:sp>
      <p:sp>
        <p:nvSpPr>
          <p:cNvPr id="495" name="Google Shape;495;p45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110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What am I doing again?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496" name="Google Shape;496;p45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46815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cannot eliminate: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 switching completely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meetings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control: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often you get distracted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much time you spend in meetings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and how you engage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46"/>
          <p:cNvSpPr txBox="1">
            <a:spLocks noGrp="1"/>
          </p:cNvSpPr>
          <p:nvPr>
            <p:ph type="title"/>
          </p:nvPr>
        </p:nvSpPr>
        <p:spPr>
          <a:xfrm>
            <a:off x="604825" y="732075"/>
            <a:ext cx="7922700" cy="3684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Remember: </a:t>
            </a:r>
            <a:endParaRPr sz="33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600">
                <a:latin typeface="Proxima Nova"/>
                <a:ea typeface="Proxima Nova"/>
                <a:cs typeface="Proxima Nova"/>
                <a:sym typeface="Proxima Nova"/>
              </a:rPr>
              <a:t>Everyone only has 4-6 hours of actual productivity per day</a:t>
            </a:r>
            <a:endParaRPr sz="2600">
              <a:latin typeface="Proxima Nova"/>
              <a:ea typeface="Proxima Nova"/>
              <a:cs typeface="Proxima Nova"/>
              <a:sym typeface="Proxima Nova"/>
            </a:endParaRPr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300"/>
              <a:t>Goal: </a:t>
            </a:r>
            <a:endParaRPr sz="3300"/>
          </a:p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600" i="1" u="sng">
                <a:latin typeface="Proxima Nova Semibold"/>
                <a:ea typeface="Proxima Nova Semibold"/>
                <a:cs typeface="Proxima Nova Semibold"/>
                <a:sym typeface="Proxima Nova Semibold"/>
              </a:rPr>
              <a:t>Make the most of those hours!</a:t>
            </a:r>
            <a:endParaRPr sz="5600" i="1" u="sng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47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2965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 Reality Check</a:t>
            </a:r>
            <a:endParaRPr/>
          </a:p>
        </p:txBody>
      </p:sp>
      <p:sp>
        <p:nvSpPr>
          <p:cNvPr id="507" name="Google Shape;507;p47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96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Speaking from Experience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508" name="Google Shape;508;p47"/>
          <p:cNvSpPr txBox="1">
            <a:spLocks noGrp="1"/>
          </p:cNvSpPr>
          <p:nvPr>
            <p:ph type="body" idx="2"/>
          </p:nvPr>
        </p:nvSpPr>
        <p:spPr>
          <a:xfrm>
            <a:off x="463075" y="1685200"/>
            <a:ext cx="5218200" cy="283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I'm a mother (fighting fires at home)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I'm a Project Manager &amp; System Administrator (I fight fires at work too)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5+ interruptions, you give up and go firefighting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about survival and sanity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b="1"/>
              <a:t>The goal: </a:t>
            </a:r>
            <a:r>
              <a:rPr lang="en"/>
              <a:t>More productive daily work = less time in meetings = less context switching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4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Heather Ronnebeck</a:t>
            </a:r>
            <a:endParaRPr/>
          </a:p>
        </p:txBody>
      </p:sp>
      <p:sp>
        <p:nvSpPr>
          <p:cNvPr id="256" name="Google Shape;256;p24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About Me: 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Project Manager since 2007, Atlassian Admin since 2015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PMP and CSM certified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Winnipeg Atlassian Champion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Work Wranglers: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Full PMO lifecycle services to companies of any size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Multi-platform expertise: Jira, SmartSuite, Airtable, Monday, ClickUp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Helping teams spend less, achieve more, and work in sync</a:t>
            </a:r>
            <a:endParaRPr/>
          </a:p>
        </p:txBody>
      </p:sp>
      <p:sp>
        <p:nvSpPr>
          <p:cNvPr id="257" name="Google Shape;257;p24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Wranglers Inc.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  <p:sp>
        <p:nvSpPr>
          <p:cNvPr id="514" name="Google Shape;514;p4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Next Steps</a:t>
            </a:r>
            <a:endParaRPr/>
          </a:p>
        </p:txBody>
      </p:sp>
      <p:sp>
        <p:nvSpPr>
          <p:cNvPr id="515" name="Google Shape;515;p4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What we covered: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Async communication with Loom recordings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Strategic Slack organization and threading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Jira integration and automation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Calendar and notification management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Real productivity protection strategies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/>
              <a:t>Take action:</a:t>
            </a:r>
            <a:endParaRPr sz="1600" b="1"/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Pick ONE technique to try this week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Customize your notification settings</a:t>
            </a:r>
            <a:endParaRPr sz="160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/>
              <a:t>Block focus time on your calendar</a:t>
            </a:r>
            <a:endParaRPr sz="23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9"/>
          <p:cNvSpPr txBox="1">
            <a:spLocks noGrp="1"/>
          </p:cNvSpPr>
          <p:nvPr>
            <p:ph type="ctrTitle"/>
          </p:nvPr>
        </p:nvSpPr>
        <p:spPr>
          <a:xfrm>
            <a:off x="395100" y="1966950"/>
            <a:ext cx="8353800" cy="12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 &amp; Discussions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5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52965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Universal Problem</a:t>
            </a:r>
            <a:endParaRPr/>
          </a:p>
        </p:txBody>
      </p:sp>
      <p:sp>
        <p:nvSpPr>
          <p:cNvPr id="263" name="Google Shape;263;p25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2965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We’re Always Caught Between Two Worlds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64" name="Google Shape;264;p25"/>
          <p:cNvSpPr txBox="1">
            <a:spLocks noGrp="1"/>
          </p:cNvSpPr>
          <p:nvPr>
            <p:ph type="body" idx="2"/>
          </p:nvPr>
        </p:nvSpPr>
        <p:spPr>
          <a:xfrm>
            <a:off x="463075" y="1486700"/>
            <a:ext cx="5650800" cy="30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Stakeholders Say: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“Where are we on the project?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“Why is this taking so long?”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“Can we add just one more feature?”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Developers Say:</a:t>
            </a:r>
            <a:endParaRPr/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“Another status meeting?”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“I need focus time to code”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“These interruptions are killing my productivity”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>
            <a:spLocks noGrp="1"/>
          </p:cNvSpPr>
          <p:nvPr>
            <p:ph type="subTitle" idx="1"/>
          </p:nvPr>
        </p:nvSpPr>
        <p:spPr>
          <a:xfrm>
            <a:off x="384875" y="1038200"/>
            <a:ext cx="54669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>
                <a:latin typeface="Proxima Nova Semibold"/>
                <a:ea typeface="Proxima Nova Semibold"/>
                <a:cs typeface="Proxima Nova Semibold"/>
                <a:sym typeface="Proxima Nova Semibold"/>
              </a:rPr>
              <a:t>Typical IC Daily Meeting Load</a:t>
            </a:r>
            <a:endParaRPr sz="2000">
              <a:latin typeface="Proxima Nova Semibold"/>
              <a:ea typeface="Proxima Nova Semibold"/>
              <a:cs typeface="Proxima Nova Semibold"/>
              <a:sym typeface="Proxima Nova Semibold"/>
            </a:endParaRPr>
          </a:p>
        </p:txBody>
      </p:sp>
      <p:sp>
        <p:nvSpPr>
          <p:cNvPr id="270" name="Google Shape;270;p26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7023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Overload = Productivity Death</a:t>
            </a:r>
            <a:endParaRPr/>
          </a:p>
        </p:txBody>
      </p:sp>
      <p:sp>
        <p:nvSpPr>
          <p:cNvPr id="271" name="Google Shape;271;p26"/>
          <p:cNvSpPr txBox="1">
            <a:spLocks noGrp="1"/>
          </p:cNvSpPr>
          <p:nvPr>
            <p:ph type="subTitle" idx="2"/>
          </p:nvPr>
        </p:nvSpPr>
        <p:spPr>
          <a:xfrm>
            <a:off x="565025" y="22944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Daily</a:t>
            </a:r>
            <a:br>
              <a:rPr lang="en"/>
            </a:br>
            <a:r>
              <a:rPr lang="en"/>
              <a:t>Standups</a:t>
            </a:r>
            <a:endParaRPr/>
          </a:p>
        </p:txBody>
      </p:sp>
      <p:sp>
        <p:nvSpPr>
          <p:cNvPr id="272" name="Google Shape;272;p26"/>
          <p:cNvSpPr txBox="1">
            <a:spLocks noGrp="1"/>
          </p:cNvSpPr>
          <p:nvPr>
            <p:ph type="subTitle" idx="3"/>
          </p:nvPr>
        </p:nvSpPr>
        <p:spPr>
          <a:xfrm>
            <a:off x="2574800" y="229155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Project Meeting</a:t>
            </a:r>
            <a:br>
              <a:rPr lang="en"/>
            </a:br>
            <a:r>
              <a:rPr lang="en"/>
              <a:t>(or two)</a:t>
            </a:r>
            <a:endParaRPr/>
          </a:p>
        </p:txBody>
      </p:sp>
      <p:sp>
        <p:nvSpPr>
          <p:cNvPr id="273" name="Google Shape;273;p26"/>
          <p:cNvSpPr txBox="1">
            <a:spLocks noGrp="1"/>
          </p:cNvSpPr>
          <p:nvPr>
            <p:ph type="subTitle" idx="4"/>
          </p:nvPr>
        </p:nvSpPr>
        <p:spPr>
          <a:xfrm>
            <a:off x="4493613" y="2294400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Lunch and</a:t>
            </a:r>
            <a:br>
              <a:rPr lang="en"/>
            </a:br>
            <a:r>
              <a:rPr lang="en"/>
              <a:t>Breaks</a:t>
            </a:r>
            <a:endParaRPr/>
          </a:p>
        </p:txBody>
      </p:sp>
      <p:sp>
        <p:nvSpPr>
          <p:cNvPr id="274" name="Google Shape;274;p26"/>
          <p:cNvSpPr txBox="1">
            <a:spLocks noGrp="1"/>
          </p:cNvSpPr>
          <p:nvPr>
            <p:ph type="subTitle" idx="5"/>
          </p:nvPr>
        </p:nvSpPr>
        <p:spPr>
          <a:xfrm>
            <a:off x="2574800" y="37301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Collaboration Sessions</a:t>
            </a:r>
            <a:endParaRPr/>
          </a:p>
        </p:txBody>
      </p:sp>
      <p:sp>
        <p:nvSpPr>
          <p:cNvPr id="275" name="Google Shape;275;p26"/>
          <p:cNvSpPr txBox="1">
            <a:spLocks noGrp="1"/>
          </p:cNvSpPr>
          <p:nvPr>
            <p:ph type="subTitle" idx="6"/>
          </p:nvPr>
        </p:nvSpPr>
        <p:spPr>
          <a:xfrm>
            <a:off x="4493613" y="373302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Water Cooler Chats (stuck on issues)</a:t>
            </a:r>
            <a:endParaRPr/>
          </a:p>
        </p:txBody>
      </p:sp>
      <p:sp>
        <p:nvSpPr>
          <p:cNvPr id="276" name="Google Shape;276;p26"/>
          <p:cNvSpPr txBox="1">
            <a:spLocks noGrp="1"/>
          </p:cNvSpPr>
          <p:nvPr>
            <p:ph type="subTitle" idx="7"/>
          </p:nvPr>
        </p:nvSpPr>
        <p:spPr>
          <a:xfrm>
            <a:off x="565025" y="3730175"/>
            <a:ext cx="1475400" cy="5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1-on-1 Meetings (with Boss)</a:t>
            </a:r>
            <a:endParaRPr/>
          </a:p>
        </p:txBody>
      </p:sp>
      <p:grpSp>
        <p:nvGrpSpPr>
          <p:cNvPr id="277" name="Google Shape;277;p26"/>
          <p:cNvGrpSpPr/>
          <p:nvPr/>
        </p:nvGrpSpPr>
        <p:grpSpPr>
          <a:xfrm>
            <a:off x="5015408" y="1878451"/>
            <a:ext cx="431840" cy="413094"/>
            <a:chOff x="1973254" y="4156304"/>
            <a:chExt cx="357720" cy="342192"/>
          </a:xfrm>
        </p:grpSpPr>
        <p:sp>
          <p:nvSpPr>
            <p:cNvPr id="278" name="Google Shape;278;p26"/>
            <p:cNvSpPr/>
            <p:nvPr/>
          </p:nvSpPr>
          <p:spPr>
            <a:xfrm>
              <a:off x="2129044" y="4156304"/>
              <a:ext cx="18926" cy="97964"/>
            </a:xfrm>
            <a:custGeom>
              <a:avLst/>
              <a:gdLst/>
              <a:ahLst/>
              <a:cxnLst/>
              <a:rect l="l" t="t" r="r" b="b"/>
              <a:pathLst>
                <a:path w="596" h="3085" extrusionOk="0">
                  <a:moveTo>
                    <a:pt x="417" y="0"/>
                  </a:moveTo>
                  <a:cubicBezTo>
                    <a:pt x="310" y="0"/>
                    <a:pt x="238" y="72"/>
                    <a:pt x="238" y="179"/>
                  </a:cubicBezTo>
                  <a:cubicBezTo>
                    <a:pt x="238" y="358"/>
                    <a:pt x="191" y="453"/>
                    <a:pt x="131" y="560"/>
                  </a:cubicBezTo>
                  <a:cubicBezTo>
                    <a:pt x="72" y="667"/>
                    <a:pt x="0" y="822"/>
                    <a:pt x="0" y="1096"/>
                  </a:cubicBezTo>
                  <a:cubicBezTo>
                    <a:pt x="0" y="1358"/>
                    <a:pt x="72" y="1501"/>
                    <a:pt x="131" y="1632"/>
                  </a:cubicBezTo>
                  <a:cubicBezTo>
                    <a:pt x="191" y="1727"/>
                    <a:pt x="238" y="1822"/>
                    <a:pt x="238" y="2001"/>
                  </a:cubicBezTo>
                  <a:cubicBezTo>
                    <a:pt x="238" y="2179"/>
                    <a:pt x="191" y="2263"/>
                    <a:pt x="131" y="2370"/>
                  </a:cubicBezTo>
                  <a:cubicBezTo>
                    <a:pt x="72" y="2501"/>
                    <a:pt x="0" y="2644"/>
                    <a:pt x="0" y="2906"/>
                  </a:cubicBezTo>
                  <a:cubicBezTo>
                    <a:pt x="0" y="3013"/>
                    <a:pt x="72" y="3084"/>
                    <a:pt x="179" y="3084"/>
                  </a:cubicBezTo>
                  <a:cubicBezTo>
                    <a:pt x="286" y="3084"/>
                    <a:pt x="357" y="3013"/>
                    <a:pt x="357" y="2906"/>
                  </a:cubicBezTo>
                  <a:cubicBezTo>
                    <a:pt x="357" y="2727"/>
                    <a:pt x="405" y="2644"/>
                    <a:pt x="464" y="2536"/>
                  </a:cubicBezTo>
                  <a:cubicBezTo>
                    <a:pt x="524" y="2417"/>
                    <a:pt x="595" y="2263"/>
                    <a:pt x="595" y="2001"/>
                  </a:cubicBezTo>
                  <a:cubicBezTo>
                    <a:pt x="595" y="1727"/>
                    <a:pt x="524" y="1584"/>
                    <a:pt x="464" y="1465"/>
                  </a:cubicBezTo>
                  <a:cubicBezTo>
                    <a:pt x="405" y="1358"/>
                    <a:pt x="357" y="1274"/>
                    <a:pt x="357" y="1096"/>
                  </a:cubicBezTo>
                  <a:cubicBezTo>
                    <a:pt x="357" y="905"/>
                    <a:pt x="405" y="822"/>
                    <a:pt x="464" y="715"/>
                  </a:cubicBezTo>
                  <a:cubicBezTo>
                    <a:pt x="524" y="596"/>
                    <a:pt x="595" y="453"/>
                    <a:pt x="595" y="179"/>
                  </a:cubicBezTo>
                  <a:cubicBezTo>
                    <a:pt x="595" y="72"/>
                    <a:pt x="524" y="0"/>
                    <a:pt x="4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2174771" y="4156304"/>
              <a:ext cx="18958" cy="97964"/>
            </a:xfrm>
            <a:custGeom>
              <a:avLst/>
              <a:gdLst/>
              <a:ahLst/>
              <a:cxnLst/>
              <a:rect l="l" t="t" r="r" b="b"/>
              <a:pathLst>
                <a:path w="597" h="3085" extrusionOk="0">
                  <a:moveTo>
                    <a:pt x="418" y="0"/>
                  </a:moveTo>
                  <a:cubicBezTo>
                    <a:pt x="322" y="0"/>
                    <a:pt x="239" y="72"/>
                    <a:pt x="239" y="179"/>
                  </a:cubicBezTo>
                  <a:cubicBezTo>
                    <a:pt x="239" y="358"/>
                    <a:pt x="191" y="453"/>
                    <a:pt x="144" y="560"/>
                  </a:cubicBezTo>
                  <a:cubicBezTo>
                    <a:pt x="84" y="667"/>
                    <a:pt x="1" y="822"/>
                    <a:pt x="1" y="1096"/>
                  </a:cubicBezTo>
                  <a:cubicBezTo>
                    <a:pt x="1" y="1358"/>
                    <a:pt x="84" y="1501"/>
                    <a:pt x="144" y="1632"/>
                  </a:cubicBezTo>
                  <a:cubicBezTo>
                    <a:pt x="191" y="1727"/>
                    <a:pt x="239" y="1822"/>
                    <a:pt x="239" y="2001"/>
                  </a:cubicBezTo>
                  <a:cubicBezTo>
                    <a:pt x="239" y="2179"/>
                    <a:pt x="191" y="2263"/>
                    <a:pt x="144" y="2370"/>
                  </a:cubicBezTo>
                  <a:cubicBezTo>
                    <a:pt x="84" y="2501"/>
                    <a:pt x="1" y="2644"/>
                    <a:pt x="1" y="2906"/>
                  </a:cubicBezTo>
                  <a:cubicBezTo>
                    <a:pt x="1" y="3013"/>
                    <a:pt x="84" y="3084"/>
                    <a:pt x="179" y="3084"/>
                  </a:cubicBezTo>
                  <a:cubicBezTo>
                    <a:pt x="287" y="3084"/>
                    <a:pt x="358" y="3013"/>
                    <a:pt x="358" y="2906"/>
                  </a:cubicBezTo>
                  <a:cubicBezTo>
                    <a:pt x="358" y="2727"/>
                    <a:pt x="406" y="2644"/>
                    <a:pt x="465" y="2536"/>
                  </a:cubicBezTo>
                  <a:cubicBezTo>
                    <a:pt x="525" y="2417"/>
                    <a:pt x="596" y="2263"/>
                    <a:pt x="596" y="2001"/>
                  </a:cubicBezTo>
                  <a:cubicBezTo>
                    <a:pt x="596" y="1727"/>
                    <a:pt x="525" y="1584"/>
                    <a:pt x="465" y="1465"/>
                  </a:cubicBezTo>
                  <a:cubicBezTo>
                    <a:pt x="406" y="1358"/>
                    <a:pt x="358" y="1274"/>
                    <a:pt x="358" y="1096"/>
                  </a:cubicBezTo>
                  <a:cubicBezTo>
                    <a:pt x="358" y="905"/>
                    <a:pt x="406" y="822"/>
                    <a:pt x="465" y="715"/>
                  </a:cubicBezTo>
                  <a:cubicBezTo>
                    <a:pt x="525" y="596"/>
                    <a:pt x="596" y="453"/>
                    <a:pt x="596" y="179"/>
                  </a:cubicBezTo>
                  <a:cubicBezTo>
                    <a:pt x="596" y="72"/>
                    <a:pt x="525" y="0"/>
                    <a:pt x="41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1992529" y="4460644"/>
              <a:ext cx="338445" cy="37852"/>
            </a:xfrm>
            <a:custGeom>
              <a:avLst/>
              <a:gdLst/>
              <a:ahLst/>
              <a:cxnLst/>
              <a:rect l="l" t="t" r="r" b="b"/>
              <a:pathLst>
                <a:path w="10658" h="1192" extrusionOk="0">
                  <a:moveTo>
                    <a:pt x="10002" y="358"/>
                  </a:moveTo>
                  <a:lnTo>
                    <a:pt x="9931" y="632"/>
                  </a:lnTo>
                  <a:cubicBezTo>
                    <a:pt x="9895" y="751"/>
                    <a:pt x="9764" y="834"/>
                    <a:pt x="9645" y="834"/>
                  </a:cubicBezTo>
                  <a:lnTo>
                    <a:pt x="1013" y="834"/>
                  </a:lnTo>
                  <a:cubicBezTo>
                    <a:pt x="894" y="834"/>
                    <a:pt x="763" y="739"/>
                    <a:pt x="727" y="632"/>
                  </a:cubicBezTo>
                  <a:lnTo>
                    <a:pt x="656" y="358"/>
                  </a:lnTo>
                  <a:close/>
                  <a:moveTo>
                    <a:pt x="180" y="1"/>
                  </a:moveTo>
                  <a:cubicBezTo>
                    <a:pt x="72" y="1"/>
                    <a:pt x="1" y="84"/>
                    <a:pt x="1" y="180"/>
                  </a:cubicBezTo>
                  <a:cubicBezTo>
                    <a:pt x="1" y="287"/>
                    <a:pt x="72" y="358"/>
                    <a:pt x="180" y="358"/>
                  </a:cubicBezTo>
                  <a:lnTo>
                    <a:pt x="287" y="358"/>
                  </a:lnTo>
                  <a:lnTo>
                    <a:pt x="382" y="715"/>
                  </a:lnTo>
                  <a:cubicBezTo>
                    <a:pt x="465" y="989"/>
                    <a:pt x="739" y="1192"/>
                    <a:pt x="1013" y="1192"/>
                  </a:cubicBezTo>
                  <a:lnTo>
                    <a:pt x="9645" y="1192"/>
                  </a:lnTo>
                  <a:cubicBezTo>
                    <a:pt x="9931" y="1192"/>
                    <a:pt x="10193" y="989"/>
                    <a:pt x="10264" y="715"/>
                  </a:cubicBezTo>
                  <a:lnTo>
                    <a:pt x="10371" y="358"/>
                  </a:lnTo>
                  <a:lnTo>
                    <a:pt x="10478" y="358"/>
                  </a:lnTo>
                  <a:cubicBezTo>
                    <a:pt x="10574" y="358"/>
                    <a:pt x="10657" y="287"/>
                    <a:pt x="10657" y="180"/>
                  </a:cubicBezTo>
                  <a:cubicBezTo>
                    <a:pt x="10657" y="96"/>
                    <a:pt x="10586" y="1"/>
                    <a:pt x="1047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1996340" y="4288627"/>
              <a:ext cx="60525" cy="69226"/>
            </a:xfrm>
            <a:custGeom>
              <a:avLst/>
              <a:gdLst/>
              <a:ahLst/>
              <a:cxnLst/>
              <a:rect l="l" t="t" r="r" b="b"/>
              <a:pathLst>
                <a:path w="1906" h="2180" extrusionOk="0">
                  <a:moveTo>
                    <a:pt x="1500" y="358"/>
                  </a:moveTo>
                  <a:lnTo>
                    <a:pt x="1500" y="1346"/>
                  </a:lnTo>
                  <a:cubicBezTo>
                    <a:pt x="1500" y="1513"/>
                    <a:pt x="1512" y="1656"/>
                    <a:pt x="1524" y="1822"/>
                  </a:cubicBezTo>
                  <a:lnTo>
                    <a:pt x="1512" y="1822"/>
                  </a:lnTo>
                  <a:cubicBezTo>
                    <a:pt x="869" y="1822"/>
                    <a:pt x="369" y="1298"/>
                    <a:pt x="369" y="679"/>
                  </a:cubicBezTo>
                  <a:cubicBezTo>
                    <a:pt x="357" y="572"/>
                    <a:pt x="369" y="465"/>
                    <a:pt x="405" y="358"/>
                  </a:cubicBezTo>
                  <a:close/>
                  <a:moveTo>
                    <a:pt x="262" y="1"/>
                  </a:moveTo>
                  <a:cubicBezTo>
                    <a:pt x="191" y="1"/>
                    <a:pt x="131" y="48"/>
                    <a:pt x="107" y="120"/>
                  </a:cubicBezTo>
                  <a:cubicBezTo>
                    <a:pt x="24" y="298"/>
                    <a:pt x="0" y="477"/>
                    <a:pt x="0" y="679"/>
                  </a:cubicBezTo>
                  <a:cubicBezTo>
                    <a:pt x="0" y="1513"/>
                    <a:pt x="667" y="2179"/>
                    <a:pt x="1500" y="2179"/>
                  </a:cubicBezTo>
                  <a:lnTo>
                    <a:pt x="1726" y="2179"/>
                  </a:lnTo>
                  <a:cubicBezTo>
                    <a:pt x="1786" y="2179"/>
                    <a:pt x="1834" y="2144"/>
                    <a:pt x="1857" y="2120"/>
                  </a:cubicBezTo>
                  <a:cubicBezTo>
                    <a:pt x="1893" y="2084"/>
                    <a:pt x="1905" y="2025"/>
                    <a:pt x="1905" y="1965"/>
                  </a:cubicBezTo>
                  <a:cubicBezTo>
                    <a:pt x="1857" y="1763"/>
                    <a:pt x="1846" y="1548"/>
                    <a:pt x="1846" y="1358"/>
                  </a:cubicBezTo>
                  <a:lnTo>
                    <a:pt x="1846" y="179"/>
                  </a:lnTo>
                  <a:cubicBezTo>
                    <a:pt x="1846" y="84"/>
                    <a:pt x="1774" y="1"/>
                    <a:pt x="16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1973254" y="4265954"/>
              <a:ext cx="306658" cy="184147"/>
            </a:xfrm>
            <a:custGeom>
              <a:avLst/>
              <a:gdLst/>
              <a:ahLst/>
              <a:cxnLst/>
              <a:rect l="l" t="t" r="r" b="b"/>
              <a:pathLst>
                <a:path w="9657" h="5799" extrusionOk="0">
                  <a:moveTo>
                    <a:pt x="9288" y="357"/>
                  </a:moveTo>
                  <a:lnTo>
                    <a:pt x="9288" y="2072"/>
                  </a:lnTo>
                  <a:cubicBezTo>
                    <a:pt x="9288" y="3917"/>
                    <a:pt x="7776" y="5418"/>
                    <a:pt x="5930" y="5418"/>
                  </a:cubicBezTo>
                  <a:cubicBezTo>
                    <a:pt x="4585" y="5418"/>
                    <a:pt x="3358" y="4620"/>
                    <a:pt x="2834" y="3370"/>
                  </a:cubicBezTo>
                  <a:cubicBezTo>
                    <a:pt x="2811" y="3310"/>
                    <a:pt x="2751" y="3263"/>
                    <a:pt x="2668" y="3263"/>
                  </a:cubicBezTo>
                  <a:lnTo>
                    <a:pt x="2227" y="3263"/>
                  </a:lnTo>
                  <a:cubicBezTo>
                    <a:pt x="1203" y="3263"/>
                    <a:pt x="346" y="2429"/>
                    <a:pt x="346" y="1393"/>
                  </a:cubicBezTo>
                  <a:cubicBezTo>
                    <a:pt x="358" y="1012"/>
                    <a:pt x="477" y="655"/>
                    <a:pt x="668" y="357"/>
                  </a:cubicBezTo>
                  <a:lnTo>
                    <a:pt x="8335" y="357"/>
                  </a:lnTo>
                  <a:lnTo>
                    <a:pt x="8335" y="1131"/>
                  </a:lnTo>
                  <a:cubicBezTo>
                    <a:pt x="8335" y="1238"/>
                    <a:pt x="8407" y="1310"/>
                    <a:pt x="8514" y="1310"/>
                  </a:cubicBezTo>
                  <a:cubicBezTo>
                    <a:pt x="8609" y="1310"/>
                    <a:pt x="8692" y="1238"/>
                    <a:pt x="8692" y="1131"/>
                  </a:cubicBezTo>
                  <a:lnTo>
                    <a:pt x="8692" y="357"/>
                  </a:lnTo>
                  <a:close/>
                  <a:moveTo>
                    <a:pt x="572" y="0"/>
                  </a:moveTo>
                  <a:cubicBezTo>
                    <a:pt x="513" y="0"/>
                    <a:pt x="477" y="36"/>
                    <a:pt x="429" y="84"/>
                  </a:cubicBezTo>
                  <a:cubicBezTo>
                    <a:pt x="144" y="465"/>
                    <a:pt x="1" y="917"/>
                    <a:pt x="1" y="1381"/>
                  </a:cubicBezTo>
                  <a:cubicBezTo>
                    <a:pt x="1" y="2620"/>
                    <a:pt x="1013" y="3620"/>
                    <a:pt x="2227" y="3620"/>
                  </a:cubicBezTo>
                  <a:lnTo>
                    <a:pt x="2561" y="3620"/>
                  </a:lnTo>
                  <a:cubicBezTo>
                    <a:pt x="3168" y="4941"/>
                    <a:pt x="4478" y="5799"/>
                    <a:pt x="5930" y="5799"/>
                  </a:cubicBezTo>
                  <a:cubicBezTo>
                    <a:pt x="7990" y="5799"/>
                    <a:pt x="9657" y="4132"/>
                    <a:pt x="9657" y="2072"/>
                  </a:cubicBezTo>
                  <a:lnTo>
                    <a:pt x="9657" y="179"/>
                  </a:lnTo>
                  <a:cubicBezTo>
                    <a:pt x="9657" y="84"/>
                    <a:pt x="9585" y="0"/>
                    <a:pt x="947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155877" y="4319620"/>
              <a:ext cx="93423" cy="99488"/>
            </a:xfrm>
            <a:custGeom>
              <a:avLst/>
              <a:gdLst/>
              <a:ahLst/>
              <a:cxnLst/>
              <a:rect l="l" t="t" r="r" b="b"/>
              <a:pathLst>
                <a:path w="2942" h="3133" extrusionOk="0">
                  <a:moveTo>
                    <a:pt x="2763" y="1"/>
                  </a:moveTo>
                  <a:cubicBezTo>
                    <a:pt x="2656" y="1"/>
                    <a:pt x="2584" y="72"/>
                    <a:pt x="2584" y="179"/>
                  </a:cubicBezTo>
                  <a:lnTo>
                    <a:pt x="2584" y="382"/>
                  </a:lnTo>
                  <a:cubicBezTo>
                    <a:pt x="2584" y="1703"/>
                    <a:pt x="1513" y="2775"/>
                    <a:pt x="179" y="2775"/>
                  </a:cubicBezTo>
                  <a:cubicBezTo>
                    <a:pt x="84" y="2775"/>
                    <a:pt x="0" y="2858"/>
                    <a:pt x="0" y="2954"/>
                  </a:cubicBezTo>
                  <a:cubicBezTo>
                    <a:pt x="0" y="3061"/>
                    <a:pt x="84" y="3132"/>
                    <a:pt x="179" y="3132"/>
                  </a:cubicBezTo>
                  <a:cubicBezTo>
                    <a:pt x="1703" y="3132"/>
                    <a:pt x="2941" y="1906"/>
                    <a:pt x="2941" y="382"/>
                  </a:cubicBezTo>
                  <a:lnTo>
                    <a:pt x="2941" y="179"/>
                  </a:lnTo>
                  <a:cubicBezTo>
                    <a:pt x="2941" y="72"/>
                    <a:pt x="2858" y="1"/>
                    <a:pt x="276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4" name="Google Shape;284;p26"/>
          <p:cNvGrpSpPr/>
          <p:nvPr/>
        </p:nvGrpSpPr>
        <p:grpSpPr>
          <a:xfrm>
            <a:off x="1056545" y="3369784"/>
            <a:ext cx="492358" cy="360387"/>
            <a:chOff x="5733194" y="2431718"/>
            <a:chExt cx="446826" cy="327059"/>
          </a:xfrm>
        </p:grpSpPr>
        <p:sp>
          <p:nvSpPr>
            <p:cNvPr id="285" name="Google Shape;285;p26"/>
            <p:cNvSpPr/>
            <p:nvPr/>
          </p:nvSpPr>
          <p:spPr>
            <a:xfrm>
              <a:off x="6032946" y="2474145"/>
              <a:ext cx="56112" cy="20115"/>
            </a:xfrm>
            <a:custGeom>
              <a:avLst/>
              <a:gdLst/>
              <a:ahLst/>
              <a:cxnLst/>
              <a:rect l="l" t="t" r="r" b="b"/>
              <a:pathLst>
                <a:path w="1763" h="632" extrusionOk="0">
                  <a:moveTo>
                    <a:pt x="215" y="1"/>
                  </a:moveTo>
                  <a:cubicBezTo>
                    <a:pt x="96" y="1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cubicBezTo>
                    <a:pt x="441" y="417"/>
                    <a:pt x="1108" y="453"/>
                    <a:pt x="1429" y="620"/>
                  </a:cubicBezTo>
                  <a:cubicBezTo>
                    <a:pt x="1465" y="632"/>
                    <a:pt x="1489" y="632"/>
                    <a:pt x="1525" y="632"/>
                  </a:cubicBezTo>
                  <a:cubicBezTo>
                    <a:pt x="1596" y="632"/>
                    <a:pt x="1668" y="584"/>
                    <a:pt x="1703" y="513"/>
                  </a:cubicBezTo>
                  <a:cubicBezTo>
                    <a:pt x="1763" y="417"/>
                    <a:pt x="1727" y="298"/>
                    <a:pt x="1632" y="239"/>
                  </a:cubicBezTo>
                  <a:cubicBezTo>
                    <a:pt x="1156" y="1"/>
                    <a:pt x="263" y="1"/>
                    <a:pt x="21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5733194" y="2431718"/>
              <a:ext cx="446826" cy="327059"/>
            </a:xfrm>
            <a:custGeom>
              <a:avLst/>
              <a:gdLst/>
              <a:ahLst/>
              <a:cxnLst/>
              <a:rect l="l" t="t" r="r" b="b"/>
              <a:pathLst>
                <a:path w="14039" h="10276" extrusionOk="0">
                  <a:moveTo>
                    <a:pt x="11621" y="655"/>
                  </a:moveTo>
                  <a:lnTo>
                    <a:pt x="11621" y="1500"/>
                  </a:lnTo>
                  <a:cubicBezTo>
                    <a:pt x="11621" y="1631"/>
                    <a:pt x="11598" y="1762"/>
                    <a:pt x="11538" y="1905"/>
                  </a:cubicBezTo>
                  <a:lnTo>
                    <a:pt x="11431" y="2108"/>
                  </a:lnTo>
                  <a:cubicBezTo>
                    <a:pt x="11419" y="2143"/>
                    <a:pt x="11419" y="2167"/>
                    <a:pt x="11419" y="2203"/>
                  </a:cubicBezTo>
                  <a:lnTo>
                    <a:pt x="11419" y="2631"/>
                  </a:lnTo>
                  <a:cubicBezTo>
                    <a:pt x="11419" y="2929"/>
                    <a:pt x="11300" y="3215"/>
                    <a:pt x="11074" y="3429"/>
                  </a:cubicBezTo>
                  <a:cubicBezTo>
                    <a:pt x="10858" y="3634"/>
                    <a:pt x="10599" y="3751"/>
                    <a:pt x="10317" y="3751"/>
                  </a:cubicBezTo>
                  <a:cubicBezTo>
                    <a:pt x="10303" y="3751"/>
                    <a:pt x="10290" y="3751"/>
                    <a:pt x="10276" y="3751"/>
                  </a:cubicBezTo>
                  <a:cubicBezTo>
                    <a:pt x="9657" y="3739"/>
                    <a:pt x="9181" y="3215"/>
                    <a:pt x="9181" y="2584"/>
                  </a:cubicBezTo>
                  <a:lnTo>
                    <a:pt x="9181" y="2203"/>
                  </a:lnTo>
                  <a:cubicBezTo>
                    <a:pt x="9181" y="2167"/>
                    <a:pt x="9181" y="2143"/>
                    <a:pt x="9169" y="2108"/>
                  </a:cubicBezTo>
                  <a:lnTo>
                    <a:pt x="9038" y="1857"/>
                  </a:lnTo>
                  <a:cubicBezTo>
                    <a:pt x="8990" y="1762"/>
                    <a:pt x="8966" y="1667"/>
                    <a:pt x="8966" y="1560"/>
                  </a:cubicBezTo>
                  <a:lnTo>
                    <a:pt x="8966" y="1548"/>
                  </a:lnTo>
                  <a:cubicBezTo>
                    <a:pt x="8966" y="1048"/>
                    <a:pt x="9359" y="655"/>
                    <a:pt x="9859" y="655"/>
                  </a:cubicBezTo>
                  <a:close/>
                  <a:moveTo>
                    <a:pt x="4156" y="429"/>
                  </a:moveTo>
                  <a:cubicBezTo>
                    <a:pt x="4513" y="429"/>
                    <a:pt x="4823" y="560"/>
                    <a:pt x="5061" y="822"/>
                  </a:cubicBezTo>
                  <a:cubicBezTo>
                    <a:pt x="5299" y="1072"/>
                    <a:pt x="5442" y="1417"/>
                    <a:pt x="5478" y="1786"/>
                  </a:cubicBezTo>
                  <a:cubicBezTo>
                    <a:pt x="5513" y="2215"/>
                    <a:pt x="5656" y="3108"/>
                    <a:pt x="5847" y="3643"/>
                  </a:cubicBezTo>
                  <a:lnTo>
                    <a:pt x="5835" y="3643"/>
                  </a:lnTo>
                  <a:cubicBezTo>
                    <a:pt x="5525" y="3762"/>
                    <a:pt x="4882" y="3941"/>
                    <a:pt x="4132" y="3941"/>
                  </a:cubicBezTo>
                  <a:cubicBezTo>
                    <a:pt x="4077" y="3944"/>
                    <a:pt x="4021" y="3945"/>
                    <a:pt x="3967" y="3945"/>
                  </a:cubicBezTo>
                  <a:cubicBezTo>
                    <a:pt x="3330" y="3945"/>
                    <a:pt x="2762" y="3765"/>
                    <a:pt x="2477" y="3655"/>
                  </a:cubicBezTo>
                  <a:cubicBezTo>
                    <a:pt x="2656" y="3108"/>
                    <a:pt x="2799" y="2215"/>
                    <a:pt x="2835" y="1786"/>
                  </a:cubicBezTo>
                  <a:cubicBezTo>
                    <a:pt x="2858" y="1417"/>
                    <a:pt x="3013" y="1072"/>
                    <a:pt x="3251" y="822"/>
                  </a:cubicBezTo>
                  <a:cubicBezTo>
                    <a:pt x="3501" y="560"/>
                    <a:pt x="3811" y="429"/>
                    <a:pt x="4156" y="429"/>
                  </a:cubicBezTo>
                  <a:close/>
                  <a:moveTo>
                    <a:pt x="10752" y="4096"/>
                  </a:moveTo>
                  <a:cubicBezTo>
                    <a:pt x="10752" y="4155"/>
                    <a:pt x="10764" y="4215"/>
                    <a:pt x="10776" y="4274"/>
                  </a:cubicBezTo>
                  <a:lnTo>
                    <a:pt x="10609" y="4429"/>
                  </a:lnTo>
                  <a:cubicBezTo>
                    <a:pt x="10526" y="4524"/>
                    <a:pt x="10419" y="4572"/>
                    <a:pt x="10300" y="4572"/>
                  </a:cubicBezTo>
                  <a:cubicBezTo>
                    <a:pt x="10181" y="4572"/>
                    <a:pt x="10062" y="4524"/>
                    <a:pt x="9990" y="4429"/>
                  </a:cubicBezTo>
                  <a:lnTo>
                    <a:pt x="9823" y="4274"/>
                  </a:lnTo>
                  <a:cubicBezTo>
                    <a:pt x="9835" y="4215"/>
                    <a:pt x="9859" y="4155"/>
                    <a:pt x="9859" y="4096"/>
                  </a:cubicBezTo>
                  <a:cubicBezTo>
                    <a:pt x="9990" y="4132"/>
                    <a:pt x="10121" y="4167"/>
                    <a:pt x="10252" y="4167"/>
                  </a:cubicBezTo>
                  <a:lnTo>
                    <a:pt x="10300" y="4167"/>
                  </a:lnTo>
                  <a:cubicBezTo>
                    <a:pt x="10455" y="4167"/>
                    <a:pt x="10609" y="4132"/>
                    <a:pt x="10752" y="4096"/>
                  </a:cubicBezTo>
                  <a:close/>
                  <a:moveTo>
                    <a:pt x="4692" y="4358"/>
                  </a:moveTo>
                  <a:cubicBezTo>
                    <a:pt x="4763" y="4524"/>
                    <a:pt x="4918" y="4644"/>
                    <a:pt x="5097" y="4691"/>
                  </a:cubicBezTo>
                  <a:lnTo>
                    <a:pt x="5835" y="4894"/>
                  </a:lnTo>
                  <a:cubicBezTo>
                    <a:pt x="6025" y="4953"/>
                    <a:pt x="6168" y="5132"/>
                    <a:pt x="6168" y="5322"/>
                  </a:cubicBezTo>
                  <a:lnTo>
                    <a:pt x="6168" y="7251"/>
                  </a:lnTo>
                  <a:cubicBezTo>
                    <a:pt x="6168" y="7501"/>
                    <a:pt x="5954" y="7692"/>
                    <a:pt x="5716" y="7692"/>
                  </a:cubicBezTo>
                  <a:lnTo>
                    <a:pt x="5704" y="7692"/>
                  </a:lnTo>
                  <a:lnTo>
                    <a:pt x="5704" y="6144"/>
                  </a:lnTo>
                  <a:cubicBezTo>
                    <a:pt x="5668" y="5787"/>
                    <a:pt x="5394" y="5501"/>
                    <a:pt x="5025" y="5501"/>
                  </a:cubicBezTo>
                  <a:lnTo>
                    <a:pt x="3275" y="5501"/>
                  </a:lnTo>
                  <a:cubicBezTo>
                    <a:pt x="2918" y="5501"/>
                    <a:pt x="2632" y="5787"/>
                    <a:pt x="2632" y="6144"/>
                  </a:cubicBezTo>
                  <a:lnTo>
                    <a:pt x="2632" y="7692"/>
                  </a:lnTo>
                  <a:lnTo>
                    <a:pt x="2620" y="7692"/>
                  </a:lnTo>
                  <a:cubicBezTo>
                    <a:pt x="2370" y="7692"/>
                    <a:pt x="2180" y="7489"/>
                    <a:pt x="2180" y="7251"/>
                  </a:cubicBezTo>
                  <a:lnTo>
                    <a:pt x="2180" y="5322"/>
                  </a:lnTo>
                  <a:cubicBezTo>
                    <a:pt x="2180" y="5132"/>
                    <a:pt x="2311" y="4941"/>
                    <a:pt x="2501" y="4894"/>
                  </a:cubicBezTo>
                  <a:lnTo>
                    <a:pt x="3251" y="4691"/>
                  </a:lnTo>
                  <a:cubicBezTo>
                    <a:pt x="3430" y="4644"/>
                    <a:pt x="3561" y="4524"/>
                    <a:pt x="3644" y="4358"/>
                  </a:cubicBezTo>
                  <a:cubicBezTo>
                    <a:pt x="3811" y="4370"/>
                    <a:pt x="3989" y="4394"/>
                    <a:pt x="4168" y="4394"/>
                  </a:cubicBezTo>
                  <a:cubicBezTo>
                    <a:pt x="4347" y="4394"/>
                    <a:pt x="4525" y="4370"/>
                    <a:pt x="4692" y="4358"/>
                  </a:cubicBezTo>
                  <a:close/>
                  <a:moveTo>
                    <a:pt x="10526" y="5906"/>
                  </a:moveTo>
                  <a:cubicBezTo>
                    <a:pt x="10538" y="5906"/>
                    <a:pt x="10538" y="5906"/>
                    <a:pt x="10538" y="5918"/>
                  </a:cubicBezTo>
                  <a:lnTo>
                    <a:pt x="10538" y="7680"/>
                  </a:lnTo>
                  <a:cubicBezTo>
                    <a:pt x="10538" y="7692"/>
                    <a:pt x="10538" y="7692"/>
                    <a:pt x="10526" y="7692"/>
                  </a:cubicBezTo>
                  <a:lnTo>
                    <a:pt x="7895" y="7692"/>
                  </a:lnTo>
                  <a:cubicBezTo>
                    <a:pt x="7871" y="7692"/>
                    <a:pt x="7871" y="7692"/>
                    <a:pt x="7871" y="7680"/>
                  </a:cubicBezTo>
                  <a:lnTo>
                    <a:pt x="7871" y="5918"/>
                  </a:lnTo>
                  <a:lnTo>
                    <a:pt x="10526" y="5906"/>
                  </a:lnTo>
                  <a:close/>
                  <a:moveTo>
                    <a:pt x="11050" y="4596"/>
                  </a:moveTo>
                  <a:lnTo>
                    <a:pt x="11228" y="4691"/>
                  </a:lnTo>
                  <a:lnTo>
                    <a:pt x="11967" y="4894"/>
                  </a:lnTo>
                  <a:cubicBezTo>
                    <a:pt x="12157" y="4953"/>
                    <a:pt x="12300" y="5132"/>
                    <a:pt x="12300" y="5322"/>
                  </a:cubicBezTo>
                  <a:lnTo>
                    <a:pt x="12300" y="7251"/>
                  </a:lnTo>
                  <a:cubicBezTo>
                    <a:pt x="12300" y="7501"/>
                    <a:pt x="12086" y="7692"/>
                    <a:pt x="11848" y="7692"/>
                  </a:cubicBezTo>
                  <a:lnTo>
                    <a:pt x="10955" y="7692"/>
                  </a:lnTo>
                  <a:lnTo>
                    <a:pt x="10955" y="7680"/>
                  </a:lnTo>
                  <a:lnTo>
                    <a:pt x="10955" y="7227"/>
                  </a:lnTo>
                  <a:lnTo>
                    <a:pt x="11621" y="7227"/>
                  </a:lnTo>
                  <a:cubicBezTo>
                    <a:pt x="11740" y="7227"/>
                    <a:pt x="11836" y="7144"/>
                    <a:pt x="11836" y="7025"/>
                  </a:cubicBezTo>
                  <a:lnTo>
                    <a:pt x="11836" y="5715"/>
                  </a:lnTo>
                  <a:cubicBezTo>
                    <a:pt x="11836" y="5596"/>
                    <a:pt x="11740" y="5501"/>
                    <a:pt x="11621" y="5501"/>
                  </a:cubicBezTo>
                  <a:cubicBezTo>
                    <a:pt x="11502" y="5501"/>
                    <a:pt x="11419" y="5596"/>
                    <a:pt x="11419" y="5715"/>
                  </a:cubicBezTo>
                  <a:lnTo>
                    <a:pt x="11419" y="6834"/>
                  </a:lnTo>
                  <a:lnTo>
                    <a:pt x="10955" y="6834"/>
                  </a:lnTo>
                  <a:lnTo>
                    <a:pt x="10955" y="5941"/>
                  </a:lnTo>
                  <a:cubicBezTo>
                    <a:pt x="10955" y="5691"/>
                    <a:pt x="10764" y="5525"/>
                    <a:pt x="10538" y="5525"/>
                  </a:cubicBezTo>
                  <a:lnTo>
                    <a:pt x="8335" y="5525"/>
                  </a:lnTo>
                  <a:lnTo>
                    <a:pt x="8335" y="5322"/>
                  </a:lnTo>
                  <a:lnTo>
                    <a:pt x="8299" y="5322"/>
                  </a:lnTo>
                  <a:cubicBezTo>
                    <a:pt x="8299" y="5132"/>
                    <a:pt x="8442" y="4941"/>
                    <a:pt x="8633" y="4894"/>
                  </a:cubicBezTo>
                  <a:lnTo>
                    <a:pt x="9383" y="4691"/>
                  </a:lnTo>
                  <a:cubicBezTo>
                    <a:pt x="9442" y="4667"/>
                    <a:pt x="9490" y="4644"/>
                    <a:pt x="9562" y="4596"/>
                  </a:cubicBezTo>
                  <a:lnTo>
                    <a:pt x="9693" y="4727"/>
                  </a:lnTo>
                  <a:cubicBezTo>
                    <a:pt x="9859" y="4894"/>
                    <a:pt x="10062" y="4989"/>
                    <a:pt x="10300" y="4989"/>
                  </a:cubicBezTo>
                  <a:cubicBezTo>
                    <a:pt x="10526" y="4989"/>
                    <a:pt x="10752" y="4894"/>
                    <a:pt x="10907" y="4727"/>
                  </a:cubicBezTo>
                  <a:lnTo>
                    <a:pt x="11050" y="4596"/>
                  </a:lnTo>
                  <a:close/>
                  <a:moveTo>
                    <a:pt x="2632" y="8108"/>
                  </a:moveTo>
                  <a:lnTo>
                    <a:pt x="2632" y="8573"/>
                  </a:lnTo>
                  <a:lnTo>
                    <a:pt x="846" y="8573"/>
                  </a:lnTo>
                  <a:lnTo>
                    <a:pt x="846" y="8108"/>
                  </a:lnTo>
                  <a:close/>
                  <a:moveTo>
                    <a:pt x="13157" y="8108"/>
                  </a:moveTo>
                  <a:lnTo>
                    <a:pt x="13157" y="8573"/>
                  </a:lnTo>
                  <a:lnTo>
                    <a:pt x="5668" y="8573"/>
                  </a:lnTo>
                  <a:lnTo>
                    <a:pt x="5668" y="8108"/>
                  </a:lnTo>
                  <a:close/>
                  <a:moveTo>
                    <a:pt x="5049" y="5906"/>
                  </a:moveTo>
                  <a:cubicBezTo>
                    <a:pt x="5180" y="5906"/>
                    <a:pt x="5287" y="6013"/>
                    <a:pt x="5287" y="6144"/>
                  </a:cubicBezTo>
                  <a:lnTo>
                    <a:pt x="5287" y="9001"/>
                  </a:lnTo>
                  <a:lnTo>
                    <a:pt x="3049" y="9001"/>
                  </a:lnTo>
                  <a:lnTo>
                    <a:pt x="3049" y="6144"/>
                  </a:lnTo>
                  <a:cubicBezTo>
                    <a:pt x="3049" y="6013"/>
                    <a:pt x="3156" y="5906"/>
                    <a:pt x="3287" y="5906"/>
                  </a:cubicBezTo>
                  <a:close/>
                  <a:moveTo>
                    <a:pt x="4168" y="0"/>
                  </a:moveTo>
                  <a:cubicBezTo>
                    <a:pt x="3239" y="0"/>
                    <a:pt x="2501" y="738"/>
                    <a:pt x="2430" y="1738"/>
                  </a:cubicBezTo>
                  <a:cubicBezTo>
                    <a:pt x="2394" y="2155"/>
                    <a:pt x="2263" y="2989"/>
                    <a:pt x="2084" y="3477"/>
                  </a:cubicBezTo>
                  <a:cubicBezTo>
                    <a:pt x="2037" y="3584"/>
                    <a:pt x="2049" y="3703"/>
                    <a:pt x="2096" y="3810"/>
                  </a:cubicBezTo>
                  <a:cubicBezTo>
                    <a:pt x="2144" y="3905"/>
                    <a:pt x="2239" y="3989"/>
                    <a:pt x="2334" y="4024"/>
                  </a:cubicBezTo>
                  <a:cubicBezTo>
                    <a:pt x="2513" y="4084"/>
                    <a:pt x="2811" y="4179"/>
                    <a:pt x="3156" y="4251"/>
                  </a:cubicBezTo>
                  <a:cubicBezTo>
                    <a:pt x="3144" y="4251"/>
                    <a:pt x="3144" y="4251"/>
                    <a:pt x="3120" y="4263"/>
                  </a:cubicBezTo>
                  <a:lnTo>
                    <a:pt x="2382" y="4477"/>
                  </a:lnTo>
                  <a:cubicBezTo>
                    <a:pt x="2013" y="4584"/>
                    <a:pt x="1751" y="4917"/>
                    <a:pt x="1751" y="5310"/>
                  </a:cubicBezTo>
                  <a:lnTo>
                    <a:pt x="1751" y="7227"/>
                  </a:lnTo>
                  <a:cubicBezTo>
                    <a:pt x="1751" y="7394"/>
                    <a:pt x="1799" y="7561"/>
                    <a:pt x="1894" y="7680"/>
                  </a:cubicBezTo>
                  <a:lnTo>
                    <a:pt x="203" y="7680"/>
                  </a:lnTo>
                  <a:cubicBezTo>
                    <a:pt x="84" y="7680"/>
                    <a:pt x="1" y="7763"/>
                    <a:pt x="1" y="7882"/>
                  </a:cubicBezTo>
                  <a:cubicBezTo>
                    <a:pt x="1" y="8001"/>
                    <a:pt x="84" y="8096"/>
                    <a:pt x="203" y="8096"/>
                  </a:cubicBezTo>
                  <a:lnTo>
                    <a:pt x="441" y="8096"/>
                  </a:lnTo>
                  <a:lnTo>
                    <a:pt x="441" y="10073"/>
                  </a:lnTo>
                  <a:cubicBezTo>
                    <a:pt x="441" y="10192"/>
                    <a:pt x="537" y="10275"/>
                    <a:pt x="656" y="10275"/>
                  </a:cubicBezTo>
                  <a:cubicBezTo>
                    <a:pt x="775" y="10275"/>
                    <a:pt x="858" y="10192"/>
                    <a:pt x="858" y="10073"/>
                  </a:cubicBezTo>
                  <a:lnTo>
                    <a:pt x="858" y="8954"/>
                  </a:lnTo>
                  <a:lnTo>
                    <a:pt x="2644" y="8954"/>
                  </a:lnTo>
                  <a:lnTo>
                    <a:pt x="2644" y="10073"/>
                  </a:lnTo>
                  <a:cubicBezTo>
                    <a:pt x="2644" y="10192"/>
                    <a:pt x="2739" y="10275"/>
                    <a:pt x="2858" y="10275"/>
                  </a:cubicBezTo>
                  <a:cubicBezTo>
                    <a:pt x="2977" y="10275"/>
                    <a:pt x="3073" y="10192"/>
                    <a:pt x="3073" y="10073"/>
                  </a:cubicBezTo>
                  <a:lnTo>
                    <a:pt x="3073" y="9406"/>
                  </a:lnTo>
                  <a:lnTo>
                    <a:pt x="5287" y="9406"/>
                  </a:lnTo>
                  <a:lnTo>
                    <a:pt x="5287" y="10073"/>
                  </a:lnTo>
                  <a:cubicBezTo>
                    <a:pt x="5287" y="10192"/>
                    <a:pt x="5371" y="10275"/>
                    <a:pt x="5490" y="10275"/>
                  </a:cubicBezTo>
                  <a:cubicBezTo>
                    <a:pt x="5609" y="10275"/>
                    <a:pt x="5704" y="10192"/>
                    <a:pt x="5704" y="10073"/>
                  </a:cubicBezTo>
                  <a:lnTo>
                    <a:pt x="5704" y="8954"/>
                  </a:lnTo>
                  <a:lnTo>
                    <a:pt x="13169" y="8954"/>
                  </a:lnTo>
                  <a:lnTo>
                    <a:pt x="13169" y="10073"/>
                  </a:lnTo>
                  <a:cubicBezTo>
                    <a:pt x="13169" y="10192"/>
                    <a:pt x="13264" y="10275"/>
                    <a:pt x="13383" y="10275"/>
                  </a:cubicBezTo>
                  <a:cubicBezTo>
                    <a:pt x="13503" y="10275"/>
                    <a:pt x="13586" y="10192"/>
                    <a:pt x="13586" y="10073"/>
                  </a:cubicBezTo>
                  <a:lnTo>
                    <a:pt x="13586" y="8096"/>
                  </a:lnTo>
                  <a:lnTo>
                    <a:pt x="13824" y="8096"/>
                  </a:lnTo>
                  <a:cubicBezTo>
                    <a:pt x="13943" y="8096"/>
                    <a:pt x="14038" y="8001"/>
                    <a:pt x="14038" y="7882"/>
                  </a:cubicBezTo>
                  <a:cubicBezTo>
                    <a:pt x="14003" y="7787"/>
                    <a:pt x="13919" y="7692"/>
                    <a:pt x="13800" y="7692"/>
                  </a:cubicBezTo>
                  <a:lnTo>
                    <a:pt x="12562" y="7692"/>
                  </a:lnTo>
                  <a:cubicBezTo>
                    <a:pt x="12633" y="7561"/>
                    <a:pt x="12693" y="7406"/>
                    <a:pt x="12693" y="7251"/>
                  </a:cubicBezTo>
                  <a:lnTo>
                    <a:pt x="12693" y="5322"/>
                  </a:lnTo>
                  <a:cubicBezTo>
                    <a:pt x="12693" y="4941"/>
                    <a:pt x="12443" y="4596"/>
                    <a:pt x="12074" y="4489"/>
                  </a:cubicBezTo>
                  <a:lnTo>
                    <a:pt x="11324" y="4286"/>
                  </a:lnTo>
                  <a:cubicBezTo>
                    <a:pt x="11228" y="4251"/>
                    <a:pt x="11169" y="4167"/>
                    <a:pt x="11169" y="4060"/>
                  </a:cubicBezTo>
                  <a:lnTo>
                    <a:pt x="11169" y="3893"/>
                  </a:lnTo>
                  <a:cubicBezTo>
                    <a:pt x="11240" y="3858"/>
                    <a:pt x="11300" y="3798"/>
                    <a:pt x="11359" y="3739"/>
                  </a:cubicBezTo>
                  <a:cubicBezTo>
                    <a:pt x="11657" y="3453"/>
                    <a:pt x="11824" y="3060"/>
                    <a:pt x="11824" y="2643"/>
                  </a:cubicBezTo>
                  <a:lnTo>
                    <a:pt x="11824" y="2262"/>
                  </a:lnTo>
                  <a:lnTo>
                    <a:pt x="11895" y="2096"/>
                  </a:lnTo>
                  <a:cubicBezTo>
                    <a:pt x="11979" y="1917"/>
                    <a:pt x="12026" y="1703"/>
                    <a:pt x="12026" y="1512"/>
                  </a:cubicBezTo>
                  <a:lnTo>
                    <a:pt x="12026" y="453"/>
                  </a:lnTo>
                  <a:cubicBezTo>
                    <a:pt x="12026" y="333"/>
                    <a:pt x="11943" y="250"/>
                    <a:pt x="11824" y="250"/>
                  </a:cubicBezTo>
                  <a:lnTo>
                    <a:pt x="9859" y="250"/>
                  </a:lnTo>
                  <a:cubicBezTo>
                    <a:pt x="9145" y="250"/>
                    <a:pt x="8561" y="834"/>
                    <a:pt x="8561" y="1548"/>
                  </a:cubicBezTo>
                  <a:lnTo>
                    <a:pt x="8561" y="1560"/>
                  </a:lnTo>
                  <a:cubicBezTo>
                    <a:pt x="8561" y="1727"/>
                    <a:pt x="8597" y="1881"/>
                    <a:pt x="8680" y="2036"/>
                  </a:cubicBezTo>
                  <a:lnTo>
                    <a:pt x="8788" y="2238"/>
                  </a:lnTo>
                  <a:lnTo>
                    <a:pt x="8788" y="2572"/>
                  </a:lnTo>
                  <a:cubicBezTo>
                    <a:pt x="8788" y="3108"/>
                    <a:pt x="9050" y="3584"/>
                    <a:pt x="9442" y="3870"/>
                  </a:cubicBezTo>
                  <a:lnTo>
                    <a:pt x="9442" y="4048"/>
                  </a:lnTo>
                  <a:cubicBezTo>
                    <a:pt x="9442" y="4143"/>
                    <a:pt x="9359" y="4239"/>
                    <a:pt x="9276" y="4263"/>
                  </a:cubicBezTo>
                  <a:lnTo>
                    <a:pt x="8526" y="4477"/>
                  </a:lnTo>
                  <a:cubicBezTo>
                    <a:pt x="8157" y="4584"/>
                    <a:pt x="7907" y="4917"/>
                    <a:pt x="7907" y="5310"/>
                  </a:cubicBezTo>
                  <a:lnTo>
                    <a:pt x="7907" y="5489"/>
                  </a:lnTo>
                  <a:lnTo>
                    <a:pt x="7895" y="5489"/>
                  </a:lnTo>
                  <a:cubicBezTo>
                    <a:pt x="7657" y="5489"/>
                    <a:pt x="7478" y="5679"/>
                    <a:pt x="7478" y="5906"/>
                  </a:cubicBezTo>
                  <a:lnTo>
                    <a:pt x="7478" y="7656"/>
                  </a:lnTo>
                  <a:lnTo>
                    <a:pt x="7478" y="7680"/>
                  </a:lnTo>
                  <a:lnTo>
                    <a:pt x="6442" y="7680"/>
                  </a:lnTo>
                  <a:cubicBezTo>
                    <a:pt x="6525" y="7537"/>
                    <a:pt x="6585" y="7394"/>
                    <a:pt x="6585" y="7227"/>
                  </a:cubicBezTo>
                  <a:lnTo>
                    <a:pt x="6585" y="5310"/>
                  </a:lnTo>
                  <a:cubicBezTo>
                    <a:pt x="6585" y="4917"/>
                    <a:pt x="6323" y="4584"/>
                    <a:pt x="5954" y="4477"/>
                  </a:cubicBezTo>
                  <a:lnTo>
                    <a:pt x="5216" y="4263"/>
                  </a:lnTo>
                  <a:cubicBezTo>
                    <a:pt x="5192" y="4263"/>
                    <a:pt x="5192" y="4263"/>
                    <a:pt x="5180" y="4251"/>
                  </a:cubicBezTo>
                  <a:cubicBezTo>
                    <a:pt x="5537" y="4179"/>
                    <a:pt x="5823" y="4084"/>
                    <a:pt x="6002" y="4024"/>
                  </a:cubicBezTo>
                  <a:cubicBezTo>
                    <a:pt x="6109" y="3989"/>
                    <a:pt x="6192" y="3905"/>
                    <a:pt x="6240" y="3810"/>
                  </a:cubicBezTo>
                  <a:cubicBezTo>
                    <a:pt x="6287" y="3703"/>
                    <a:pt x="6299" y="3596"/>
                    <a:pt x="6252" y="3477"/>
                  </a:cubicBezTo>
                  <a:cubicBezTo>
                    <a:pt x="6073" y="2977"/>
                    <a:pt x="5942" y="2143"/>
                    <a:pt x="5906" y="1738"/>
                  </a:cubicBezTo>
                  <a:cubicBezTo>
                    <a:pt x="5835" y="738"/>
                    <a:pt x="5097" y="0"/>
                    <a:pt x="4168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6019323" y="2641653"/>
              <a:ext cx="13272" cy="13272"/>
            </a:xfrm>
            <a:custGeom>
              <a:avLst/>
              <a:gdLst/>
              <a:ahLst/>
              <a:cxnLst/>
              <a:rect l="l" t="t" r="r" b="b"/>
              <a:pathLst>
                <a:path w="417" h="417" extrusionOk="0">
                  <a:moveTo>
                    <a:pt x="202" y="0"/>
                  </a:moveTo>
                  <a:cubicBezTo>
                    <a:pt x="95" y="0"/>
                    <a:pt x="0" y="84"/>
                    <a:pt x="0" y="203"/>
                  </a:cubicBezTo>
                  <a:cubicBezTo>
                    <a:pt x="0" y="322"/>
                    <a:pt x="95" y="417"/>
                    <a:pt x="202" y="417"/>
                  </a:cubicBezTo>
                  <a:cubicBezTo>
                    <a:pt x="322" y="417"/>
                    <a:pt x="417" y="322"/>
                    <a:pt x="417" y="203"/>
                  </a:cubicBezTo>
                  <a:cubicBezTo>
                    <a:pt x="417" y="84"/>
                    <a:pt x="322" y="0"/>
                    <a:pt x="20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" name="Google Shape;288;p26"/>
          <p:cNvGrpSpPr/>
          <p:nvPr/>
        </p:nvGrpSpPr>
        <p:grpSpPr>
          <a:xfrm>
            <a:off x="1077466" y="1929264"/>
            <a:ext cx="450509" cy="365137"/>
            <a:chOff x="5220616" y="2791061"/>
            <a:chExt cx="373185" cy="302466"/>
          </a:xfrm>
        </p:grpSpPr>
        <p:sp>
          <p:nvSpPr>
            <p:cNvPr id="289" name="Google Shape;289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07" name="Google Shape;307;p26"/>
          <p:cNvSpPr/>
          <p:nvPr/>
        </p:nvSpPr>
        <p:spPr>
          <a:xfrm>
            <a:off x="3082378" y="3338892"/>
            <a:ext cx="460251" cy="422157"/>
          </a:xfrm>
          <a:custGeom>
            <a:avLst/>
            <a:gdLst/>
            <a:ahLst/>
            <a:cxnLst/>
            <a:rect l="l" t="t" r="r" b="b"/>
            <a:pathLst>
              <a:path w="12384" h="11359" extrusionOk="0">
                <a:moveTo>
                  <a:pt x="2775" y="1024"/>
                </a:moveTo>
                <a:cubicBezTo>
                  <a:pt x="3346" y="1024"/>
                  <a:pt x="3811" y="1501"/>
                  <a:pt x="3811" y="2060"/>
                </a:cubicBezTo>
                <a:cubicBezTo>
                  <a:pt x="3811" y="2298"/>
                  <a:pt x="3727" y="2536"/>
                  <a:pt x="3573" y="2727"/>
                </a:cubicBezTo>
                <a:cubicBezTo>
                  <a:pt x="3525" y="2786"/>
                  <a:pt x="3513" y="2870"/>
                  <a:pt x="3549" y="2941"/>
                </a:cubicBezTo>
                <a:cubicBezTo>
                  <a:pt x="3573" y="3013"/>
                  <a:pt x="3644" y="3060"/>
                  <a:pt x="3727" y="3060"/>
                </a:cubicBezTo>
                <a:lnTo>
                  <a:pt x="4096" y="3060"/>
                </a:lnTo>
                <a:cubicBezTo>
                  <a:pt x="4120" y="3060"/>
                  <a:pt x="4156" y="3084"/>
                  <a:pt x="4156" y="3120"/>
                </a:cubicBezTo>
                <a:lnTo>
                  <a:pt x="4156" y="3370"/>
                </a:lnTo>
                <a:cubicBezTo>
                  <a:pt x="4156" y="3406"/>
                  <a:pt x="4120" y="3429"/>
                  <a:pt x="4096" y="3429"/>
                </a:cubicBezTo>
                <a:lnTo>
                  <a:pt x="1846" y="3429"/>
                </a:lnTo>
                <a:lnTo>
                  <a:pt x="1453" y="3418"/>
                </a:lnTo>
                <a:cubicBezTo>
                  <a:pt x="1418" y="3418"/>
                  <a:pt x="1394" y="3382"/>
                  <a:pt x="1394" y="3358"/>
                </a:cubicBezTo>
                <a:lnTo>
                  <a:pt x="1394" y="3096"/>
                </a:lnTo>
                <a:cubicBezTo>
                  <a:pt x="1394" y="3072"/>
                  <a:pt x="1418" y="3037"/>
                  <a:pt x="1453" y="3037"/>
                </a:cubicBezTo>
                <a:lnTo>
                  <a:pt x="3132" y="3037"/>
                </a:lnTo>
                <a:cubicBezTo>
                  <a:pt x="3239" y="3037"/>
                  <a:pt x="3323" y="2953"/>
                  <a:pt x="3323" y="2846"/>
                </a:cubicBezTo>
                <a:cubicBezTo>
                  <a:pt x="3323" y="2739"/>
                  <a:pt x="3227" y="2656"/>
                  <a:pt x="3132" y="2656"/>
                </a:cubicBezTo>
                <a:lnTo>
                  <a:pt x="1906" y="2656"/>
                </a:lnTo>
                <a:cubicBezTo>
                  <a:pt x="1787" y="2477"/>
                  <a:pt x="1727" y="2275"/>
                  <a:pt x="1727" y="2060"/>
                </a:cubicBezTo>
                <a:cubicBezTo>
                  <a:pt x="1727" y="1477"/>
                  <a:pt x="2203" y="1024"/>
                  <a:pt x="2775" y="1024"/>
                </a:cubicBezTo>
                <a:close/>
                <a:moveTo>
                  <a:pt x="9597" y="1024"/>
                </a:moveTo>
                <a:cubicBezTo>
                  <a:pt x="10169" y="1024"/>
                  <a:pt x="10645" y="1501"/>
                  <a:pt x="10645" y="2060"/>
                </a:cubicBezTo>
                <a:cubicBezTo>
                  <a:pt x="10645" y="2298"/>
                  <a:pt x="10550" y="2536"/>
                  <a:pt x="10407" y="2727"/>
                </a:cubicBezTo>
                <a:cubicBezTo>
                  <a:pt x="10359" y="2786"/>
                  <a:pt x="10347" y="2870"/>
                  <a:pt x="10371" y="2941"/>
                </a:cubicBezTo>
                <a:cubicBezTo>
                  <a:pt x="10407" y="3013"/>
                  <a:pt x="10478" y="3060"/>
                  <a:pt x="10550" y="3060"/>
                </a:cubicBezTo>
                <a:lnTo>
                  <a:pt x="10931" y="3060"/>
                </a:lnTo>
                <a:cubicBezTo>
                  <a:pt x="10954" y="3060"/>
                  <a:pt x="10990" y="3084"/>
                  <a:pt x="10990" y="3120"/>
                </a:cubicBezTo>
                <a:lnTo>
                  <a:pt x="10990" y="3370"/>
                </a:lnTo>
                <a:cubicBezTo>
                  <a:pt x="10990" y="3406"/>
                  <a:pt x="10954" y="3429"/>
                  <a:pt x="10931" y="3429"/>
                </a:cubicBezTo>
                <a:lnTo>
                  <a:pt x="8276" y="3429"/>
                </a:lnTo>
                <a:lnTo>
                  <a:pt x="8276" y="3418"/>
                </a:lnTo>
                <a:cubicBezTo>
                  <a:pt x="8252" y="3418"/>
                  <a:pt x="8216" y="3382"/>
                  <a:pt x="8216" y="3358"/>
                </a:cubicBezTo>
                <a:lnTo>
                  <a:pt x="8216" y="3096"/>
                </a:lnTo>
                <a:cubicBezTo>
                  <a:pt x="8216" y="3072"/>
                  <a:pt x="8252" y="3037"/>
                  <a:pt x="8276" y="3037"/>
                </a:cubicBezTo>
                <a:lnTo>
                  <a:pt x="9954" y="3037"/>
                </a:lnTo>
                <a:cubicBezTo>
                  <a:pt x="10061" y="3037"/>
                  <a:pt x="10157" y="2953"/>
                  <a:pt x="10157" y="2846"/>
                </a:cubicBezTo>
                <a:cubicBezTo>
                  <a:pt x="10157" y="2739"/>
                  <a:pt x="10061" y="2656"/>
                  <a:pt x="9954" y="2656"/>
                </a:cubicBezTo>
                <a:lnTo>
                  <a:pt x="8740" y="2656"/>
                </a:lnTo>
                <a:cubicBezTo>
                  <a:pt x="8621" y="2477"/>
                  <a:pt x="8561" y="2275"/>
                  <a:pt x="8561" y="2060"/>
                </a:cubicBezTo>
                <a:cubicBezTo>
                  <a:pt x="8561" y="1477"/>
                  <a:pt x="9038" y="1024"/>
                  <a:pt x="9597" y="1024"/>
                </a:cubicBezTo>
                <a:close/>
                <a:moveTo>
                  <a:pt x="6192" y="2691"/>
                </a:moveTo>
                <a:cubicBezTo>
                  <a:pt x="6763" y="2691"/>
                  <a:pt x="7240" y="3167"/>
                  <a:pt x="7240" y="3727"/>
                </a:cubicBezTo>
                <a:cubicBezTo>
                  <a:pt x="7240" y="3965"/>
                  <a:pt x="7144" y="4203"/>
                  <a:pt x="7002" y="4394"/>
                </a:cubicBezTo>
                <a:cubicBezTo>
                  <a:pt x="6954" y="4453"/>
                  <a:pt x="6942" y="4537"/>
                  <a:pt x="6966" y="4608"/>
                </a:cubicBezTo>
                <a:cubicBezTo>
                  <a:pt x="7002" y="4680"/>
                  <a:pt x="7073" y="4727"/>
                  <a:pt x="7144" y="4727"/>
                </a:cubicBezTo>
                <a:lnTo>
                  <a:pt x="7514" y="4727"/>
                </a:lnTo>
                <a:cubicBezTo>
                  <a:pt x="7549" y="4727"/>
                  <a:pt x="7573" y="4751"/>
                  <a:pt x="7573" y="4787"/>
                </a:cubicBezTo>
                <a:lnTo>
                  <a:pt x="7573" y="5037"/>
                </a:lnTo>
                <a:cubicBezTo>
                  <a:pt x="7573" y="5072"/>
                  <a:pt x="7549" y="5096"/>
                  <a:pt x="7514" y="5096"/>
                </a:cubicBezTo>
                <a:lnTo>
                  <a:pt x="4870" y="5096"/>
                </a:lnTo>
                <a:lnTo>
                  <a:pt x="4870" y="5084"/>
                </a:lnTo>
                <a:cubicBezTo>
                  <a:pt x="4847" y="5084"/>
                  <a:pt x="4811" y="5049"/>
                  <a:pt x="4811" y="5025"/>
                </a:cubicBezTo>
                <a:lnTo>
                  <a:pt x="4811" y="4775"/>
                </a:lnTo>
                <a:cubicBezTo>
                  <a:pt x="4811" y="4739"/>
                  <a:pt x="4847" y="4715"/>
                  <a:pt x="4870" y="4715"/>
                </a:cubicBezTo>
                <a:lnTo>
                  <a:pt x="6549" y="4715"/>
                </a:lnTo>
                <a:cubicBezTo>
                  <a:pt x="6656" y="4715"/>
                  <a:pt x="6740" y="4620"/>
                  <a:pt x="6740" y="4513"/>
                </a:cubicBezTo>
                <a:cubicBezTo>
                  <a:pt x="6740" y="4418"/>
                  <a:pt x="6656" y="4322"/>
                  <a:pt x="6549" y="4322"/>
                </a:cubicBezTo>
                <a:lnTo>
                  <a:pt x="5335" y="4322"/>
                </a:lnTo>
                <a:cubicBezTo>
                  <a:pt x="5216" y="4144"/>
                  <a:pt x="5156" y="3941"/>
                  <a:pt x="5156" y="3727"/>
                </a:cubicBezTo>
                <a:cubicBezTo>
                  <a:pt x="5156" y="3144"/>
                  <a:pt x="5632" y="2691"/>
                  <a:pt x="6192" y="2691"/>
                </a:cubicBezTo>
                <a:close/>
                <a:moveTo>
                  <a:pt x="3477" y="3799"/>
                </a:moveTo>
                <a:cubicBezTo>
                  <a:pt x="3442" y="4203"/>
                  <a:pt x="3442" y="5072"/>
                  <a:pt x="3870" y="6335"/>
                </a:cubicBezTo>
                <a:lnTo>
                  <a:pt x="1703" y="6335"/>
                </a:lnTo>
                <a:cubicBezTo>
                  <a:pt x="2132" y="5072"/>
                  <a:pt x="2132" y="4203"/>
                  <a:pt x="2108" y="3799"/>
                </a:cubicBezTo>
                <a:close/>
                <a:moveTo>
                  <a:pt x="10288" y="3799"/>
                </a:moveTo>
                <a:cubicBezTo>
                  <a:pt x="10264" y="4203"/>
                  <a:pt x="10264" y="5072"/>
                  <a:pt x="10693" y="6335"/>
                </a:cubicBezTo>
                <a:lnTo>
                  <a:pt x="8514" y="6335"/>
                </a:lnTo>
                <a:cubicBezTo>
                  <a:pt x="8954" y="5072"/>
                  <a:pt x="8966" y="4203"/>
                  <a:pt x="8918" y="3799"/>
                </a:cubicBezTo>
                <a:close/>
                <a:moveTo>
                  <a:pt x="4037" y="6739"/>
                </a:moveTo>
                <a:lnTo>
                  <a:pt x="4096" y="7097"/>
                </a:lnTo>
                <a:lnTo>
                  <a:pt x="1489" y="7097"/>
                </a:lnTo>
                <a:lnTo>
                  <a:pt x="1549" y="6739"/>
                </a:lnTo>
                <a:close/>
                <a:moveTo>
                  <a:pt x="10859" y="6739"/>
                </a:moveTo>
                <a:lnTo>
                  <a:pt x="10919" y="7097"/>
                </a:lnTo>
                <a:lnTo>
                  <a:pt x="8311" y="7097"/>
                </a:lnTo>
                <a:lnTo>
                  <a:pt x="8371" y="6739"/>
                </a:lnTo>
                <a:close/>
                <a:moveTo>
                  <a:pt x="6883" y="5465"/>
                </a:moveTo>
                <a:cubicBezTo>
                  <a:pt x="6847" y="5870"/>
                  <a:pt x="6847" y="6739"/>
                  <a:pt x="7287" y="8001"/>
                </a:cubicBezTo>
                <a:lnTo>
                  <a:pt x="5108" y="8001"/>
                </a:lnTo>
                <a:cubicBezTo>
                  <a:pt x="5537" y="6751"/>
                  <a:pt x="5537" y="5870"/>
                  <a:pt x="5513" y="5465"/>
                </a:cubicBezTo>
                <a:close/>
                <a:moveTo>
                  <a:pt x="4513" y="7478"/>
                </a:moveTo>
                <a:lnTo>
                  <a:pt x="4668" y="8049"/>
                </a:lnTo>
                <a:lnTo>
                  <a:pt x="4668" y="8061"/>
                </a:lnTo>
                <a:cubicBezTo>
                  <a:pt x="4632" y="8085"/>
                  <a:pt x="4608" y="8132"/>
                  <a:pt x="4608" y="8180"/>
                </a:cubicBezTo>
                <a:lnTo>
                  <a:pt x="4525" y="8561"/>
                </a:lnTo>
                <a:lnTo>
                  <a:pt x="775" y="8561"/>
                </a:lnTo>
                <a:lnTo>
                  <a:pt x="1072" y="7478"/>
                </a:lnTo>
                <a:close/>
                <a:moveTo>
                  <a:pt x="11335" y="7478"/>
                </a:moveTo>
                <a:lnTo>
                  <a:pt x="11633" y="8561"/>
                </a:lnTo>
                <a:lnTo>
                  <a:pt x="7883" y="8561"/>
                </a:lnTo>
                <a:lnTo>
                  <a:pt x="7799" y="8180"/>
                </a:lnTo>
                <a:cubicBezTo>
                  <a:pt x="7787" y="8120"/>
                  <a:pt x="7764" y="8085"/>
                  <a:pt x="7740" y="8049"/>
                </a:cubicBezTo>
                <a:lnTo>
                  <a:pt x="7895" y="7478"/>
                </a:lnTo>
                <a:close/>
                <a:moveTo>
                  <a:pt x="7442" y="8394"/>
                </a:moveTo>
                <a:lnTo>
                  <a:pt x="7502" y="8752"/>
                </a:lnTo>
                <a:lnTo>
                  <a:pt x="4906" y="8752"/>
                </a:lnTo>
                <a:lnTo>
                  <a:pt x="4966" y="8394"/>
                </a:lnTo>
                <a:close/>
                <a:moveTo>
                  <a:pt x="4132" y="8954"/>
                </a:moveTo>
                <a:lnTo>
                  <a:pt x="4037" y="9311"/>
                </a:lnTo>
                <a:lnTo>
                  <a:pt x="406" y="9311"/>
                </a:lnTo>
                <a:lnTo>
                  <a:pt x="406" y="8954"/>
                </a:lnTo>
                <a:close/>
                <a:moveTo>
                  <a:pt x="12002" y="8954"/>
                </a:moveTo>
                <a:lnTo>
                  <a:pt x="12002" y="9311"/>
                </a:lnTo>
                <a:lnTo>
                  <a:pt x="8371" y="9311"/>
                </a:lnTo>
                <a:lnTo>
                  <a:pt x="8276" y="8954"/>
                </a:lnTo>
                <a:close/>
                <a:moveTo>
                  <a:pt x="7906" y="9144"/>
                </a:moveTo>
                <a:lnTo>
                  <a:pt x="8204" y="10228"/>
                </a:lnTo>
                <a:lnTo>
                  <a:pt x="4192" y="10228"/>
                </a:lnTo>
                <a:lnTo>
                  <a:pt x="4489" y="9144"/>
                </a:lnTo>
                <a:close/>
                <a:moveTo>
                  <a:pt x="8573" y="10621"/>
                </a:moveTo>
                <a:lnTo>
                  <a:pt x="8573" y="10978"/>
                </a:lnTo>
                <a:lnTo>
                  <a:pt x="3799" y="10978"/>
                </a:lnTo>
                <a:lnTo>
                  <a:pt x="3799" y="10621"/>
                </a:lnTo>
                <a:close/>
                <a:moveTo>
                  <a:pt x="9621" y="0"/>
                </a:moveTo>
                <a:cubicBezTo>
                  <a:pt x="9514" y="0"/>
                  <a:pt x="9430" y="96"/>
                  <a:pt x="9430" y="203"/>
                </a:cubicBezTo>
                <a:lnTo>
                  <a:pt x="9430" y="596"/>
                </a:lnTo>
                <a:cubicBezTo>
                  <a:pt x="8728" y="691"/>
                  <a:pt x="8180" y="1298"/>
                  <a:pt x="8180" y="2024"/>
                </a:cubicBezTo>
                <a:cubicBezTo>
                  <a:pt x="8180" y="2239"/>
                  <a:pt x="8216" y="2441"/>
                  <a:pt x="8311" y="2620"/>
                </a:cubicBezTo>
                <a:lnTo>
                  <a:pt x="8299" y="2620"/>
                </a:lnTo>
                <a:cubicBezTo>
                  <a:pt x="8037" y="2620"/>
                  <a:pt x="7835" y="2834"/>
                  <a:pt x="7835" y="3084"/>
                </a:cubicBezTo>
                <a:lnTo>
                  <a:pt x="7835" y="3334"/>
                </a:lnTo>
                <a:cubicBezTo>
                  <a:pt x="7835" y="3596"/>
                  <a:pt x="8037" y="3799"/>
                  <a:pt x="8299" y="3799"/>
                </a:cubicBezTo>
                <a:lnTo>
                  <a:pt x="8549" y="3799"/>
                </a:lnTo>
                <a:cubicBezTo>
                  <a:pt x="8573" y="4144"/>
                  <a:pt x="8597" y="5037"/>
                  <a:pt x="8121" y="6358"/>
                </a:cubicBezTo>
                <a:cubicBezTo>
                  <a:pt x="8073" y="6394"/>
                  <a:pt x="8037" y="6442"/>
                  <a:pt x="8026" y="6501"/>
                </a:cubicBezTo>
                <a:lnTo>
                  <a:pt x="7918" y="7073"/>
                </a:lnTo>
                <a:lnTo>
                  <a:pt x="7764" y="7073"/>
                </a:lnTo>
                <a:cubicBezTo>
                  <a:pt x="7668" y="7073"/>
                  <a:pt x="7597" y="7132"/>
                  <a:pt x="7561" y="7228"/>
                </a:cubicBezTo>
                <a:lnTo>
                  <a:pt x="7525" y="7394"/>
                </a:lnTo>
                <a:cubicBezTo>
                  <a:pt x="7252" y="6418"/>
                  <a:pt x="7264" y="5751"/>
                  <a:pt x="7299" y="5465"/>
                </a:cubicBezTo>
                <a:lnTo>
                  <a:pt x="7549" y="5465"/>
                </a:lnTo>
                <a:cubicBezTo>
                  <a:pt x="7799" y="5465"/>
                  <a:pt x="8014" y="5263"/>
                  <a:pt x="8014" y="5013"/>
                </a:cubicBezTo>
                <a:lnTo>
                  <a:pt x="8014" y="4751"/>
                </a:lnTo>
                <a:cubicBezTo>
                  <a:pt x="8014" y="4501"/>
                  <a:pt x="7799" y="4287"/>
                  <a:pt x="7549" y="4287"/>
                </a:cubicBezTo>
                <a:lnTo>
                  <a:pt x="7537" y="4287"/>
                </a:lnTo>
                <a:cubicBezTo>
                  <a:pt x="7621" y="4108"/>
                  <a:pt x="7668" y="3906"/>
                  <a:pt x="7668" y="3691"/>
                </a:cubicBezTo>
                <a:cubicBezTo>
                  <a:pt x="7668" y="2965"/>
                  <a:pt x="7121" y="2358"/>
                  <a:pt x="6418" y="2263"/>
                </a:cubicBezTo>
                <a:lnTo>
                  <a:pt x="6418" y="1882"/>
                </a:lnTo>
                <a:cubicBezTo>
                  <a:pt x="6418" y="1774"/>
                  <a:pt x="6335" y="1691"/>
                  <a:pt x="6228" y="1691"/>
                </a:cubicBezTo>
                <a:cubicBezTo>
                  <a:pt x="6121" y="1691"/>
                  <a:pt x="6037" y="1774"/>
                  <a:pt x="6037" y="1882"/>
                </a:cubicBezTo>
                <a:lnTo>
                  <a:pt x="6037" y="2286"/>
                </a:lnTo>
                <a:cubicBezTo>
                  <a:pt x="5335" y="2370"/>
                  <a:pt x="4787" y="2989"/>
                  <a:pt x="4787" y="3715"/>
                </a:cubicBezTo>
                <a:cubicBezTo>
                  <a:pt x="4787" y="3918"/>
                  <a:pt x="4823" y="4132"/>
                  <a:pt x="4918" y="4310"/>
                </a:cubicBezTo>
                <a:lnTo>
                  <a:pt x="4906" y="4310"/>
                </a:lnTo>
                <a:cubicBezTo>
                  <a:pt x="4644" y="4310"/>
                  <a:pt x="4442" y="4513"/>
                  <a:pt x="4442" y="4775"/>
                </a:cubicBezTo>
                <a:lnTo>
                  <a:pt x="4442" y="5025"/>
                </a:lnTo>
                <a:cubicBezTo>
                  <a:pt x="4442" y="5275"/>
                  <a:pt x="4644" y="5489"/>
                  <a:pt x="4906" y="5489"/>
                </a:cubicBezTo>
                <a:lnTo>
                  <a:pt x="5156" y="5489"/>
                </a:lnTo>
                <a:cubicBezTo>
                  <a:pt x="5180" y="5763"/>
                  <a:pt x="5180" y="6442"/>
                  <a:pt x="4930" y="7406"/>
                </a:cubicBezTo>
                <a:lnTo>
                  <a:pt x="4882" y="7239"/>
                </a:lnTo>
                <a:cubicBezTo>
                  <a:pt x="4858" y="7156"/>
                  <a:pt x="4787" y="7097"/>
                  <a:pt x="4692" y="7097"/>
                </a:cubicBezTo>
                <a:lnTo>
                  <a:pt x="4525" y="7097"/>
                </a:lnTo>
                <a:lnTo>
                  <a:pt x="4430" y="6513"/>
                </a:lnTo>
                <a:cubicBezTo>
                  <a:pt x="4406" y="6454"/>
                  <a:pt x="4382" y="6406"/>
                  <a:pt x="4335" y="6382"/>
                </a:cubicBezTo>
                <a:cubicBezTo>
                  <a:pt x="3858" y="5049"/>
                  <a:pt x="3870" y="4156"/>
                  <a:pt x="3906" y="3822"/>
                </a:cubicBezTo>
                <a:lnTo>
                  <a:pt x="4156" y="3822"/>
                </a:lnTo>
                <a:cubicBezTo>
                  <a:pt x="4406" y="3822"/>
                  <a:pt x="4620" y="3608"/>
                  <a:pt x="4620" y="3358"/>
                </a:cubicBezTo>
                <a:lnTo>
                  <a:pt x="4620" y="3108"/>
                </a:lnTo>
                <a:cubicBezTo>
                  <a:pt x="4620" y="2846"/>
                  <a:pt x="4406" y="2644"/>
                  <a:pt x="4156" y="2644"/>
                </a:cubicBezTo>
                <a:lnTo>
                  <a:pt x="4144" y="2644"/>
                </a:lnTo>
                <a:cubicBezTo>
                  <a:pt x="4227" y="2465"/>
                  <a:pt x="4275" y="2251"/>
                  <a:pt x="4275" y="2048"/>
                </a:cubicBezTo>
                <a:cubicBezTo>
                  <a:pt x="4275" y="1322"/>
                  <a:pt x="3727" y="703"/>
                  <a:pt x="3025" y="620"/>
                </a:cubicBezTo>
                <a:lnTo>
                  <a:pt x="3025" y="215"/>
                </a:lnTo>
                <a:cubicBezTo>
                  <a:pt x="3025" y="108"/>
                  <a:pt x="2942" y="24"/>
                  <a:pt x="2834" y="24"/>
                </a:cubicBezTo>
                <a:cubicBezTo>
                  <a:pt x="2727" y="24"/>
                  <a:pt x="2644" y="108"/>
                  <a:pt x="2644" y="215"/>
                </a:cubicBezTo>
                <a:lnTo>
                  <a:pt x="2644" y="620"/>
                </a:lnTo>
                <a:cubicBezTo>
                  <a:pt x="1941" y="703"/>
                  <a:pt x="1394" y="1322"/>
                  <a:pt x="1394" y="2048"/>
                </a:cubicBezTo>
                <a:cubicBezTo>
                  <a:pt x="1394" y="2251"/>
                  <a:pt x="1429" y="2465"/>
                  <a:pt x="1525" y="2644"/>
                </a:cubicBezTo>
                <a:lnTo>
                  <a:pt x="1513" y="2644"/>
                </a:lnTo>
                <a:cubicBezTo>
                  <a:pt x="1251" y="2644"/>
                  <a:pt x="1048" y="2846"/>
                  <a:pt x="1048" y="3108"/>
                </a:cubicBezTo>
                <a:lnTo>
                  <a:pt x="1048" y="3358"/>
                </a:lnTo>
                <a:cubicBezTo>
                  <a:pt x="1048" y="3608"/>
                  <a:pt x="1251" y="3822"/>
                  <a:pt x="1513" y="3822"/>
                </a:cubicBezTo>
                <a:lnTo>
                  <a:pt x="1763" y="3822"/>
                </a:lnTo>
                <a:cubicBezTo>
                  <a:pt x="1787" y="4156"/>
                  <a:pt x="1810" y="5049"/>
                  <a:pt x="1334" y="6382"/>
                </a:cubicBezTo>
                <a:cubicBezTo>
                  <a:pt x="1287" y="6406"/>
                  <a:pt x="1251" y="6454"/>
                  <a:pt x="1239" y="6513"/>
                </a:cubicBezTo>
                <a:lnTo>
                  <a:pt x="1132" y="7097"/>
                </a:lnTo>
                <a:lnTo>
                  <a:pt x="977" y="7097"/>
                </a:lnTo>
                <a:cubicBezTo>
                  <a:pt x="882" y="7097"/>
                  <a:pt x="810" y="7156"/>
                  <a:pt x="775" y="7239"/>
                </a:cubicBezTo>
                <a:lnTo>
                  <a:pt x="417" y="8561"/>
                </a:lnTo>
                <a:lnTo>
                  <a:pt x="203" y="8561"/>
                </a:lnTo>
                <a:cubicBezTo>
                  <a:pt x="96" y="8561"/>
                  <a:pt x="1" y="8656"/>
                  <a:pt x="1" y="8763"/>
                </a:cubicBezTo>
                <a:lnTo>
                  <a:pt x="1" y="9502"/>
                </a:lnTo>
                <a:cubicBezTo>
                  <a:pt x="1" y="9609"/>
                  <a:pt x="96" y="9692"/>
                  <a:pt x="203" y="9692"/>
                </a:cubicBezTo>
                <a:lnTo>
                  <a:pt x="3918" y="9692"/>
                </a:lnTo>
                <a:lnTo>
                  <a:pt x="3775" y="10228"/>
                </a:lnTo>
                <a:lnTo>
                  <a:pt x="3620" y="10228"/>
                </a:lnTo>
                <a:cubicBezTo>
                  <a:pt x="3513" y="10228"/>
                  <a:pt x="3430" y="10323"/>
                  <a:pt x="3430" y="10430"/>
                </a:cubicBezTo>
                <a:lnTo>
                  <a:pt x="3430" y="11168"/>
                </a:lnTo>
                <a:cubicBezTo>
                  <a:pt x="3430" y="11276"/>
                  <a:pt x="3513" y="11359"/>
                  <a:pt x="3620" y="11359"/>
                </a:cubicBezTo>
                <a:lnTo>
                  <a:pt x="8788" y="11359"/>
                </a:lnTo>
                <a:cubicBezTo>
                  <a:pt x="8895" y="11359"/>
                  <a:pt x="8978" y="11276"/>
                  <a:pt x="8978" y="11168"/>
                </a:cubicBezTo>
                <a:lnTo>
                  <a:pt x="8978" y="10430"/>
                </a:lnTo>
                <a:cubicBezTo>
                  <a:pt x="8978" y="10323"/>
                  <a:pt x="8895" y="10228"/>
                  <a:pt x="8788" y="10228"/>
                </a:cubicBezTo>
                <a:lnTo>
                  <a:pt x="8621" y="10228"/>
                </a:lnTo>
                <a:lnTo>
                  <a:pt x="8478" y="9692"/>
                </a:lnTo>
                <a:lnTo>
                  <a:pt x="12193" y="9692"/>
                </a:lnTo>
                <a:cubicBezTo>
                  <a:pt x="12300" y="9692"/>
                  <a:pt x="12383" y="9609"/>
                  <a:pt x="12383" y="9502"/>
                </a:cubicBezTo>
                <a:lnTo>
                  <a:pt x="12383" y="8763"/>
                </a:lnTo>
                <a:cubicBezTo>
                  <a:pt x="12383" y="8656"/>
                  <a:pt x="12300" y="8561"/>
                  <a:pt x="12193" y="8561"/>
                </a:cubicBezTo>
                <a:lnTo>
                  <a:pt x="12026" y="8561"/>
                </a:lnTo>
                <a:lnTo>
                  <a:pt x="11669" y="7239"/>
                </a:lnTo>
                <a:cubicBezTo>
                  <a:pt x="11645" y="7156"/>
                  <a:pt x="11574" y="7097"/>
                  <a:pt x="11478" y="7097"/>
                </a:cubicBezTo>
                <a:lnTo>
                  <a:pt x="11312" y="7097"/>
                </a:lnTo>
                <a:lnTo>
                  <a:pt x="11216" y="6501"/>
                </a:lnTo>
                <a:cubicBezTo>
                  <a:pt x="11193" y="6442"/>
                  <a:pt x="11169" y="6394"/>
                  <a:pt x="11121" y="6358"/>
                </a:cubicBezTo>
                <a:cubicBezTo>
                  <a:pt x="10645" y="5037"/>
                  <a:pt x="10657" y="4144"/>
                  <a:pt x="10693" y="3799"/>
                </a:cubicBezTo>
                <a:lnTo>
                  <a:pt x="10943" y="3799"/>
                </a:lnTo>
                <a:cubicBezTo>
                  <a:pt x="11193" y="3799"/>
                  <a:pt x="11407" y="3596"/>
                  <a:pt x="11407" y="3334"/>
                </a:cubicBezTo>
                <a:lnTo>
                  <a:pt x="11407" y="3084"/>
                </a:lnTo>
                <a:cubicBezTo>
                  <a:pt x="11407" y="2834"/>
                  <a:pt x="11193" y="2620"/>
                  <a:pt x="10943" y="2620"/>
                </a:cubicBezTo>
                <a:lnTo>
                  <a:pt x="10931" y="2620"/>
                </a:lnTo>
                <a:cubicBezTo>
                  <a:pt x="11014" y="2441"/>
                  <a:pt x="11062" y="2239"/>
                  <a:pt x="11062" y="2024"/>
                </a:cubicBezTo>
                <a:cubicBezTo>
                  <a:pt x="11062" y="1298"/>
                  <a:pt x="10514" y="691"/>
                  <a:pt x="9811" y="596"/>
                </a:cubicBezTo>
                <a:lnTo>
                  <a:pt x="9811" y="203"/>
                </a:lnTo>
                <a:cubicBezTo>
                  <a:pt x="9811" y="96"/>
                  <a:pt x="9728" y="0"/>
                  <a:pt x="9621" y="0"/>
                </a:cubicBezTo>
                <a:close/>
              </a:path>
            </a:pathLst>
          </a:cu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8" name="Google Shape;308;p26"/>
          <p:cNvGrpSpPr/>
          <p:nvPr/>
        </p:nvGrpSpPr>
        <p:grpSpPr>
          <a:xfrm>
            <a:off x="3165572" y="1907395"/>
            <a:ext cx="293863" cy="408889"/>
            <a:chOff x="910723" y="1508212"/>
            <a:chExt cx="251660" cy="350166"/>
          </a:xfrm>
        </p:grpSpPr>
        <p:sp>
          <p:nvSpPr>
            <p:cNvPr id="309" name="Google Shape;309;p26"/>
            <p:cNvSpPr/>
            <p:nvPr/>
          </p:nvSpPr>
          <p:spPr>
            <a:xfrm>
              <a:off x="910723" y="1508212"/>
              <a:ext cx="251660" cy="350166"/>
            </a:xfrm>
            <a:custGeom>
              <a:avLst/>
              <a:gdLst/>
              <a:ahLst/>
              <a:cxnLst/>
              <a:rect l="l" t="t" r="r" b="b"/>
              <a:pathLst>
                <a:path w="7907" h="11002" extrusionOk="0">
                  <a:moveTo>
                    <a:pt x="3942" y="334"/>
                  </a:moveTo>
                  <a:cubicBezTo>
                    <a:pt x="4132" y="334"/>
                    <a:pt x="4299" y="441"/>
                    <a:pt x="4394" y="608"/>
                  </a:cubicBezTo>
                  <a:cubicBezTo>
                    <a:pt x="4418" y="644"/>
                    <a:pt x="4466" y="679"/>
                    <a:pt x="4525" y="679"/>
                  </a:cubicBezTo>
                  <a:lnTo>
                    <a:pt x="5132" y="679"/>
                  </a:lnTo>
                  <a:cubicBezTo>
                    <a:pt x="5240" y="679"/>
                    <a:pt x="5311" y="763"/>
                    <a:pt x="5311" y="858"/>
                  </a:cubicBezTo>
                  <a:lnTo>
                    <a:pt x="5311" y="1382"/>
                  </a:lnTo>
                  <a:lnTo>
                    <a:pt x="2573" y="1382"/>
                  </a:lnTo>
                  <a:lnTo>
                    <a:pt x="2573" y="858"/>
                  </a:lnTo>
                  <a:cubicBezTo>
                    <a:pt x="2573" y="751"/>
                    <a:pt x="2668" y="679"/>
                    <a:pt x="2751" y="679"/>
                  </a:cubicBezTo>
                  <a:lnTo>
                    <a:pt x="3358" y="679"/>
                  </a:lnTo>
                  <a:cubicBezTo>
                    <a:pt x="3418" y="679"/>
                    <a:pt x="3466" y="644"/>
                    <a:pt x="3501" y="608"/>
                  </a:cubicBezTo>
                  <a:cubicBezTo>
                    <a:pt x="3585" y="441"/>
                    <a:pt x="3763" y="334"/>
                    <a:pt x="3942" y="334"/>
                  </a:cubicBezTo>
                  <a:close/>
                  <a:moveTo>
                    <a:pt x="7240" y="1013"/>
                  </a:moveTo>
                  <a:cubicBezTo>
                    <a:pt x="7442" y="1013"/>
                    <a:pt x="7609" y="1179"/>
                    <a:pt x="7609" y="1370"/>
                  </a:cubicBezTo>
                  <a:lnTo>
                    <a:pt x="7609" y="10323"/>
                  </a:lnTo>
                  <a:lnTo>
                    <a:pt x="7585" y="10323"/>
                  </a:lnTo>
                  <a:cubicBezTo>
                    <a:pt x="7585" y="10514"/>
                    <a:pt x="7430" y="10681"/>
                    <a:pt x="7228" y="10681"/>
                  </a:cubicBezTo>
                  <a:lnTo>
                    <a:pt x="691" y="10681"/>
                  </a:lnTo>
                  <a:cubicBezTo>
                    <a:pt x="501" y="10681"/>
                    <a:pt x="334" y="10514"/>
                    <a:pt x="334" y="10323"/>
                  </a:cubicBezTo>
                  <a:lnTo>
                    <a:pt x="334" y="1370"/>
                  </a:lnTo>
                  <a:cubicBezTo>
                    <a:pt x="334" y="1179"/>
                    <a:pt x="501" y="1013"/>
                    <a:pt x="691" y="1013"/>
                  </a:cubicBezTo>
                  <a:lnTo>
                    <a:pt x="2263" y="1013"/>
                  </a:lnTo>
                  <a:lnTo>
                    <a:pt x="2263" y="1537"/>
                  </a:lnTo>
                  <a:cubicBezTo>
                    <a:pt x="2263" y="1632"/>
                    <a:pt x="2335" y="1703"/>
                    <a:pt x="2418" y="1703"/>
                  </a:cubicBezTo>
                  <a:lnTo>
                    <a:pt x="5525" y="1703"/>
                  </a:lnTo>
                  <a:cubicBezTo>
                    <a:pt x="5609" y="1703"/>
                    <a:pt x="5680" y="1632"/>
                    <a:pt x="5680" y="1537"/>
                  </a:cubicBezTo>
                  <a:lnTo>
                    <a:pt x="5680" y="1013"/>
                  </a:lnTo>
                  <a:close/>
                  <a:moveTo>
                    <a:pt x="3954" y="1"/>
                  </a:moveTo>
                  <a:cubicBezTo>
                    <a:pt x="3692" y="1"/>
                    <a:pt x="3442" y="144"/>
                    <a:pt x="3275" y="346"/>
                  </a:cubicBezTo>
                  <a:lnTo>
                    <a:pt x="2751" y="346"/>
                  </a:lnTo>
                  <a:cubicBezTo>
                    <a:pt x="2525" y="346"/>
                    <a:pt x="2335" y="501"/>
                    <a:pt x="2275" y="691"/>
                  </a:cubicBezTo>
                  <a:lnTo>
                    <a:pt x="680" y="691"/>
                  </a:lnTo>
                  <a:cubicBezTo>
                    <a:pt x="310" y="691"/>
                    <a:pt x="1" y="989"/>
                    <a:pt x="1" y="1382"/>
                  </a:cubicBezTo>
                  <a:lnTo>
                    <a:pt x="1" y="10323"/>
                  </a:lnTo>
                  <a:cubicBezTo>
                    <a:pt x="1" y="10692"/>
                    <a:pt x="299" y="11002"/>
                    <a:pt x="680" y="11002"/>
                  </a:cubicBezTo>
                  <a:lnTo>
                    <a:pt x="7216" y="11002"/>
                  </a:lnTo>
                  <a:cubicBezTo>
                    <a:pt x="7585" y="11002"/>
                    <a:pt x="7907" y="10704"/>
                    <a:pt x="7907" y="10323"/>
                  </a:cubicBezTo>
                  <a:lnTo>
                    <a:pt x="7907" y="1382"/>
                  </a:lnTo>
                  <a:cubicBezTo>
                    <a:pt x="7907" y="989"/>
                    <a:pt x="7609" y="691"/>
                    <a:pt x="7228" y="691"/>
                  </a:cubicBezTo>
                  <a:lnTo>
                    <a:pt x="5644" y="691"/>
                  </a:lnTo>
                  <a:cubicBezTo>
                    <a:pt x="5561" y="501"/>
                    <a:pt x="5383" y="346"/>
                    <a:pt x="5168" y="346"/>
                  </a:cubicBezTo>
                  <a:lnTo>
                    <a:pt x="4644" y="346"/>
                  </a:lnTo>
                  <a:cubicBezTo>
                    <a:pt x="4478" y="144"/>
                    <a:pt x="4228" y="1"/>
                    <a:pt x="395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1031604" y="1530205"/>
              <a:ext cx="10280" cy="10248"/>
            </a:xfrm>
            <a:custGeom>
              <a:avLst/>
              <a:gdLst/>
              <a:ahLst/>
              <a:cxnLst/>
              <a:rect l="l" t="t" r="r" b="b"/>
              <a:pathLst>
                <a:path w="32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cubicBezTo>
                    <a:pt x="251" y="322"/>
                    <a:pt x="322" y="250"/>
                    <a:pt x="322" y="167"/>
                  </a:cubicBez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932334" y="1551784"/>
              <a:ext cx="208088" cy="273653"/>
            </a:xfrm>
            <a:custGeom>
              <a:avLst/>
              <a:gdLst/>
              <a:ahLst/>
              <a:cxnLst/>
              <a:rect l="l" t="t" r="r" b="b"/>
              <a:pathLst>
                <a:path w="6538" h="8598" extrusionOk="0">
                  <a:moveTo>
                    <a:pt x="167" y="1"/>
                  </a:moveTo>
                  <a:cubicBezTo>
                    <a:pt x="72" y="1"/>
                    <a:pt x="1" y="84"/>
                    <a:pt x="1" y="168"/>
                  </a:cubicBezTo>
                  <a:lnTo>
                    <a:pt x="1" y="8430"/>
                  </a:lnTo>
                  <a:cubicBezTo>
                    <a:pt x="1" y="8526"/>
                    <a:pt x="72" y="8597"/>
                    <a:pt x="167" y="8597"/>
                  </a:cubicBezTo>
                  <a:lnTo>
                    <a:pt x="6358" y="8597"/>
                  </a:lnTo>
                  <a:cubicBezTo>
                    <a:pt x="6442" y="8597"/>
                    <a:pt x="6525" y="8526"/>
                    <a:pt x="6525" y="8430"/>
                  </a:cubicBezTo>
                  <a:lnTo>
                    <a:pt x="6525" y="168"/>
                  </a:lnTo>
                  <a:cubicBezTo>
                    <a:pt x="6537" y="84"/>
                    <a:pt x="6466" y="13"/>
                    <a:pt x="6370" y="13"/>
                  </a:cubicBezTo>
                  <a:lnTo>
                    <a:pt x="5513" y="13"/>
                  </a:lnTo>
                  <a:cubicBezTo>
                    <a:pt x="5418" y="13"/>
                    <a:pt x="5346" y="84"/>
                    <a:pt x="5346" y="168"/>
                  </a:cubicBezTo>
                  <a:cubicBezTo>
                    <a:pt x="5346" y="263"/>
                    <a:pt x="5418" y="334"/>
                    <a:pt x="5513" y="334"/>
                  </a:cubicBezTo>
                  <a:lnTo>
                    <a:pt x="6204" y="334"/>
                  </a:lnTo>
                  <a:lnTo>
                    <a:pt x="6204" y="8264"/>
                  </a:lnTo>
                  <a:lnTo>
                    <a:pt x="334" y="8264"/>
                  </a:lnTo>
                  <a:lnTo>
                    <a:pt x="334" y="334"/>
                  </a:lnTo>
                  <a:lnTo>
                    <a:pt x="1024" y="334"/>
                  </a:lnTo>
                  <a:cubicBezTo>
                    <a:pt x="1120" y="334"/>
                    <a:pt x="1191" y="263"/>
                    <a:pt x="1191" y="168"/>
                  </a:cubicBezTo>
                  <a:cubicBezTo>
                    <a:pt x="1191" y="84"/>
                    <a:pt x="1120" y="1"/>
                    <a:pt x="102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965689" y="1661302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5"/>
                  </a:cubicBezTo>
                  <a:cubicBezTo>
                    <a:pt x="703" y="620"/>
                    <a:pt x="608" y="703"/>
                    <a:pt x="500" y="703"/>
                  </a:cubicBezTo>
                  <a:cubicBezTo>
                    <a:pt x="405" y="703"/>
                    <a:pt x="322" y="620"/>
                    <a:pt x="322" y="525"/>
                  </a:cubicBezTo>
                  <a:cubicBezTo>
                    <a:pt x="322" y="417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7"/>
                    <a:pt x="227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965689" y="1710571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46"/>
                  </a:moveTo>
                  <a:cubicBezTo>
                    <a:pt x="608" y="346"/>
                    <a:pt x="679" y="441"/>
                    <a:pt x="679" y="524"/>
                  </a:cubicBezTo>
                  <a:cubicBezTo>
                    <a:pt x="679" y="608"/>
                    <a:pt x="608" y="703"/>
                    <a:pt x="500" y="703"/>
                  </a:cubicBezTo>
                  <a:cubicBezTo>
                    <a:pt x="405" y="703"/>
                    <a:pt x="322" y="608"/>
                    <a:pt x="322" y="524"/>
                  </a:cubicBezTo>
                  <a:cubicBezTo>
                    <a:pt x="322" y="441"/>
                    <a:pt x="417" y="346"/>
                    <a:pt x="500" y="346"/>
                  </a:cubicBezTo>
                  <a:close/>
                  <a:moveTo>
                    <a:pt x="500" y="1"/>
                  </a:moveTo>
                  <a:cubicBezTo>
                    <a:pt x="227" y="1"/>
                    <a:pt x="0" y="227"/>
                    <a:pt x="0" y="513"/>
                  </a:cubicBezTo>
                  <a:cubicBezTo>
                    <a:pt x="0" y="786"/>
                    <a:pt x="227" y="1013"/>
                    <a:pt x="500" y="1013"/>
                  </a:cubicBezTo>
                  <a:cubicBezTo>
                    <a:pt x="786" y="1013"/>
                    <a:pt x="1012" y="786"/>
                    <a:pt x="1012" y="513"/>
                  </a:cubicBezTo>
                  <a:cubicBezTo>
                    <a:pt x="1012" y="227"/>
                    <a:pt x="786" y="1"/>
                    <a:pt x="500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965689" y="1760604"/>
              <a:ext cx="32241" cy="31859"/>
            </a:xfrm>
            <a:custGeom>
              <a:avLst/>
              <a:gdLst/>
              <a:ahLst/>
              <a:cxnLst/>
              <a:rect l="l" t="t" r="r" b="b"/>
              <a:pathLst>
                <a:path w="1013" h="1001" extrusionOk="0">
                  <a:moveTo>
                    <a:pt x="500" y="322"/>
                  </a:moveTo>
                  <a:cubicBezTo>
                    <a:pt x="608" y="322"/>
                    <a:pt x="679" y="417"/>
                    <a:pt x="679" y="500"/>
                  </a:cubicBezTo>
                  <a:cubicBezTo>
                    <a:pt x="703" y="596"/>
                    <a:pt x="608" y="679"/>
                    <a:pt x="500" y="679"/>
                  </a:cubicBezTo>
                  <a:cubicBezTo>
                    <a:pt x="405" y="679"/>
                    <a:pt x="322" y="584"/>
                    <a:pt x="322" y="500"/>
                  </a:cubicBezTo>
                  <a:cubicBezTo>
                    <a:pt x="322" y="393"/>
                    <a:pt x="417" y="322"/>
                    <a:pt x="500" y="322"/>
                  </a:cubicBezTo>
                  <a:close/>
                  <a:moveTo>
                    <a:pt x="500" y="0"/>
                  </a:moveTo>
                  <a:cubicBezTo>
                    <a:pt x="227" y="0"/>
                    <a:pt x="0" y="215"/>
                    <a:pt x="0" y="500"/>
                  </a:cubicBezTo>
                  <a:cubicBezTo>
                    <a:pt x="0" y="786"/>
                    <a:pt x="227" y="1000"/>
                    <a:pt x="500" y="1000"/>
                  </a:cubicBezTo>
                  <a:cubicBezTo>
                    <a:pt x="786" y="1000"/>
                    <a:pt x="1012" y="786"/>
                    <a:pt x="1012" y="500"/>
                  </a:cubicBezTo>
                  <a:cubicBezTo>
                    <a:pt x="1012" y="215"/>
                    <a:pt x="786" y="0"/>
                    <a:pt x="500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1009643" y="1661302"/>
              <a:ext cx="59899" cy="10662"/>
            </a:xfrm>
            <a:custGeom>
              <a:avLst/>
              <a:gdLst/>
              <a:ahLst/>
              <a:cxnLst/>
              <a:rect l="l" t="t" r="r" b="b"/>
              <a:pathLst>
                <a:path w="1882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72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1009643" y="1683677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0"/>
                    <a:pt x="3084" y="167"/>
                  </a:cubicBezTo>
                  <a:cubicBezTo>
                    <a:pt x="3084" y="72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1009643" y="1710571"/>
              <a:ext cx="59899" cy="10630"/>
            </a:xfrm>
            <a:custGeom>
              <a:avLst/>
              <a:gdLst/>
              <a:ahLst/>
              <a:cxnLst/>
              <a:rect l="l" t="t" r="r" b="b"/>
              <a:pathLst>
                <a:path w="1882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1715" y="334"/>
                  </a:lnTo>
                  <a:cubicBezTo>
                    <a:pt x="1798" y="334"/>
                    <a:pt x="1882" y="263"/>
                    <a:pt x="1882" y="167"/>
                  </a:cubicBezTo>
                  <a:cubicBezTo>
                    <a:pt x="1882" y="84"/>
                    <a:pt x="1798" y="1"/>
                    <a:pt x="1715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1009643" y="1732946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1009643" y="1760604"/>
              <a:ext cx="59899" cy="10248"/>
            </a:xfrm>
            <a:custGeom>
              <a:avLst/>
              <a:gdLst/>
              <a:ahLst/>
              <a:cxnLst/>
              <a:rect l="l" t="t" r="r" b="b"/>
              <a:pathLst>
                <a:path w="1882" h="322" extrusionOk="0">
                  <a:moveTo>
                    <a:pt x="167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1715" y="322"/>
                  </a:lnTo>
                  <a:cubicBezTo>
                    <a:pt x="1798" y="322"/>
                    <a:pt x="1882" y="250"/>
                    <a:pt x="1882" y="155"/>
                  </a:cubicBezTo>
                  <a:cubicBezTo>
                    <a:pt x="1882" y="72"/>
                    <a:pt x="1798" y="0"/>
                    <a:pt x="17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1009643" y="1782183"/>
              <a:ext cx="98188" cy="10662"/>
            </a:xfrm>
            <a:custGeom>
              <a:avLst/>
              <a:gdLst/>
              <a:ahLst/>
              <a:cxnLst/>
              <a:rect l="l" t="t" r="r" b="b"/>
              <a:pathLst>
                <a:path w="3085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67" y="334"/>
                  </a:cubicBezTo>
                  <a:lnTo>
                    <a:pt x="2917" y="334"/>
                  </a:lnTo>
                  <a:cubicBezTo>
                    <a:pt x="3013" y="334"/>
                    <a:pt x="3084" y="251"/>
                    <a:pt x="3084" y="168"/>
                  </a:cubicBezTo>
                  <a:cubicBezTo>
                    <a:pt x="3084" y="72"/>
                    <a:pt x="3013" y="1"/>
                    <a:pt x="291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1009643" y="1579473"/>
              <a:ext cx="98188" cy="10630"/>
            </a:xfrm>
            <a:custGeom>
              <a:avLst/>
              <a:gdLst/>
              <a:ahLst/>
              <a:cxnLst/>
              <a:rect l="l" t="t" r="r" b="b"/>
              <a:pathLst>
                <a:path w="3085" h="334" extrusionOk="0"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cubicBezTo>
                    <a:pt x="0" y="250"/>
                    <a:pt x="72" y="333"/>
                    <a:pt x="167" y="333"/>
                  </a:cubicBezTo>
                  <a:lnTo>
                    <a:pt x="2917" y="333"/>
                  </a:lnTo>
                  <a:cubicBezTo>
                    <a:pt x="3013" y="333"/>
                    <a:pt x="3084" y="250"/>
                    <a:pt x="3084" y="167"/>
                  </a:cubicBezTo>
                  <a:cubicBezTo>
                    <a:pt x="3084" y="71"/>
                    <a:pt x="3013" y="0"/>
                    <a:pt x="2917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965689" y="1628711"/>
              <a:ext cx="142142" cy="10662"/>
            </a:xfrm>
            <a:custGeom>
              <a:avLst/>
              <a:gdLst/>
              <a:ahLst/>
              <a:cxnLst/>
              <a:rect l="l" t="t" r="r" b="b"/>
              <a:pathLst>
                <a:path w="4466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4298" y="334"/>
                  </a:lnTo>
                  <a:cubicBezTo>
                    <a:pt x="4394" y="334"/>
                    <a:pt x="4465" y="251"/>
                    <a:pt x="4465" y="168"/>
                  </a:cubicBezTo>
                  <a:cubicBezTo>
                    <a:pt x="4465" y="72"/>
                    <a:pt x="4394" y="1"/>
                    <a:pt x="42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1009643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cubicBezTo>
                    <a:pt x="0" y="251"/>
                    <a:pt x="72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6" y="251"/>
                    <a:pt x="846" y="155"/>
                  </a:cubicBezTo>
                  <a:cubicBezTo>
                    <a:pt x="846" y="72"/>
                    <a:pt x="762" y="1"/>
                    <a:pt x="69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1047550" y="1601434"/>
              <a:ext cx="26926" cy="10280"/>
            </a:xfrm>
            <a:custGeom>
              <a:avLst/>
              <a:gdLst/>
              <a:ahLst/>
              <a:cxnLst/>
              <a:rect l="l" t="t" r="r" b="b"/>
              <a:pathLst>
                <a:path w="846" h="323" extrusionOk="0">
                  <a:moveTo>
                    <a:pt x="167" y="1"/>
                  </a:moveTo>
                  <a:cubicBezTo>
                    <a:pt x="71" y="1"/>
                    <a:pt x="0" y="72"/>
                    <a:pt x="0" y="155"/>
                  </a:cubicBezTo>
                  <a:cubicBezTo>
                    <a:pt x="0" y="251"/>
                    <a:pt x="71" y="322"/>
                    <a:pt x="167" y="322"/>
                  </a:cubicBezTo>
                  <a:lnTo>
                    <a:pt x="691" y="322"/>
                  </a:lnTo>
                  <a:cubicBezTo>
                    <a:pt x="774" y="322"/>
                    <a:pt x="845" y="251"/>
                    <a:pt x="845" y="155"/>
                  </a:cubicBezTo>
                  <a:cubicBezTo>
                    <a:pt x="845" y="72"/>
                    <a:pt x="774" y="1"/>
                    <a:pt x="691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966071" y="1579473"/>
              <a:ext cx="32241" cy="32241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691" y="310"/>
                  </a:moveTo>
                  <a:lnTo>
                    <a:pt x="691" y="691"/>
                  </a:lnTo>
                  <a:lnTo>
                    <a:pt x="310" y="691"/>
                  </a:lnTo>
                  <a:lnTo>
                    <a:pt x="310" y="310"/>
                  </a:lnTo>
                  <a:close/>
                  <a:moveTo>
                    <a:pt x="167" y="0"/>
                  </a:moveTo>
                  <a:cubicBezTo>
                    <a:pt x="72" y="0"/>
                    <a:pt x="0" y="71"/>
                    <a:pt x="0" y="167"/>
                  </a:cubicBezTo>
                  <a:lnTo>
                    <a:pt x="0" y="845"/>
                  </a:lnTo>
                  <a:cubicBezTo>
                    <a:pt x="0" y="941"/>
                    <a:pt x="72" y="1012"/>
                    <a:pt x="167" y="1012"/>
                  </a:cubicBezTo>
                  <a:lnTo>
                    <a:pt x="846" y="1012"/>
                  </a:lnTo>
                  <a:cubicBezTo>
                    <a:pt x="941" y="1012"/>
                    <a:pt x="1012" y="941"/>
                    <a:pt x="1012" y="845"/>
                  </a:cubicBezTo>
                  <a:lnTo>
                    <a:pt x="1012" y="167"/>
                  </a:lnTo>
                  <a:cubicBezTo>
                    <a:pt x="1000" y="71"/>
                    <a:pt x="941" y="0"/>
                    <a:pt x="846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6" name="Google Shape;326;p26"/>
          <p:cNvGrpSpPr/>
          <p:nvPr/>
        </p:nvGrpSpPr>
        <p:grpSpPr>
          <a:xfrm>
            <a:off x="4985148" y="3462550"/>
            <a:ext cx="492361" cy="298507"/>
            <a:chOff x="3961923" y="2486317"/>
            <a:chExt cx="364415" cy="220936"/>
          </a:xfrm>
        </p:grpSpPr>
        <p:sp>
          <p:nvSpPr>
            <p:cNvPr id="327" name="Google Shape;327;p26"/>
            <p:cNvSpPr/>
            <p:nvPr/>
          </p:nvSpPr>
          <p:spPr>
            <a:xfrm>
              <a:off x="4106764" y="2486507"/>
              <a:ext cx="219574" cy="220746"/>
            </a:xfrm>
            <a:custGeom>
              <a:avLst/>
              <a:gdLst/>
              <a:ahLst/>
              <a:cxnLst/>
              <a:rect l="l" t="t" r="r" b="b"/>
              <a:pathLst>
                <a:path w="6931" h="6968" extrusionOk="0">
                  <a:moveTo>
                    <a:pt x="4114" y="1"/>
                  </a:moveTo>
                  <a:cubicBezTo>
                    <a:pt x="4035" y="1"/>
                    <a:pt x="3953" y="69"/>
                    <a:pt x="3942" y="157"/>
                  </a:cubicBezTo>
                  <a:cubicBezTo>
                    <a:pt x="3930" y="240"/>
                    <a:pt x="4001" y="336"/>
                    <a:pt x="4085" y="348"/>
                  </a:cubicBezTo>
                  <a:cubicBezTo>
                    <a:pt x="4906" y="455"/>
                    <a:pt x="5633" y="895"/>
                    <a:pt x="6085" y="1574"/>
                  </a:cubicBezTo>
                  <a:cubicBezTo>
                    <a:pt x="6764" y="2610"/>
                    <a:pt x="6728" y="3943"/>
                    <a:pt x="5954" y="4908"/>
                  </a:cubicBezTo>
                  <a:cubicBezTo>
                    <a:pt x="5918" y="4943"/>
                    <a:pt x="5906" y="4991"/>
                    <a:pt x="5918" y="5027"/>
                  </a:cubicBezTo>
                  <a:lnTo>
                    <a:pt x="5990" y="6539"/>
                  </a:lnTo>
                  <a:lnTo>
                    <a:pt x="5990" y="6539"/>
                  </a:lnTo>
                  <a:lnTo>
                    <a:pt x="4644" y="5896"/>
                  </a:lnTo>
                  <a:cubicBezTo>
                    <a:pt x="4609" y="5884"/>
                    <a:pt x="4561" y="5884"/>
                    <a:pt x="4525" y="5884"/>
                  </a:cubicBezTo>
                  <a:cubicBezTo>
                    <a:pt x="4272" y="5957"/>
                    <a:pt x="4014" y="5992"/>
                    <a:pt x="3758" y="5992"/>
                  </a:cubicBezTo>
                  <a:cubicBezTo>
                    <a:pt x="2969" y="5992"/>
                    <a:pt x="2201" y="5659"/>
                    <a:pt x="1644" y="5074"/>
                  </a:cubicBezTo>
                  <a:cubicBezTo>
                    <a:pt x="1584" y="5015"/>
                    <a:pt x="1549" y="4955"/>
                    <a:pt x="1501" y="4896"/>
                  </a:cubicBezTo>
                  <a:cubicBezTo>
                    <a:pt x="1453" y="4836"/>
                    <a:pt x="1430" y="4789"/>
                    <a:pt x="1382" y="4729"/>
                  </a:cubicBezTo>
                  <a:lnTo>
                    <a:pt x="1382" y="4717"/>
                  </a:lnTo>
                  <a:cubicBezTo>
                    <a:pt x="1620" y="4300"/>
                    <a:pt x="1751" y="3836"/>
                    <a:pt x="1787" y="3384"/>
                  </a:cubicBezTo>
                  <a:cubicBezTo>
                    <a:pt x="1787" y="3288"/>
                    <a:pt x="1727" y="3205"/>
                    <a:pt x="1632" y="3205"/>
                  </a:cubicBezTo>
                  <a:cubicBezTo>
                    <a:pt x="1549" y="3205"/>
                    <a:pt x="1453" y="3265"/>
                    <a:pt x="1453" y="3348"/>
                  </a:cubicBezTo>
                  <a:cubicBezTo>
                    <a:pt x="1430" y="3836"/>
                    <a:pt x="1263" y="4312"/>
                    <a:pt x="977" y="4729"/>
                  </a:cubicBezTo>
                  <a:cubicBezTo>
                    <a:pt x="739" y="5074"/>
                    <a:pt x="441" y="5360"/>
                    <a:pt x="96" y="5586"/>
                  </a:cubicBezTo>
                  <a:cubicBezTo>
                    <a:pt x="25" y="5622"/>
                    <a:pt x="1" y="5729"/>
                    <a:pt x="37" y="5801"/>
                  </a:cubicBezTo>
                  <a:cubicBezTo>
                    <a:pt x="72" y="5848"/>
                    <a:pt x="132" y="5884"/>
                    <a:pt x="191" y="5884"/>
                  </a:cubicBezTo>
                  <a:cubicBezTo>
                    <a:pt x="215" y="5884"/>
                    <a:pt x="251" y="5860"/>
                    <a:pt x="275" y="5848"/>
                  </a:cubicBezTo>
                  <a:cubicBezTo>
                    <a:pt x="632" y="5622"/>
                    <a:pt x="953" y="5348"/>
                    <a:pt x="1192" y="5015"/>
                  </a:cubicBezTo>
                  <a:cubicBezTo>
                    <a:pt x="1203" y="5051"/>
                    <a:pt x="1215" y="5062"/>
                    <a:pt x="1251" y="5086"/>
                  </a:cubicBezTo>
                  <a:cubicBezTo>
                    <a:pt x="1311" y="5170"/>
                    <a:pt x="1370" y="5229"/>
                    <a:pt x="1406" y="5301"/>
                  </a:cubicBezTo>
                  <a:cubicBezTo>
                    <a:pt x="1811" y="5729"/>
                    <a:pt x="2323" y="6039"/>
                    <a:pt x="2894" y="6205"/>
                  </a:cubicBezTo>
                  <a:cubicBezTo>
                    <a:pt x="3179" y="6284"/>
                    <a:pt x="3465" y="6323"/>
                    <a:pt x="3749" y="6323"/>
                  </a:cubicBezTo>
                  <a:cubicBezTo>
                    <a:pt x="4021" y="6323"/>
                    <a:pt x="4293" y="6287"/>
                    <a:pt x="4561" y="6217"/>
                  </a:cubicBezTo>
                  <a:lnTo>
                    <a:pt x="6109" y="6956"/>
                  </a:lnTo>
                  <a:cubicBezTo>
                    <a:pt x="6145" y="6967"/>
                    <a:pt x="6156" y="6967"/>
                    <a:pt x="6192" y="6967"/>
                  </a:cubicBezTo>
                  <a:cubicBezTo>
                    <a:pt x="6216" y="6967"/>
                    <a:pt x="6252" y="6956"/>
                    <a:pt x="6275" y="6932"/>
                  </a:cubicBezTo>
                  <a:cubicBezTo>
                    <a:pt x="6323" y="6908"/>
                    <a:pt x="6347" y="6848"/>
                    <a:pt x="6347" y="6789"/>
                  </a:cubicBezTo>
                  <a:lnTo>
                    <a:pt x="6275" y="5074"/>
                  </a:lnTo>
                  <a:cubicBezTo>
                    <a:pt x="6668" y="4574"/>
                    <a:pt x="6883" y="3955"/>
                    <a:pt x="6918" y="3300"/>
                  </a:cubicBezTo>
                  <a:cubicBezTo>
                    <a:pt x="6930" y="2622"/>
                    <a:pt x="6752" y="1967"/>
                    <a:pt x="6371" y="1383"/>
                  </a:cubicBezTo>
                  <a:cubicBezTo>
                    <a:pt x="5859" y="633"/>
                    <a:pt x="5037" y="121"/>
                    <a:pt x="4132" y="2"/>
                  </a:cubicBezTo>
                  <a:cubicBezTo>
                    <a:pt x="4126" y="1"/>
                    <a:pt x="4120" y="1"/>
                    <a:pt x="4114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3961923" y="2486317"/>
              <a:ext cx="259839" cy="220936"/>
            </a:xfrm>
            <a:custGeom>
              <a:avLst/>
              <a:gdLst/>
              <a:ahLst/>
              <a:cxnLst/>
              <a:rect l="l" t="t" r="r" b="b"/>
              <a:pathLst>
                <a:path w="8202" h="6974" extrusionOk="0">
                  <a:moveTo>
                    <a:pt x="3198" y="1"/>
                  </a:moveTo>
                  <a:cubicBezTo>
                    <a:pt x="2177" y="1"/>
                    <a:pt x="1174" y="493"/>
                    <a:pt x="560" y="1413"/>
                  </a:cubicBezTo>
                  <a:cubicBezTo>
                    <a:pt x="179" y="1973"/>
                    <a:pt x="1" y="2640"/>
                    <a:pt x="25" y="3318"/>
                  </a:cubicBezTo>
                  <a:cubicBezTo>
                    <a:pt x="60" y="3949"/>
                    <a:pt x="287" y="4556"/>
                    <a:pt x="668" y="5080"/>
                  </a:cubicBezTo>
                  <a:lnTo>
                    <a:pt x="596" y="6795"/>
                  </a:lnTo>
                  <a:cubicBezTo>
                    <a:pt x="596" y="6854"/>
                    <a:pt x="620" y="6914"/>
                    <a:pt x="668" y="6938"/>
                  </a:cubicBezTo>
                  <a:cubicBezTo>
                    <a:pt x="703" y="6962"/>
                    <a:pt x="727" y="6973"/>
                    <a:pt x="763" y="6973"/>
                  </a:cubicBezTo>
                  <a:cubicBezTo>
                    <a:pt x="787" y="6973"/>
                    <a:pt x="799" y="6973"/>
                    <a:pt x="834" y="6962"/>
                  </a:cubicBezTo>
                  <a:lnTo>
                    <a:pt x="2382" y="6235"/>
                  </a:lnTo>
                  <a:cubicBezTo>
                    <a:pt x="2647" y="6300"/>
                    <a:pt x="2916" y="6333"/>
                    <a:pt x="3186" y="6333"/>
                  </a:cubicBezTo>
                  <a:cubicBezTo>
                    <a:pt x="3512" y="6333"/>
                    <a:pt x="3837" y="6285"/>
                    <a:pt x="4156" y="6188"/>
                  </a:cubicBezTo>
                  <a:cubicBezTo>
                    <a:pt x="4240" y="6152"/>
                    <a:pt x="4287" y="6069"/>
                    <a:pt x="4251" y="5973"/>
                  </a:cubicBezTo>
                  <a:cubicBezTo>
                    <a:pt x="4233" y="5909"/>
                    <a:pt x="4172" y="5866"/>
                    <a:pt x="4107" y="5866"/>
                  </a:cubicBezTo>
                  <a:cubicBezTo>
                    <a:pt x="4088" y="5866"/>
                    <a:pt x="4068" y="5870"/>
                    <a:pt x="4049" y="5878"/>
                  </a:cubicBezTo>
                  <a:cubicBezTo>
                    <a:pt x="3772" y="5971"/>
                    <a:pt x="3484" y="6015"/>
                    <a:pt x="3198" y="6015"/>
                  </a:cubicBezTo>
                  <a:cubicBezTo>
                    <a:pt x="2931" y="6015"/>
                    <a:pt x="2664" y="5976"/>
                    <a:pt x="2406" y="5902"/>
                  </a:cubicBezTo>
                  <a:cubicBezTo>
                    <a:pt x="2391" y="5897"/>
                    <a:pt x="2376" y="5894"/>
                    <a:pt x="2361" y="5894"/>
                  </a:cubicBezTo>
                  <a:cubicBezTo>
                    <a:pt x="2339" y="5894"/>
                    <a:pt x="2315" y="5900"/>
                    <a:pt x="2287" y="5914"/>
                  </a:cubicBezTo>
                  <a:lnTo>
                    <a:pt x="941" y="6533"/>
                  </a:lnTo>
                  <a:lnTo>
                    <a:pt x="941" y="6533"/>
                  </a:lnTo>
                  <a:lnTo>
                    <a:pt x="1013" y="5021"/>
                  </a:lnTo>
                  <a:cubicBezTo>
                    <a:pt x="1013" y="4985"/>
                    <a:pt x="1001" y="4949"/>
                    <a:pt x="977" y="4902"/>
                  </a:cubicBezTo>
                  <a:cubicBezTo>
                    <a:pt x="203" y="3937"/>
                    <a:pt x="168" y="2604"/>
                    <a:pt x="846" y="1568"/>
                  </a:cubicBezTo>
                  <a:cubicBezTo>
                    <a:pt x="1393" y="759"/>
                    <a:pt x="2293" y="318"/>
                    <a:pt x="3208" y="318"/>
                  </a:cubicBezTo>
                  <a:cubicBezTo>
                    <a:pt x="3748" y="318"/>
                    <a:pt x="4294" y="472"/>
                    <a:pt x="4775" y="794"/>
                  </a:cubicBezTo>
                  <a:cubicBezTo>
                    <a:pt x="5430" y="1247"/>
                    <a:pt x="5883" y="1949"/>
                    <a:pt x="6002" y="2735"/>
                  </a:cubicBezTo>
                  <a:cubicBezTo>
                    <a:pt x="6013" y="2811"/>
                    <a:pt x="6083" y="2867"/>
                    <a:pt x="6168" y="2867"/>
                  </a:cubicBezTo>
                  <a:cubicBezTo>
                    <a:pt x="6176" y="2867"/>
                    <a:pt x="6184" y="2867"/>
                    <a:pt x="6192" y="2866"/>
                  </a:cubicBezTo>
                  <a:cubicBezTo>
                    <a:pt x="6275" y="2854"/>
                    <a:pt x="6335" y="2759"/>
                    <a:pt x="6323" y="2675"/>
                  </a:cubicBezTo>
                  <a:cubicBezTo>
                    <a:pt x="6264" y="2282"/>
                    <a:pt x="6133" y="1913"/>
                    <a:pt x="5954" y="1592"/>
                  </a:cubicBezTo>
                  <a:cubicBezTo>
                    <a:pt x="5990" y="1532"/>
                    <a:pt x="6025" y="1473"/>
                    <a:pt x="6073" y="1413"/>
                  </a:cubicBezTo>
                  <a:cubicBezTo>
                    <a:pt x="6133" y="1330"/>
                    <a:pt x="6192" y="1270"/>
                    <a:pt x="6252" y="1199"/>
                  </a:cubicBezTo>
                  <a:cubicBezTo>
                    <a:pt x="6395" y="1056"/>
                    <a:pt x="6561" y="901"/>
                    <a:pt x="6740" y="782"/>
                  </a:cubicBezTo>
                  <a:cubicBezTo>
                    <a:pt x="7121" y="520"/>
                    <a:pt x="7585" y="365"/>
                    <a:pt x="8050" y="318"/>
                  </a:cubicBezTo>
                  <a:cubicBezTo>
                    <a:pt x="8057" y="320"/>
                    <a:pt x="8065" y="322"/>
                    <a:pt x="8073" y="322"/>
                  </a:cubicBezTo>
                  <a:cubicBezTo>
                    <a:pt x="8137" y="322"/>
                    <a:pt x="8202" y="238"/>
                    <a:pt x="8180" y="163"/>
                  </a:cubicBezTo>
                  <a:cubicBezTo>
                    <a:pt x="8169" y="75"/>
                    <a:pt x="8107" y="7"/>
                    <a:pt x="8022" y="7"/>
                  </a:cubicBezTo>
                  <a:cubicBezTo>
                    <a:pt x="8016" y="7"/>
                    <a:pt x="8009" y="7"/>
                    <a:pt x="8002" y="8"/>
                  </a:cubicBezTo>
                  <a:cubicBezTo>
                    <a:pt x="7490" y="56"/>
                    <a:pt x="6978" y="234"/>
                    <a:pt x="6549" y="532"/>
                  </a:cubicBezTo>
                  <a:cubicBezTo>
                    <a:pt x="6359" y="663"/>
                    <a:pt x="6156" y="818"/>
                    <a:pt x="6002" y="996"/>
                  </a:cubicBezTo>
                  <a:cubicBezTo>
                    <a:pt x="5918" y="1068"/>
                    <a:pt x="5859" y="1139"/>
                    <a:pt x="5799" y="1211"/>
                  </a:cubicBezTo>
                  <a:cubicBezTo>
                    <a:pt x="5787" y="1247"/>
                    <a:pt x="5764" y="1258"/>
                    <a:pt x="5740" y="1294"/>
                  </a:cubicBezTo>
                  <a:cubicBezTo>
                    <a:pt x="5525" y="996"/>
                    <a:pt x="5252" y="735"/>
                    <a:pt x="4954" y="532"/>
                  </a:cubicBezTo>
                  <a:cubicBezTo>
                    <a:pt x="4414" y="174"/>
                    <a:pt x="3803" y="1"/>
                    <a:pt x="3198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4015113" y="2540870"/>
              <a:ext cx="96212" cy="95832"/>
            </a:xfrm>
            <a:custGeom>
              <a:avLst/>
              <a:gdLst/>
              <a:ahLst/>
              <a:cxnLst/>
              <a:rect l="l" t="t" r="r" b="b"/>
              <a:pathLst>
                <a:path w="3037" h="3025" extrusionOk="0">
                  <a:moveTo>
                    <a:pt x="1418" y="346"/>
                  </a:moveTo>
                  <a:cubicBezTo>
                    <a:pt x="2013" y="346"/>
                    <a:pt x="2501" y="834"/>
                    <a:pt x="2501" y="1430"/>
                  </a:cubicBezTo>
                  <a:cubicBezTo>
                    <a:pt x="2501" y="1668"/>
                    <a:pt x="2430" y="1894"/>
                    <a:pt x="2299" y="2072"/>
                  </a:cubicBezTo>
                  <a:lnTo>
                    <a:pt x="1537" y="1310"/>
                  </a:lnTo>
                  <a:cubicBezTo>
                    <a:pt x="1507" y="1281"/>
                    <a:pt x="1462" y="1266"/>
                    <a:pt x="1418" y="1266"/>
                  </a:cubicBezTo>
                  <a:cubicBezTo>
                    <a:pt x="1373" y="1266"/>
                    <a:pt x="1328" y="1281"/>
                    <a:pt x="1298" y="1310"/>
                  </a:cubicBezTo>
                  <a:cubicBezTo>
                    <a:pt x="1239" y="1370"/>
                    <a:pt x="1239" y="1489"/>
                    <a:pt x="1298" y="1549"/>
                  </a:cubicBezTo>
                  <a:lnTo>
                    <a:pt x="2060" y="2311"/>
                  </a:lnTo>
                  <a:cubicBezTo>
                    <a:pt x="1870" y="2442"/>
                    <a:pt x="1656" y="2513"/>
                    <a:pt x="1418" y="2513"/>
                  </a:cubicBezTo>
                  <a:cubicBezTo>
                    <a:pt x="822" y="2513"/>
                    <a:pt x="334" y="2025"/>
                    <a:pt x="334" y="1430"/>
                  </a:cubicBezTo>
                  <a:cubicBezTo>
                    <a:pt x="334" y="834"/>
                    <a:pt x="822" y="346"/>
                    <a:pt x="1418" y="346"/>
                  </a:cubicBezTo>
                  <a:close/>
                  <a:moveTo>
                    <a:pt x="1429" y="1"/>
                  </a:moveTo>
                  <a:cubicBezTo>
                    <a:pt x="644" y="1"/>
                    <a:pt x="1" y="644"/>
                    <a:pt x="1" y="1430"/>
                  </a:cubicBezTo>
                  <a:cubicBezTo>
                    <a:pt x="1" y="2215"/>
                    <a:pt x="644" y="2858"/>
                    <a:pt x="1429" y="2858"/>
                  </a:cubicBezTo>
                  <a:cubicBezTo>
                    <a:pt x="1763" y="2858"/>
                    <a:pt x="2072" y="2739"/>
                    <a:pt x="2310" y="2549"/>
                  </a:cubicBezTo>
                  <a:lnTo>
                    <a:pt x="2739" y="2977"/>
                  </a:lnTo>
                  <a:cubicBezTo>
                    <a:pt x="2775" y="3001"/>
                    <a:pt x="2811" y="3025"/>
                    <a:pt x="2858" y="3025"/>
                  </a:cubicBezTo>
                  <a:cubicBezTo>
                    <a:pt x="2906" y="3025"/>
                    <a:pt x="2953" y="3001"/>
                    <a:pt x="2977" y="2977"/>
                  </a:cubicBezTo>
                  <a:cubicBezTo>
                    <a:pt x="3037" y="2918"/>
                    <a:pt x="3037" y="2811"/>
                    <a:pt x="2977" y="2739"/>
                  </a:cubicBezTo>
                  <a:lnTo>
                    <a:pt x="2549" y="2311"/>
                  </a:lnTo>
                  <a:cubicBezTo>
                    <a:pt x="2739" y="2072"/>
                    <a:pt x="2858" y="1751"/>
                    <a:pt x="2858" y="1430"/>
                  </a:cubicBezTo>
                  <a:cubicBezTo>
                    <a:pt x="2858" y="644"/>
                    <a:pt x="2215" y="1"/>
                    <a:pt x="1429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4186375" y="2539381"/>
              <a:ext cx="77331" cy="90541"/>
            </a:xfrm>
            <a:custGeom>
              <a:avLst/>
              <a:gdLst/>
              <a:ahLst/>
              <a:cxnLst/>
              <a:rect l="l" t="t" r="r" b="b"/>
              <a:pathLst>
                <a:path w="2441" h="2858" extrusionOk="0">
                  <a:moveTo>
                    <a:pt x="1203" y="607"/>
                  </a:moveTo>
                  <a:lnTo>
                    <a:pt x="1572" y="1524"/>
                  </a:lnTo>
                  <a:lnTo>
                    <a:pt x="834" y="1524"/>
                  </a:lnTo>
                  <a:lnTo>
                    <a:pt x="1203" y="607"/>
                  </a:lnTo>
                  <a:close/>
                  <a:moveTo>
                    <a:pt x="1215" y="0"/>
                  </a:moveTo>
                  <a:cubicBezTo>
                    <a:pt x="1155" y="0"/>
                    <a:pt x="1084" y="48"/>
                    <a:pt x="1072" y="107"/>
                  </a:cubicBezTo>
                  <a:lnTo>
                    <a:pt x="441" y="1619"/>
                  </a:lnTo>
                  <a:lnTo>
                    <a:pt x="24" y="2620"/>
                  </a:lnTo>
                  <a:cubicBezTo>
                    <a:pt x="0" y="2715"/>
                    <a:pt x="24" y="2798"/>
                    <a:pt x="119" y="2846"/>
                  </a:cubicBezTo>
                  <a:cubicBezTo>
                    <a:pt x="139" y="2851"/>
                    <a:pt x="159" y="2854"/>
                    <a:pt x="179" y="2854"/>
                  </a:cubicBezTo>
                  <a:cubicBezTo>
                    <a:pt x="245" y="2854"/>
                    <a:pt x="309" y="2823"/>
                    <a:pt x="345" y="2750"/>
                  </a:cubicBezTo>
                  <a:lnTo>
                    <a:pt x="714" y="1858"/>
                  </a:lnTo>
                  <a:lnTo>
                    <a:pt x="1750" y="1858"/>
                  </a:lnTo>
                  <a:lnTo>
                    <a:pt x="2131" y="2750"/>
                  </a:lnTo>
                  <a:cubicBezTo>
                    <a:pt x="2155" y="2810"/>
                    <a:pt x="2215" y="2858"/>
                    <a:pt x="2274" y="2858"/>
                  </a:cubicBezTo>
                  <a:cubicBezTo>
                    <a:pt x="2286" y="2858"/>
                    <a:pt x="2322" y="2858"/>
                    <a:pt x="2334" y="2846"/>
                  </a:cubicBezTo>
                  <a:cubicBezTo>
                    <a:pt x="2405" y="2798"/>
                    <a:pt x="2441" y="2715"/>
                    <a:pt x="2405" y="2620"/>
                  </a:cubicBezTo>
                  <a:lnTo>
                    <a:pt x="1988" y="1619"/>
                  </a:lnTo>
                  <a:lnTo>
                    <a:pt x="1369" y="107"/>
                  </a:lnTo>
                  <a:cubicBezTo>
                    <a:pt x="1334" y="48"/>
                    <a:pt x="1274" y="0"/>
                    <a:pt x="1215" y="0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7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Reality Check</a:t>
            </a:r>
            <a:endParaRPr/>
          </a:p>
        </p:txBody>
      </p:sp>
      <p:sp>
        <p:nvSpPr>
          <p:cNvPr id="336" name="Google Shape;336;p27"/>
          <p:cNvSpPr txBox="1">
            <a:spLocks noGrp="1"/>
          </p:cNvSpPr>
          <p:nvPr>
            <p:ph type="body" idx="1"/>
          </p:nvPr>
        </p:nvSpPr>
        <p:spPr>
          <a:xfrm>
            <a:off x="384875" y="1286850"/>
            <a:ext cx="5061600" cy="3369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2"/>
                </a:solidFill>
              </a:rPr>
              <a:t>Question for audience:</a:t>
            </a:r>
            <a:r>
              <a:rPr lang="en" sz="1600">
                <a:solidFill>
                  <a:schemeClr val="dk2"/>
                </a:solidFill>
              </a:rPr>
              <a:t> 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2"/>
                </a:solidFill>
              </a:rPr>
              <a:t>How many people here can get a solid day's worth of work done at the office?</a:t>
            </a:r>
            <a:endParaRPr sz="1600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b="1">
                <a:solidFill>
                  <a:schemeClr val="dk2"/>
                </a:solidFill>
              </a:rPr>
              <a:t>The truth:</a:t>
            </a:r>
            <a:endParaRPr sz="1600" b="1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</a:rPr>
              <a:t>7 hours of back-to-back meetings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</a:rPr>
              <a:t>Maybe 30-minute lunch (eaten between meetings)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</a:rPr>
              <a:t>Some people work evenings/weekends just to get actual work done</a:t>
            </a:r>
            <a:endParaRPr sz="1600">
              <a:solidFill>
                <a:schemeClr val="dk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roxima Nova"/>
              <a:buChar char="●"/>
            </a:pPr>
            <a:r>
              <a:rPr lang="en" sz="1600">
                <a:solidFill>
                  <a:schemeClr val="dk2"/>
                </a:solidFill>
              </a:rPr>
              <a:t>PMs messaging on weekends to catch up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1610875" y="1624225"/>
            <a:ext cx="5892900" cy="148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900"/>
              <a:t>This is </a:t>
            </a:r>
            <a:r>
              <a:rPr lang="en" sz="6900" i="1" u="sng"/>
              <a:t>NOT</a:t>
            </a:r>
            <a:r>
              <a:rPr lang="en" sz="6900"/>
              <a:t> sustainable.</a:t>
            </a:r>
            <a:endParaRPr sz="6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9"/>
          <p:cNvSpPr txBox="1">
            <a:spLocks noGrp="1"/>
          </p:cNvSpPr>
          <p:nvPr>
            <p:ph type="subTitle" idx="1"/>
          </p:nvPr>
        </p:nvSpPr>
        <p:spPr>
          <a:xfrm>
            <a:off x="491525" y="3981450"/>
            <a:ext cx="6930000" cy="4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b="1"/>
              <a:t>The Magic: </a:t>
            </a:r>
            <a:r>
              <a:rPr lang="en"/>
              <a:t>Making them work together strategically.</a:t>
            </a:r>
            <a:endParaRPr/>
          </a:p>
        </p:txBody>
      </p:sp>
      <p:sp>
        <p:nvSpPr>
          <p:cNvPr id="347" name="Google Shape;347;p29"/>
          <p:cNvSpPr txBox="1">
            <a:spLocks noGrp="1"/>
          </p:cNvSpPr>
          <p:nvPr>
            <p:ph type="title"/>
          </p:nvPr>
        </p:nvSpPr>
        <p:spPr>
          <a:xfrm>
            <a:off x="384875" y="483500"/>
            <a:ext cx="6360600" cy="55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Simple Solution Framework</a:t>
            </a:r>
            <a:endParaRPr/>
          </a:p>
        </p:txBody>
      </p:sp>
      <p:sp>
        <p:nvSpPr>
          <p:cNvPr id="348" name="Google Shape;348;p29"/>
          <p:cNvSpPr txBox="1"/>
          <p:nvPr/>
        </p:nvSpPr>
        <p:spPr>
          <a:xfrm>
            <a:off x="1221300" y="1823375"/>
            <a:ext cx="16302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Messaging </a:t>
            </a:r>
            <a:b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Software:</a:t>
            </a:r>
            <a:b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Slack, Teams, Google Chat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29"/>
          <p:cNvSpPr txBox="1"/>
          <p:nvPr/>
        </p:nvSpPr>
        <p:spPr>
          <a:xfrm>
            <a:off x="3756900" y="1969025"/>
            <a:ext cx="1630200" cy="1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Ticketing </a:t>
            </a:r>
            <a:b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System:</a:t>
            </a:r>
            <a:br>
              <a:rPr lang="en" b="1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rPr>
              <a:t>Jira, Zendesk, Azure DevOps, Monday.com</a:t>
            </a:r>
            <a:endParaRPr sz="24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50" name="Google Shape;350;p29"/>
          <p:cNvSpPr txBox="1"/>
          <p:nvPr/>
        </p:nvSpPr>
        <p:spPr>
          <a:xfrm>
            <a:off x="6364650" y="1772125"/>
            <a:ext cx="1630200" cy="14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Video</a:t>
            </a:r>
            <a:br>
              <a:rPr lang="en" b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 b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Recording:</a:t>
            </a:r>
            <a:br>
              <a:rPr lang="en" b="1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Zoom, Google Meet, Loom, WebEx, even FaceTime</a:t>
            </a:r>
            <a:endParaRPr sz="21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accent1"/>
                </a:solidFill>
              </a:rPr>
              <a:t>Meeting Reality Check</a:t>
            </a:r>
            <a:endParaRPr sz="7200">
              <a:solidFill>
                <a:schemeClr val="accent1"/>
              </a:solidFill>
            </a:endParaRPr>
          </a:p>
        </p:txBody>
      </p:sp>
      <p:sp>
        <p:nvSpPr>
          <p:cNvPr id="356" name="Google Shape;356;p3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>
                <a:latin typeface="Proxima Nova Extrabold"/>
                <a:ea typeface="Proxima Nova Extrabold"/>
                <a:cs typeface="Proxima Nova Extrabold"/>
                <a:sym typeface="Proxima Nova Extrabold"/>
              </a:rPr>
              <a:t>Truth Bomb:</a:t>
            </a:r>
            <a:endParaRPr sz="2200">
              <a:latin typeface="Proxima Nova Extrabold"/>
              <a:ea typeface="Proxima Nova Extrabold"/>
              <a:cs typeface="Proxima Nova Extrabold"/>
              <a:sym typeface="Proxima Nova Extrabold"/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Unless you need to brainstorm and make decisions together, </a:t>
            </a:r>
            <a:br>
              <a:rPr lang="en"/>
            </a:br>
            <a:r>
              <a:rPr lang="en"/>
              <a:t>you don’t need a meeting</a:t>
            </a:r>
            <a:endParaRPr/>
          </a:p>
          <a:p>
            <a:pPr marL="0" lvl="0" indent="0" algn="ctr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W Slide Deck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4422</Words>
  <Application>Microsoft Macintosh PowerPoint</Application>
  <PresentationFormat>On-screen Show (16:9)</PresentationFormat>
  <Paragraphs>476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Proxima Nova Extrabold</vt:lpstr>
      <vt:lpstr>Calibri</vt:lpstr>
      <vt:lpstr>Proxima Nova</vt:lpstr>
      <vt:lpstr>Manrope Medium</vt:lpstr>
      <vt:lpstr>Proxima Nova Semibold</vt:lpstr>
      <vt:lpstr>WW Slide Deck</vt:lpstr>
      <vt:lpstr>The PM's Playbook: Transforming Dev Productivity Through Modern Work Management</vt:lpstr>
      <vt:lpstr>Thank You Sponsors!</vt:lpstr>
      <vt:lpstr>Heather Ronnebeck</vt:lpstr>
      <vt:lpstr>The Universal Problem</vt:lpstr>
      <vt:lpstr>Meeting Overload = Productivity Death</vt:lpstr>
      <vt:lpstr>The Reality Check</vt:lpstr>
      <vt:lpstr>This is NOT sustainable.</vt:lpstr>
      <vt:lpstr>The Simple Solution Framework</vt:lpstr>
      <vt:lpstr>Meeting Reality Check</vt:lpstr>
      <vt:lpstr>Meeting Reality Check</vt:lpstr>
      <vt:lpstr>Why Loom Changes Everything</vt:lpstr>
      <vt:lpstr>Loom Demo</vt:lpstr>
      <vt:lpstr>Sharing Your Loom Videos</vt:lpstr>
      <vt:lpstr>Slack Strategy - Stop the Channel Chaos</vt:lpstr>
      <vt:lpstr>Slack Threading Magic</vt:lpstr>
      <vt:lpstr>The Stand-up Bot Truth</vt:lpstr>
      <vt:lpstr>Create Jira Tickets from Slack</vt:lpstr>
      <vt:lpstr>PowerPoint Presentation</vt:lpstr>
      <vt:lpstr>PowerPoint Presentation</vt:lpstr>
      <vt:lpstr>PowerPoint Presentation</vt:lpstr>
      <vt:lpstr>PowerPoint Presentation</vt:lpstr>
      <vt:lpstr>GitHub Integration Bonus</vt:lpstr>
      <vt:lpstr>Making Jira Talk to Slack</vt:lpstr>
      <vt:lpstr>Confluence Too</vt:lpstr>
      <vt:lpstr>Calendar &amp; Focus Time Strategy</vt:lpstr>
      <vt:lpstr>Notification Sanity</vt:lpstr>
      <vt:lpstr>The Context Switching Reality</vt:lpstr>
      <vt:lpstr>Remember:  Everyone only has 4-6 hours of actual productivity per day Goal:  Make the most of those hours!</vt:lpstr>
      <vt:lpstr>Personal Reality Check</vt:lpstr>
      <vt:lpstr>Thank You!</vt:lpstr>
      <vt:lpstr>Questions &amp; Discussions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Heather Ronnebeck</cp:lastModifiedBy>
  <cp:revision>1</cp:revision>
  <dcterms:modified xsi:type="dcterms:W3CDTF">2025-09-27T12:28:44Z</dcterms:modified>
</cp:coreProperties>
</file>