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449" r:id="rId2"/>
    <p:sldId id="450" r:id="rId3"/>
    <p:sldId id="495" r:id="rId4"/>
    <p:sldId id="452" r:id="rId5"/>
    <p:sldId id="453" r:id="rId6"/>
    <p:sldId id="454" r:id="rId7"/>
    <p:sldId id="455" r:id="rId8"/>
    <p:sldId id="456" r:id="rId9"/>
    <p:sldId id="457" r:id="rId10"/>
    <p:sldId id="496" r:id="rId11"/>
    <p:sldId id="459" r:id="rId12"/>
    <p:sldId id="460" r:id="rId13"/>
    <p:sldId id="461" r:id="rId14"/>
    <p:sldId id="462" r:id="rId15"/>
    <p:sldId id="497" r:id="rId16"/>
    <p:sldId id="464" r:id="rId17"/>
    <p:sldId id="465" r:id="rId18"/>
    <p:sldId id="466" r:id="rId19"/>
    <p:sldId id="467" r:id="rId20"/>
    <p:sldId id="469" r:id="rId21"/>
    <p:sldId id="498" r:id="rId22"/>
    <p:sldId id="471" r:id="rId23"/>
    <p:sldId id="472" r:id="rId24"/>
    <p:sldId id="501" r:id="rId25"/>
    <p:sldId id="502" r:id="rId26"/>
    <p:sldId id="500" r:id="rId27"/>
    <p:sldId id="473" r:id="rId28"/>
    <p:sldId id="474" r:id="rId29"/>
    <p:sldId id="475" r:id="rId30"/>
    <p:sldId id="503" r:id="rId31"/>
    <p:sldId id="479" r:id="rId32"/>
    <p:sldId id="480" r:id="rId33"/>
    <p:sldId id="504" r:id="rId34"/>
    <p:sldId id="482" r:id="rId35"/>
    <p:sldId id="483" r:id="rId36"/>
    <p:sldId id="484" r:id="rId37"/>
    <p:sldId id="485" r:id="rId38"/>
    <p:sldId id="486" r:id="rId39"/>
    <p:sldId id="505" r:id="rId40"/>
    <p:sldId id="488" r:id="rId41"/>
    <p:sldId id="489" r:id="rId42"/>
    <p:sldId id="490" r:id="rId43"/>
    <p:sldId id="491" r:id="rId44"/>
    <p:sldId id="492" r:id="rId45"/>
    <p:sldId id="493" r:id="rId46"/>
    <p:sldId id="494" r:id="rId47"/>
    <p:sldId id="396" r:id="rId4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620" autoAdjust="0"/>
    <p:restoredTop sz="94468" autoAdjust="0"/>
  </p:normalViewPr>
  <p:slideViewPr>
    <p:cSldViewPr>
      <p:cViewPr varScale="1">
        <p:scale>
          <a:sx n="51" d="100"/>
          <a:sy n="51" d="100"/>
        </p:scale>
        <p:origin x="66" y="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2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 userDrawn="1"/>
        </p:nvSpPr>
        <p:spPr>
          <a:xfrm>
            <a:off x="250913" y="571500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Telerik Software Academy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 userDrawn="1"/>
        </p:nvSpPr>
        <p:spPr>
          <a:xfrm>
            <a:off x="250916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schoolacademy.telerik.com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 userDrawn="1"/>
        </p:nvSpPr>
        <p:spPr>
          <a:xfrm>
            <a:off x="250912" y="52937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School Academy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hyperlink" Target="http://schoolacademy.telerik.com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096628"/>
            <a:ext cx="6324600" cy="875171"/>
          </a:xfrm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Database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88480"/>
            <a:ext cx="7162800" cy="873920"/>
          </a:xfrm>
        </p:spPr>
        <p:txBody>
          <a:bodyPr/>
          <a:lstStyle/>
          <a:p>
            <a:r>
              <a:rPr lang="en-US" dirty="0" smtClean="0"/>
              <a:t>Creating E/R Diagrams with SQL Server Management Studio and MySQL Workbench</a:t>
            </a:r>
            <a:endParaRPr lang="bg-BG" dirty="0" smtClean="0"/>
          </a:p>
        </p:txBody>
      </p:sp>
      <p:pic>
        <p:nvPicPr>
          <p:cNvPr id="46082" name="Picture 2" descr="http://www.filebuzz.com/software_screenshot/full/27769-database_icon_libra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9568" y="4648200"/>
            <a:ext cx="1843881" cy="1688042"/>
          </a:xfrm>
          <a:prstGeom prst="roundRect">
            <a:avLst>
              <a:gd name="adj" fmla="val 3536"/>
            </a:avLst>
          </a:prstGeom>
          <a:noFill/>
        </p:spPr>
      </p:pic>
      <p:pic>
        <p:nvPicPr>
          <p:cNvPr id="46084" name="Picture 4" descr="http://zenagile.files.wordpress.com/2009/07/icon-patterns-to-apply.png?w=128&amp;h=128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475578">
            <a:off x="492958" y="845993"/>
            <a:ext cx="1095813" cy="1095813"/>
          </a:xfrm>
          <a:prstGeom prst="roundRect">
            <a:avLst>
              <a:gd name="adj" fmla="val 5504"/>
            </a:avLst>
          </a:prstGeom>
          <a:noFill/>
        </p:spPr>
      </p:pic>
      <p:pic>
        <p:nvPicPr>
          <p:cNvPr id="11" name="Picture 10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253795" y="4648200"/>
            <a:ext cx="2263775" cy="1676400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2" name="Picture 2" descr="http://www.fordesigner.com/pic/zip/20097815454615577801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21053138">
            <a:off x="1609817" y="744085"/>
            <a:ext cx="1199998" cy="1133332"/>
          </a:xfrm>
          <a:prstGeom prst="roundRect">
            <a:avLst>
              <a:gd name="adj" fmla="val 6693"/>
            </a:avLst>
          </a:prstGeom>
          <a:noFill/>
        </p:spPr>
      </p:pic>
      <p:pic>
        <p:nvPicPr>
          <p:cNvPr id="14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1" t="-5795" r="-4592" b="-7189"/>
          <a:stretch/>
        </p:blipFill>
        <p:spPr bwMode="auto">
          <a:xfrm rot="192683">
            <a:off x="7222288" y="812773"/>
            <a:ext cx="1571391" cy="995955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5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 rot="287454">
            <a:off x="570666" y="4026527"/>
            <a:ext cx="1906667" cy="995956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836" y="2137035"/>
            <a:ext cx="1414764" cy="154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0"/>
          <p:cNvSpPr txBox="1"/>
          <p:nvPr/>
        </p:nvSpPr>
        <p:spPr>
          <a:xfrm rot="21314690">
            <a:off x="2902462" y="702364"/>
            <a:ext cx="43002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0" stA="50000" endPos="50000" dist="12700" dir="5400000" sy="-100000" algn="bl" rotWithShape="0"/>
                </a:effectLst>
                <a:hlinkClick r:id="rId10"/>
              </a:rPr>
              <a:t>http://schoolacademy.telerik.com</a:t>
            </a:r>
            <a:endParaRPr lang="en-US" sz="22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0" stA="50000" endPos="50000" dist="127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31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674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Data Modeling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sz="400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Data Types in</a:t>
            </a:r>
            <a:r>
              <a:rPr lang="bg-BG" sz="400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00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SQL Server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Creating Databases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Creating Tables</a:t>
            </a:r>
            <a:endParaRPr lang="bg-BG" dirty="0" smtClean="0"/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and Identity Columns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Creating Relationships between the Tables</a:t>
            </a:r>
          </a:p>
          <a:p>
            <a:pPr marL="1182688" lvl="2" indent="-542925">
              <a:lnSpc>
                <a:spcPct val="100000"/>
              </a:lnSpc>
            </a:pPr>
            <a:r>
              <a:rPr lang="en-US" dirty="0" smtClean="0"/>
              <a:t>One-to-many, Many-to-many, One-to-one</a:t>
            </a:r>
            <a:endParaRPr lang="bg-BG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Naming Conventions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in MySQL Workbench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3" descr="C:\Trash\SQL-data-typ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646456">
            <a:off x="6912553" y="758140"/>
            <a:ext cx="1408014" cy="2314871"/>
          </a:xfrm>
          <a:prstGeom prst="roundRect">
            <a:avLst>
              <a:gd name="adj" fmla="val 31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6460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Numeric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 smtClean="0"/>
              <a:t> (1-bit),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integer </a:t>
            </a:r>
            <a:r>
              <a:rPr lang="en-US" noProof="1" smtClean="0"/>
              <a:t>(32-bit),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 smtClean="0"/>
              <a:t> (64-bit)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 smtClean="0"/>
              <a:t> – </a:t>
            </a:r>
            <a:r>
              <a:rPr lang="en-US" dirty="0" smtClean="0"/>
              <a:t>for money (precise) operations</a:t>
            </a:r>
            <a:endParaRPr lang="en-US" noProof="1" smtClean="0"/>
          </a:p>
          <a:p>
            <a:pPr>
              <a:lnSpc>
                <a:spcPct val="100000"/>
              </a:lnSpc>
            </a:pPr>
            <a:r>
              <a:rPr lang="en-US" dirty="0" smtClean="0"/>
              <a:t>Strings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fixed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variable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Unicode </a:t>
            </a:r>
            <a:r>
              <a:rPr lang="en-US" dirty="0" smtClean="0"/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US" noProof="1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ntext</a:t>
            </a:r>
            <a:r>
              <a:rPr lang="en-US" noProof="1" smtClean="0"/>
              <a:t> – text data block (unlimited size)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Binary data</a:t>
            </a:r>
            <a:endParaRPr lang="bg-BG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 smtClean="0"/>
              <a:t> – </a:t>
            </a:r>
            <a:r>
              <a:rPr lang="en-US" dirty="0" smtClean="0"/>
              <a:t>a sequence of bits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 – a binary block up to</a:t>
            </a:r>
            <a:r>
              <a:rPr lang="bg-BG" dirty="0" smtClean="0"/>
              <a:t> </a:t>
            </a:r>
            <a:r>
              <a:rPr lang="en-US" dirty="0" smtClean="0"/>
              <a:t>1 GB</a:t>
            </a:r>
            <a:endParaRPr lang="bg-BG" dirty="0" smtClean="0"/>
          </a:p>
          <a:p>
            <a:r>
              <a:rPr lang="en-US" dirty="0" smtClean="0"/>
              <a:t>Date and time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date and time starting from</a:t>
            </a:r>
            <a:r>
              <a:rPr lang="bg-BG" dirty="0" smtClean="0"/>
              <a:t> </a:t>
            </a:r>
            <a:r>
              <a:rPr lang="en-US" dirty="0" smtClean="0"/>
              <a:t>1.1.17</a:t>
            </a:r>
            <a:r>
              <a:rPr lang="bg-BG" dirty="0" smtClean="0"/>
              <a:t>5</a:t>
            </a:r>
            <a:r>
              <a:rPr lang="en-US" dirty="0" smtClean="0"/>
              <a:t>3</a:t>
            </a:r>
            <a:r>
              <a:rPr lang="bg-BG" dirty="0" smtClean="0"/>
              <a:t> </a:t>
            </a:r>
            <a:r>
              <a:rPr lang="en-US" dirty="0" smtClean="0"/>
              <a:t>to</a:t>
            </a:r>
            <a:r>
              <a:rPr lang="bg-BG" dirty="0" smtClean="0"/>
              <a:t> 31.12. 9999</a:t>
            </a:r>
            <a:r>
              <a:rPr lang="en-US" dirty="0" smtClean="0"/>
              <a:t>, a precision of</a:t>
            </a:r>
            <a:r>
              <a:rPr lang="bg-BG" dirty="0" smtClean="0"/>
              <a:t> 1/300 </a:t>
            </a:r>
            <a:r>
              <a:rPr lang="en-US" dirty="0" smtClean="0"/>
              <a:t>sec</a:t>
            </a:r>
            <a:r>
              <a:rPr lang="bg-BG" dirty="0" smtClean="0"/>
              <a:t>.</a:t>
            </a:r>
            <a:endParaRPr lang="en-US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 smtClean="0"/>
              <a:t> – date and time (1-minute precision)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Other types</a:t>
            </a:r>
            <a:endParaRPr lang="bg-BG" dirty="0" smtClean="0"/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bg-BG" dirty="0" smtClean="0"/>
              <a:t> </a:t>
            </a:r>
            <a:r>
              <a:rPr lang="en-US" dirty="0" smtClean="0"/>
              <a:t>– automatically generated number whenever a change is made to the data row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uniqueidentifier</a:t>
            </a:r>
            <a:r>
              <a:rPr lang="en-US" dirty="0" smtClean="0"/>
              <a:t> – GUID identifier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xml</a:t>
            </a:r>
            <a:r>
              <a:rPr lang="en-US" dirty="0" smtClean="0"/>
              <a:t> – data in XML format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 descr="C:\downloads\Space Art HD Wallpapers\96 Space Art HD Wallpapers 1920x1080\Space.Art.Wallpaper.1920x1080_09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" y="4343400"/>
            <a:ext cx="7924800" cy="2133600"/>
          </a:xfrm>
          <a:prstGeom prst="roundRect">
            <a:avLst>
              <a:gd name="adj" fmla="val 31022"/>
            </a:avLst>
          </a:prstGeom>
          <a:noFill/>
          <a:effectLst>
            <a:softEdge rad="317500"/>
          </a:effectLst>
        </p:spPr>
      </p:pic>
      <p:pic>
        <p:nvPicPr>
          <p:cNvPr id="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1219200" y="4495800"/>
            <a:ext cx="2167468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1Right"/>
            <a:lightRig rig="threePt" dir="t"/>
          </a:scene3d>
          <a:sp3d>
            <a:bevelT/>
          </a:sp3d>
        </p:spPr>
      </p:pic>
      <p:pic>
        <p:nvPicPr>
          <p:cNvPr id="8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5672668" y="4495800"/>
            <a:ext cx="2099732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2Left"/>
            <a:lightRig rig="threePt" dir="t"/>
          </a:scene3d>
          <a:sp3d>
            <a:bevelT/>
          </a:sp3d>
        </p:spPr>
      </p:pic>
      <p:pic>
        <p:nvPicPr>
          <p:cNvPr id="33793" name="Picture 1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51075">
            <a:off x="3253117" y="4689141"/>
            <a:ext cx="2574728" cy="1213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61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Nullable</a:t>
            </a:r>
            <a:r>
              <a:rPr lang="en-US" dirty="0" smtClean="0"/>
              <a:t> and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types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All types in</a:t>
            </a:r>
            <a:r>
              <a:rPr lang="bg-BG" dirty="0" smtClean="0"/>
              <a:t> </a:t>
            </a:r>
            <a:r>
              <a:rPr lang="en-US" dirty="0" smtClean="0"/>
              <a:t>SQL Server may or may </a:t>
            </a:r>
            <a:br>
              <a:rPr lang="en-US" dirty="0" smtClean="0"/>
            </a:br>
            <a:r>
              <a:rPr lang="en-US" dirty="0" smtClean="0"/>
              <a:t>not allow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values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Define the primary key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dirty="0" smtClean="0"/>
              <a:t> 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increased values when a new row is inserted </a:t>
            </a:r>
            <a:r>
              <a:rPr lang="bg-BG" dirty="0" smtClean="0"/>
              <a:t>(</a:t>
            </a:r>
            <a:r>
              <a:rPr lang="en-US" dirty="0" smtClean="0"/>
              <a:t>auto-increment values)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Used in combination with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2770" name="Picture 2" descr="http://www.claritykit.com/web/Portals/0/images/icon_checkbox-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1181100"/>
            <a:ext cx="1181100" cy="1181100"/>
          </a:xfrm>
          <a:prstGeom prst="roundRect">
            <a:avLst>
              <a:gd name="adj" fmla="val 6232"/>
            </a:avLst>
          </a:prstGeom>
          <a:noFill/>
        </p:spPr>
      </p:pic>
      <p:pic>
        <p:nvPicPr>
          <p:cNvPr id="32772" name="Picture 4" descr="http://www.iconshock.com/img_jpg/REALVISTA/database/jpg/128/primary_key_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4043" y="2779643"/>
            <a:ext cx="1182757" cy="1182757"/>
          </a:xfrm>
          <a:prstGeom prst="roundRect">
            <a:avLst>
              <a:gd name="adj" fmla="val 623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9476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674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Data Modeling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/>
            </a:pPr>
            <a:r>
              <a:rPr lang="en-US" sz="400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Creating Databases in</a:t>
            </a:r>
            <a:r>
              <a:rPr lang="bg-BG" sz="400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00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SQL Server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Creating Tables</a:t>
            </a:r>
            <a:endParaRPr lang="bg-BG" dirty="0" smtClean="0"/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and Identity Columns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Creating Relationships between the Tables</a:t>
            </a:r>
          </a:p>
          <a:p>
            <a:pPr marL="1182688" lvl="2" indent="-542925">
              <a:lnSpc>
                <a:spcPct val="100000"/>
              </a:lnSpc>
            </a:pPr>
            <a:r>
              <a:rPr lang="en-US" dirty="0" smtClean="0"/>
              <a:t>One-to-many, Many-to-many, One-to-one</a:t>
            </a:r>
            <a:endParaRPr lang="bg-BG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Naming Conventions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in MySQL Workbench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smtClean="0"/>
              <a:t>starting</a:t>
            </a:r>
            <a:r>
              <a:rPr lang="bg-BG" dirty="0" smtClean="0"/>
              <a:t> </a:t>
            </a:r>
            <a:r>
              <a:rPr lang="en-US" dirty="0" smtClean="0"/>
              <a:t>SSMS a window pops up</a:t>
            </a:r>
            <a:endParaRPr lang="bg-BG" dirty="0" smtClean="0"/>
          </a:p>
          <a:p>
            <a:r>
              <a:rPr lang="en-US" dirty="0" smtClean="0"/>
              <a:t>Usually it is enough to just click the "Connect" button without changing anything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994" y="3185422"/>
            <a:ext cx="4097406" cy="3087482"/>
          </a:xfrm>
          <a:prstGeom prst="roundRect">
            <a:avLst>
              <a:gd name="adj" fmla="val 2115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16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en-US" dirty="0" smtClean="0"/>
              <a:t>Object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Explorer </a:t>
            </a:r>
            <a:r>
              <a:rPr lang="en-US" dirty="0" smtClean="0"/>
              <a:t>is the main tool</a:t>
            </a:r>
            <a:r>
              <a:rPr lang="bg-BG" dirty="0" smtClean="0"/>
              <a:t> </a:t>
            </a:r>
            <a:r>
              <a:rPr lang="en-US" dirty="0" smtClean="0"/>
              <a:t>to use when working with the database</a:t>
            </a:r>
            <a:r>
              <a:rPr lang="bg-BG" dirty="0" smtClean="0"/>
              <a:t> </a:t>
            </a:r>
            <a:r>
              <a:rPr lang="en-US" dirty="0" smtClean="0"/>
              <a:t>and its objects</a:t>
            </a:r>
            <a:endParaRPr lang="bg-BG" dirty="0" smtClean="0"/>
          </a:p>
          <a:p>
            <a:pPr>
              <a:spcBef>
                <a:spcPct val="45000"/>
              </a:spcBef>
            </a:pPr>
            <a:r>
              <a:rPr lang="en-US" dirty="0" smtClean="0"/>
              <a:t>Enables us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To create a new database</a:t>
            </a:r>
            <a:endParaRPr lang="bg-BG" dirty="0" smtClean="0"/>
          </a:p>
          <a:p>
            <a:pPr lvl="1"/>
            <a:r>
              <a:rPr lang="en-US" dirty="0" smtClean="0"/>
              <a:t>To create objects in the database</a:t>
            </a:r>
            <a:r>
              <a:rPr lang="bg-BG" dirty="0" smtClean="0"/>
              <a:t> (</a:t>
            </a:r>
            <a:r>
              <a:rPr lang="en-US" dirty="0" smtClean="0"/>
              <a:t>tables</a:t>
            </a:r>
            <a:r>
              <a:rPr lang="bg-BG" dirty="0" smtClean="0"/>
              <a:t>, </a:t>
            </a:r>
            <a:r>
              <a:rPr lang="en-US" dirty="0" smtClean="0"/>
              <a:t>stored procedures</a:t>
            </a:r>
            <a:r>
              <a:rPr lang="bg-BG" dirty="0" smtClean="0"/>
              <a:t>, </a:t>
            </a:r>
            <a:r>
              <a:rPr lang="en-US" dirty="0" smtClean="0"/>
              <a:t>relationships and others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To change the properties of objects</a:t>
            </a:r>
            <a:endParaRPr lang="bg-BG" dirty="0" smtClean="0"/>
          </a:p>
          <a:p>
            <a:pPr lvl="1"/>
            <a:r>
              <a:rPr lang="en-US" dirty="0" smtClean="0"/>
              <a:t>To enter records into the tables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smtClean="0"/>
              <a:t>New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2800" dirty="0" smtClean="0"/>
              <a:t>In</a:t>
            </a:r>
            <a:r>
              <a:rPr lang="bg-BG" sz="2800" dirty="0" smtClean="0"/>
              <a:t> </a:t>
            </a:r>
            <a:r>
              <a:rPr lang="en-US" sz="2800" dirty="0" smtClean="0"/>
              <a:t>Object Explorer we go to the "Databases"</a:t>
            </a:r>
            <a:r>
              <a:rPr lang="bg-BG" sz="2800" dirty="0" smtClean="0"/>
              <a:t> </a:t>
            </a:r>
            <a:r>
              <a:rPr lang="en-US" sz="2800" dirty="0" smtClean="0"/>
              <a:t>and choose</a:t>
            </a:r>
            <a:r>
              <a:rPr lang="bg-BG" sz="2800" dirty="0" smtClean="0"/>
              <a:t> "</a:t>
            </a:r>
            <a:r>
              <a:rPr lang="en-US" sz="2800" dirty="0" smtClean="0"/>
              <a:t>New Database…</a:t>
            </a:r>
            <a:r>
              <a:rPr lang="bg-BG" sz="2800" dirty="0" smtClean="0"/>
              <a:t>"</a:t>
            </a:r>
            <a:r>
              <a:rPr lang="en-US" sz="2800" dirty="0" smtClean="0"/>
              <a:t> from the context menu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328" y="2362200"/>
            <a:ext cx="6938818" cy="3987800"/>
          </a:xfrm>
          <a:prstGeom prst="roundRect">
            <a:avLst>
              <a:gd name="adj" fmla="val 1285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2412791" y="4114800"/>
            <a:ext cx="1625809" cy="318606"/>
          </a:xfrm>
          <a:custGeom>
            <a:avLst/>
            <a:gdLst>
              <a:gd name="connsiteX0" fmla="*/ 1364079 w 1364079"/>
              <a:gd name="connsiteY0" fmla="*/ 82158 h 380886"/>
              <a:gd name="connsiteX1" fmla="*/ 1354139 w 1364079"/>
              <a:gd name="connsiteY1" fmla="*/ 52341 h 380886"/>
              <a:gd name="connsiteX2" fmla="*/ 1324322 w 1364079"/>
              <a:gd name="connsiteY2" fmla="*/ 32463 h 380886"/>
              <a:gd name="connsiteX3" fmla="*/ 1055966 w 1364079"/>
              <a:gd name="connsiteY3" fmla="*/ 2645 h 380886"/>
              <a:gd name="connsiteX4" fmla="*/ 469557 w 1364079"/>
              <a:gd name="connsiteY4" fmla="*/ 12584 h 380886"/>
              <a:gd name="connsiteX5" fmla="*/ 399983 w 1364079"/>
              <a:gd name="connsiteY5" fmla="*/ 22523 h 380886"/>
              <a:gd name="connsiteX6" fmla="*/ 300592 w 1364079"/>
              <a:gd name="connsiteY6" fmla="*/ 32463 h 380886"/>
              <a:gd name="connsiteX7" fmla="*/ 121687 w 1364079"/>
              <a:gd name="connsiteY7" fmla="*/ 42402 h 380886"/>
              <a:gd name="connsiteX8" fmla="*/ 91870 w 1364079"/>
              <a:gd name="connsiteY8" fmla="*/ 52341 h 380886"/>
              <a:gd name="connsiteX9" fmla="*/ 32235 w 1364079"/>
              <a:gd name="connsiteY9" fmla="*/ 82158 h 380886"/>
              <a:gd name="connsiteX10" fmla="*/ 22296 w 1364079"/>
              <a:gd name="connsiteY10" fmla="*/ 121915 h 380886"/>
              <a:gd name="connsiteX11" fmla="*/ 2418 w 1364079"/>
              <a:gd name="connsiteY11" fmla="*/ 151732 h 380886"/>
              <a:gd name="connsiteX12" fmla="*/ 12357 w 1364079"/>
              <a:gd name="connsiteY12" fmla="*/ 231245 h 380886"/>
              <a:gd name="connsiteX13" fmla="*/ 111748 w 1364079"/>
              <a:gd name="connsiteY13" fmla="*/ 310758 h 380886"/>
              <a:gd name="connsiteX14" fmla="*/ 310531 w 1364079"/>
              <a:gd name="connsiteY14" fmla="*/ 340576 h 380886"/>
              <a:gd name="connsiteX15" fmla="*/ 370166 w 1364079"/>
              <a:gd name="connsiteY15" fmla="*/ 350515 h 380886"/>
              <a:gd name="connsiteX16" fmla="*/ 509313 w 1364079"/>
              <a:gd name="connsiteY16" fmla="*/ 380332 h 380886"/>
              <a:gd name="connsiteX17" fmla="*/ 1055966 w 1364079"/>
              <a:gd name="connsiteY17" fmla="*/ 350515 h 380886"/>
              <a:gd name="connsiteX18" fmla="*/ 1105661 w 1364079"/>
              <a:gd name="connsiteY18" fmla="*/ 320697 h 380886"/>
              <a:gd name="connsiteX19" fmla="*/ 1165296 w 1364079"/>
              <a:gd name="connsiteY19" fmla="*/ 300819 h 380886"/>
              <a:gd name="connsiteX20" fmla="*/ 1195113 w 1364079"/>
              <a:gd name="connsiteY20" fmla="*/ 290880 h 380886"/>
              <a:gd name="connsiteX21" fmla="*/ 1224931 w 1364079"/>
              <a:gd name="connsiteY21" fmla="*/ 280941 h 380886"/>
              <a:gd name="connsiteX22" fmla="*/ 1254748 w 1364079"/>
              <a:gd name="connsiteY22" fmla="*/ 271002 h 380886"/>
              <a:gd name="connsiteX23" fmla="*/ 1274626 w 1364079"/>
              <a:gd name="connsiteY23" fmla="*/ 241184 h 380886"/>
              <a:gd name="connsiteX24" fmla="*/ 1254748 w 1364079"/>
              <a:gd name="connsiteY24" fmla="*/ 131854 h 380886"/>
              <a:gd name="connsiteX25" fmla="*/ 1224931 w 1364079"/>
              <a:gd name="connsiteY25" fmla="*/ 111976 h 380886"/>
              <a:gd name="connsiteX26" fmla="*/ 1185174 w 1364079"/>
              <a:gd name="connsiteY26" fmla="*/ 82158 h 380886"/>
              <a:gd name="connsiteX27" fmla="*/ 1036087 w 1364079"/>
              <a:gd name="connsiteY27" fmla="*/ 62280 h 380886"/>
              <a:gd name="connsiteX28" fmla="*/ 668339 w 1364079"/>
              <a:gd name="connsiteY28" fmla="*/ 72219 h 380886"/>
              <a:gd name="connsiteX29" fmla="*/ 618644 w 1364079"/>
              <a:gd name="connsiteY29" fmla="*/ 82158 h 380886"/>
              <a:gd name="connsiteX30" fmla="*/ 588826 w 1364079"/>
              <a:gd name="connsiteY30" fmla="*/ 92097 h 3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64079" h="380886">
                <a:moveTo>
                  <a:pt x="1364079" y="82158"/>
                </a:moveTo>
                <a:cubicBezTo>
                  <a:pt x="1360766" y="72219"/>
                  <a:pt x="1360684" y="60522"/>
                  <a:pt x="1354139" y="52341"/>
                </a:cubicBezTo>
                <a:cubicBezTo>
                  <a:pt x="1346677" y="43013"/>
                  <a:pt x="1335548" y="36545"/>
                  <a:pt x="1324322" y="32463"/>
                </a:cubicBezTo>
                <a:cubicBezTo>
                  <a:pt x="1235051" y="0"/>
                  <a:pt x="1153511" y="7779"/>
                  <a:pt x="1055966" y="2645"/>
                </a:cubicBezTo>
                <a:lnTo>
                  <a:pt x="469557" y="12584"/>
                </a:lnTo>
                <a:cubicBezTo>
                  <a:pt x="446141" y="13294"/>
                  <a:pt x="423249" y="19786"/>
                  <a:pt x="399983" y="22523"/>
                </a:cubicBezTo>
                <a:cubicBezTo>
                  <a:pt x="366915" y="26413"/>
                  <a:pt x="333803" y="30091"/>
                  <a:pt x="300592" y="32463"/>
                </a:cubicBezTo>
                <a:cubicBezTo>
                  <a:pt x="241017" y="36719"/>
                  <a:pt x="181322" y="39089"/>
                  <a:pt x="121687" y="42402"/>
                </a:cubicBezTo>
                <a:cubicBezTo>
                  <a:pt x="111748" y="45715"/>
                  <a:pt x="101241" y="47656"/>
                  <a:pt x="91870" y="52341"/>
                </a:cubicBezTo>
                <a:cubicBezTo>
                  <a:pt x="14801" y="90875"/>
                  <a:pt x="107180" y="57176"/>
                  <a:pt x="32235" y="82158"/>
                </a:cubicBezTo>
                <a:cubicBezTo>
                  <a:pt x="28922" y="95410"/>
                  <a:pt x="27677" y="109359"/>
                  <a:pt x="22296" y="121915"/>
                </a:cubicBezTo>
                <a:cubicBezTo>
                  <a:pt x="17591" y="132894"/>
                  <a:pt x="3499" y="139836"/>
                  <a:pt x="2418" y="151732"/>
                </a:cubicBezTo>
                <a:cubicBezTo>
                  <a:pt x="0" y="178333"/>
                  <a:pt x="1061" y="207040"/>
                  <a:pt x="12357" y="231245"/>
                </a:cubicBezTo>
                <a:cubicBezTo>
                  <a:pt x="48793" y="309323"/>
                  <a:pt x="56709" y="294246"/>
                  <a:pt x="111748" y="310758"/>
                </a:cubicBezTo>
                <a:cubicBezTo>
                  <a:pt x="230629" y="346423"/>
                  <a:pt x="116903" y="326746"/>
                  <a:pt x="310531" y="340576"/>
                </a:cubicBezTo>
                <a:cubicBezTo>
                  <a:pt x="330409" y="343889"/>
                  <a:pt x="350405" y="346563"/>
                  <a:pt x="370166" y="350515"/>
                </a:cubicBezTo>
                <a:cubicBezTo>
                  <a:pt x="416680" y="359818"/>
                  <a:pt x="509313" y="380332"/>
                  <a:pt x="509313" y="380332"/>
                </a:cubicBezTo>
                <a:cubicBezTo>
                  <a:pt x="587463" y="378275"/>
                  <a:pt x="922333" y="380886"/>
                  <a:pt x="1055966" y="350515"/>
                </a:cubicBezTo>
                <a:cubicBezTo>
                  <a:pt x="1074804" y="346234"/>
                  <a:pt x="1088074" y="328691"/>
                  <a:pt x="1105661" y="320697"/>
                </a:cubicBezTo>
                <a:cubicBezTo>
                  <a:pt x="1124736" y="312026"/>
                  <a:pt x="1145418" y="307445"/>
                  <a:pt x="1165296" y="300819"/>
                </a:cubicBezTo>
                <a:lnTo>
                  <a:pt x="1195113" y="290880"/>
                </a:lnTo>
                <a:lnTo>
                  <a:pt x="1224931" y="280941"/>
                </a:lnTo>
                <a:lnTo>
                  <a:pt x="1254748" y="271002"/>
                </a:lnTo>
                <a:cubicBezTo>
                  <a:pt x="1261374" y="261063"/>
                  <a:pt x="1274626" y="253129"/>
                  <a:pt x="1274626" y="241184"/>
                </a:cubicBezTo>
                <a:cubicBezTo>
                  <a:pt x="1274626" y="204143"/>
                  <a:pt x="1268045" y="166426"/>
                  <a:pt x="1254748" y="131854"/>
                </a:cubicBezTo>
                <a:cubicBezTo>
                  <a:pt x="1250460" y="120705"/>
                  <a:pt x="1234651" y="118919"/>
                  <a:pt x="1224931" y="111976"/>
                </a:cubicBezTo>
                <a:cubicBezTo>
                  <a:pt x="1211451" y="102347"/>
                  <a:pt x="1200742" y="87819"/>
                  <a:pt x="1185174" y="82158"/>
                </a:cubicBezTo>
                <a:cubicBezTo>
                  <a:pt x="1177989" y="79545"/>
                  <a:pt x="1037562" y="62464"/>
                  <a:pt x="1036087" y="62280"/>
                </a:cubicBezTo>
                <a:cubicBezTo>
                  <a:pt x="913504" y="65593"/>
                  <a:pt x="790828" y="66386"/>
                  <a:pt x="668339" y="72219"/>
                </a:cubicBezTo>
                <a:cubicBezTo>
                  <a:pt x="651465" y="73023"/>
                  <a:pt x="635033" y="78061"/>
                  <a:pt x="618644" y="82158"/>
                </a:cubicBezTo>
                <a:cubicBezTo>
                  <a:pt x="608480" y="84699"/>
                  <a:pt x="588826" y="92097"/>
                  <a:pt x="588826" y="92097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Database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86400"/>
          </a:xfrm>
        </p:spPr>
        <p:txBody>
          <a:bodyPr/>
          <a:lstStyle/>
          <a:p>
            <a:r>
              <a:rPr lang="en-US" sz="2800" dirty="0" smtClean="0"/>
              <a:t>In the</a:t>
            </a:r>
            <a:r>
              <a:rPr lang="bg-BG" sz="2800" dirty="0" smtClean="0"/>
              <a:t> </a:t>
            </a:r>
            <a:r>
              <a:rPr lang="en-US" sz="2800" dirty="0" smtClean="0"/>
              <a:t>"New Database" window enter the name of the new database and click [OK]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6628" name="Picture 4" descr="C:\Trash\new-d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328" y="2263551"/>
            <a:ext cx="5717072" cy="4140648"/>
          </a:xfrm>
          <a:prstGeom prst="roundRect">
            <a:avLst>
              <a:gd name="adj" fmla="val 178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468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Creating Databases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Creating Tables</a:t>
            </a:r>
            <a:endParaRPr lang="bg-BG" dirty="0" smtClean="0"/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and Identity Columns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Creating Relationships between the Tables</a:t>
            </a:r>
          </a:p>
          <a:p>
            <a:pPr marL="1182688" lvl="2" indent="-542925">
              <a:lnSpc>
                <a:spcPct val="100000"/>
              </a:lnSpc>
            </a:pPr>
            <a:r>
              <a:rPr lang="en-US" dirty="0" smtClean="0"/>
              <a:t>One-to-many, Many-to-many, One-to-one</a:t>
            </a:r>
            <a:endParaRPr lang="bg-BG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Naming Conventions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in MySQL Workbench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220" name="Picture 4" descr="http://www.isaveyoubargains.com/books-stacked2.png"/>
          <p:cNvPicPr>
            <a:picLocks noChangeAspect="1" noChangeArrowheads="1"/>
          </p:cNvPicPr>
          <p:nvPr/>
        </p:nvPicPr>
        <p:blipFill>
          <a:blip r:embed="rId2" cstate="screen">
            <a:lum contras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752600"/>
            <a:ext cx="1524000" cy="1731818"/>
          </a:xfrm>
          <a:prstGeom prst="roundRect">
            <a:avLst>
              <a:gd name="adj" fmla="val 31058"/>
            </a:avLst>
          </a:prstGeom>
          <a:noFill/>
          <a:effectLst/>
        </p:spPr>
      </p:pic>
      <p:pic>
        <p:nvPicPr>
          <p:cNvPr id="45058" name="Picture 2" descr="http://www.iconspedia.com/uploads/116091785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96200" y="5486400"/>
            <a:ext cx="1066800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59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E/R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3000" dirty="0" smtClean="0"/>
              <a:t>In the</a:t>
            </a:r>
            <a:r>
              <a:rPr lang="bg-BG" sz="3000" dirty="0" smtClean="0"/>
              <a:t> "</a:t>
            </a:r>
            <a:r>
              <a:rPr lang="en-US" sz="3000" dirty="0" smtClean="0"/>
              <a:t>Database Diagrams</a:t>
            </a:r>
            <a:r>
              <a:rPr lang="bg-BG" sz="3000" dirty="0" smtClean="0"/>
              <a:t>"</a:t>
            </a:r>
            <a:r>
              <a:rPr lang="en-US" sz="3000" dirty="0" smtClean="0"/>
              <a:t> menu choose the</a:t>
            </a:r>
            <a:r>
              <a:rPr lang="bg-BG" sz="3000" dirty="0" smtClean="0"/>
              <a:t> "</a:t>
            </a:r>
            <a:r>
              <a:rPr lang="en-US" sz="3000" dirty="0" smtClean="0"/>
              <a:t>New Database Diagram</a:t>
            </a:r>
            <a:r>
              <a:rPr lang="bg-BG" sz="3000" dirty="0" smtClean="0"/>
              <a:t>"</a:t>
            </a:r>
            <a:r>
              <a:rPr lang="en-US" sz="3000" dirty="0" smtClean="0"/>
              <a:t> 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bg-BG" sz="3000" dirty="0" smtClean="0"/>
          </a:p>
          <a:p>
            <a:r>
              <a:rPr lang="en-US" sz="3000" dirty="0" smtClean="0"/>
              <a:t>We can choose from the existing tables</a:t>
            </a:r>
            <a:r>
              <a:rPr lang="bg-BG" sz="3000" dirty="0" smtClean="0"/>
              <a:t>, </a:t>
            </a:r>
            <a:r>
              <a:rPr lang="en-US" sz="3000" dirty="0" smtClean="0"/>
              <a:t>which we want to add to the diagram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4" descr="New-diagra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6770" y="2517913"/>
            <a:ext cx="4503229" cy="250659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15104" y="2514600"/>
            <a:ext cx="3219296" cy="2514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289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674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Data Modeling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Creating Databases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sz="400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Creating Tables</a:t>
            </a:r>
            <a:endParaRPr lang="bg-BG" sz="400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and Identity Columns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Creating Relationships between the Tables</a:t>
            </a:r>
          </a:p>
          <a:p>
            <a:pPr marL="1182688" lvl="2" indent="-542925">
              <a:lnSpc>
                <a:spcPct val="100000"/>
              </a:lnSpc>
            </a:pPr>
            <a:r>
              <a:rPr lang="en-US" dirty="0" smtClean="0"/>
              <a:t>One-to-many, Many-to-many, One-to-one</a:t>
            </a:r>
            <a:endParaRPr lang="bg-BG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Naming Conventions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in MySQL Workbench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 descr="C:\Trash\db-diagram-sql-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027140">
            <a:off x="6035604" y="172521"/>
            <a:ext cx="1967585" cy="2873128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542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If the database doesn't show immediately in</a:t>
            </a:r>
            <a:r>
              <a:rPr lang="bg-BG" dirty="0" smtClean="0"/>
              <a:t> </a:t>
            </a:r>
            <a:r>
              <a:rPr lang="en-US" dirty="0" smtClean="0"/>
              <a:t>Object Explorer perform</a:t>
            </a:r>
            <a:r>
              <a:rPr lang="bg-BG" dirty="0" smtClean="0"/>
              <a:t> </a:t>
            </a:r>
            <a:r>
              <a:rPr lang="en-US" dirty="0" smtClean="0"/>
              <a:t>"Refresh"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]</a:t>
            </a:r>
            <a:endParaRPr lang="bg-BG" dirty="0" smtClean="0"/>
          </a:p>
          <a:p>
            <a:r>
              <a:rPr lang="en-US" dirty="0" smtClean="0"/>
              <a:t>Creating new table: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" y="3124200"/>
            <a:ext cx="4164586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950" y="3124200"/>
            <a:ext cx="321945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543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Enter table name  and define the table columns (name </a:t>
            </a:r>
            <a:r>
              <a:rPr lang="en-US" smtClean="0"/>
              <a:t>and type):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628502" y="3981450"/>
            <a:ext cx="782969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1488" y="2362200"/>
            <a:ext cx="2195512" cy="1379101"/>
          </a:xfrm>
          <a:prstGeom prst="wedgeRoundRectCallout">
            <a:avLst>
              <a:gd name="adj1" fmla="val -188"/>
              <a:gd name="adj2" fmla="val 1468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Enter the name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048000" y="2362200"/>
            <a:ext cx="2651125" cy="1379101"/>
          </a:xfrm>
          <a:prstGeom prst="wedgeRoundRectCallout">
            <a:avLst>
              <a:gd name="adj1" fmla="val 8794"/>
              <a:gd name="adj2" fmla="val 1468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Choose the </a:t>
            </a: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data type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096000" y="2362200"/>
            <a:ext cx="2593975" cy="1379101"/>
          </a:xfrm>
          <a:prstGeom prst="wedgeRoundRectCallout">
            <a:avLst>
              <a:gd name="adj1" fmla="val 4771"/>
              <a:gd name="adj2" fmla="val 1437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Choose whether NULLs are allowed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1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5029200" cy="5486400"/>
          </a:xfrm>
        </p:spPr>
        <p:txBody>
          <a:bodyPr/>
          <a:lstStyle/>
          <a:p>
            <a:r>
              <a:rPr lang="en-US" sz="3000" dirty="0" smtClean="0"/>
              <a:t>It is a good practice to</a:t>
            </a:r>
            <a:r>
              <a:rPr lang="bg-BG" sz="3000" dirty="0" smtClean="0"/>
              <a:t> </a:t>
            </a:r>
            <a:r>
              <a:rPr lang="en-US" sz="3000" dirty="0" smtClean="0"/>
              <a:t>set the name of the table at the time it is created</a:t>
            </a:r>
          </a:p>
          <a:p>
            <a:pPr lvl="1"/>
            <a:r>
              <a:rPr lang="en-US" sz="2600" dirty="0" smtClean="0"/>
              <a:t>Use the</a:t>
            </a:r>
            <a:r>
              <a:rPr lang="bg-BG" sz="2600" dirty="0" smtClean="0"/>
              <a:t> </a:t>
            </a:r>
            <a:r>
              <a:rPr lang="en-US" sz="2600" dirty="0" smtClean="0"/>
              <a:t>"Properties" window</a:t>
            </a:r>
          </a:p>
          <a:p>
            <a:pPr lvl="1"/>
            <a:r>
              <a:rPr lang="en-US" sz="2800" dirty="0" smtClean="0"/>
              <a:t>If it's not visible use</a:t>
            </a:r>
            <a:r>
              <a:rPr lang="bg-BG" sz="2800" dirty="0" smtClean="0"/>
              <a:t> </a:t>
            </a:r>
            <a:r>
              <a:rPr lang="en-US" sz="2800" dirty="0" smtClean="0"/>
              <a:t>"View"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"Properties Window" or press [F4]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10200" y="1295400"/>
            <a:ext cx="3200400" cy="4298789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315200" y="990600"/>
            <a:ext cx="1219200" cy="953453"/>
          </a:xfrm>
          <a:prstGeom prst="wedgeRoundRectCallout">
            <a:avLst>
              <a:gd name="adj1" fmla="val -9800"/>
              <a:gd name="adj2" fmla="val 1150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Tablename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7261653" y="2362200"/>
            <a:ext cx="891748" cy="351183"/>
          </a:xfrm>
          <a:custGeom>
            <a:avLst/>
            <a:gdLst>
              <a:gd name="connsiteX0" fmla="*/ 765851 w 765851"/>
              <a:gd name="connsiteY0" fmla="*/ 104669 h 313391"/>
              <a:gd name="connsiteX1" fmla="*/ 736034 w 765851"/>
              <a:gd name="connsiteY1" fmla="*/ 84791 h 313391"/>
              <a:gd name="connsiteX2" fmla="*/ 70112 w 765851"/>
              <a:gd name="connsiteY2" fmla="*/ 74851 h 313391"/>
              <a:gd name="connsiteX3" fmla="*/ 40295 w 765851"/>
              <a:gd name="connsiteY3" fmla="*/ 84791 h 313391"/>
              <a:gd name="connsiteX4" fmla="*/ 10477 w 765851"/>
              <a:gd name="connsiteY4" fmla="*/ 144425 h 313391"/>
              <a:gd name="connsiteX5" fmla="*/ 538 w 765851"/>
              <a:gd name="connsiteY5" fmla="*/ 174243 h 313391"/>
              <a:gd name="connsiteX6" fmla="*/ 10477 w 765851"/>
              <a:gd name="connsiteY6" fmla="*/ 243817 h 313391"/>
              <a:gd name="connsiteX7" fmla="*/ 40295 w 765851"/>
              <a:gd name="connsiteY7" fmla="*/ 253756 h 313391"/>
              <a:gd name="connsiteX8" fmla="*/ 109869 w 765851"/>
              <a:gd name="connsiteY8" fmla="*/ 293512 h 313391"/>
              <a:gd name="connsiteX9" fmla="*/ 209260 w 765851"/>
              <a:gd name="connsiteY9" fmla="*/ 313391 h 313391"/>
              <a:gd name="connsiteX10" fmla="*/ 686338 w 765851"/>
              <a:gd name="connsiteY10" fmla="*/ 303451 h 313391"/>
              <a:gd name="connsiteX11" fmla="*/ 716156 w 765851"/>
              <a:gd name="connsiteY11" fmla="*/ 293512 h 313391"/>
              <a:gd name="connsiteX12" fmla="*/ 736034 w 765851"/>
              <a:gd name="connsiteY12" fmla="*/ 233878 h 313391"/>
              <a:gd name="connsiteX13" fmla="*/ 726095 w 765851"/>
              <a:gd name="connsiteY13" fmla="*/ 164304 h 313391"/>
              <a:gd name="connsiteX14" fmla="*/ 696277 w 765851"/>
              <a:gd name="connsiteY14" fmla="*/ 144425 h 313391"/>
              <a:gd name="connsiteX15" fmla="*/ 537251 w 765851"/>
              <a:gd name="connsiteY15" fmla="*/ 134486 h 313391"/>
              <a:gd name="connsiteX16" fmla="*/ 229138 w 765851"/>
              <a:gd name="connsiteY16" fmla="*/ 104669 h 313391"/>
              <a:gd name="connsiteX17" fmla="*/ 139686 w 765851"/>
              <a:gd name="connsiteY17" fmla="*/ 74851 h 313391"/>
              <a:gd name="connsiteX18" fmla="*/ 109869 w 765851"/>
              <a:gd name="connsiteY18" fmla="*/ 64912 h 313391"/>
              <a:gd name="connsiteX19" fmla="*/ 50234 w 765851"/>
              <a:gd name="connsiteY19" fmla="*/ 45034 h 3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5851" h="313391">
                <a:moveTo>
                  <a:pt x="765851" y="104669"/>
                </a:moveTo>
                <a:cubicBezTo>
                  <a:pt x="755912" y="98043"/>
                  <a:pt x="746950" y="89642"/>
                  <a:pt x="736034" y="84791"/>
                </a:cubicBezTo>
                <a:cubicBezTo>
                  <a:pt x="545256" y="0"/>
                  <a:pt x="112723" y="74152"/>
                  <a:pt x="70112" y="74851"/>
                </a:cubicBezTo>
                <a:cubicBezTo>
                  <a:pt x="60173" y="78164"/>
                  <a:pt x="49279" y="79401"/>
                  <a:pt x="40295" y="84791"/>
                </a:cubicBezTo>
                <a:cubicBezTo>
                  <a:pt x="13386" y="100937"/>
                  <a:pt x="18856" y="115098"/>
                  <a:pt x="10477" y="144425"/>
                </a:cubicBezTo>
                <a:cubicBezTo>
                  <a:pt x="7599" y="154499"/>
                  <a:pt x="3851" y="164304"/>
                  <a:pt x="538" y="174243"/>
                </a:cubicBezTo>
                <a:cubicBezTo>
                  <a:pt x="3851" y="197434"/>
                  <a:pt x="0" y="222864"/>
                  <a:pt x="10477" y="243817"/>
                </a:cubicBezTo>
                <a:cubicBezTo>
                  <a:pt x="15162" y="253188"/>
                  <a:pt x="30924" y="249071"/>
                  <a:pt x="40295" y="253756"/>
                </a:cubicBezTo>
                <a:cubicBezTo>
                  <a:pt x="97973" y="282595"/>
                  <a:pt x="40161" y="267372"/>
                  <a:pt x="109869" y="293512"/>
                </a:cubicBezTo>
                <a:cubicBezTo>
                  <a:pt x="133590" y="302407"/>
                  <a:pt x="188652" y="309956"/>
                  <a:pt x="209260" y="313391"/>
                </a:cubicBezTo>
                <a:lnTo>
                  <a:pt x="686338" y="303451"/>
                </a:lnTo>
                <a:cubicBezTo>
                  <a:pt x="696807" y="303040"/>
                  <a:pt x="710066" y="302037"/>
                  <a:pt x="716156" y="293512"/>
                </a:cubicBezTo>
                <a:cubicBezTo>
                  <a:pt x="728335" y="276462"/>
                  <a:pt x="736034" y="233878"/>
                  <a:pt x="736034" y="233878"/>
                </a:cubicBezTo>
                <a:cubicBezTo>
                  <a:pt x="732721" y="210687"/>
                  <a:pt x="735610" y="185712"/>
                  <a:pt x="726095" y="164304"/>
                </a:cubicBezTo>
                <a:cubicBezTo>
                  <a:pt x="721243" y="153388"/>
                  <a:pt x="708076" y="146288"/>
                  <a:pt x="696277" y="144425"/>
                </a:cubicBezTo>
                <a:cubicBezTo>
                  <a:pt x="643815" y="136141"/>
                  <a:pt x="590260" y="137799"/>
                  <a:pt x="537251" y="134486"/>
                </a:cubicBezTo>
                <a:cubicBezTo>
                  <a:pt x="355805" y="104245"/>
                  <a:pt x="458231" y="116726"/>
                  <a:pt x="229138" y="104669"/>
                </a:cubicBezTo>
                <a:lnTo>
                  <a:pt x="139686" y="74851"/>
                </a:lnTo>
                <a:cubicBezTo>
                  <a:pt x="129747" y="71538"/>
                  <a:pt x="118586" y="70723"/>
                  <a:pt x="109869" y="64912"/>
                </a:cubicBezTo>
                <a:cubicBezTo>
                  <a:pt x="71781" y="39521"/>
                  <a:pt x="91996" y="45034"/>
                  <a:pt x="50234" y="45034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sz="3000" dirty="0" smtClean="0"/>
              <a:t>When closing the window for the table</a:t>
            </a:r>
            <a:r>
              <a:rPr lang="bg-BG" sz="3000" dirty="0" smtClean="0"/>
              <a:t>, </a:t>
            </a:r>
            <a:r>
              <a:rPr lang="en-US" sz="3000" dirty="0" smtClean="0"/>
              <a:t>SSMS asks whether to save the table</a:t>
            </a:r>
            <a:endParaRPr lang="bg-BG" sz="3000" dirty="0" smtClean="0"/>
          </a:p>
          <a:p>
            <a:pPr lvl="1"/>
            <a:r>
              <a:rPr lang="en-US" sz="2800" dirty="0" smtClean="0"/>
              <a:t>You can do it manually by choosing</a:t>
            </a:r>
            <a:r>
              <a:rPr lang="bg-BG" sz="2800" dirty="0" smtClean="0"/>
              <a:t> </a:t>
            </a:r>
            <a:r>
              <a:rPr lang="en-US" sz="2800" dirty="0" smtClean="0"/>
              <a:t>“Save Table” from the</a:t>
            </a:r>
            <a:r>
              <a:rPr lang="bg-BG" sz="2800" dirty="0" smtClean="0"/>
              <a:t> </a:t>
            </a:r>
            <a:r>
              <a:rPr lang="en-US" sz="2800" dirty="0" smtClean="0"/>
              <a:t>“File” menu or by pressing</a:t>
            </a:r>
            <a:r>
              <a:rPr lang="bg-BG" sz="2800" dirty="0" smtClean="0"/>
              <a:t> </a:t>
            </a:r>
            <a:r>
              <a:rPr lang="en-US" sz="2800" dirty="0" smtClean="0"/>
              <a:t>Ctrl + 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554356" y="3429000"/>
            <a:ext cx="4038600" cy="28981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12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674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Data Modeling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Creating Databases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/>
              <a:t>Creating Tables</a:t>
            </a:r>
            <a:endParaRPr lang="bg-BG" dirty="0"/>
          </a:p>
          <a:p>
            <a:pPr marL="890588" lvl="1" indent="-542925">
              <a:lnSpc>
                <a:spcPct val="100000"/>
              </a:lnSpc>
            </a:pPr>
            <a:r>
              <a:rPr lang="en-US" sz="400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Defining a</a:t>
            </a:r>
            <a:r>
              <a:rPr lang="bg-BG" sz="400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00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Primary </a:t>
            </a:r>
            <a:r>
              <a:rPr lang="en-US" sz="400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Key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Creating Relationships between the Tables</a:t>
            </a:r>
          </a:p>
          <a:p>
            <a:pPr marL="1182688" lvl="2" indent="-542925">
              <a:lnSpc>
                <a:spcPct val="100000"/>
              </a:lnSpc>
            </a:pPr>
            <a:r>
              <a:rPr lang="en-US" dirty="0" smtClean="0"/>
              <a:t>One-to-many, Many-to-many, One-to-one</a:t>
            </a:r>
            <a:endParaRPr lang="bg-BG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Naming Conventions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in MySQL Workbench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 descr="C:\Trash\db-diagram-sql-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027140">
            <a:off x="6035604" y="172521"/>
            <a:ext cx="1967585" cy="2873128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670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Defining a primary key</a:t>
            </a:r>
            <a:r>
              <a:rPr lang="bg-BG" dirty="0" smtClean="0"/>
              <a:t> </a:t>
            </a:r>
          </a:p>
          <a:p>
            <a:pPr>
              <a:spcBef>
                <a:spcPct val="45000"/>
              </a:spcBef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2554" y="2819400"/>
            <a:ext cx="5001846" cy="3483428"/>
          </a:xfrm>
          <a:prstGeom prst="roundRect">
            <a:avLst>
              <a:gd name="adj" fmla="val 689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7200" y="1828800"/>
            <a:ext cx="3733800" cy="1379101"/>
          </a:xfrm>
          <a:prstGeom prst="wedgeRoundRectCallout">
            <a:avLst>
              <a:gd name="adj1" fmla="val 34824"/>
              <a:gd name="adj2" fmla="val 70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click 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 the column start and select "Set Primary Key"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Primary </a:t>
            </a:r>
            <a:r>
              <a:rPr lang="en-US" dirty="0" smtClean="0"/>
              <a:t>Key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Defining an</a:t>
            </a:r>
            <a:r>
              <a:rPr lang="bg-BG" dirty="0" smtClean="0"/>
              <a:t> </a:t>
            </a:r>
            <a:r>
              <a:rPr lang="en-US" dirty="0" smtClean="0"/>
              <a:t>identity columns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</a:t>
            </a:r>
            <a:r>
              <a:rPr lang="en-US" dirty="0" smtClean="0"/>
              <a:t> means that the values in a certain column</a:t>
            </a:r>
            <a:r>
              <a:rPr lang="bg-BG" dirty="0" smtClean="0"/>
              <a:t> </a:t>
            </a:r>
            <a:r>
              <a:rPr lang="en-US" dirty="0" smtClean="0"/>
              <a:t>are auto generated</a:t>
            </a:r>
            <a:r>
              <a:rPr lang="bg-BG" dirty="0" smtClean="0"/>
              <a:t> </a:t>
            </a:r>
            <a:r>
              <a:rPr lang="en-US" dirty="0" smtClean="0"/>
              <a:t>(for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dirty="0" smtClean="0"/>
              <a:t> </a:t>
            </a:r>
            <a:r>
              <a:rPr lang="en-US" dirty="0" smtClean="0"/>
              <a:t>columns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These values cannot be assigned manually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 Seed </a:t>
            </a:r>
            <a:r>
              <a:rPr lang="en-US" dirty="0" smtClean="0"/>
              <a:t>– the starting number from which the values in the column begin to increase</a:t>
            </a:r>
            <a:r>
              <a:rPr lang="bg-BG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Identity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Increment </a:t>
            </a:r>
            <a:r>
              <a:rPr lang="en-US" dirty="0" smtClean="0"/>
              <a:t>– by how much each consecutive value is increased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Primary Key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Setting an</a:t>
            </a:r>
            <a:r>
              <a:rPr lang="bg-BG" dirty="0" smtClean="0"/>
              <a:t> </a:t>
            </a:r>
            <a:r>
              <a:rPr lang="en-US" dirty="0" smtClean="0"/>
              <a:t>identity</a:t>
            </a:r>
            <a:r>
              <a:rPr lang="bg-BG" dirty="0" smtClean="0"/>
              <a:t> </a:t>
            </a:r>
            <a:r>
              <a:rPr lang="en-US" dirty="0" smtClean="0"/>
              <a:t>through the</a:t>
            </a:r>
            <a:r>
              <a:rPr lang="bg-BG" dirty="0" smtClean="0"/>
              <a:t> </a:t>
            </a:r>
            <a:r>
              <a:rPr lang="en-US" dirty="0" smtClean="0"/>
              <a:t>"Column Properties"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64886" y="2428875"/>
            <a:ext cx="5616575" cy="3895725"/>
          </a:xfrm>
          <a:prstGeom prst="roundRect">
            <a:avLst>
              <a:gd name="adj" fmla="val 1359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63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674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sz="400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Data Modeling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Creating Databases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Creating Tables</a:t>
            </a:r>
            <a:endParaRPr lang="bg-BG" dirty="0" smtClean="0"/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and Identity Columns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 smtClean="0"/>
              <a:t>Creating Relationships between the Tables</a:t>
            </a:r>
          </a:p>
          <a:p>
            <a:pPr marL="1182688" lvl="2" indent="-542925">
              <a:lnSpc>
                <a:spcPct val="100000"/>
              </a:lnSpc>
            </a:pPr>
            <a:r>
              <a:rPr lang="en-US" dirty="0" smtClean="0"/>
              <a:t>One-to-many, Many-to-many, One-to-one</a:t>
            </a:r>
            <a:endParaRPr lang="bg-BG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Naming Conventions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in MySQL Workbench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46" y="637353"/>
            <a:ext cx="2019954" cy="16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674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Data Modeling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Creating Databases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/>
              <a:t>Creating Tables</a:t>
            </a:r>
            <a:endParaRPr lang="bg-BG" dirty="0"/>
          </a:p>
          <a:p>
            <a:pPr marL="890588" lvl="1" indent="-542925">
              <a:lnSpc>
                <a:spcPct val="100000"/>
              </a:lnSpc>
            </a:pPr>
            <a:r>
              <a:rPr lang="en-US" dirty="0"/>
              <a:t>Defining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sz="400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Creating </a:t>
            </a:r>
            <a:r>
              <a:rPr lang="en-US" sz="4000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Relationships</a:t>
            </a:r>
          </a:p>
          <a:p>
            <a:pPr marL="1182688" lvl="2" indent="-542925">
              <a:lnSpc>
                <a:spcPct val="100000"/>
              </a:lnSpc>
            </a:pPr>
            <a:r>
              <a:rPr lang="en-US" dirty="0" smtClean="0"/>
              <a:t>One-to-many, Many-to-many, One-to-one</a:t>
            </a:r>
            <a:endParaRPr lang="bg-BG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Naming Conventions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in MySQL Workbench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2" descr="http://www.allfacebook.com/images/pro-relationshi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6666" y="3048000"/>
            <a:ext cx="1932034" cy="1152525"/>
          </a:xfrm>
          <a:prstGeom prst="roundRect">
            <a:avLst>
              <a:gd name="adj" fmla="val 8783"/>
            </a:avLst>
          </a:prstGeom>
          <a:noFill/>
        </p:spPr>
      </p:pic>
      <p:pic>
        <p:nvPicPr>
          <p:cNvPr id="7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0182" y="3624262"/>
            <a:ext cx="1032968" cy="8799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00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To create one-to-many</a:t>
            </a:r>
            <a:r>
              <a:rPr lang="bg-BG" dirty="0" smtClean="0"/>
              <a:t> </a:t>
            </a:r>
            <a:r>
              <a:rPr lang="en-US" dirty="0" smtClean="0"/>
              <a:t>relationship drag the foreign key column onto the other table</a:t>
            </a:r>
          </a:p>
          <a:p>
            <a:pPr lvl="1"/>
            <a:r>
              <a:rPr lang="en-US" dirty="0" smtClean="0"/>
              <a:t>Drag from the child table to the</a:t>
            </a:r>
            <a:r>
              <a:rPr lang="bg-BG" dirty="0" smtClean="0"/>
              <a:t> </a:t>
            </a:r>
            <a:r>
              <a:rPr lang="en-US" dirty="0" smtClean="0"/>
              <a:t>parent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206" y="2786501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1238" y="4322672"/>
            <a:ext cx="4822962" cy="2146482"/>
          </a:xfrm>
          <a:prstGeom prst="roundRect">
            <a:avLst>
              <a:gd name="adj" fmla="val 2926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55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Self-relationship can be created by dragging a foreign key onto the same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4" descr="Self-relationship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2362200"/>
            <a:ext cx="7896225" cy="4019550"/>
          </a:xfrm>
          <a:prstGeom prst="roundRect">
            <a:avLst>
              <a:gd name="adj" fmla="val 1178"/>
            </a:avLst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442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674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Data Modeling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Creating Databases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/>
              <a:t>Creating Tables</a:t>
            </a:r>
            <a:endParaRPr lang="bg-BG" dirty="0"/>
          </a:p>
          <a:p>
            <a:pPr marL="890588" lvl="1" indent="-542925">
              <a:lnSpc>
                <a:spcPct val="100000"/>
              </a:lnSpc>
            </a:pPr>
            <a:r>
              <a:rPr lang="en-US" dirty="0"/>
              <a:t>Defining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/>
              <a:t>Creating Relationships</a:t>
            </a:r>
          </a:p>
          <a:p>
            <a:pPr marL="1182688" lvl="2" indent="-542925">
              <a:lnSpc>
                <a:spcPct val="100000"/>
              </a:lnSpc>
            </a:pPr>
            <a:r>
              <a:rPr lang="en-US" dirty="0" smtClean="0"/>
              <a:t>One-to-many, Many-to-many, One-to-one</a:t>
            </a:r>
            <a:endParaRPr lang="bg-BG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sz="400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Naming Conventions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in MySQL Workbench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8" name="Picture 4" descr="http://www.iconarchive.com/icons/deleket/sleek-xp-basic/256/Document-Write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80407">
            <a:off x="7176470" y="1903203"/>
            <a:ext cx="1522120" cy="152212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9" name="Picture 8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 rot="314823">
            <a:off x="5857691" y="2822472"/>
            <a:ext cx="1803536" cy="1525021"/>
          </a:xfrm>
          <a:prstGeom prst="roundRect">
            <a:avLst>
              <a:gd name="adj" fmla="val 3624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28405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dirty="0" smtClean="0"/>
              <a:t>Pascal Case)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</a:t>
            </a:r>
            <a:r>
              <a:rPr lang="en-US" dirty="0" smtClean="0"/>
              <a:t>plural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PhotoAlbums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singular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dirty="0" smtClean="0"/>
              <a:t>Pascal Case)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Avoid reserved words</a:t>
            </a:r>
            <a:r>
              <a:rPr lang="bg-BG" dirty="0" smtClean="0"/>
              <a:t> (</a:t>
            </a:r>
            <a:r>
              <a:rPr lang="en-US" dirty="0" smtClean="0"/>
              <a:t>e.g</a:t>
            </a:r>
            <a:r>
              <a:rPr lang="bg-BG" dirty="0" smtClean="0"/>
              <a:t>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OrderDate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6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noProof="1" smtClean="0"/>
              <a:t>Primary key</a:t>
            </a:r>
          </a:p>
          <a:p>
            <a:pPr lvl="1"/>
            <a:r>
              <a:rPr lang="en-US" noProof="1" smtClean="0"/>
              <a:t>Use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name_of_the_table</a:t>
            </a:r>
            <a:r>
              <a:rPr lang="en-US" noProof="1" smtClean="0"/>
              <a:t> +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/>
              <a:t> table the PK column should be be called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UserId</a:t>
            </a:r>
          </a:p>
          <a:p>
            <a:r>
              <a:rPr lang="en-US" noProof="1" smtClean="0"/>
              <a:t>Foreign key</a:t>
            </a:r>
          </a:p>
          <a:p>
            <a:pPr lvl="1"/>
            <a:r>
              <a:rPr lang="en-US" noProof="1" smtClean="0"/>
              <a:t>Use the name of the referenced table +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/>
              <a:t> table the foreign key column that references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Groups</a:t>
            </a:r>
            <a:r>
              <a:rPr lang="en-US" noProof="1" smtClean="0"/>
              <a:t> table should be named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Relationship names (constraints)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 English, Pascal Case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FK_</a:t>
            </a:r>
            <a:r>
              <a:rPr lang="en-US" dirty="0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table1</a:t>
            </a:r>
            <a:r>
              <a:rPr lang="bg-BG" dirty="0" smtClean="0"/>
              <a:t> + </a:t>
            </a: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table2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FK_Users_Groups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Index names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IX_</a:t>
            </a:r>
            <a:r>
              <a:rPr lang="en-US" dirty="0" smtClean="0">
                <a:latin typeface="Courier New" pitchFamily="49" charset="0"/>
              </a:rPr>
              <a:t>"</a:t>
            </a:r>
            <a:r>
              <a:rPr lang="en-US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bg-BG" dirty="0"/>
              <a:t> + </a:t>
            </a:r>
            <a:r>
              <a:rPr lang="en-US" dirty="0"/>
              <a:t>"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/>
              <a:t>"</a:t>
            </a:r>
            <a:r>
              <a:rPr lang="bg-BG" dirty="0" smtClean="0"/>
              <a:t>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  <a:endParaRPr lang="bg-BG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IX_Users_UserName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6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 smtClean="0"/>
              <a:t>Unique key constraints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UK_</a:t>
            </a:r>
            <a:r>
              <a:rPr lang="en-US" noProof="1" smtClean="0"/>
              <a:t>" 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noProof="1" smtClean="0"/>
              <a:t> </a:t>
            </a:r>
            <a:r>
              <a:rPr lang="bg-BG" dirty="0"/>
              <a:t>+ </a:t>
            </a:r>
            <a:r>
              <a:rPr lang="en-US" dirty="0"/>
              <a:t>"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/>
              <a:t>" </a:t>
            </a:r>
            <a:r>
              <a:rPr lang="en-US" noProof="1" smtClean="0"/>
              <a:t>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For instance: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UK_Users_UserName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Views names</a:t>
            </a:r>
          </a:p>
          <a:p>
            <a:pPr lvl="1">
              <a:lnSpc>
                <a:spcPct val="90000"/>
              </a:lnSpc>
            </a:pPr>
            <a:r>
              <a:rPr lang="en-US" noProof="1"/>
              <a:t>"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</a:t>
            </a:r>
            <a:r>
              <a:rPr lang="en-US" noProof="1"/>
              <a:t>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/>
              <a:t>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V_BGCompanies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Stored procedures names</a:t>
            </a:r>
          </a:p>
          <a:p>
            <a:pPr lvl="1">
              <a:lnSpc>
                <a:spcPct val="90000"/>
              </a:lnSpc>
            </a:pPr>
            <a:r>
              <a:rPr lang="en-US" noProof="1"/>
              <a:t>"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</a:t>
            </a:r>
            <a:r>
              <a:rPr lang="en-US" noProof="1"/>
              <a:t> "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/>
              <a:t>+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usp_InsertCustomer(@name)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696200" cy="12192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791200"/>
            <a:ext cx="32766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956254" y="1222672"/>
            <a:ext cx="3911406" cy="2607602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6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28860" y="855758"/>
            <a:ext cx="3855786" cy="280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000963">
            <a:off x="983183" y="2885181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isometricOffAxis2Top"/>
            <a:lightRig rig="threePt" dir="t"/>
          </a:scene3d>
        </p:spPr>
      </p:pic>
      <p:pic>
        <p:nvPicPr>
          <p:cNvPr id="6146" name="Picture 2" descr="http://dryicons.com/files/previews/simplistica_preview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60946">
            <a:off x="6472786" y="897105"/>
            <a:ext cx="1618287" cy="1705219"/>
          </a:xfrm>
          <a:prstGeom prst="roundRect">
            <a:avLst>
              <a:gd name="adj" fmla="val 8165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114300" dist="63500" sx="110000" sy="110000" algn="tl" rotWithShape="0">
              <a:prstClr val="black">
                <a:alpha val="3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9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674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Data Modeling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Creating Databases in</a:t>
            </a:r>
            <a:r>
              <a:rPr lang="bg-BG" dirty="0"/>
              <a:t> </a:t>
            </a:r>
            <a:r>
              <a:rPr lang="en-US" dirty="0"/>
              <a:t>SQL Server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/>
              <a:t>Creating Tables</a:t>
            </a:r>
            <a:endParaRPr lang="bg-BG" dirty="0"/>
          </a:p>
          <a:p>
            <a:pPr marL="890588" lvl="1" indent="-542925">
              <a:lnSpc>
                <a:spcPct val="100000"/>
              </a:lnSpc>
            </a:pPr>
            <a:r>
              <a:rPr lang="en-US" dirty="0"/>
              <a:t>Defining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marL="890588" lvl="1" indent="-542925">
              <a:lnSpc>
                <a:spcPct val="100000"/>
              </a:lnSpc>
            </a:pPr>
            <a:r>
              <a:rPr lang="en-US" dirty="0"/>
              <a:t>Creating Relationships</a:t>
            </a:r>
          </a:p>
          <a:p>
            <a:pPr marL="1182688" lvl="2" indent="-542925">
              <a:lnSpc>
                <a:spcPct val="100000"/>
              </a:lnSpc>
            </a:pPr>
            <a:r>
              <a:rPr lang="en-US" dirty="0" smtClean="0"/>
              <a:t>One-to-many, Many-to-many, One-to-one</a:t>
            </a:r>
            <a:endParaRPr lang="bg-BG" dirty="0" smtClean="0"/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Naming Conventions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sz="400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Data Modeling in MySQL Workbench</a:t>
            </a:r>
            <a:endParaRPr lang="bg-BG" sz="4000" dirty="0">
              <a:ln w="500"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2819400"/>
            <a:ext cx="2666999" cy="178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10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</a:t>
            </a:r>
            <a:r>
              <a:rPr lang="bg-BG" dirty="0" smtClean="0"/>
              <a:t> </a:t>
            </a:r>
            <a:r>
              <a:rPr lang="en-US" dirty="0" smtClean="0"/>
              <a:t>Database</a:t>
            </a:r>
            <a:r>
              <a:rPr lang="bg-BG" dirty="0" smtClean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columns in the</a:t>
            </a:r>
            <a:r>
              <a:rPr lang="bg-BG" dirty="0" smtClean="0"/>
              <a:t> </a:t>
            </a:r>
            <a:r>
              <a:rPr lang="en-US" dirty="0" smtClean="0"/>
              <a:t>tables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for each</a:t>
            </a:r>
            <a:r>
              <a:rPr lang="bg-BG" dirty="0" smtClean="0"/>
              <a:t> </a:t>
            </a:r>
            <a:r>
              <a:rPr lang="en-US" dirty="0" smtClean="0"/>
              <a:t>entity table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and modeling of relationships</a:t>
            </a:r>
            <a:endParaRPr lang="bg-BG" dirty="0" smtClean="0"/>
          </a:p>
          <a:p>
            <a:pPr marL="1163638" lvl="2" indent="-514350">
              <a:lnSpc>
                <a:spcPct val="100000"/>
              </a:lnSpc>
            </a:pPr>
            <a:r>
              <a:rPr lang="en-US" dirty="0" smtClean="0"/>
              <a:t>Multiplicity of relationships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Filling test data in the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E/R Diagrams in</a:t>
            </a:r>
            <a:br>
              <a:rPr lang="en-US" dirty="0" smtClean="0"/>
            </a:br>
            <a:r>
              <a:rPr lang="en-US" dirty="0" smtClean="0"/>
              <a:t>MySQL Workbench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MySQL </a:t>
            </a:r>
            <a:r>
              <a:rPr lang="en-US" dirty="0" smtClean="0"/>
              <a:t>Workbench supports database schema design (E/R diagrams)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reverse engineer</a:t>
            </a:r>
            <a:r>
              <a:rPr lang="en-US" dirty="0" smtClean="0"/>
              <a:t> an existing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forward engineer</a:t>
            </a:r>
            <a:r>
              <a:rPr lang="en-US" dirty="0" smtClean="0"/>
              <a:t> the diagram into SQL script / existing / new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synchronize schema changes </a:t>
            </a:r>
            <a:r>
              <a:rPr lang="en-US" dirty="0" smtClean="0"/>
              <a:t>with existing database</a:t>
            </a:r>
          </a:p>
          <a:p>
            <a:pPr lvl="1"/>
            <a:r>
              <a:rPr lang="en-US" dirty="0"/>
              <a:t>User-unfriendly UI but  better than nothing</a:t>
            </a:r>
          </a:p>
          <a:p>
            <a:pPr lvl="2"/>
            <a:r>
              <a:rPr lang="en-US" dirty="0" smtClean="0"/>
              <a:t>Edit tables, relationships, indices, triggers,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01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36892"/>
            <a:ext cx="7924800" cy="830508"/>
          </a:xfrm>
        </p:spPr>
        <p:txBody>
          <a:bodyPr/>
          <a:lstStyle/>
          <a:p>
            <a:r>
              <a:rPr lang="en-US" dirty="0"/>
              <a:t>Data Modeling in </a:t>
            </a:r>
            <a:r>
              <a:rPr lang="en-US" dirty="0" smtClean="0"/>
              <a:t>MySQL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1" y="929784"/>
            <a:ext cx="5791200" cy="387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069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400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Create the following database diagram in SQL Server:</a:t>
            </a:r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endParaRPr lang="en-US" sz="2800" dirty="0" smtClean="0"/>
          </a:p>
          <a:p>
            <a:pPr marL="447675" lvl="1" indent="-447675">
              <a:lnSpc>
                <a:spcPts val="3600"/>
              </a:lnSpc>
              <a:buFont typeface="+mj-lt"/>
              <a:buAutoNum type="arabicPeriod"/>
            </a:pPr>
            <a:r>
              <a:rPr lang="en-US" sz="2800" dirty="0" smtClean="0"/>
              <a:t>Fill some sample data in the tables with SQL Server Management Studio.</a:t>
            </a:r>
          </a:p>
        </p:txBody>
      </p:sp>
      <p:pic>
        <p:nvPicPr>
          <p:cNvPr id="7" name="Picture 4" descr="SQL-Server-ER-Diagram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1024" y="1676400"/>
            <a:ext cx="4012176" cy="3789362"/>
          </a:xfrm>
          <a:prstGeom prst="roundRect">
            <a:avLst>
              <a:gd name="adj" fmla="val 972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Typical universities have: faculties, departments, professors, students, courses, etc. Faculties have name and could have several departments. Each department has name, professors and courses. Each professor has name, a set of titles (Ph. D, academician, senior assistant, etc.) and a set of courses. Each course consists of several students. Each student belongs to some faculty and to several of the courses. Your task is to create a data model (E/R diagram) for the typical university in SQL Server using SQL Server Management Studio (SSMS).</a:t>
            </a:r>
          </a:p>
          <a:p>
            <a:pPr marL="447675" lvl="1" indent="-447675">
              <a:buFont typeface="+mj-lt"/>
              <a:buAutoNum type="arabicPeriod" startAt="3"/>
            </a:pPr>
            <a:r>
              <a:rPr lang="en-US" sz="2800" dirty="0" smtClean="0"/>
              <a:t>Create the same data model in MySQL.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4500" lvl="1" indent="-444500">
              <a:spcBef>
                <a:spcPts val="0"/>
              </a:spcBef>
              <a:buFont typeface="+mj-lt"/>
              <a:buAutoNum type="arabicPeriod" startAt="5"/>
            </a:pPr>
            <a:r>
              <a:rPr lang="en-US" sz="2800" dirty="0" smtClean="0"/>
              <a:t>We should design a multilingual dictionary. We have a set of words in the dictionary.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Each word can be in some language and can have synonyms and explanations in the same language and translation words and explanations in several other languages.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The synonyms and translation words are sets of words from the dictionary. The explanations are textual descriptions.</a:t>
            </a:r>
          </a:p>
          <a:p>
            <a:pPr marL="447675" lvl="1" indent="-447675">
              <a:spcBef>
                <a:spcPts val="0"/>
              </a:spcBef>
              <a:buNone/>
            </a:pPr>
            <a:r>
              <a:rPr lang="en-US" sz="2800" dirty="0" smtClean="0"/>
              <a:t>	Design a database schema (a set of tables and relationships) to store the dictionary.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-514350">
              <a:spcBef>
                <a:spcPts val="0"/>
              </a:spcBef>
              <a:buFont typeface="+mj-lt"/>
              <a:buAutoNum type="arabicPeriod" startAt="6"/>
            </a:pPr>
            <a:r>
              <a:rPr lang="en-US" sz="2800" dirty="0" smtClean="0"/>
              <a:t>Add support in the previous database for storing antonym pairs.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part-of-speech information (e.g. verb, noun, adjective, …).</a:t>
            </a:r>
          </a:p>
          <a:p>
            <a:pPr marL="514350" lvl="1" indent="-514350">
              <a:spcBef>
                <a:spcPts val="0"/>
              </a:spcBef>
              <a:buNone/>
            </a:pPr>
            <a:r>
              <a:rPr lang="en-US" sz="2800" dirty="0" smtClean="0"/>
              <a:t>	Add support for storing hypernym / hyponym chains (e.g. tree </a:t>
            </a:r>
            <a:r>
              <a:rPr lang="en-US" sz="2800" dirty="0" smtClean="0">
                <a:sym typeface="Wingdings" pitchFamily="2" charset="2"/>
              </a:rPr>
              <a:t> oak, pine, </a:t>
            </a:r>
            <a:r>
              <a:rPr lang="en-US" sz="2800" dirty="0" smtClean="0"/>
              <a:t>walnut-tree, …).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451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</a:t>
            </a:r>
            <a:r>
              <a:rPr lang="bg-BG" dirty="0" smtClean="0"/>
              <a:t>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Entity tables represent objects from the real world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Most often they are nouns in the specification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 smtClean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Entities</a:t>
            </a:r>
            <a:r>
              <a:rPr lang="bg-BG" dirty="0" smtClean="0"/>
              <a:t>: </a:t>
            </a:r>
            <a:r>
              <a:rPr lang="en-US" dirty="0" smtClean="0"/>
              <a:t>Student</a:t>
            </a:r>
            <a:r>
              <a:rPr lang="bg-BG" dirty="0" smtClean="0"/>
              <a:t>, </a:t>
            </a:r>
            <a:r>
              <a:rPr lang="en-US" dirty="0" smtClean="0"/>
              <a:t>Course</a:t>
            </a:r>
            <a:r>
              <a:rPr lang="bg-BG" dirty="0" smtClean="0"/>
              <a:t>, </a:t>
            </a:r>
            <a:r>
              <a:rPr lang="en-US" dirty="0" smtClean="0"/>
              <a:t>Town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515139"/>
            <a:ext cx="7848600" cy="1863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7678" y="3925188"/>
            <a:ext cx="12755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4200" y="3928646"/>
            <a:ext cx="1086678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0322" y="4273202"/>
            <a:ext cx="81169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8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http://www.iconspedia.com/uploads/1160917852.png"/>
          <p:cNvPicPr>
            <a:picLocks noChangeAspect="1" noChangeArrowheads="1"/>
          </p:cNvPicPr>
          <p:nvPr/>
        </p:nvPicPr>
        <p:blipFill>
          <a:blip r:embed="rId2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890928">
            <a:off x="7223382" y="4480182"/>
            <a:ext cx="1524000" cy="1524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Columns in the tables are characteristics of the entities</a:t>
            </a:r>
            <a:endParaRPr lang="bg-BG" dirty="0" smtClean="0"/>
          </a:p>
          <a:p>
            <a:pPr lvl="1"/>
            <a:r>
              <a:rPr lang="en-US" dirty="0" smtClean="0"/>
              <a:t>They have name and type</a:t>
            </a:r>
            <a:endParaRPr lang="bg-BG" dirty="0" smtClean="0"/>
          </a:p>
          <a:p>
            <a:r>
              <a:rPr lang="en-US" dirty="0" smtClean="0"/>
              <a:t>For example students have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Name</a:t>
            </a:r>
            <a:r>
              <a:rPr lang="bg-BG" dirty="0" smtClean="0"/>
              <a:t> (</a:t>
            </a:r>
            <a:r>
              <a:rPr lang="en-US" dirty="0" smtClean="0"/>
              <a:t>text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Faculty number</a:t>
            </a:r>
            <a:r>
              <a:rPr lang="bg-BG" dirty="0" smtClean="0"/>
              <a:t> (</a:t>
            </a:r>
            <a:r>
              <a:rPr lang="en-US" dirty="0" smtClean="0"/>
              <a:t>number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Photo</a:t>
            </a:r>
            <a:r>
              <a:rPr lang="bg-BG" dirty="0" smtClean="0"/>
              <a:t> (</a:t>
            </a:r>
            <a:r>
              <a:rPr lang="en-US" dirty="0" smtClean="0"/>
              <a:t>binary block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Date of enlistment</a:t>
            </a:r>
            <a:r>
              <a:rPr lang="bg-BG" dirty="0" smtClean="0"/>
              <a:t> (</a:t>
            </a:r>
            <a:r>
              <a:rPr lang="en-US" dirty="0" smtClean="0"/>
              <a:t>date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0963" name="Picture 3" descr="C:\Trash\db-diagra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7041189">
            <a:off x="4645979" y="2863727"/>
            <a:ext cx="4706594" cy="2571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81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the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Columns are clarifications for the entities in the text of the specification</a:t>
            </a:r>
            <a:r>
              <a:rPr lang="bg-BG" dirty="0" smtClean="0"/>
              <a:t>, </a:t>
            </a: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Students have the following characteristics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</a:t>
            </a:r>
            <a:r>
              <a:rPr lang="bg-BG" dirty="0" smtClean="0"/>
              <a:t>, </a:t>
            </a:r>
            <a:r>
              <a:rPr lang="en-US" dirty="0" smtClean="0"/>
              <a:t>faculty number</a:t>
            </a:r>
            <a:r>
              <a:rPr lang="bg-BG" dirty="0" smtClean="0"/>
              <a:t>, </a:t>
            </a:r>
            <a:r>
              <a:rPr lang="en-US" dirty="0" smtClean="0"/>
              <a:t>photo</a:t>
            </a:r>
            <a:r>
              <a:rPr lang="bg-BG" dirty="0" smtClean="0"/>
              <a:t>, </a:t>
            </a:r>
            <a:r>
              <a:rPr lang="en-US" dirty="0" smtClean="0"/>
              <a:t>date of enlistment and a list of courses they visit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78495" y="3773556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23322" y="3773556"/>
            <a:ext cx="209715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72878" y="3770244"/>
            <a:ext cx="8183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344478" y="3766307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73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a Primary Key</a:t>
            </a:r>
            <a:r>
              <a:rPr lang="bg-BG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Don't use an existing column</a:t>
            </a:r>
            <a:r>
              <a:rPr lang="bg-BG" dirty="0" smtClean="0"/>
              <a:t> (</a:t>
            </a:r>
            <a:r>
              <a:rPr lang="en-US" dirty="0" smtClean="0"/>
              <a:t>for example</a:t>
            </a:r>
            <a:r>
              <a:rPr lang="bg-BG" dirty="0" smtClean="0"/>
              <a:t> </a:t>
            </a:r>
            <a:r>
              <a:rPr lang="en-US" dirty="0" smtClean="0"/>
              <a:t>SSN</a:t>
            </a:r>
            <a:r>
              <a:rPr lang="bg-BG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Must 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Must be declared as a</a:t>
            </a:r>
            <a:r>
              <a:rPr lang="bg-BG" dirty="0" smtClean="0"/>
              <a:t> </a:t>
            </a:r>
            <a:r>
              <a:rPr lang="en-US" dirty="0" smtClean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Use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implement auto-increment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Relationships are dependencies between the entities</a:t>
            </a:r>
            <a:r>
              <a:rPr lang="bg-BG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bg-BG" dirty="0" smtClean="0"/>
          </a:p>
          <a:p>
            <a:pPr lvl="1">
              <a:spcBef>
                <a:spcPts val="3000"/>
              </a:spcBef>
            </a:pPr>
            <a:r>
              <a:rPr lang="bg-BG" dirty="0" smtClean="0"/>
              <a:t>"</a:t>
            </a:r>
            <a:r>
              <a:rPr lang="en-US" dirty="0" smtClean="0"/>
              <a:t>Students are trained in courses</a:t>
            </a:r>
            <a:r>
              <a:rPr lang="bg-BG" dirty="0" smtClean="0"/>
              <a:t>"</a:t>
            </a:r>
            <a:r>
              <a:rPr lang="en-US" dirty="0" smtClean="0"/>
              <a:t> – many-to-many relationship</a:t>
            </a:r>
          </a:p>
          <a:p>
            <a:pPr lvl="1"/>
            <a:r>
              <a:rPr lang="bg-BG" dirty="0" smtClean="0"/>
              <a:t>"</a:t>
            </a:r>
            <a:r>
              <a:rPr lang="en-US" dirty="0" smtClean="0"/>
              <a:t>Courses are held in towns</a:t>
            </a:r>
            <a:r>
              <a:rPr lang="bg-BG" dirty="0" smtClean="0"/>
              <a:t>" – </a:t>
            </a:r>
            <a:r>
              <a:rPr lang="en-US" dirty="0" smtClean="0"/>
              <a:t>many-to-one (or many-to-many) relationship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379504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7678" y="2806887"/>
            <a:ext cx="122582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03983" y="2806887"/>
            <a:ext cx="21037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27574" y="2806887"/>
            <a:ext cx="11131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89384" y="3161382"/>
            <a:ext cx="108667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32383" y="3161382"/>
            <a:ext cx="163001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80384" y="3161382"/>
            <a:ext cx="85145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18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2837</TotalTime>
  <Words>1919</Words>
  <Application>Microsoft Office PowerPoint</Application>
  <PresentationFormat>On-screen Show (4:3)</PresentationFormat>
  <Paragraphs>342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Database Modeling</vt:lpstr>
      <vt:lpstr>Table of Contents</vt:lpstr>
      <vt:lpstr>PowerPoint Presentation</vt:lpstr>
      <vt:lpstr>Steps in Database Design</vt:lpstr>
      <vt:lpstr>Identification of Entities</vt:lpstr>
      <vt:lpstr>Identification of Columns</vt:lpstr>
      <vt:lpstr>Identification of the Columns</vt:lpstr>
      <vt:lpstr>How to Choose a Primary Key?</vt:lpstr>
      <vt:lpstr>Identification of Relationships</vt:lpstr>
      <vt:lpstr>PowerPoint Presentation</vt:lpstr>
      <vt:lpstr>Data Types in SQL Server</vt:lpstr>
      <vt:lpstr>Data Types in SQL Server (2)</vt:lpstr>
      <vt:lpstr>Data Types in SQL Server (3)</vt:lpstr>
      <vt:lpstr>Data Types in SQL Server (4)</vt:lpstr>
      <vt:lpstr>PowerPoint Presentation</vt:lpstr>
      <vt:lpstr>Connecting to SQL Server</vt:lpstr>
      <vt:lpstr>Working with Object Explorer</vt:lpstr>
      <vt:lpstr>Creating a New Database</vt:lpstr>
      <vt:lpstr>Creating a New Database (2)</vt:lpstr>
      <vt:lpstr>Creating an E/R diagram</vt:lpstr>
      <vt:lpstr>PowerPoint Presentation</vt:lpstr>
      <vt:lpstr>Creating Tables</vt:lpstr>
      <vt:lpstr>Creating Tables (2)</vt:lpstr>
      <vt:lpstr>Creating Tables (3)</vt:lpstr>
      <vt:lpstr>Creating Tables (4)</vt:lpstr>
      <vt:lpstr>PowerPoint Presentation</vt:lpstr>
      <vt:lpstr>Defining Primary Key</vt:lpstr>
      <vt:lpstr>Defining Primary Key (1)</vt:lpstr>
      <vt:lpstr>Defining Primary Key (2)</vt:lpstr>
      <vt:lpstr>PowerPoint Presentation</vt:lpstr>
      <vt:lpstr>Creating Relationships</vt:lpstr>
      <vt:lpstr>Self-Relationships</vt:lpstr>
      <vt:lpstr>PowerPoint Presentation</vt:lpstr>
      <vt:lpstr>Naming Conventions</vt:lpstr>
      <vt:lpstr>Naming Conventions (2)</vt:lpstr>
      <vt:lpstr>Naming Conventions (3)</vt:lpstr>
      <vt:lpstr>Naming Conventions (4)</vt:lpstr>
      <vt:lpstr>Database Modeling with SQL Server Management Studio</vt:lpstr>
      <vt:lpstr>PowerPoint Presentation</vt:lpstr>
      <vt:lpstr>E/R Diagrams in MySQL Workbench</vt:lpstr>
      <vt:lpstr>Data Modeling in MySQL</vt:lpstr>
      <vt:lpstr>Database Modeling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Modeling - E/R Diagrams</dc:title>
  <dc:subject>Telerik Software Academy</dc:subject>
  <dc:creator>Telerik Academy</dc:creator>
  <cp:keywords>databases, DB, DBMS, RDBMS</cp:keywords>
  <cp:lastModifiedBy>Evlogi Hristov</cp:lastModifiedBy>
  <cp:revision>419</cp:revision>
  <dcterms:created xsi:type="dcterms:W3CDTF">2007-12-08T16:03:35Z</dcterms:created>
  <dcterms:modified xsi:type="dcterms:W3CDTF">2014-12-15T12:17:21Z</dcterms:modified>
  <cp:category>databases</cp:category>
</cp:coreProperties>
</file>