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570" r:id="rId2"/>
    <p:sldId id="814" r:id="rId3"/>
    <p:sldId id="821" r:id="rId4"/>
    <p:sldId id="818" r:id="rId5"/>
    <p:sldId id="819" r:id="rId6"/>
    <p:sldId id="820" r:id="rId7"/>
    <p:sldId id="815" r:id="rId8"/>
    <p:sldId id="822" r:id="rId9"/>
    <p:sldId id="823" r:id="rId10"/>
    <p:sldId id="824" r:id="rId11"/>
    <p:sldId id="831" r:id="rId12"/>
    <p:sldId id="816" r:id="rId13"/>
    <p:sldId id="825" r:id="rId14"/>
    <p:sldId id="826" r:id="rId15"/>
    <p:sldId id="832" r:id="rId16"/>
    <p:sldId id="829" r:id="rId17"/>
    <p:sldId id="833" r:id="rId18"/>
    <p:sldId id="817" r:id="rId19"/>
    <p:sldId id="828" r:id="rId20"/>
    <p:sldId id="830" r:id="rId21"/>
    <p:sldId id="834" r:id="rId22"/>
    <p:sldId id="837" r:id="rId23"/>
    <p:sldId id="838" r:id="rId24"/>
    <p:sldId id="839" r:id="rId25"/>
    <p:sldId id="840" r:id="rId26"/>
    <p:sldId id="841" r:id="rId27"/>
    <p:sldId id="843" r:id="rId28"/>
    <p:sldId id="842" r:id="rId29"/>
    <p:sldId id="844" r:id="rId30"/>
    <p:sldId id="845" r:id="rId31"/>
    <p:sldId id="846" r:id="rId32"/>
    <p:sldId id="847" r:id="rId33"/>
    <p:sldId id="849" r:id="rId34"/>
    <p:sldId id="848" r:id="rId35"/>
    <p:sldId id="854" r:id="rId36"/>
    <p:sldId id="855" r:id="rId37"/>
    <p:sldId id="856" r:id="rId38"/>
    <p:sldId id="850" r:id="rId39"/>
    <p:sldId id="853" r:id="rId40"/>
    <p:sldId id="852" r:id="rId41"/>
    <p:sldId id="460" r:id="rId42"/>
    <p:sldId id="812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Modeling Workflow" id="{4D214946-970E-4E69-AD43-312C2DB9E8CC}">
          <p14:sldIdLst>
            <p14:sldId id="821"/>
            <p14:sldId id="818"/>
            <p14:sldId id="819"/>
            <p14:sldId id="820"/>
            <p14:sldId id="815"/>
          </p14:sldIdLst>
        </p14:section>
        <p14:section name="Code First Main Parts" id="{81C3A756-C14A-41F0-A473-AE547939CA7A}">
          <p14:sldIdLst>
            <p14:sldId id="822"/>
            <p14:sldId id="823"/>
            <p14:sldId id="824"/>
            <p14:sldId id="831"/>
            <p14:sldId id="816"/>
            <p14:sldId id="825"/>
            <p14:sldId id="826"/>
            <p14:sldId id="832"/>
            <p14:sldId id="829"/>
            <p14:sldId id="833"/>
            <p14:sldId id="817"/>
            <p14:sldId id="828"/>
            <p14:sldId id="830"/>
            <p14:sldId id="834"/>
          </p14:sldIdLst>
        </p14:section>
        <p14:section name="Using Code First Migrations" id="{C9623C25-5817-4ED2-B52A-7BF43FA6450E}">
          <p14:sldIdLst>
            <p14:sldId id="837"/>
            <p14:sldId id="838"/>
            <p14:sldId id="839"/>
            <p14:sldId id="840"/>
            <p14:sldId id="841"/>
            <p14:sldId id="843"/>
            <p14:sldId id="842"/>
          </p14:sldIdLst>
        </p14:section>
        <p14:section name="Configure Mappings" id="{C8E5DC33-4032-47B4-817E-929018FDD681}">
          <p14:sldIdLst>
            <p14:sldId id="844"/>
            <p14:sldId id="845"/>
            <p14:sldId id="846"/>
            <p14:sldId id="847"/>
            <p14:sldId id="849"/>
            <p14:sldId id="848"/>
          </p14:sldIdLst>
        </p14:section>
        <p14:section name="LINQPad" id="{C150D08D-D3E1-41CD-BD0C-AEF54B2EEE32}">
          <p14:sldIdLst>
            <p14:sldId id="854"/>
            <p14:sldId id="855"/>
            <p14:sldId id="856"/>
          </p14:sldIdLst>
        </p14:section>
        <p14:section name="Repository Pattern" id="{03BC86C1-AB79-4F10-91F1-083265C6E394}">
          <p14:sldIdLst>
            <p14:sldId id="850"/>
            <p14:sldId id="853"/>
            <p14:sldId id="85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12" d="100"/>
          <a:sy n="112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62200"/>
            <a:ext cx="7086600" cy="15240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473567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stimms.files.wordpress.com/2013/05/uni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1" y="4476995"/>
            <a:ext cx="256507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62" y="533400"/>
            <a:ext cx="2079407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790" y="548260"/>
            <a:ext cx="28575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48" y="2310229"/>
            <a:ext cx="1971705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School Academy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Another example of domain class (model)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240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Post()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ICollection&lt;PostAnswer&gt; Answers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 Type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3200" y="4800600"/>
            <a:ext cx="1828800" cy="867537"/>
          </a:xfrm>
          <a:prstGeom prst="wedgeRoundRectCallout">
            <a:avLst>
              <a:gd name="adj1" fmla="val 2485"/>
              <a:gd name="adj2" fmla="val -104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9280" y="6180016"/>
            <a:ext cx="1905000" cy="441889"/>
          </a:xfrm>
          <a:prstGeom prst="wedgeRoundRectCallout">
            <a:avLst>
              <a:gd name="adj1" fmla="val -1716"/>
              <a:gd name="adj2" fmla="val -127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Enumeration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3140" y="1855506"/>
            <a:ext cx="275844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null reference exception</a:t>
            </a:r>
          </a:p>
        </p:txBody>
      </p:sp>
    </p:spTree>
    <p:extLst>
      <p:ext uri="{BB962C8B-B14F-4D97-AF65-F5344CB8AC3E}">
        <p14:creationId xmlns:p14="http://schemas.microsoft.com/office/powerpoint/2010/main" val="11509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07721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r>
              <a:rPr lang="en-US" dirty="0" smtClean="0"/>
              <a:t>Creating domain classes (models)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19200"/>
            <a:ext cx="476250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12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 class that inherits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  <a:p>
            <a:pPr lvl="1"/>
            <a:r>
              <a:rPr lang="en-US" dirty="0" smtClean="0"/>
              <a:t>Manages model classes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DbSet</a:t>
            </a:r>
            <a:r>
              <a:rPr lang="en-US" sz="2800" dirty="0" smtClean="0"/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Implements identity tracking, change tracking, and API for CRUD operations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 smtClean="0"/>
              <a:t>Recommended to be in a separate class library</a:t>
            </a:r>
          </a:p>
          <a:p>
            <a:pPr lvl="1"/>
            <a:r>
              <a:rPr lang="en-US" dirty="0" smtClean="0"/>
              <a:t>Don't forget to reference the Entity Framework library (using </a:t>
            </a:r>
            <a:r>
              <a:rPr lang="en-US" dirty="0" err="1" smtClean="0"/>
              <a:t>NuGet</a:t>
            </a:r>
            <a:r>
              <a:rPr lang="en-US" dirty="0" smtClean="0"/>
              <a:t> package manager)</a:t>
            </a:r>
          </a:p>
          <a:p>
            <a:r>
              <a:rPr lang="en-US" dirty="0" smtClean="0"/>
              <a:t>If you have a lot of models it is recommended to use more than one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single entity type</a:t>
            </a:r>
          </a:p>
          <a:p>
            <a:r>
              <a:rPr lang="en-US" dirty="0" smtClean="0"/>
              <a:t>Set operations: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</a:p>
          <a:p>
            <a:r>
              <a:rPr lang="en-US" dirty="0" smtClean="0"/>
              <a:t>Use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to query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44" y="3200400"/>
            <a:ext cx="6520312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457200" y="50481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DbSet&lt;Post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Posts { get; set;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143000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DbContext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95400"/>
            <a:ext cx="4762500" cy="3438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way as when we use database first or model first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144375"/>
            <a:ext cx="822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= new Category { Parent = null,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course",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</a:t>
            </a: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Моля удължете 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PostType.Normal;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домашни"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8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8534400" cy="1790700"/>
          </a:xfrm>
        </p:spPr>
        <p:txBody>
          <a:bodyPr/>
          <a:lstStyle/>
          <a:p>
            <a:r>
              <a:rPr lang="en-US" dirty="0" smtClean="0"/>
              <a:t>Demo: Using The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4738063" cy="31003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854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 smtClean="0"/>
              <a:t> file contains link to default connection factory that creates local </a:t>
            </a:r>
            <a:r>
              <a:rPr lang="en-US" dirty="0" err="1" smtClean="0"/>
              <a:t>db</a:t>
            </a:r>
            <a:endParaRPr lang="bg-BG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r>
              <a:rPr lang="en-US" dirty="0" smtClean="0"/>
              <a:t>Server name </a:t>
            </a:r>
            <a:r>
              <a:rPr lang="en-US" dirty="0"/>
              <a:t>by </a:t>
            </a:r>
            <a:r>
              <a:rPr lang="en-US" dirty="0" smtClean="0"/>
              <a:t>default: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localdb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)\v11.0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.\SQLEXPRESS.[full-class-name]</a:t>
            </a:r>
          </a:p>
          <a:p>
            <a:pPr lvl="1"/>
            <a:r>
              <a:rPr lang="en-US" dirty="0" smtClean="0"/>
              <a:t>We can use VS server explorer to view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5300" y="19812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type="System.Data.Entity.Infrastructure.LocalDbConnectionFactory, EntityFramework"&gt;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27030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r>
              <a:rPr lang="en-US" dirty="0" smtClean="0"/>
              <a:t>First, create context constructor that calls base constructor with appropriate connection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981200"/>
            <a:ext cx="8229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ForumContext()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base("ForumDb")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7200" y="4876800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name="ForumDb" connectionString="Data Source=.;Initial Catalog=ForumDb;Integrated Security=True" providerName="System.Data.SqlClient"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49162"/>
            <a:ext cx="8534400" cy="55301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add the connection string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90700" y="4431042"/>
            <a:ext cx="293370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Server address might be .\SQLEXPRESS</a:t>
            </a:r>
          </a:p>
        </p:txBody>
      </p:sp>
    </p:spTree>
    <p:extLst>
      <p:ext uri="{BB962C8B-B14F-4D97-AF65-F5344CB8AC3E}">
        <p14:creationId xmlns:p14="http://schemas.microsoft.com/office/powerpoint/2010/main" val="39478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Code First Main Parts</a:t>
            </a:r>
          </a:p>
          <a:p>
            <a:pPr lvl="1"/>
            <a:r>
              <a:rPr lang="en-US" dirty="0" smtClean="0"/>
              <a:t>Domain Classes (Models)</a:t>
            </a:r>
          </a:p>
          <a:p>
            <a:pPr lvl="1"/>
            <a:r>
              <a:rPr lang="en-US" dirty="0" smtClean="0"/>
              <a:t>DbContext and </a:t>
            </a:r>
            <a:r>
              <a:rPr lang="en-US" dirty="0" err="1" smtClean="0"/>
              <a:t>DbSets</a:t>
            </a:r>
            <a:endParaRPr lang="en-US" dirty="0" smtClean="0"/>
          </a:p>
          <a:p>
            <a:pPr lvl="1"/>
            <a:r>
              <a:rPr lang="en-US" dirty="0" smtClean="0"/>
              <a:t>Database connection</a:t>
            </a:r>
          </a:p>
          <a:p>
            <a:r>
              <a:rPr lang="en-US" dirty="0" smtClean="0"/>
              <a:t>Using Code First Migrations</a:t>
            </a:r>
          </a:p>
          <a:p>
            <a:pPr lvl="1"/>
            <a:r>
              <a:rPr lang="en-US" dirty="0" smtClean="0"/>
              <a:t>Configure Mappings</a:t>
            </a:r>
          </a:p>
          <a:p>
            <a:r>
              <a:rPr lang="en-US" dirty="0" err="1" smtClean="0"/>
              <a:t>LINQPad</a:t>
            </a:r>
            <a:endParaRPr lang="en-US" dirty="0" smtClean="0"/>
          </a:p>
          <a:p>
            <a:r>
              <a:rPr lang="en-US" dirty="0" smtClean="0"/>
              <a:t>Repository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258395" y="106111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3716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2667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1" y="253079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7145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048000" y="2873693"/>
            <a:ext cx="6096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743200" y="1714500"/>
            <a:ext cx="9144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724400"/>
            <a:ext cx="20574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686301" y="3216593"/>
            <a:ext cx="380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58001" y="312515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5715001" y="2873693"/>
            <a:ext cx="1143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6096000" y="3468053"/>
            <a:ext cx="762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801"/>
          </a:xfrm>
        </p:spPr>
        <p:txBody>
          <a:bodyPr/>
          <a:lstStyle/>
          <a:p>
            <a:r>
              <a:rPr lang="en-US" dirty="0" smtClean="0"/>
              <a:t>Demo: Change Database Connection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533400"/>
            <a:ext cx="5956663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15" y="2514600"/>
            <a:ext cx="4993369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Domain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change our models?</a:t>
            </a:r>
          </a:p>
          <a:p>
            <a:pPr lvl="1"/>
            <a:r>
              <a:rPr lang="en-US" dirty="0" smtClean="0"/>
              <a:t>Entity Framework compares our model with the model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MigrationHistory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By default Entity Framework only creates the database and don't do any changes after that</a:t>
            </a:r>
          </a:p>
          <a:p>
            <a:r>
              <a:rPr lang="en-US" dirty="0" smtClean="0"/>
              <a:t>Using Code First Migrations we can manage differences between models and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67" y="2732723"/>
            <a:ext cx="6076465" cy="106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Code First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Open Package Manager Console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Enable-Migrations</a:t>
            </a:r>
            <a:r>
              <a:rPr lang="en-US" dirty="0" smtClean="0"/>
              <a:t> command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This will create some initial jumpstart code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EnableAutomaticMigrations</a:t>
            </a:r>
            <a:r>
              <a:rPr lang="en-US" dirty="0" smtClean="0"/>
              <a:t> for auto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types of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Automatic migrations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AutomaticMigrationsEnabled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true;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Code-based (providing full control)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Separate C# code file for every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DropCreateDatabaseIfModelChanges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DropCreateDatabaseAlways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MigrateDatabaseToLatestVersion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/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819400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81530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0940" y="4419600"/>
            <a:ext cx="352044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2946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38150" y="2133510"/>
            <a:ext cx="8267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migrating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use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E.g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Code First Migrations</a:t>
            </a:r>
            <a:endParaRPr lang="en-US" dirty="0"/>
          </a:p>
        </p:txBody>
      </p:sp>
      <p:pic>
        <p:nvPicPr>
          <p:cNvPr id="5122" name="Picture 2" descr="http://1.bp.blogspot.com/-KMHr4WmKBc0/UCsfMroaNKI/AAAAAAAAAKk/gBT1mL8pU5A/s1600/4Wildebeest+migration+animal+facts+African+photo+safari+Masai+mara+safari+wildebeest+migration+Masai+mara+national+park+Kenya+amazing+beautiful+wildebeest+animal+phot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56" y="990600"/>
            <a:ext cx="5301088" cy="344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Configure Mappings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Using Data Annotations and 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810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6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Entity Framework respects mapping details from two sources</a:t>
            </a:r>
          </a:p>
          <a:p>
            <a:pPr lvl="1"/>
            <a:r>
              <a:rPr lang="en-US" dirty="0" smtClean="0"/>
              <a:t>Data annotation attributes in the models</a:t>
            </a:r>
          </a:p>
          <a:p>
            <a:pPr lvl="2"/>
            <a:r>
              <a:rPr lang="en-US" dirty="0" smtClean="0"/>
              <a:t>Can be reused for validation purposes</a:t>
            </a:r>
          </a:p>
          <a:p>
            <a:pPr lvl="1"/>
            <a:r>
              <a:rPr lang="en-US" dirty="0" smtClean="0"/>
              <a:t>Fluent API code mapping configuration</a:t>
            </a:r>
          </a:p>
          <a:p>
            <a:pPr lvl="2"/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By using custom configuration classes</a:t>
            </a:r>
          </a:p>
          <a:p>
            <a:r>
              <a:rPr lang="en-US" dirty="0" smtClean="0"/>
              <a:t>Use one approach</a:t>
            </a:r>
            <a:br>
              <a:rPr lang="en-US" dirty="0" smtClean="0"/>
            </a:br>
            <a:r>
              <a:rPr lang="en-US" dirty="0" smtClean="0"/>
              <a:t>or the other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29200"/>
            <a:ext cx="2971800" cy="1366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9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System.ComponentModel.DataAnnotations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[Key]</a:t>
            </a:r>
            <a:r>
              <a:rPr lang="en-US" dirty="0" smtClean="0"/>
              <a:t> 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ConcurrencyCheck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[Timestamp]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InverseProperty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DatabaseGenerated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NotMapped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], [Index]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will be able to add custom attributes by using custom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for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class we can specify mapping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668488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OnModelCreating(DbModelBuilder modelBuilder)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modelBuilder.Entity&lt;Tag&gt;().HasKey(x =&gt; x.TagId);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x.Text).IsUnicode(true);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x.Text).HasMaxLength(255);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modelBuilder.Entity&lt;Tag&gt;().Property(x =&gt; x.Text).IsFixedLength();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base.OnModelCreating(modelBuilder);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.Entity()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Table Name, Schema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Inheritance Hierarchies, Complex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Entity -&gt; Multiple Tables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Table -&gt; Multiple Entities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Specify Key (including Composite Keys)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.Property()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(and Validation)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Column Name, Type, Order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Relationships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Configure Mappings</a:t>
            </a:r>
            <a:endParaRPr lang="en-US" dirty="0"/>
          </a:p>
        </p:txBody>
      </p:sp>
      <p:pic>
        <p:nvPicPr>
          <p:cNvPr id="6146" name="Picture 2" descr="http://absolu-consulting.fr/pics/relationclients.absolu-consul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5400"/>
            <a:ext cx="333375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816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661" y="10668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err="1" smtClean="0"/>
              <a:t>LINQPad</a:t>
            </a:r>
            <a:endParaRPr lang="en-US" b="1" dirty="0"/>
          </a:p>
        </p:txBody>
      </p:sp>
      <p:pic>
        <p:nvPicPr>
          <p:cNvPr id="1026" name="Picture 2" descr="LINQ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19" y="2514600"/>
            <a:ext cx="3352800" cy="322384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/>
              <a:t>Download from: </a:t>
            </a:r>
            <a:r>
              <a:rPr lang="en-US" sz="2800" dirty="0">
                <a:hlinkClick r:id="rId2"/>
              </a:rPr>
              <a:t>http://www.linqpad.net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Supports native C# 5.0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Translates it to SQL, XML, Objects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Understands LINQ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Free and paid version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3074" name="Picture 2" descr="http://sharepoint.mindsharpblogs.com/NancyB/Lists/Photos/ILoveLINQ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36226"/>
            <a:ext cx="3805619" cy="25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799"/>
            <a:ext cx="7317105" cy="1219201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LINQ Pad</a:t>
            </a:r>
            <a:endParaRPr lang="en-US" b="1" dirty="0"/>
          </a:p>
        </p:txBody>
      </p:sp>
      <p:pic>
        <p:nvPicPr>
          <p:cNvPr id="3" name="Picture 2" descr="http://www.scip.be/ImagesScreenshots/ArticleOfficeLINQ%20-%20LINQP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800600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Repository Pattern</a:t>
            </a:r>
            <a:endParaRPr lang="en-US" b="1" dirty="0"/>
          </a:p>
        </p:txBody>
      </p:sp>
      <p:pic>
        <p:nvPicPr>
          <p:cNvPr id="1028" name="Picture 4" descr="http://www.c-sharpcorner.com/UploadFile/3d39b4/crud-using-the-repository-pattern-in-mvc/Images/CRUD-using-the-Repository-Pattern-in-MV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77036"/>
            <a:ext cx="5029200" cy="37486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Gives abstraction over the data layer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to make changes to your data access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responsible for a set of tables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Easily replaceable by other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Hides the details in accessing data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Can be implemented in various ways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4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"/>
            <a:ext cx="7086600" cy="838200"/>
          </a:xfrm>
        </p:spPr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4383"/>
            <a:ext cx="2002888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90864" y="2209800"/>
            <a:ext cx="9144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09746" y="4307541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86" y="306473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35" y="30647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5628734" y="4358325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5028486" y="2326340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8141570" y="2443285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952" y="1524001"/>
            <a:ext cx="7317105" cy="1219201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Repository Pattern</a:t>
            </a:r>
            <a:endParaRPr lang="en-US" b="1" dirty="0"/>
          </a:p>
        </p:txBody>
      </p:sp>
      <p:pic>
        <p:nvPicPr>
          <p:cNvPr id="2050" name="Picture 2" descr="http://cfile24.uf.tistory.com/image/203A0C3F4D9927241C80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9845"/>
            <a:ext cx="160061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rainingindustry.com/media/16280165/knowledge_repository_img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47883"/>
            <a:ext cx="2172266" cy="2857500"/>
          </a:xfrm>
          <a:prstGeom prst="round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06229" y="5165316"/>
            <a:ext cx="34304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0" y="2105515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52" y="12300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06022" y="2859740"/>
            <a:ext cx="56070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203545" y="1614391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5629178" y="914400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28" y="1180712"/>
            <a:ext cx="1633111" cy="1048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33" y="2149523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" y="233415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267766" y="3118219"/>
            <a:ext cx="1847034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3939123" y="1422733"/>
            <a:ext cx="1454055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142139" y="1962718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2769" y="3317629"/>
            <a:ext cx="1175231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First Main Parts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Domain classes, DbContext and </a:t>
            </a:r>
            <a:r>
              <a:rPr lang="en-US" dirty="0" err="1" smtClean="0"/>
              <a:t>DbSets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00325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7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622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49240" y="4579632"/>
            <a:ext cx="1828800" cy="867537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3325635"/>
            <a:ext cx="1828800" cy="441889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3400" y="2209800"/>
            <a:ext cx="1828800" cy="441889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4524648"/>
            <a:ext cx="18288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</TotalTime>
  <Words>1596</Words>
  <Application>Microsoft Office PowerPoint</Application>
  <PresentationFormat>On-screen Show (4:3)</PresentationFormat>
  <Paragraphs>333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Entity Framework Code First</vt:lpstr>
      <vt:lpstr>Table of Contents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Code First Main Parts</vt:lpstr>
      <vt:lpstr>Domain Classes (Models)</vt:lpstr>
      <vt:lpstr>Domain Classes (Models) (2)</vt:lpstr>
      <vt:lpstr>Demo: Creating Models</vt:lpstr>
      <vt:lpstr>DbContext Class</vt:lpstr>
      <vt:lpstr>DbSet Type</vt:lpstr>
      <vt:lpstr>DbContext Example</vt:lpstr>
      <vt:lpstr>Demo: Creating DbContext</vt:lpstr>
      <vt:lpstr>How to Interact With the Data?</vt:lpstr>
      <vt:lpstr>Demo: Using The Data</vt:lpstr>
      <vt:lpstr>Where is My Data?</vt:lpstr>
      <vt:lpstr>How to Connect to SQL Server?</vt:lpstr>
      <vt:lpstr>Database Connection Workflow</vt:lpstr>
      <vt:lpstr>Demo: Change Database Connection</vt:lpstr>
      <vt:lpstr>Using Code First Migrations</vt:lpstr>
      <vt:lpstr>Changes in Domain Classes</vt:lpstr>
      <vt:lpstr>Code First Migrations</vt:lpstr>
      <vt:lpstr>Database Migration Strategies</vt:lpstr>
      <vt:lpstr>Use Code First Migrations</vt:lpstr>
      <vt:lpstr>Seeding the Database</vt:lpstr>
      <vt:lpstr>Demo: Code First Migrations</vt:lpstr>
      <vt:lpstr>Configure Mappings</vt:lpstr>
      <vt:lpstr>Configure Mappings</vt:lpstr>
      <vt:lpstr>Data Annotations</vt:lpstr>
      <vt:lpstr>Fluent API for Mappings</vt:lpstr>
      <vt:lpstr>Fluent API Configurations</vt:lpstr>
      <vt:lpstr>Demo: Configure Mappings</vt:lpstr>
      <vt:lpstr>LINQPad</vt:lpstr>
      <vt:lpstr>LINQPad</vt:lpstr>
      <vt:lpstr>Demo: LINQ Pad</vt:lpstr>
      <vt:lpstr>Repository Pattern</vt:lpstr>
      <vt:lpstr>Repository Pattern</vt:lpstr>
      <vt:lpstr>Demo: Repository Pattern</vt:lpstr>
      <vt:lpstr>Entity Framework Code First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2163</cp:revision>
  <dcterms:created xsi:type="dcterms:W3CDTF">2007-12-08T16:03:35Z</dcterms:created>
  <dcterms:modified xsi:type="dcterms:W3CDTF">2014-12-15T10:03:55Z</dcterms:modified>
  <cp:category>quality code, software engineering</cp:category>
</cp:coreProperties>
</file>