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8"/>
  </p:notesMasterIdLst>
  <p:handoutMasterIdLst>
    <p:handoutMasterId r:id="rId49"/>
  </p:handoutMasterIdLst>
  <p:sldIdLst>
    <p:sldId id="877" r:id="rId2"/>
    <p:sldId id="823" r:id="rId3"/>
    <p:sldId id="825" r:id="rId4"/>
    <p:sldId id="826" r:id="rId5"/>
    <p:sldId id="827" r:id="rId6"/>
    <p:sldId id="828" r:id="rId7"/>
    <p:sldId id="829" r:id="rId8"/>
    <p:sldId id="830" r:id="rId9"/>
    <p:sldId id="831" r:id="rId10"/>
    <p:sldId id="832" r:id="rId11"/>
    <p:sldId id="833" r:id="rId12"/>
    <p:sldId id="880" r:id="rId13"/>
    <p:sldId id="878" r:id="rId14"/>
    <p:sldId id="881" r:id="rId15"/>
    <p:sldId id="836" r:id="rId16"/>
    <p:sldId id="837" r:id="rId17"/>
    <p:sldId id="879" r:id="rId18"/>
    <p:sldId id="838" r:id="rId19"/>
    <p:sldId id="883" r:id="rId20"/>
    <p:sldId id="839" r:id="rId21"/>
    <p:sldId id="840" r:id="rId22"/>
    <p:sldId id="841" r:id="rId23"/>
    <p:sldId id="882" r:id="rId24"/>
    <p:sldId id="842" r:id="rId25"/>
    <p:sldId id="843" r:id="rId26"/>
    <p:sldId id="884" r:id="rId27"/>
    <p:sldId id="844" r:id="rId28"/>
    <p:sldId id="846" r:id="rId29"/>
    <p:sldId id="847" r:id="rId30"/>
    <p:sldId id="848" r:id="rId31"/>
    <p:sldId id="849" r:id="rId32"/>
    <p:sldId id="850" r:id="rId33"/>
    <p:sldId id="851" r:id="rId34"/>
    <p:sldId id="852" r:id="rId35"/>
    <p:sldId id="866" r:id="rId36"/>
    <p:sldId id="867" r:id="rId37"/>
    <p:sldId id="868" r:id="rId38"/>
    <p:sldId id="869" r:id="rId39"/>
    <p:sldId id="870" r:id="rId40"/>
    <p:sldId id="871" r:id="rId41"/>
    <p:sldId id="872" r:id="rId42"/>
    <p:sldId id="873" r:id="rId43"/>
    <p:sldId id="874" r:id="rId44"/>
    <p:sldId id="875" r:id="rId45"/>
    <p:sldId id="876" r:id="rId46"/>
    <p:sldId id="333" r:id="rId47"/>
  </p:sldIdLst>
  <p:sldSz cx="9144000" cy="6858000" type="screen4x3"/>
  <p:notesSz cx="6881813" cy="9296400"/>
  <p:custDataLst>
    <p:tags r:id="rId50"/>
  </p:custDataLst>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521415D9-36F7-43E2-AB2F-B90AF26B5E84}">
      <p14:sectionLst xmlns:p14="http://schemas.microsoft.com/office/powerpoint/2010/main">
        <p14:section name="Default Section" id="{14B6048E-F4FE-45CF-8787-BB795E0CD9ED}">
          <p14:sldIdLst>
            <p14:sldId id="877"/>
            <p14:sldId id="823"/>
          </p14:sldIdLst>
        </p14:section>
        <p14:section name="Introduction to ORM" id="{EC090D9F-BFD5-4416-8171-9DB703F654EB}">
          <p14:sldIdLst>
            <p14:sldId id="825"/>
            <p14:sldId id="826"/>
            <p14:sldId id="827"/>
            <p14:sldId id="828"/>
            <p14:sldId id="829"/>
            <p14:sldId id="830"/>
          </p14:sldIdLst>
        </p14:section>
        <p14:section name="Entity Framework" id="{E9A0B910-32C1-45C5-9C8B-77F248135B79}">
          <p14:sldIdLst>
            <p14:sldId id="831"/>
            <p14:sldId id="832"/>
            <p14:sldId id="833"/>
            <p14:sldId id="880"/>
            <p14:sldId id="878"/>
            <p14:sldId id="881"/>
            <p14:sldId id="836"/>
            <p14:sldId id="837"/>
            <p14:sldId id="879"/>
            <p14:sldId id="838"/>
          </p14:sldIdLst>
        </p14:section>
        <p14:section name="Reading Data with Entity Framework" id="{127B2BB8-5DB1-4A14-8A7F-052E477FB5DE}">
          <p14:sldIdLst>
            <p14:sldId id="883"/>
            <p14:sldId id="839"/>
            <p14:sldId id="840"/>
            <p14:sldId id="841"/>
            <p14:sldId id="882"/>
            <p14:sldId id="842"/>
            <p14:sldId id="843"/>
          </p14:sldIdLst>
        </p14:section>
        <p14:section name="Create, Update, Delete using Entity Framework" id="{F14C4D02-C855-4650-8520-29C0349D2CB8}">
          <p14:sldIdLst>
            <p14:sldId id="884"/>
            <p14:sldId id="844"/>
            <p14:sldId id="846"/>
            <p14:sldId id="847"/>
            <p14:sldId id="848"/>
            <p14:sldId id="849"/>
          </p14:sldIdLst>
        </p14:section>
        <p14:section name="Extending Entity Classes" id="{0DF24D46-7DFD-443D-8CBD-85B4B5F89C08}">
          <p14:sldIdLst>
            <p14:sldId id="850"/>
            <p14:sldId id="851"/>
            <p14:sldId id="852"/>
          </p14:sldIdLst>
        </p14:section>
        <p14:section name="Attaching and Detaching Objects" id="{4D3491EA-ED1E-447A-BF80-80FBF4443BA2}">
          <p14:sldIdLst>
            <p14:sldId id="866"/>
            <p14:sldId id="867"/>
            <p14:sldId id="868"/>
            <p14:sldId id="869"/>
            <p14:sldId id="870"/>
            <p14:sldId id="871"/>
          </p14:sldIdLst>
        </p14:section>
        <p14:section name="Questions and Homework" id="{2B5310DC-5AFA-4D82-9722-52011E2C28A8}">
          <p14:sldIdLst>
            <p14:sldId id="872"/>
            <p14:sldId id="873"/>
            <p14:sldId id="874"/>
            <p14:sldId id="875"/>
            <p14:sldId id="876"/>
            <p14:sldId id="333"/>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FFFF"/>
    <a:srgbClr val="9BCC00"/>
    <a:srgbClr val="9ED000"/>
    <a:srgbClr val="F4FCD8"/>
    <a:srgbClr val="E8FFC8"/>
    <a:srgbClr val="FAF7C8"/>
    <a:srgbClr val="FAF8C8"/>
    <a:srgbClr val="F5FFC2"/>
    <a:srgbClr val="EBFF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1" autoAdjust="0"/>
    <p:restoredTop sz="94468" autoAdjust="0"/>
  </p:normalViewPr>
  <p:slideViewPr>
    <p:cSldViewPr>
      <p:cViewPr varScale="1">
        <p:scale>
          <a:sx n="112" d="100"/>
          <a:sy n="112" d="100"/>
        </p:scale>
        <p:origin x="-864"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12/15/2014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12/15/2014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805844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21</a:t>
            </a:fld>
            <a:endParaRPr lang="en-US" dirty="0"/>
          </a:p>
        </p:txBody>
      </p:sp>
    </p:spTree>
    <p:extLst>
      <p:ext uri="{BB962C8B-B14F-4D97-AF65-F5344CB8AC3E}">
        <p14:creationId xmlns:p14="http://schemas.microsoft.com/office/powerpoint/2010/main" val="1501570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24</a:t>
            </a:fld>
            <a:endParaRPr lang="en-US" dirty="0"/>
          </a:p>
        </p:txBody>
      </p:sp>
    </p:spTree>
    <p:extLst>
      <p:ext uri="{BB962C8B-B14F-4D97-AF65-F5344CB8AC3E}">
        <p14:creationId xmlns:p14="http://schemas.microsoft.com/office/powerpoint/2010/main" val="619349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200" i="0" dirty="0"/>
          </a:p>
        </p:txBody>
      </p:sp>
      <p:sp>
        <p:nvSpPr>
          <p:cNvPr id="5" name="Rectangle 3"/>
          <p:cNvSpPr>
            <a:spLocks noGrp="1" noChangeArrowheads="1"/>
          </p:cNvSpPr>
          <p:nvPr>
            <p:ph type="dt" idx="1"/>
          </p:nvPr>
        </p:nvSpPr>
        <p:spPr>
          <a:ln/>
        </p:spPr>
        <p:txBody>
          <a:bodyPr/>
          <a:lstStyle/>
          <a:p>
            <a:fld id="{B4CB35DC-7D67-4A7E-B451-17F9AB10FCA4}" type="datetime1">
              <a:rPr lang="en-US"/>
              <a:pPr/>
              <a:t>12/15/2014</a:t>
            </a:fld>
            <a:r>
              <a:rPr lang="en-US" dirty="0"/>
              <a:t>07/16/96</a:t>
            </a:r>
            <a:endParaRPr lang="en-US" sz="1200" i="0" dirty="0"/>
          </a:p>
        </p:txBody>
      </p:sp>
      <p:sp>
        <p:nvSpPr>
          <p:cNvPr id="6"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200" i="0" dirty="0"/>
          </a:p>
        </p:txBody>
      </p:sp>
      <p:sp>
        <p:nvSpPr>
          <p:cNvPr id="7" name="Rectangle 7"/>
          <p:cNvSpPr>
            <a:spLocks noGrp="1" noChangeArrowheads="1"/>
          </p:cNvSpPr>
          <p:nvPr>
            <p:ph type="sldNum" sz="quarter" idx="5"/>
          </p:nvPr>
        </p:nvSpPr>
        <p:spPr>
          <a:ln/>
        </p:spPr>
        <p:txBody>
          <a:bodyPr/>
          <a:lstStyle/>
          <a:p>
            <a:fld id="{EF4138DB-064A-4FF0-8F3A-3460A926C50B}" type="slidenum">
              <a:rPr lang="en-US"/>
              <a:pPr/>
              <a:t>42</a:t>
            </a:fld>
            <a:r>
              <a:rPr lang="en-US" dirty="0"/>
              <a:t>##</a:t>
            </a:r>
            <a:endParaRPr lang="en-US" sz="1200" i="0" dirty="0"/>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913807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200" i="0" dirty="0"/>
          </a:p>
        </p:txBody>
      </p:sp>
      <p:sp>
        <p:nvSpPr>
          <p:cNvPr id="5" name="Rectangle 3"/>
          <p:cNvSpPr>
            <a:spLocks noGrp="1" noChangeArrowheads="1"/>
          </p:cNvSpPr>
          <p:nvPr>
            <p:ph type="dt" idx="1"/>
          </p:nvPr>
        </p:nvSpPr>
        <p:spPr>
          <a:ln/>
        </p:spPr>
        <p:txBody>
          <a:bodyPr/>
          <a:lstStyle/>
          <a:p>
            <a:fld id="{54EE9271-64E7-4E18-B13A-573E8CB031AE}" type="datetime1">
              <a:rPr lang="en-US"/>
              <a:pPr/>
              <a:t>12/15/2014</a:t>
            </a:fld>
            <a:r>
              <a:rPr lang="en-US" dirty="0"/>
              <a:t>07/16/96</a:t>
            </a:r>
            <a:endParaRPr lang="en-US" sz="1200" i="0" dirty="0"/>
          </a:p>
        </p:txBody>
      </p:sp>
      <p:sp>
        <p:nvSpPr>
          <p:cNvPr id="6"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200" i="0" dirty="0"/>
          </a:p>
        </p:txBody>
      </p:sp>
      <p:sp>
        <p:nvSpPr>
          <p:cNvPr id="7" name="Rectangle 7"/>
          <p:cNvSpPr>
            <a:spLocks noGrp="1" noChangeArrowheads="1"/>
          </p:cNvSpPr>
          <p:nvPr>
            <p:ph type="sldNum" sz="quarter" idx="5"/>
          </p:nvPr>
        </p:nvSpPr>
        <p:spPr>
          <a:ln/>
        </p:spPr>
        <p:txBody>
          <a:bodyPr/>
          <a:lstStyle/>
          <a:p>
            <a:fld id="{E37AEF22-7874-4F91-B281-84448F82A842}" type="slidenum">
              <a:rPr lang="en-US"/>
              <a:pPr/>
              <a:t>43</a:t>
            </a:fld>
            <a:r>
              <a:rPr lang="en-US" dirty="0"/>
              <a:t>##</a:t>
            </a:r>
            <a:endParaRPr lang="en-US" sz="1200" i="0" dirty="0"/>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80918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hyperlink" Target="http://academy.telerik.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spnet/EntityFramework" TargetMode="External"/><Relationship Id="rId2" Type="http://schemas.openxmlformats.org/officeDocument/2006/relationships/hyperlink" Target="http://entityframework.codeplex.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4.xml"/><Relationship Id="rId5" Type="http://schemas.openxmlformats.org/officeDocument/2006/relationships/image" Target="../media/image33.gif"/><Relationship Id="rId4" Type="http://schemas.openxmlformats.org/officeDocument/2006/relationships/image" Target="../media/image32.jpeg"/></Relationships>
</file>

<file path=ppt/slides/_rels/slide1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 Id="rId5" Type="http://schemas.openxmlformats.org/officeDocument/2006/relationships/image" Target="../media/image13.jpeg"/><Relationship Id="rId4" Type="http://schemas.openxmlformats.org/officeDocument/2006/relationships/image" Target="../media/image1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2.jpeg"/><Relationship Id="rId7" Type="http://schemas.openxmlformats.org/officeDocument/2006/relationships/image" Target="../media/image45.png"/><Relationship Id="rId2" Type="http://schemas.openxmlformats.org/officeDocument/2006/relationships/image" Target="../media/image41.jpeg"/><Relationship Id="rId1" Type="http://schemas.openxmlformats.org/officeDocument/2006/relationships/slideLayout" Target="../slideLayouts/slideLayout4.xml"/><Relationship Id="rId6" Type="http://schemas.openxmlformats.org/officeDocument/2006/relationships/image" Target="../media/image44.png"/><Relationship Id="rId5" Type="http://schemas.openxmlformats.org/officeDocument/2006/relationships/image" Target="../media/image37.png"/><Relationship Id="rId4" Type="http://schemas.openxmlformats.org/officeDocument/2006/relationships/image" Target="../media/image43.jpeg"/></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png"/><Relationship Id="rId1" Type="http://schemas.openxmlformats.org/officeDocument/2006/relationships/slideLayout" Target="../slideLayouts/slideLayout4.xml"/><Relationship Id="rId4" Type="http://schemas.openxmlformats.org/officeDocument/2006/relationships/image" Target="../media/image52.jpeg"/></Relationships>
</file>

<file path=ppt/slides/_rels/slide41.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entityframework.codeplex.com/"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54.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hyperlink" Target="http://forums.academy.telerik.com/" TargetMode="External"/><Relationship Id="rId10" Type="http://schemas.openxmlformats.org/officeDocument/2006/relationships/image" Target="../media/image56.png"/><Relationship Id="rId4" Type="http://schemas.openxmlformats.org/officeDocument/2006/relationships/hyperlink" Target="http://www.facebook.com/telerikacademy" TargetMode="External"/><Relationship Id="rId9" Type="http://schemas.openxmlformats.org/officeDocument/2006/relationships/image" Target="../media/image5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5" Type="http://schemas.openxmlformats.org/officeDocument/2006/relationships/image" Target="../media/image23.jpe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3048000" y="1633954"/>
            <a:ext cx="5638800" cy="880646"/>
          </a:xfrm>
          <a:prstGeom prst="rect">
            <a:avLst/>
          </a:prstGeom>
        </p:spPr>
        <p:txBody>
          <a:bodyPr tIns="0" bIns="0" anchor="b" anchorCtr="0"/>
          <a:lstStyle>
            <a:lvl1pPr algn="r" rtl="0" eaLnBrk="0" fontAlgn="base" hangingPunct="0">
              <a:lnSpc>
                <a:spcPts val="5600"/>
              </a:lnSpc>
              <a:spcBef>
                <a:spcPct val="0"/>
              </a:spcBef>
              <a:spcAft>
                <a:spcPct val="0"/>
              </a:spcAft>
              <a:defRPr sz="5400" b="1" kern="1200" cap="none" baseline="0">
                <a:ln w="500">
                  <a:noFill/>
                </a:ln>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smtClean="0"/>
              <a:t>Entity Framework</a:t>
            </a:r>
            <a:endParaRPr lang="en-US" dirty="0"/>
          </a:p>
        </p:txBody>
      </p:sp>
      <p:sp>
        <p:nvSpPr>
          <p:cNvPr id="12" name="Subtitle 2"/>
          <p:cNvSpPr>
            <a:spLocks noGrp="1"/>
          </p:cNvSpPr>
          <p:nvPr>
            <p:ph type="subTitle" idx="1"/>
          </p:nvPr>
        </p:nvSpPr>
        <p:spPr>
          <a:xfrm>
            <a:off x="3352800" y="2819400"/>
            <a:ext cx="5295900" cy="990600"/>
          </a:xfrm>
        </p:spPr>
        <p:txBody>
          <a:bodyPr/>
          <a:lstStyle/>
          <a:p>
            <a:r>
              <a:rPr lang="en-US" dirty="0" smtClean="0"/>
              <a:t>ORM Concepts, Entity</a:t>
            </a:r>
            <a:br>
              <a:rPr lang="en-US" dirty="0" smtClean="0"/>
            </a:br>
            <a:r>
              <a:rPr lang="en-US" dirty="0" smtClean="0"/>
              <a:t>Framework (EF), </a:t>
            </a:r>
            <a:r>
              <a:rPr lang="en-US" noProof="1" smtClean="0"/>
              <a:t>DbContext</a:t>
            </a:r>
            <a:endParaRPr lang="en-US" noProof="1"/>
          </a:p>
        </p:txBody>
      </p:sp>
      <p:pic>
        <p:nvPicPr>
          <p:cNvPr id="13" name="Picture 2" descr="http://nettuts.s3.amazonaws.com/510_webFramework/images/orm.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4191000" y="4589436"/>
            <a:ext cx="1961398" cy="1822936"/>
          </a:xfrm>
          <a:prstGeom prst="rect">
            <a:avLst/>
          </a:prstGeom>
          <a:noFill/>
          <a:ln>
            <a:solidFill>
              <a:schemeClr val="accent5">
                <a:lumMod val="60000"/>
                <a:lumOff val="40000"/>
              </a:schemeClr>
            </a:solidFill>
          </a:ln>
        </p:spPr>
      </p:pic>
      <p:pic>
        <p:nvPicPr>
          <p:cNvPr id="1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2387846" cy="3426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up 18"/>
          <p:cNvGrpSpPr/>
          <p:nvPr/>
        </p:nvGrpSpPr>
        <p:grpSpPr>
          <a:xfrm>
            <a:off x="6400800" y="4340458"/>
            <a:ext cx="2355663" cy="2287190"/>
            <a:chOff x="6054969" y="4234394"/>
            <a:chExt cx="2514600" cy="2509873"/>
          </a:xfrm>
        </p:grpSpPr>
        <p:pic>
          <p:nvPicPr>
            <p:cNvPr id="2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4969" y="4234394"/>
              <a:ext cx="2514600" cy="250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4" descr="http://www.advenio.com/sqlgrinder/images/sqlgrinder_icon_128x128.png"/>
            <p:cNvPicPr>
              <a:picLocks noChangeAspect="1" noChangeArrowheads="1"/>
            </p:cNvPicPr>
            <p:nvPr/>
          </p:nvPicPr>
          <p:blipFill>
            <a:blip r:embed="rId6" cstate="screen">
              <a:extLst>
                <a:ext uri="{28A0092B-C50C-407E-A947-70E740481C1C}">
                  <a14:useLocalDpi xmlns:a14="http://schemas.microsoft.com/office/drawing/2010/main" val="0"/>
                </a:ext>
              </a:extLst>
            </a:blip>
            <a:srcRect/>
            <a:stretch>
              <a:fillRect/>
            </a:stretch>
          </p:blipFill>
          <p:spPr bwMode="auto">
            <a:xfrm>
              <a:off x="6864839" y="5041900"/>
              <a:ext cx="920261" cy="920261"/>
            </a:xfrm>
            <a:prstGeom prst="rect">
              <a:avLst/>
            </a:prstGeom>
            <a:noFill/>
          </p:spPr>
        </p:pic>
      </p:grpSp>
      <p:sp>
        <p:nvSpPr>
          <p:cNvPr id="14" name="Text Placeholder 6"/>
          <p:cNvSpPr>
            <a:spLocks noGrp="1"/>
          </p:cNvSpPr>
          <p:nvPr/>
        </p:nvSpPr>
        <p:spPr>
          <a:xfrm>
            <a:off x="429086" y="5726668"/>
            <a:ext cx="3990513" cy="400110"/>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Telerik Software Academy</a:t>
            </a:r>
          </a:p>
        </p:txBody>
      </p:sp>
      <p:sp>
        <p:nvSpPr>
          <p:cNvPr id="15" name="Text Placeholder 7"/>
          <p:cNvSpPr>
            <a:spLocks noGrp="1"/>
          </p:cNvSpPr>
          <p:nvPr/>
        </p:nvSpPr>
        <p:spPr>
          <a:xfrm>
            <a:off x="429087" y="6031468"/>
            <a:ext cx="3990513" cy="369332"/>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7"/>
              </a:rPr>
              <a:t>http://academy.telerik.com</a:t>
            </a:r>
            <a:r>
              <a:rPr lang="en-US" dirty="0" smtClean="0"/>
              <a:t> </a:t>
            </a:r>
            <a:endParaRPr lang="en-US" dirty="0"/>
          </a:p>
        </p:txBody>
      </p:sp>
      <p:sp>
        <p:nvSpPr>
          <p:cNvPr id="16" name="Text Placeholder 13"/>
          <p:cNvSpPr>
            <a:spLocks noGrp="1"/>
          </p:cNvSpPr>
          <p:nvPr/>
        </p:nvSpPr>
        <p:spPr>
          <a:xfrm>
            <a:off x="429087" y="5352025"/>
            <a:ext cx="3990513" cy="461665"/>
          </a:xfrm>
          <a:prstGeom prst="rect">
            <a:avLst/>
          </a:prstGeom>
          <a:noFill/>
        </p:spPr>
        <p:txBody>
          <a:bodyPr wrap="square" rtlCol="0">
            <a:spAutoFit/>
          </a:bodyPr>
          <a:lstStyle>
            <a:lvl1pPr marL="0" indent="0"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Telerik School Academy</a:t>
            </a:r>
            <a:endParaRPr lang="en-US" dirty="0"/>
          </a:p>
        </p:txBody>
      </p:sp>
    </p:spTree>
    <p:extLst>
      <p:ext uri="{BB962C8B-B14F-4D97-AF65-F5344CB8AC3E}">
        <p14:creationId xmlns:p14="http://schemas.microsoft.com/office/powerpoint/2010/main" val="74970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 of EF</a:t>
            </a:r>
            <a:endParaRPr lang="bg-BG" dirty="0"/>
          </a:p>
        </p:txBody>
      </p:sp>
      <p:sp>
        <p:nvSpPr>
          <p:cNvPr id="5" name="Content Placeholder 4"/>
          <p:cNvSpPr>
            <a:spLocks noGrp="1"/>
          </p:cNvSpPr>
          <p:nvPr>
            <p:ph idx="1"/>
          </p:nvPr>
        </p:nvSpPr>
        <p:spPr>
          <a:xfrm>
            <a:off x="228600" y="914400"/>
            <a:ext cx="8686800" cy="5791200"/>
          </a:xfrm>
        </p:spPr>
        <p:txBody>
          <a:bodyPr/>
          <a:lstStyle/>
          <a:p>
            <a:pPr>
              <a:lnSpc>
                <a:spcPct val="100000"/>
              </a:lnSpc>
            </a:pPr>
            <a:r>
              <a:rPr lang="en-US" dirty="0">
                <a:solidFill>
                  <a:schemeClr val="accent5">
                    <a:lumMod val="20000"/>
                    <a:lumOff val="80000"/>
                  </a:schemeClr>
                </a:solidFill>
              </a:rPr>
              <a:t>Entity </a:t>
            </a:r>
            <a:r>
              <a:rPr lang="en-US" dirty="0" smtClean="0">
                <a:solidFill>
                  <a:schemeClr val="accent5">
                    <a:lumMod val="20000"/>
                    <a:lumOff val="80000"/>
                  </a:schemeClr>
                </a:solidFill>
              </a:rPr>
              <a:t>Framework (EF) </a:t>
            </a:r>
            <a:r>
              <a:rPr lang="en-US" dirty="0" smtClean="0"/>
              <a:t>is a standard ORM framework, part of .NET</a:t>
            </a:r>
          </a:p>
          <a:p>
            <a:pPr lvl="1">
              <a:lnSpc>
                <a:spcPct val="100000"/>
              </a:lnSpc>
            </a:pPr>
            <a:r>
              <a:rPr lang="en-US" dirty="0" smtClean="0"/>
              <a:t>Provides a run-time infrastructure for managing SQL-based database data as .NET objects</a:t>
            </a:r>
          </a:p>
          <a:p>
            <a:pPr>
              <a:lnSpc>
                <a:spcPct val="100000"/>
              </a:lnSpc>
            </a:pPr>
            <a:r>
              <a:rPr lang="en-US" dirty="0" smtClean="0"/>
              <a:t>The relational database schema is mapped to an object model (classes and associations)</a:t>
            </a:r>
          </a:p>
          <a:p>
            <a:pPr lvl="1">
              <a:lnSpc>
                <a:spcPct val="100000"/>
              </a:lnSpc>
            </a:pPr>
            <a:r>
              <a:rPr lang="en-US" dirty="0" smtClean="0"/>
              <a:t>Visual Studio has built-in tools for generating </a:t>
            </a:r>
            <a:r>
              <a:rPr lang="en-US" dirty="0">
                <a:solidFill>
                  <a:schemeClr val="accent5">
                    <a:lumMod val="20000"/>
                    <a:lumOff val="80000"/>
                  </a:schemeClr>
                </a:solidFill>
              </a:rPr>
              <a:t>Entity Framework </a:t>
            </a:r>
            <a:r>
              <a:rPr lang="en-US" dirty="0" smtClean="0"/>
              <a:t>SQL data mappings</a:t>
            </a:r>
          </a:p>
          <a:p>
            <a:pPr lvl="2">
              <a:lnSpc>
                <a:spcPct val="100000"/>
              </a:lnSpc>
            </a:pPr>
            <a:r>
              <a:rPr lang="en-US" dirty="0" smtClean="0"/>
              <a:t>Data mappings consist of C# classes and XML</a:t>
            </a:r>
          </a:p>
          <a:p>
            <a:pPr lvl="1">
              <a:lnSpc>
                <a:spcPct val="100000"/>
              </a:lnSpc>
            </a:pPr>
            <a:r>
              <a:rPr lang="en-US" dirty="0" smtClean="0"/>
              <a:t>A standard data manipulation API is provided</a:t>
            </a:r>
            <a:endParaRPr lang="en-US"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18620491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Features</a:t>
            </a:r>
            <a:endParaRPr lang="bg-BG" dirty="0"/>
          </a:p>
        </p:txBody>
      </p:sp>
      <p:sp>
        <p:nvSpPr>
          <p:cNvPr id="3" name="Content Placeholder 2"/>
          <p:cNvSpPr>
            <a:spLocks noGrp="1"/>
          </p:cNvSpPr>
          <p:nvPr>
            <p:ph idx="1"/>
          </p:nvPr>
        </p:nvSpPr>
        <p:spPr>
          <a:xfrm>
            <a:off x="228600" y="914400"/>
            <a:ext cx="8839200" cy="5791200"/>
          </a:xfrm>
        </p:spPr>
        <p:txBody>
          <a:bodyPr/>
          <a:lstStyle/>
          <a:p>
            <a:pPr>
              <a:lnSpc>
                <a:spcPct val="100000"/>
              </a:lnSpc>
            </a:pPr>
            <a:r>
              <a:rPr lang="en-US" dirty="0" smtClean="0"/>
              <a:t>Maps tables, views, stored procedures and functions as .NET objects</a:t>
            </a:r>
          </a:p>
          <a:p>
            <a:pPr>
              <a:lnSpc>
                <a:spcPct val="100000"/>
              </a:lnSpc>
            </a:pPr>
            <a:r>
              <a:rPr lang="en-US" dirty="0" smtClean="0"/>
              <a:t>Provides LINQ-based data queries</a:t>
            </a:r>
          </a:p>
          <a:p>
            <a:pPr lvl="1">
              <a:lnSpc>
                <a:spcPct val="100000"/>
              </a:lnSpc>
            </a:pPr>
            <a:r>
              <a:rPr lang="en-US" dirty="0" smtClean="0"/>
              <a:t>Executed as </a:t>
            </a:r>
            <a:r>
              <a:rPr lang="en-US" dirty="0" smtClean="0">
                <a:solidFill>
                  <a:schemeClr val="accent5">
                    <a:lumMod val="20000"/>
                    <a:lumOff val="80000"/>
                  </a:schemeClr>
                </a:solidFill>
                <a:latin typeface="Consolas" pitchFamily="49" charset="0"/>
                <a:cs typeface="Consolas" pitchFamily="49" charset="0"/>
              </a:rPr>
              <a:t>SQL</a:t>
            </a:r>
            <a:r>
              <a:rPr lang="en-US" dirty="0" smtClean="0">
                <a:solidFill>
                  <a:schemeClr val="accent5">
                    <a:lumMod val="20000"/>
                    <a:lumOff val="80000"/>
                  </a:schemeClr>
                </a:solidFill>
                <a:latin typeface="+mj-lt"/>
                <a:cs typeface="Consolas" pitchFamily="49" charset="0"/>
              </a:rPr>
              <a:t> </a:t>
            </a:r>
            <a:r>
              <a:rPr lang="en-US" dirty="0" smtClean="0">
                <a:solidFill>
                  <a:schemeClr val="accent5">
                    <a:lumMod val="20000"/>
                    <a:lumOff val="80000"/>
                  </a:schemeClr>
                </a:solidFill>
                <a:latin typeface="Consolas" pitchFamily="49" charset="0"/>
                <a:cs typeface="Consolas" pitchFamily="49" charset="0"/>
              </a:rPr>
              <a:t>SELECTs</a:t>
            </a:r>
            <a:r>
              <a:rPr lang="en-US" dirty="0" smtClean="0"/>
              <a:t> on the database server (parameterized queries)</a:t>
            </a:r>
          </a:p>
          <a:p>
            <a:pPr>
              <a:lnSpc>
                <a:spcPct val="100000"/>
              </a:lnSpc>
            </a:pPr>
            <a:r>
              <a:rPr lang="en-US" dirty="0" smtClean="0"/>
              <a:t>Built-in CRUD operations – </a:t>
            </a:r>
            <a:r>
              <a:rPr lang="en-US" dirty="0" smtClean="0">
                <a:solidFill>
                  <a:schemeClr val="accent5">
                    <a:lumMod val="20000"/>
                    <a:lumOff val="80000"/>
                  </a:schemeClr>
                </a:solidFill>
              </a:rPr>
              <a:t>Create</a:t>
            </a:r>
            <a:r>
              <a:rPr lang="en-US" dirty="0" smtClean="0"/>
              <a:t>/</a:t>
            </a:r>
            <a:r>
              <a:rPr lang="en-US" dirty="0" smtClean="0">
                <a:solidFill>
                  <a:schemeClr val="accent5">
                    <a:lumMod val="20000"/>
                    <a:lumOff val="80000"/>
                  </a:schemeClr>
                </a:solidFill>
              </a:rPr>
              <a:t>Read</a:t>
            </a:r>
            <a:r>
              <a:rPr lang="en-US" dirty="0" smtClean="0"/>
              <a:t>/</a:t>
            </a:r>
            <a:r>
              <a:rPr lang="en-US" dirty="0" smtClean="0">
                <a:solidFill>
                  <a:schemeClr val="accent5">
                    <a:lumMod val="20000"/>
                    <a:lumOff val="80000"/>
                  </a:schemeClr>
                </a:solidFill>
              </a:rPr>
              <a:t>Update</a:t>
            </a:r>
            <a:r>
              <a:rPr lang="en-US" dirty="0" smtClean="0"/>
              <a:t>/</a:t>
            </a:r>
            <a:r>
              <a:rPr lang="en-US" dirty="0" smtClean="0">
                <a:solidFill>
                  <a:schemeClr val="accent5">
                    <a:lumMod val="20000"/>
                    <a:lumOff val="80000"/>
                  </a:schemeClr>
                </a:solidFill>
              </a:rPr>
              <a:t>Delete</a:t>
            </a:r>
          </a:p>
          <a:p>
            <a:pPr>
              <a:lnSpc>
                <a:spcPct val="100000"/>
              </a:lnSpc>
            </a:pPr>
            <a:r>
              <a:rPr lang="en-US" dirty="0" smtClean="0"/>
              <a:t>Creating or deleting the database schema</a:t>
            </a:r>
          </a:p>
          <a:p>
            <a:pPr>
              <a:lnSpc>
                <a:spcPct val="100000"/>
              </a:lnSpc>
            </a:pPr>
            <a:r>
              <a:rPr lang="en-US" dirty="0"/>
              <a:t>Tracks changes to in-memory </a:t>
            </a:r>
            <a:r>
              <a:rPr lang="en-US" dirty="0" smtClean="0"/>
              <a:t>objects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extLst>
      <p:ext uri="{BB962C8B-B14F-4D97-AF65-F5344CB8AC3E}">
        <p14:creationId xmlns:p14="http://schemas.microsoft.com/office/powerpoint/2010/main" val="284324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Features (2)</a:t>
            </a:r>
            <a:endParaRPr lang="bg-BG" dirty="0"/>
          </a:p>
        </p:txBody>
      </p:sp>
      <p:sp>
        <p:nvSpPr>
          <p:cNvPr id="3" name="Content Placeholder 2"/>
          <p:cNvSpPr>
            <a:spLocks noGrp="1"/>
          </p:cNvSpPr>
          <p:nvPr>
            <p:ph idx="1"/>
          </p:nvPr>
        </p:nvSpPr>
        <p:spPr/>
        <p:txBody>
          <a:bodyPr/>
          <a:lstStyle/>
          <a:p>
            <a:pPr>
              <a:lnSpc>
                <a:spcPct val="100000"/>
              </a:lnSpc>
            </a:pPr>
            <a:r>
              <a:rPr lang="en-US" dirty="0"/>
              <a:t>Works with any relational database with valid Entity Framework provider</a:t>
            </a:r>
          </a:p>
          <a:p>
            <a:pPr>
              <a:lnSpc>
                <a:spcPct val="100000"/>
              </a:lnSpc>
            </a:pPr>
            <a:r>
              <a:rPr lang="en-US" dirty="0" smtClean="0"/>
              <a:t>Work with a visual model, database or with your own classes</a:t>
            </a:r>
          </a:p>
          <a:p>
            <a:pPr>
              <a:lnSpc>
                <a:spcPct val="100000"/>
              </a:lnSpc>
            </a:pPr>
            <a:r>
              <a:rPr lang="en-US" dirty="0" smtClean="0"/>
              <a:t>Has very good default behavior</a:t>
            </a:r>
          </a:p>
          <a:p>
            <a:pPr lvl="1">
              <a:lnSpc>
                <a:spcPct val="100000"/>
              </a:lnSpc>
            </a:pPr>
            <a:r>
              <a:rPr lang="en-US" dirty="0" smtClean="0"/>
              <a:t>Very flexible for more granular control</a:t>
            </a:r>
          </a:p>
          <a:p>
            <a:pPr>
              <a:lnSpc>
                <a:spcPct val="100000"/>
              </a:lnSpc>
            </a:pPr>
            <a:r>
              <a:rPr lang="en-US" dirty="0" smtClean="0"/>
              <a:t>Open source – independent release cycle</a:t>
            </a:r>
          </a:p>
          <a:p>
            <a:pPr lvl="1">
              <a:lnSpc>
                <a:spcPct val="100000"/>
              </a:lnSpc>
            </a:pPr>
            <a:r>
              <a:rPr lang="en-US" dirty="0" smtClean="0">
                <a:hlinkClick r:id="rId2"/>
              </a:rPr>
              <a:t>entityframework.codeplex.com</a:t>
            </a:r>
            <a:endParaRPr lang="en-US" dirty="0" smtClean="0"/>
          </a:p>
          <a:p>
            <a:pPr lvl="1">
              <a:lnSpc>
                <a:spcPct val="100000"/>
              </a:lnSpc>
            </a:pPr>
            <a:r>
              <a:rPr lang="en-US" dirty="0" smtClean="0">
                <a:hlinkClick r:id="rId3"/>
              </a:rPr>
              <a:t>github.com/</a:t>
            </a:r>
            <a:r>
              <a:rPr lang="en-US" dirty="0" err="1" smtClean="0">
                <a:hlinkClick r:id="rId3"/>
              </a:rPr>
              <a:t>aspnet</a:t>
            </a:r>
            <a:r>
              <a:rPr lang="en-US" dirty="0" smtClean="0">
                <a:hlinkClick r:id="rId3"/>
              </a:rPr>
              <a:t>/</a:t>
            </a:r>
            <a:r>
              <a:rPr lang="en-US" dirty="0" err="1" smtClean="0">
                <a:hlinkClick r:id="rId3"/>
              </a:rPr>
              <a:t>EntityFramework</a:t>
            </a:r>
            <a:r>
              <a:rPr lang="en-US" dirty="0" smtClean="0"/>
              <a:t> </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Tree>
    <p:extLst>
      <p:ext uri="{BB962C8B-B14F-4D97-AF65-F5344CB8AC3E}">
        <p14:creationId xmlns:p14="http://schemas.microsoft.com/office/powerpoint/2010/main" val="2265334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67235"/>
            <a:ext cx="7086600" cy="838200"/>
          </a:xfrm>
        </p:spPr>
        <p:txBody>
          <a:bodyPr/>
          <a:lstStyle/>
          <a:p>
            <a:r>
              <a:rPr lang="en-US" dirty="0" smtClean="0"/>
              <a:t>Basic Workflow</a:t>
            </a:r>
            <a:endParaRPr lang="en-US" dirty="0"/>
          </a:p>
        </p:txBody>
      </p:sp>
      <p:sp>
        <p:nvSpPr>
          <p:cNvPr id="3" name="Content Placeholder 2"/>
          <p:cNvSpPr>
            <a:spLocks noGrp="1"/>
          </p:cNvSpPr>
          <p:nvPr>
            <p:ph idx="1"/>
          </p:nvPr>
        </p:nvSpPr>
        <p:spPr>
          <a:xfrm>
            <a:off x="228600" y="914400"/>
            <a:ext cx="3352800" cy="1981200"/>
          </a:xfrm>
        </p:spPr>
        <p:txBody>
          <a:bodyPr/>
          <a:lstStyle/>
          <a:p>
            <a:pPr marL="514350" indent="-514350">
              <a:lnSpc>
                <a:spcPct val="100000"/>
              </a:lnSpc>
              <a:spcBef>
                <a:spcPts val="0"/>
              </a:spcBef>
              <a:spcAft>
                <a:spcPts val="0"/>
              </a:spcAft>
              <a:buFont typeface="+mj-lt"/>
              <a:buAutoNum type="arabicPeriod"/>
            </a:pPr>
            <a:r>
              <a:rPr lang="en-US" dirty="0" smtClean="0"/>
              <a:t>Define model</a:t>
            </a:r>
          </a:p>
          <a:p>
            <a:pPr marL="640080" lvl="1" indent="-365760">
              <a:lnSpc>
                <a:spcPct val="100000"/>
              </a:lnSpc>
              <a:spcBef>
                <a:spcPts val="0"/>
              </a:spcBef>
              <a:spcAft>
                <a:spcPts val="0"/>
              </a:spcAft>
            </a:pPr>
            <a:r>
              <a:rPr lang="en-US" dirty="0" smtClean="0"/>
              <a:t>Database</a:t>
            </a:r>
          </a:p>
          <a:p>
            <a:pPr marL="640080" lvl="1" indent="-365760">
              <a:lnSpc>
                <a:spcPct val="100000"/>
              </a:lnSpc>
              <a:spcBef>
                <a:spcPts val="0"/>
              </a:spcBef>
              <a:spcAft>
                <a:spcPts val="0"/>
              </a:spcAft>
            </a:pPr>
            <a:r>
              <a:rPr lang="en-US" dirty="0" smtClean="0"/>
              <a:t>Visual designer</a:t>
            </a:r>
          </a:p>
          <a:p>
            <a:pPr marL="640080" lvl="1" indent="-365760">
              <a:lnSpc>
                <a:spcPct val="100000"/>
              </a:lnSpc>
              <a:spcBef>
                <a:spcPts val="0"/>
              </a:spcBef>
              <a:spcAft>
                <a:spcPts val="0"/>
              </a:spcAft>
            </a:pPr>
            <a:r>
              <a:rPr lang="en-US" dirty="0" smtClean="0"/>
              <a:t>Code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pic>
        <p:nvPicPr>
          <p:cNvPr id="6" name="Picture 5"/>
          <p:cNvPicPr>
            <a:picLocks noChangeAspect="1"/>
          </p:cNvPicPr>
          <p:nvPr/>
        </p:nvPicPr>
        <p:blipFill>
          <a:blip r:embed="rId2"/>
          <a:stretch>
            <a:fillRect/>
          </a:stretch>
        </p:blipFill>
        <p:spPr>
          <a:xfrm>
            <a:off x="897160" y="3048000"/>
            <a:ext cx="2244280" cy="3077292"/>
          </a:xfrm>
          <a:prstGeom prst="rect">
            <a:avLst/>
          </a:prstGeom>
          <a:ln>
            <a:noFill/>
          </a:ln>
          <a:effectLst>
            <a:outerShdw blurRad="190500" algn="tl" rotWithShape="0">
              <a:srgbClr val="000000">
                <a:alpha val="70000"/>
              </a:srgbClr>
            </a:outerShdw>
          </a:effectLst>
        </p:spPr>
      </p:pic>
      <p:sp>
        <p:nvSpPr>
          <p:cNvPr id="7" name="Content Placeholder 2"/>
          <p:cNvSpPr txBox="1">
            <a:spLocks/>
          </p:cNvSpPr>
          <p:nvPr/>
        </p:nvSpPr>
        <p:spPr>
          <a:xfrm>
            <a:off x="3505200" y="914400"/>
            <a:ext cx="2667000" cy="19812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514350" indent="-514350">
              <a:lnSpc>
                <a:spcPct val="100000"/>
              </a:lnSpc>
              <a:spcBef>
                <a:spcPts val="0"/>
              </a:spcBef>
              <a:spcAft>
                <a:spcPts val="0"/>
              </a:spcAft>
              <a:buFont typeface="+mj-lt"/>
              <a:buAutoNum type="arabicPeriod" startAt="2"/>
            </a:pPr>
            <a:r>
              <a:rPr lang="en-US" dirty="0" smtClean="0"/>
              <a:t>Express &amp; execute query </a:t>
            </a:r>
            <a:r>
              <a:rPr lang="en-US" dirty="0"/>
              <a:t>over </a:t>
            </a:r>
            <a:r>
              <a:rPr lang="en-US" dirty="0" err="1" smtClean="0"/>
              <a:t>IQueryable</a:t>
            </a:r>
            <a:endParaRPr lang="en-US" dirty="0" smtClean="0"/>
          </a:p>
        </p:txBody>
      </p:sp>
      <p:pic>
        <p:nvPicPr>
          <p:cNvPr id="8" name="Picture 7"/>
          <p:cNvPicPr>
            <a:picLocks noChangeAspect="1"/>
          </p:cNvPicPr>
          <p:nvPr/>
        </p:nvPicPr>
        <p:blipFill>
          <a:blip r:embed="rId3"/>
          <a:stretch>
            <a:fillRect/>
          </a:stretch>
        </p:blipFill>
        <p:spPr>
          <a:xfrm>
            <a:off x="3581400" y="3048000"/>
            <a:ext cx="2434404" cy="3077292"/>
          </a:xfrm>
          <a:prstGeom prst="rect">
            <a:avLst/>
          </a:prstGeom>
        </p:spPr>
      </p:pic>
      <p:sp>
        <p:nvSpPr>
          <p:cNvPr id="9" name="Content Placeholder 2"/>
          <p:cNvSpPr txBox="1">
            <a:spLocks/>
          </p:cNvSpPr>
          <p:nvPr/>
        </p:nvSpPr>
        <p:spPr>
          <a:xfrm>
            <a:off x="6172200" y="914399"/>
            <a:ext cx="2743200" cy="19812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514350" indent="-514350">
              <a:lnSpc>
                <a:spcPct val="100000"/>
              </a:lnSpc>
              <a:spcBef>
                <a:spcPts val="0"/>
              </a:spcBef>
              <a:spcAft>
                <a:spcPts val="0"/>
              </a:spcAft>
              <a:buFont typeface="+mj-lt"/>
              <a:buAutoNum type="arabicPeriod" startAt="3"/>
            </a:pPr>
            <a:r>
              <a:rPr lang="en-US" dirty="0" smtClean="0"/>
              <a:t>EF determines &amp; executes SQL query</a:t>
            </a:r>
          </a:p>
        </p:txBody>
      </p:sp>
      <p:pic>
        <p:nvPicPr>
          <p:cNvPr id="12" name="Picture 11"/>
          <p:cNvPicPr>
            <a:picLocks noChangeAspect="1"/>
          </p:cNvPicPr>
          <p:nvPr/>
        </p:nvPicPr>
        <p:blipFill>
          <a:blip r:embed="rId4"/>
          <a:stretch>
            <a:fillRect/>
          </a:stretch>
        </p:blipFill>
        <p:spPr>
          <a:xfrm>
            <a:off x="6509807" y="3048000"/>
            <a:ext cx="2329393" cy="3077292"/>
          </a:xfrm>
          <a:prstGeom prst="rect">
            <a:avLst/>
          </a:prstGeom>
        </p:spPr>
      </p:pic>
    </p:spTree>
    <p:extLst>
      <p:ext uri="{BB962C8B-B14F-4D97-AF65-F5344CB8AC3E}">
        <p14:creationId xmlns:p14="http://schemas.microsoft.com/office/powerpoint/2010/main" val="3672935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67235"/>
            <a:ext cx="7086600" cy="838200"/>
          </a:xfrm>
        </p:spPr>
        <p:txBody>
          <a:bodyPr/>
          <a:lstStyle/>
          <a:p>
            <a:r>
              <a:rPr lang="en-US" dirty="0" smtClean="0"/>
              <a:t>Basic Workflow</a:t>
            </a:r>
            <a:r>
              <a:rPr lang="bg-BG" dirty="0" smtClean="0"/>
              <a:t> (2)</a:t>
            </a:r>
            <a:endParaRPr lang="en-US" dirty="0"/>
          </a:p>
        </p:txBody>
      </p:sp>
      <p:sp>
        <p:nvSpPr>
          <p:cNvPr id="3" name="Content Placeholder 2"/>
          <p:cNvSpPr>
            <a:spLocks noGrp="1"/>
          </p:cNvSpPr>
          <p:nvPr>
            <p:ph idx="1"/>
          </p:nvPr>
        </p:nvSpPr>
        <p:spPr>
          <a:xfrm>
            <a:off x="381000" y="914400"/>
            <a:ext cx="3200400" cy="1981200"/>
          </a:xfrm>
        </p:spPr>
        <p:txBody>
          <a:bodyPr/>
          <a:lstStyle/>
          <a:p>
            <a:pPr marL="514350" indent="-514350">
              <a:lnSpc>
                <a:spcPct val="100000"/>
              </a:lnSpc>
              <a:spcBef>
                <a:spcPts val="0"/>
              </a:spcBef>
              <a:spcAft>
                <a:spcPts val="0"/>
              </a:spcAft>
              <a:buFont typeface="+mj-lt"/>
              <a:buAutoNum type="arabicPeriod" startAt="4"/>
            </a:pPr>
            <a:r>
              <a:rPr lang="en-US" dirty="0" smtClean="0"/>
              <a:t>EF transforms selected results into .NET objects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7" name="Content Placeholder 2"/>
          <p:cNvSpPr txBox="1">
            <a:spLocks/>
          </p:cNvSpPr>
          <p:nvPr/>
        </p:nvSpPr>
        <p:spPr>
          <a:xfrm>
            <a:off x="3581400" y="914400"/>
            <a:ext cx="2590800" cy="19812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514350" indent="-514350">
              <a:lnSpc>
                <a:spcPct val="100000"/>
              </a:lnSpc>
              <a:spcBef>
                <a:spcPts val="0"/>
              </a:spcBef>
              <a:spcAft>
                <a:spcPts val="0"/>
              </a:spcAft>
              <a:buFont typeface="+mj-lt"/>
              <a:buAutoNum type="arabicPeriod" startAt="5"/>
            </a:pPr>
            <a:r>
              <a:rPr lang="en-US" dirty="0" smtClean="0"/>
              <a:t>Modify data and call “save changes”</a:t>
            </a:r>
          </a:p>
        </p:txBody>
      </p:sp>
      <p:sp>
        <p:nvSpPr>
          <p:cNvPr id="9" name="Content Placeholder 2"/>
          <p:cNvSpPr txBox="1">
            <a:spLocks/>
          </p:cNvSpPr>
          <p:nvPr/>
        </p:nvSpPr>
        <p:spPr>
          <a:xfrm>
            <a:off x="6172200" y="914399"/>
            <a:ext cx="2743200" cy="19812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514350" indent="-514350">
              <a:lnSpc>
                <a:spcPct val="100000"/>
              </a:lnSpc>
              <a:spcBef>
                <a:spcPts val="0"/>
              </a:spcBef>
              <a:spcAft>
                <a:spcPts val="0"/>
              </a:spcAft>
              <a:buFont typeface="+mj-lt"/>
              <a:buAutoNum type="arabicPeriod" startAt="6"/>
            </a:pPr>
            <a:r>
              <a:rPr lang="en-US" dirty="0" smtClean="0"/>
              <a:t>EF determines &amp; executes SQL query</a:t>
            </a:r>
          </a:p>
        </p:txBody>
      </p:sp>
      <p:pic>
        <p:nvPicPr>
          <p:cNvPr id="10" name="Picture 9"/>
          <p:cNvPicPr>
            <a:picLocks noChangeAspect="1"/>
          </p:cNvPicPr>
          <p:nvPr/>
        </p:nvPicPr>
        <p:blipFill>
          <a:blip r:embed="rId2"/>
          <a:stretch>
            <a:fillRect/>
          </a:stretch>
        </p:blipFill>
        <p:spPr>
          <a:xfrm>
            <a:off x="658504" y="3048000"/>
            <a:ext cx="2645391" cy="3077292"/>
          </a:xfrm>
          <a:prstGeom prst="rect">
            <a:avLst/>
          </a:prstGeom>
        </p:spPr>
      </p:pic>
      <p:pic>
        <p:nvPicPr>
          <p:cNvPr id="11" name="Picture 10"/>
          <p:cNvPicPr>
            <a:picLocks noChangeAspect="1"/>
          </p:cNvPicPr>
          <p:nvPr/>
        </p:nvPicPr>
        <p:blipFill>
          <a:blip r:embed="rId3"/>
          <a:stretch>
            <a:fillRect/>
          </a:stretch>
        </p:blipFill>
        <p:spPr>
          <a:xfrm>
            <a:off x="3476724" y="3048000"/>
            <a:ext cx="2860254" cy="3077292"/>
          </a:xfrm>
          <a:prstGeom prst="rect">
            <a:avLst/>
          </a:prstGeom>
        </p:spPr>
      </p:pic>
      <p:pic>
        <p:nvPicPr>
          <p:cNvPr id="14" name="Picture 13"/>
          <p:cNvPicPr>
            <a:picLocks noChangeAspect="1"/>
          </p:cNvPicPr>
          <p:nvPr/>
        </p:nvPicPr>
        <p:blipFill>
          <a:blip r:embed="rId4"/>
          <a:stretch>
            <a:fillRect/>
          </a:stretch>
        </p:blipFill>
        <p:spPr>
          <a:xfrm>
            <a:off x="6509807" y="3469660"/>
            <a:ext cx="2409365" cy="2233971"/>
          </a:xfrm>
          <a:prstGeom prst="rect">
            <a:avLst/>
          </a:prstGeom>
        </p:spPr>
      </p:pic>
    </p:spTree>
    <p:extLst>
      <p:ext uri="{BB962C8B-B14F-4D97-AF65-F5344CB8AC3E}">
        <p14:creationId xmlns:p14="http://schemas.microsoft.com/office/powerpoint/2010/main" val="345882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 Components</a:t>
            </a:r>
            <a:endParaRPr lang="en-US" dirty="0"/>
          </a:p>
        </p:txBody>
      </p:sp>
      <p:sp>
        <p:nvSpPr>
          <p:cNvPr id="3" name="Content Placeholder 2"/>
          <p:cNvSpPr>
            <a:spLocks noGrp="1"/>
          </p:cNvSpPr>
          <p:nvPr>
            <p:ph idx="1"/>
          </p:nvPr>
        </p:nvSpPr>
        <p:spPr/>
        <p:txBody>
          <a:bodyPr/>
          <a:lstStyle/>
          <a:p>
            <a:pPr>
              <a:lnSpc>
                <a:spcPct val="100000"/>
              </a:lnSpc>
            </a:pPr>
            <a:r>
              <a:rPr lang="en-US" dirty="0">
                <a:solidFill>
                  <a:schemeClr val="tx1">
                    <a:lumMod val="40000"/>
                    <a:lumOff val="60000"/>
                  </a:schemeClr>
                </a:solidFill>
                <a:latin typeface="+mj-lt"/>
              </a:rPr>
              <a:t>The </a:t>
            </a:r>
            <a:r>
              <a:rPr lang="en-US" noProof="1" smtClean="0">
                <a:solidFill>
                  <a:schemeClr val="accent5">
                    <a:lumMod val="20000"/>
                    <a:lumOff val="80000"/>
                  </a:schemeClr>
                </a:solidFill>
                <a:latin typeface="Consolas" pitchFamily="49" charset="0"/>
                <a:cs typeface="Consolas" pitchFamily="49" charset="0"/>
              </a:rPr>
              <a:t>DbContext</a:t>
            </a:r>
            <a:r>
              <a:rPr lang="en-US" noProof="1" smtClean="0">
                <a:solidFill>
                  <a:schemeClr val="tx1">
                    <a:lumMod val="40000"/>
                    <a:lumOff val="60000"/>
                  </a:schemeClr>
                </a:solidFill>
                <a:latin typeface="+mj-lt"/>
              </a:rPr>
              <a:t> </a:t>
            </a:r>
            <a:r>
              <a:rPr lang="en-US" dirty="0">
                <a:solidFill>
                  <a:schemeClr val="tx1">
                    <a:lumMod val="40000"/>
                    <a:lumOff val="60000"/>
                  </a:schemeClr>
                </a:solidFill>
                <a:latin typeface="+mj-lt"/>
              </a:rPr>
              <a:t>class</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DbContext</a:t>
            </a:r>
            <a:r>
              <a:rPr lang="en-US" noProof="1" smtClean="0">
                <a:solidFill>
                  <a:schemeClr val="accent5">
                    <a:lumMod val="20000"/>
                    <a:lumOff val="80000"/>
                  </a:schemeClr>
                </a:solidFill>
                <a:latin typeface="+mj-lt"/>
                <a:cs typeface="Consolas" pitchFamily="49" charset="0"/>
              </a:rPr>
              <a:t> </a:t>
            </a:r>
            <a:r>
              <a:rPr lang="en-US" dirty="0" smtClean="0">
                <a:latin typeface="+mj-lt"/>
              </a:rPr>
              <a:t>holds</a:t>
            </a:r>
            <a:r>
              <a:rPr lang="en-US" dirty="0" smtClean="0"/>
              <a:t> the database connection and the entity classes</a:t>
            </a:r>
          </a:p>
          <a:p>
            <a:pPr lvl="1">
              <a:lnSpc>
                <a:spcPct val="100000"/>
              </a:lnSpc>
            </a:pPr>
            <a:r>
              <a:rPr lang="en-US" dirty="0" smtClean="0"/>
              <a:t>Provides LINQ-based data access</a:t>
            </a:r>
          </a:p>
          <a:p>
            <a:pPr lvl="1">
              <a:lnSpc>
                <a:spcPct val="100000"/>
              </a:lnSpc>
            </a:pPr>
            <a:r>
              <a:rPr lang="en-US" dirty="0" smtClean="0"/>
              <a:t>Implements identity tracking, change tracking, and API for CRUD operations</a:t>
            </a:r>
          </a:p>
          <a:p>
            <a:pPr>
              <a:lnSpc>
                <a:spcPct val="100000"/>
              </a:lnSpc>
            </a:pPr>
            <a:r>
              <a:rPr lang="en-US" dirty="0" smtClean="0">
                <a:solidFill>
                  <a:schemeClr val="accent5">
                    <a:lumMod val="20000"/>
                    <a:lumOff val="80000"/>
                  </a:schemeClr>
                </a:solidFill>
              </a:rPr>
              <a:t>Entity classes</a:t>
            </a:r>
          </a:p>
          <a:p>
            <a:pPr lvl="1">
              <a:lnSpc>
                <a:spcPct val="100000"/>
              </a:lnSpc>
            </a:pPr>
            <a:r>
              <a:rPr lang="en-US" dirty="0" smtClean="0"/>
              <a:t>Each database table is typically mapped to a single entity class (C# class)</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3118653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 Components (2)</a:t>
            </a:r>
            <a:endParaRPr lang="en-US" dirty="0"/>
          </a:p>
        </p:txBody>
      </p:sp>
      <p:sp>
        <p:nvSpPr>
          <p:cNvPr id="3" name="Content Placeholder 2"/>
          <p:cNvSpPr>
            <a:spLocks noGrp="1"/>
          </p:cNvSpPr>
          <p:nvPr>
            <p:ph idx="1"/>
          </p:nvPr>
        </p:nvSpPr>
        <p:spPr/>
        <p:txBody>
          <a:bodyPr/>
          <a:lstStyle/>
          <a:p>
            <a:pPr>
              <a:lnSpc>
                <a:spcPct val="100000"/>
              </a:lnSpc>
            </a:pPr>
            <a:r>
              <a:rPr lang="bg-BG" dirty="0" err="1" smtClean="0">
                <a:solidFill>
                  <a:schemeClr val="accent5">
                    <a:lumMod val="20000"/>
                    <a:lumOff val="80000"/>
                  </a:schemeClr>
                </a:solidFill>
              </a:rPr>
              <a:t>Associations</a:t>
            </a:r>
            <a:r>
              <a:rPr lang="en-US" dirty="0" smtClean="0">
                <a:solidFill>
                  <a:schemeClr val="accent5">
                    <a:lumMod val="20000"/>
                    <a:lumOff val="80000"/>
                  </a:schemeClr>
                </a:solidFill>
              </a:rPr>
              <a:t> (Relationship Management)</a:t>
            </a:r>
          </a:p>
          <a:p>
            <a:pPr lvl="1">
              <a:lnSpc>
                <a:spcPct val="100000"/>
              </a:lnSpc>
            </a:pPr>
            <a:r>
              <a:rPr lang="en-US" dirty="0" smtClean="0"/>
              <a:t>An association is a primary key / foreign key based relationship between two entity classes</a:t>
            </a:r>
          </a:p>
          <a:p>
            <a:pPr lvl="1">
              <a:lnSpc>
                <a:spcPct val="100000"/>
              </a:lnSpc>
            </a:pPr>
            <a:r>
              <a:rPr lang="en-US" dirty="0" smtClean="0"/>
              <a:t>Allows navigation from one entity to another, e.g. </a:t>
            </a:r>
            <a:r>
              <a:rPr lang="en-US" noProof="1" smtClean="0">
                <a:solidFill>
                  <a:schemeClr val="accent5">
                    <a:lumMod val="20000"/>
                    <a:lumOff val="80000"/>
                  </a:schemeClr>
                </a:solidFill>
                <a:latin typeface="Consolas" pitchFamily="49" charset="0"/>
                <a:cs typeface="Consolas" pitchFamily="49" charset="0"/>
              </a:rPr>
              <a:t>Student.Courses</a:t>
            </a:r>
          </a:p>
          <a:p>
            <a:pPr>
              <a:lnSpc>
                <a:spcPct val="100000"/>
              </a:lnSpc>
            </a:pPr>
            <a:r>
              <a:rPr lang="en-US" dirty="0" smtClean="0">
                <a:solidFill>
                  <a:schemeClr val="accent5">
                    <a:lumMod val="20000"/>
                    <a:lumOff val="80000"/>
                  </a:schemeClr>
                </a:solidFill>
              </a:rPr>
              <a:t>Concurrency control</a:t>
            </a:r>
          </a:p>
          <a:p>
            <a:pPr lvl="1">
              <a:lnSpc>
                <a:spcPct val="100000"/>
              </a:lnSpc>
            </a:pPr>
            <a:r>
              <a:rPr lang="en-US" dirty="0" smtClean="0">
                <a:solidFill>
                  <a:schemeClr val="accent5">
                    <a:lumMod val="20000"/>
                    <a:lumOff val="80000"/>
                  </a:schemeClr>
                </a:solidFill>
              </a:rPr>
              <a:t>Entity</a:t>
            </a:r>
            <a:r>
              <a:rPr lang="en-US" dirty="0" smtClean="0"/>
              <a:t> </a:t>
            </a:r>
            <a:r>
              <a:rPr lang="en-US" dirty="0" smtClean="0">
                <a:solidFill>
                  <a:schemeClr val="accent5">
                    <a:lumMod val="20000"/>
                    <a:lumOff val="80000"/>
                  </a:schemeClr>
                </a:solidFill>
              </a:rPr>
              <a:t>Framework</a:t>
            </a:r>
            <a:r>
              <a:rPr lang="en-US" dirty="0" smtClean="0"/>
              <a:t> uses optimistic concurrency control (no locking by default)</a:t>
            </a:r>
          </a:p>
          <a:p>
            <a:pPr lvl="1">
              <a:lnSpc>
                <a:spcPct val="100000"/>
              </a:lnSpc>
            </a:pPr>
            <a:r>
              <a:rPr lang="en-US" dirty="0" smtClean="0"/>
              <a:t>Provides automatic concurrency conflict detection and means for conflicts resolution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Tree>
    <p:extLst>
      <p:ext uri="{BB962C8B-B14F-4D97-AF65-F5344CB8AC3E}">
        <p14:creationId xmlns:p14="http://schemas.microsoft.com/office/powerpoint/2010/main" val="1289228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 Runtime Metadata</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5" name="Rounded Rectangle 4"/>
          <p:cNvSpPr/>
          <p:nvPr/>
        </p:nvSpPr>
        <p:spPr>
          <a:xfrm>
            <a:off x="1295400" y="1219200"/>
            <a:ext cx="6324600" cy="6096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bg1"/>
                </a:solidFill>
                <a:effectLst>
                  <a:outerShdw blurRad="38100" dist="38100" dir="2700000" algn="tl">
                    <a:srgbClr val="000000">
                      <a:alpha val="43137"/>
                    </a:srgbClr>
                  </a:outerShdw>
                </a:effectLst>
              </a:rPr>
              <a:t>Conceptual Model Schema</a:t>
            </a:r>
          </a:p>
        </p:txBody>
      </p:sp>
      <p:sp>
        <p:nvSpPr>
          <p:cNvPr id="7" name="Rounded Rectangle 6"/>
          <p:cNvSpPr/>
          <p:nvPr/>
        </p:nvSpPr>
        <p:spPr>
          <a:xfrm>
            <a:off x="1295400" y="5181600"/>
            <a:ext cx="4953000" cy="6096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bg1"/>
                </a:solidFill>
                <a:effectLst>
                  <a:outerShdw blurRad="38100" dist="38100" dir="2700000" algn="tl">
                    <a:srgbClr val="000000">
                      <a:alpha val="43137"/>
                    </a:srgbClr>
                  </a:outerShdw>
                </a:effectLst>
              </a:rPr>
              <a:t>Database Structure Schema</a:t>
            </a:r>
          </a:p>
        </p:txBody>
      </p:sp>
      <p:sp>
        <p:nvSpPr>
          <p:cNvPr id="8" name="Down Arrow 7"/>
          <p:cNvSpPr/>
          <p:nvPr/>
        </p:nvSpPr>
        <p:spPr>
          <a:xfrm>
            <a:off x="4305300" y="1842247"/>
            <a:ext cx="304800" cy="443753"/>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Down Arrow 8"/>
          <p:cNvSpPr/>
          <p:nvPr/>
        </p:nvSpPr>
        <p:spPr>
          <a:xfrm>
            <a:off x="4307541" y="4710953"/>
            <a:ext cx="304800" cy="45720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Flowchart: Magnetic Disk 9"/>
          <p:cNvSpPr/>
          <p:nvPr/>
        </p:nvSpPr>
        <p:spPr>
          <a:xfrm>
            <a:off x="7010400" y="4953000"/>
            <a:ext cx="838200" cy="106680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DB</a:t>
            </a:r>
            <a:endParaRPr lang="en-US" b="1" dirty="0">
              <a:solidFill>
                <a:schemeClr val="bg1"/>
              </a:solidFill>
              <a:effectLst>
                <a:outerShdw blurRad="38100" dist="38100" dir="2700000" algn="tl">
                  <a:srgbClr val="000000">
                    <a:alpha val="43137"/>
                  </a:srgbClr>
                </a:outerShdw>
              </a:effectLst>
            </a:endParaRPr>
          </a:p>
        </p:txBody>
      </p:sp>
      <p:sp>
        <p:nvSpPr>
          <p:cNvPr id="11" name="Left-Right Arrow 10"/>
          <p:cNvSpPr/>
          <p:nvPr/>
        </p:nvSpPr>
        <p:spPr>
          <a:xfrm>
            <a:off x="6266329" y="5327276"/>
            <a:ext cx="744071" cy="318247"/>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Down Arrow 11"/>
          <p:cNvSpPr/>
          <p:nvPr/>
        </p:nvSpPr>
        <p:spPr>
          <a:xfrm>
            <a:off x="4305300" y="1842247"/>
            <a:ext cx="304800" cy="45720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67" name="Group 66"/>
          <p:cNvGrpSpPr/>
          <p:nvPr/>
        </p:nvGrpSpPr>
        <p:grpSpPr>
          <a:xfrm>
            <a:off x="1295400" y="2286000"/>
            <a:ext cx="6324600" cy="2411506"/>
            <a:chOff x="1295400" y="2286000"/>
            <a:chExt cx="6324600" cy="2411506"/>
          </a:xfrm>
        </p:grpSpPr>
        <p:sp>
          <p:nvSpPr>
            <p:cNvPr id="6" name="Rounded Rectangle 5"/>
            <p:cNvSpPr/>
            <p:nvPr/>
          </p:nvSpPr>
          <p:spPr>
            <a:xfrm>
              <a:off x="1295400" y="2286000"/>
              <a:ext cx="6324600" cy="241150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dirty="0" smtClean="0">
                <a:solidFill>
                  <a:schemeClr val="bg1"/>
                </a:solidFill>
                <a:effectLst>
                  <a:outerShdw blurRad="38100" dist="38100" dir="2700000" algn="tl">
                    <a:srgbClr val="000000">
                      <a:alpha val="43137"/>
                    </a:srgbClr>
                  </a:outerShdw>
                </a:effectLst>
              </a:endParaRPr>
            </a:p>
            <a:p>
              <a:pPr algn="ctr"/>
              <a:endParaRPr lang="en-US" b="1" dirty="0">
                <a:solidFill>
                  <a:schemeClr val="bg1"/>
                </a:solidFill>
                <a:effectLst>
                  <a:outerShdw blurRad="38100" dist="38100" dir="2700000" algn="tl">
                    <a:srgbClr val="000000">
                      <a:alpha val="43137"/>
                    </a:srgbClr>
                  </a:outerShdw>
                </a:effectLst>
              </a:endParaRPr>
            </a:p>
            <a:p>
              <a:pPr algn="ctr"/>
              <a:endParaRPr lang="en-US" b="1" dirty="0" smtClean="0">
                <a:solidFill>
                  <a:schemeClr val="bg1"/>
                </a:solidFill>
                <a:effectLst>
                  <a:outerShdw blurRad="38100" dist="38100" dir="2700000" algn="tl">
                    <a:srgbClr val="000000">
                      <a:alpha val="43137"/>
                    </a:srgbClr>
                  </a:outerShdw>
                </a:effectLst>
              </a:endParaRPr>
            </a:p>
            <a:p>
              <a:pPr algn="ctr"/>
              <a:endParaRPr lang="en-US" b="1" dirty="0">
                <a:solidFill>
                  <a:schemeClr val="bg1"/>
                </a:solidFill>
                <a:effectLst>
                  <a:outerShdw blurRad="38100" dist="38100" dir="2700000" algn="tl">
                    <a:srgbClr val="000000">
                      <a:alpha val="43137"/>
                    </a:srgbClr>
                  </a:outerShdw>
                </a:effectLst>
              </a:endParaRPr>
            </a:p>
            <a:p>
              <a:pPr algn="ctr"/>
              <a:endParaRPr lang="en-US" b="1" dirty="0" smtClean="0">
                <a:solidFill>
                  <a:schemeClr val="bg1"/>
                </a:solidFill>
                <a:effectLst>
                  <a:outerShdw blurRad="38100" dist="38100" dir="2700000" algn="tl">
                    <a:srgbClr val="000000">
                      <a:alpha val="43137"/>
                    </a:srgbClr>
                  </a:outerShdw>
                </a:effectLst>
              </a:endParaRPr>
            </a:p>
            <a:p>
              <a:pPr algn="ctr"/>
              <a:r>
                <a:rPr lang="en-US" b="1" dirty="0" smtClean="0">
                  <a:solidFill>
                    <a:schemeClr val="bg1"/>
                  </a:solidFill>
                  <a:effectLst>
                    <a:outerShdw blurRad="38100" dist="38100" dir="2700000" algn="tl">
                      <a:srgbClr val="000000">
                        <a:alpha val="43137"/>
                      </a:srgbClr>
                    </a:outerShdw>
                  </a:effectLst>
                </a:rPr>
                <a:t>Mappings</a:t>
              </a:r>
              <a:endParaRPr lang="en-US" b="1" dirty="0">
                <a:solidFill>
                  <a:schemeClr val="bg1"/>
                </a:solidFill>
                <a:effectLst>
                  <a:outerShdw blurRad="38100" dist="38100" dir="2700000" algn="tl">
                    <a:srgbClr val="000000">
                      <a:alpha val="43137"/>
                    </a:srgbClr>
                  </a:outerShdw>
                </a:effectLst>
              </a:endParaRPr>
            </a:p>
          </p:txBody>
        </p:sp>
        <p:sp>
          <p:nvSpPr>
            <p:cNvPr id="13" name="Rounded Rectangle 12"/>
            <p:cNvSpPr/>
            <p:nvPr/>
          </p:nvSpPr>
          <p:spPr>
            <a:xfrm>
              <a:off x="1828800" y="2474260"/>
              <a:ext cx="533400" cy="30480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4" name="Rounded Rectangle 13"/>
            <p:cNvSpPr/>
            <p:nvPr/>
          </p:nvSpPr>
          <p:spPr>
            <a:xfrm>
              <a:off x="1828800" y="2830608"/>
              <a:ext cx="533400" cy="30480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5" name="Rounded Rectangle 14"/>
            <p:cNvSpPr/>
            <p:nvPr/>
          </p:nvSpPr>
          <p:spPr>
            <a:xfrm>
              <a:off x="1828800" y="3184712"/>
              <a:ext cx="533400" cy="30480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6" name="Rounded Rectangle 15"/>
            <p:cNvSpPr/>
            <p:nvPr/>
          </p:nvSpPr>
          <p:spPr>
            <a:xfrm>
              <a:off x="1828800" y="3538816"/>
              <a:ext cx="533400" cy="30480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7" name="Rounded Rectangle 16"/>
            <p:cNvSpPr/>
            <p:nvPr/>
          </p:nvSpPr>
          <p:spPr>
            <a:xfrm>
              <a:off x="1828800" y="3890674"/>
              <a:ext cx="533400" cy="30480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8" name="Rounded Rectangle 17"/>
            <p:cNvSpPr/>
            <p:nvPr/>
          </p:nvSpPr>
          <p:spPr>
            <a:xfrm>
              <a:off x="6477000" y="2474260"/>
              <a:ext cx="533400" cy="30480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9" name="Rounded Rectangle 18"/>
            <p:cNvSpPr/>
            <p:nvPr/>
          </p:nvSpPr>
          <p:spPr>
            <a:xfrm>
              <a:off x="6477000" y="2830608"/>
              <a:ext cx="533400" cy="30480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20" name="Rounded Rectangle 19"/>
            <p:cNvSpPr/>
            <p:nvPr/>
          </p:nvSpPr>
          <p:spPr>
            <a:xfrm>
              <a:off x="6477000" y="3184712"/>
              <a:ext cx="533400" cy="30480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21" name="Rounded Rectangle 20"/>
            <p:cNvSpPr/>
            <p:nvPr/>
          </p:nvSpPr>
          <p:spPr>
            <a:xfrm>
              <a:off x="6477000" y="3538816"/>
              <a:ext cx="533400" cy="30480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22" name="Rounded Rectangle 21"/>
            <p:cNvSpPr/>
            <p:nvPr/>
          </p:nvSpPr>
          <p:spPr>
            <a:xfrm>
              <a:off x="6477000" y="3890674"/>
              <a:ext cx="533400" cy="30480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cxnSp>
          <p:nvCxnSpPr>
            <p:cNvPr id="24" name="Straight Arrow Connector 23"/>
            <p:cNvCxnSpPr>
              <a:stCxn id="13" idx="3"/>
              <a:endCxn id="19" idx="1"/>
            </p:cNvCxnSpPr>
            <p:nvPr/>
          </p:nvCxnSpPr>
          <p:spPr>
            <a:xfrm>
              <a:off x="2362200" y="2626660"/>
              <a:ext cx="4114800" cy="35634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14" idx="3"/>
              <a:endCxn id="18" idx="1"/>
            </p:cNvCxnSpPr>
            <p:nvPr/>
          </p:nvCxnSpPr>
          <p:spPr>
            <a:xfrm flipV="1">
              <a:off x="2362200" y="2626660"/>
              <a:ext cx="4114800" cy="35634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p:cNvCxnSpPr>
              <a:stCxn id="15" idx="3"/>
              <a:endCxn id="18" idx="1"/>
            </p:cNvCxnSpPr>
            <p:nvPr/>
          </p:nvCxnSpPr>
          <p:spPr>
            <a:xfrm flipV="1">
              <a:off x="2362200" y="2626660"/>
              <a:ext cx="4114800" cy="7104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22" idx="1"/>
              <a:endCxn id="16" idx="3"/>
            </p:cNvCxnSpPr>
            <p:nvPr/>
          </p:nvCxnSpPr>
          <p:spPr>
            <a:xfrm flipH="1" flipV="1">
              <a:off x="2362200" y="3691216"/>
              <a:ext cx="4114800" cy="3518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p:cNvCxnSpPr>
              <a:stCxn id="21" idx="1"/>
              <a:endCxn id="14" idx="3"/>
            </p:cNvCxnSpPr>
            <p:nvPr/>
          </p:nvCxnSpPr>
          <p:spPr>
            <a:xfrm flipH="1" flipV="1">
              <a:off x="2362200" y="2983008"/>
              <a:ext cx="4114800" cy="7082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22" idx="1"/>
              <a:endCxn id="17" idx="3"/>
            </p:cNvCxnSpPr>
            <p:nvPr/>
          </p:nvCxnSpPr>
          <p:spPr>
            <a:xfrm flipH="1">
              <a:off x="2362200" y="4043074"/>
              <a:ext cx="41148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p:cNvCxnSpPr>
              <a:stCxn id="15" idx="3"/>
              <a:endCxn id="20" idx="1"/>
            </p:cNvCxnSpPr>
            <p:nvPr/>
          </p:nvCxnSpPr>
          <p:spPr>
            <a:xfrm>
              <a:off x="2362200" y="3337112"/>
              <a:ext cx="41148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7961701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2057400"/>
            <a:ext cx="7772400" cy="1447802"/>
          </a:xfrm>
        </p:spPr>
        <p:txBody>
          <a:bodyPr/>
          <a:lstStyle/>
          <a:p>
            <a:r>
              <a:rPr lang="en-US" dirty="0" smtClean="0"/>
              <a:t>The Entity Framework Designer</a:t>
            </a:r>
            <a:r>
              <a:rPr lang="bg-BG" dirty="0" smtClean="0"/>
              <a:t> </a:t>
            </a:r>
            <a:r>
              <a:rPr lang="en-US" dirty="0" smtClean="0"/>
              <a:t>in Visual Studio</a:t>
            </a:r>
            <a:endParaRPr lang="bg-BG" dirty="0"/>
          </a:p>
        </p:txBody>
      </p:sp>
      <p:sp>
        <p:nvSpPr>
          <p:cNvPr id="7" name="Subtitle 6"/>
          <p:cNvSpPr>
            <a:spLocks noGrp="1"/>
          </p:cNvSpPr>
          <p:nvPr>
            <p:ph type="subTitle" idx="1"/>
          </p:nvPr>
        </p:nvSpPr>
        <p:spPr>
          <a:xfrm>
            <a:off x="2895600" y="3657600"/>
            <a:ext cx="3352800" cy="569120"/>
          </a:xfrm>
        </p:spPr>
        <p:txBody>
          <a:bodyPr/>
          <a:lstStyle/>
          <a:p>
            <a:r>
              <a:rPr dirty="0" smtClean="0"/>
              <a:t>Live Demo</a:t>
            </a:r>
            <a:endParaRPr lang="bg-BG" dirty="0"/>
          </a:p>
        </p:txBody>
      </p:sp>
      <p:pic>
        <p:nvPicPr>
          <p:cNvPr id="12290" name="Picture 2" descr="http://www.magentocommerce.com/wiki/_media/groups/140/designer_guide_land2.jpg"/>
          <p:cNvPicPr>
            <a:picLocks noChangeAspect="1" noChangeArrowheads="1"/>
          </p:cNvPicPr>
          <p:nvPr/>
        </p:nvPicPr>
        <p:blipFill>
          <a:blip r:embed="rId2" cstate="screen">
            <a:lum bright="-10000"/>
            <a:extLst>
              <a:ext uri="{28A0092B-C50C-407E-A947-70E740481C1C}">
                <a14:useLocalDpi xmlns:a14="http://schemas.microsoft.com/office/drawing/2010/main" val="0"/>
              </a:ext>
            </a:extLst>
          </a:blip>
          <a:srcRect/>
          <a:stretch>
            <a:fillRect/>
          </a:stretch>
        </p:blipFill>
        <p:spPr bwMode="auto">
          <a:xfrm rot="21066208">
            <a:off x="6235497" y="4112538"/>
            <a:ext cx="2155068" cy="1971676"/>
          </a:xfrm>
          <a:prstGeom prst="rect">
            <a:avLst/>
          </a:prstGeom>
          <a:ln>
            <a:noFill/>
          </a:ln>
          <a:effectLst>
            <a:softEdge rad="112500"/>
          </a:effectLst>
          <a:scene3d>
            <a:camera prst="perspectiveHeroicExtremeLeftFacing" fov="6600000">
              <a:rot lat="20866604" lon="1544561" rev="20894371"/>
            </a:camera>
            <a:lightRig rig="threePt" dir="t"/>
          </a:scene3d>
          <a:sp3d>
            <a:bevelT/>
          </a:sp3d>
        </p:spPr>
      </p:pic>
      <p:pic>
        <p:nvPicPr>
          <p:cNvPr id="12294" name="Picture 6" descr="http://dotneteers.net/cfs-filesystemfile.ashx/__key/CommunityServer.Components.UserFiles/00.00.00.21.02.LVN37/VS2010StartPage.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552287" y="3962400"/>
            <a:ext cx="2629226" cy="2106976"/>
          </a:xfrm>
          <a:prstGeom prst="rect">
            <a:avLst/>
          </a:prstGeom>
          <a:noFill/>
          <a:scene3d>
            <a:camera prst="perspectiveContrastingRightFacing"/>
            <a:lightRig rig="threePt" dir="t"/>
          </a:scene3d>
          <a:sp3d>
            <a:bevelT/>
          </a:sp3d>
        </p:spPr>
      </p:pic>
      <p:pic>
        <p:nvPicPr>
          <p:cNvPr id="13314" name="Picture 2" descr="http://www.davidhayden.com/photos/LinqToSqlPerformanceProfilin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0400" y="4343400"/>
            <a:ext cx="2667000" cy="1794668"/>
          </a:xfrm>
          <a:prstGeom prst="rect">
            <a:avLst/>
          </a:prstGeom>
          <a:noFill/>
          <a:ln w="34925">
            <a:solidFill>
              <a:srgbClr val="FFFFFF"/>
            </a:solidFill>
          </a:ln>
          <a:effectLst>
            <a:outerShdw blurRad="317500" dir="2700000" algn="ctr">
              <a:srgbClr val="000000">
                <a:alpha val="43000"/>
              </a:srgbClr>
            </a:outerShdw>
          </a:effectLst>
          <a:scene3d>
            <a:camera prst="perspectiveFront" fov="5400000">
              <a:rot lat="19631254" lon="2475756" rev="19564263"/>
            </a:camera>
            <a:lightRig rig="threePt" dir="t">
              <a:rot lat="0" lon="0" rev="0"/>
            </a:lightRig>
          </a:scene3d>
          <a:sp3d extrusionH="38100" prstMaterial="clear">
            <a:bevelT w="260350" h="50800" prst="softRound"/>
            <a:bevelB prst="softRound"/>
          </a:sp3d>
        </p:spPr>
      </p:pic>
      <p:pic>
        <p:nvPicPr>
          <p:cNvPr id="8" name="Picture 2" descr="http://blogs.aspitalia.com/img/m.casati/netframework4.0beta2visualstudio2010_1482c/vs2010-logo_2.gif"/>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5585726" y="457200"/>
            <a:ext cx="3024874" cy="1272468"/>
          </a:xfrm>
          <a:prstGeom prst="roundRect">
            <a:avLst>
              <a:gd name="adj" fmla="val 8594"/>
            </a:avLst>
          </a:prstGeom>
          <a:solidFill>
            <a:srgbClr val="FFFFFF"/>
          </a:solidFill>
          <a:ln>
            <a:noFill/>
          </a:ln>
          <a:effectLst/>
        </p:spPr>
      </p:pic>
    </p:spTree>
    <p:extLst>
      <p:ext uri="{BB962C8B-B14F-4D97-AF65-F5344CB8AC3E}">
        <p14:creationId xmlns:p14="http://schemas.microsoft.com/office/powerpoint/2010/main" val="18219057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33400" y="1143000"/>
            <a:ext cx="8305800" cy="1371600"/>
          </a:xfrm>
        </p:spPr>
        <p:txBody>
          <a:bodyPr/>
          <a:lstStyle/>
          <a:p>
            <a:r>
              <a:rPr lang="en-US" dirty="0" smtClean="0"/>
              <a:t>Reading Data with Entity Framework</a:t>
            </a:r>
            <a:endParaRPr lang="bg-BG" dirty="0"/>
          </a:p>
        </p:txBody>
      </p:sp>
      <p:pic>
        <p:nvPicPr>
          <p:cNvPr id="2" name="Picture 2" descr="http://2.bp.blogspot.com/-qJSguQ8SYLM/Tt0kiVO5HGI/AAAAAAAAA7w/5aD26F_TU48/s400/pentagon%2Bbig-dat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048000"/>
            <a:ext cx="3810000" cy="28575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pic>
        <p:nvPicPr>
          <p:cNvPr id="1028" name="Picture 4" descr="http://infovilag.hu/data/images/2013-03/big-data_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2590800"/>
            <a:ext cx="2590800" cy="365932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12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bg-BG" dirty="0"/>
          </a:p>
        </p:txBody>
      </p:sp>
      <p:sp>
        <p:nvSpPr>
          <p:cNvPr id="3" name="Content Placeholder 2"/>
          <p:cNvSpPr>
            <a:spLocks noGrp="1"/>
          </p:cNvSpPr>
          <p:nvPr>
            <p:ph idx="1"/>
          </p:nvPr>
        </p:nvSpPr>
        <p:spPr>
          <a:xfrm>
            <a:off x="229433" y="800099"/>
            <a:ext cx="8686800" cy="6019800"/>
          </a:xfrm>
        </p:spPr>
        <p:txBody>
          <a:bodyPr/>
          <a:lstStyle/>
          <a:p>
            <a:pPr>
              <a:lnSpc>
                <a:spcPct val="110000"/>
              </a:lnSpc>
            </a:pPr>
            <a:r>
              <a:rPr lang="en-US" dirty="0" smtClean="0"/>
              <a:t>ORM Technologies</a:t>
            </a:r>
          </a:p>
          <a:p>
            <a:pPr lvl="1">
              <a:lnSpc>
                <a:spcPct val="110000"/>
              </a:lnSpc>
            </a:pPr>
            <a:r>
              <a:rPr lang="en-US" dirty="0" smtClean="0"/>
              <a:t>Basic </a:t>
            </a:r>
            <a:r>
              <a:rPr lang="en-US" dirty="0" smtClean="0"/>
              <a:t>Concepts</a:t>
            </a:r>
          </a:p>
          <a:p>
            <a:pPr lvl="1">
              <a:lnSpc>
                <a:spcPct val="110000"/>
              </a:lnSpc>
            </a:pPr>
            <a:r>
              <a:rPr lang="en-US" dirty="0" smtClean="0"/>
              <a:t>Entity </a:t>
            </a:r>
            <a:r>
              <a:rPr lang="en-US" dirty="0" smtClean="0"/>
              <a:t>Framework</a:t>
            </a:r>
            <a:endParaRPr lang="en-US" dirty="0" smtClean="0"/>
          </a:p>
          <a:p>
            <a:pPr lvl="1">
              <a:lnSpc>
                <a:spcPct val="110000"/>
              </a:lnSpc>
            </a:pPr>
            <a:r>
              <a:rPr lang="en-US" dirty="0" smtClean="0"/>
              <a:t>Reading Data with </a:t>
            </a:r>
            <a:r>
              <a:rPr lang="en-US" dirty="0" smtClean="0"/>
              <a:t>EF</a:t>
            </a:r>
          </a:p>
          <a:p>
            <a:pPr>
              <a:lnSpc>
                <a:spcPct val="110000"/>
              </a:lnSpc>
            </a:pPr>
            <a:r>
              <a:rPr lang="en-US" dirty="0" smtClean="0"/>
              <a:t>Most used features</a:t>
            </a:r>
            <a:endParaRPr lang="en-US" dirty="0" smtClean="0"/>
          </a:p>
          <a:p>
            <a:pPr lvl="1">
              <a:lnSpc>
                <a:spcPct val="110000"/>
              </a:lnSpc>
            </a:pPr>
            <a:r>
              <a:rPr lang="en-US" dirty="0"/>
              <a:t>Create, Update, Delete using </a:t>
            </a:r>
            <a:r>
              <a:rPr lang="en-US" dirty="0" smtClean="0"/>
              <a:t>Entity Framework</a:t>
            </a:r>
          </a:p>
          <a:p>
            <a:pPr lvl="1">
              <a:lnSpc>
                <a:spcPct val="110000"/>
              </a:lnSpc>
            </a:pPr>
            <a:r>
              <a:rPr lang="en-US" dirty="0" smtClean="0"/>
              <a:t>Extending </a:t>
            </a:r>
            <a:r>
              <a:rPr lang="en-US" dirty="0"/>
              <a:t>Entity </a:t>
            </a:r>
            <a:r>
              <a:rPr lang="en-US" dirty="0" smtClean="0"/>
              <a:t>Classes</a:t>
            </a:r>
          </a:p>
          <a:p>
            <a:pPr lvl="1">
              <a:lnSpc>
                <a:spcPct val="110000"/>
              </a:lnSpc>
            </a:pPr>
            <a:r>
              <a:rPr lang="en-US" dirty="0" smtClean="0"/>
              <a:t>Attaching </a:t>
            </a:r>
            <a:r>
              <a:rPr lang="en-US" dirty="0"/>
              <a:t>and Detaching Objects</a:t>
            </a:r>
            <a:endParaRPr lang="en-US" dirty="0" smtClean="0"/>
          </a:p>
          <a:p>
            <a:pPr>
              <a:lnSpc>
                <a:spcPct val="110000"/>
              </a:lnSpc>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27650" name="Picture 2" descr="http://www.bebpublishing.com/img/BOOK_ICON3.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rot="21315823">
            <a:off x="6228889" y="2468275"/>
            <a:ext cx="2630658" cy="1481867"/>
          </a:xfrm>
          <a:prstGeom prst="roundRect">
            <a:avLst>
              <a:gd name="adj" fmla="val 5308"/>
            </a:avLst>
          </a:prstGeom>
          <a:solidFill>
            <a:srgbClr val="FFFFFF">
              <a:shade val="85000"/>
            </a:srgbClr>
          </a:solidFill>
          <a:ln>
            <a:noFill/>
          </a:ln>
          <a:effectLst>
            <a:reflection blurRad="12700" stA="38000" endPos="28000" dist="5000" dir="5400000" sy="-100000" algn="bl" rotWithShape="0"/>
          </a:effectLst>
          <a:scene3d>
            <a:camera prst="isometricOffAxis2Left"/>
            <a:lightRig rig="threePt" dir="t"/>
          </a:scene3d>
        </p:spPr>
      </p:pic>
    </p:spTree>
    <p:extLst>
      <p:ext uri="{BB962C8B-B14F-4D97-AF65-F5344CB8AC3E}">
        <p14:creationId xmlns:p14="http://schemas.microsoft.com/office/powerpoint/2010/main" val="615262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a:t>
            </a:r>
            <a:r>
              <a:rPr lang="en-US" noProof="1" smtClean="0">
                <a:latin typeface="Consolas" pitchFamily="49" charset="0"/>
                <a:cs typeface="Consolas" pitchFamily="49" charset="0"/>
              </a:rPr>
              <a:t>DbContext</a:t>
            </a:r>
            <a:r>
              <a:rPr lang="en-US" noProof="1" smtClean="0">
                <a:cs typeface="Consolas" pitchFamily="49" charset="0"/>
              </a:rPr>
              <a:t> </a:t>
            </a:r>
            <a:r>
              <a:rPr lang="en-US" dirty="0" smtClean="0"/>
              <a:t>Class</a:t>
            </a:r>
            <a:endParaRPr lang="bg-BG" dirty="0"/>
          </a:p>
        </p:txBody>
      </p:sp>
      <p:sp>
        <p:nvSpPr>
          <p:cNvPr id="7" name="Content Placeholder 6"/>
          <p:cNvSpPr>
            <a:spLocks noGrp="1"/>
          </p:cNvSpPr>
          <p:nvPr>
            <p:ph idx="1"/>
          </p:nvPr>
        </p:nvSpPr>
        <p:spPr>
          <a:xfrm>
            <a:off x="228600" y="965200"/>
            <a:ext cx="8686800" cy="5638800"/>
          </a:xfrm>
        </p:spPr>
        <p:txBody>
          <a:bodyPr/>
          <a:lstStyle/>
          <a:p>
            <a:pPr>
              <a:lnSpc>
                <a:spcPct val="100000"/>
              </a:lnSpc>
            </a:pPr>
            <a:r>
              <a:rPr lang="en-US" dirty="0" smtClean="0"/>
              <a:t>The </a:t>
            </a:r>
            <a:r>
              <a:rPr lang="en-US" noProof="1" smtClean="0">
                <a:solidFill>
                  <a:schemeClr val="accent5">
                    <a:lumMod val="20000"/>
                    <a:lumOff val="80000"/>
                  </a:schemeClr>
                </a:solidFill>
                <a:latin typeface="Consolas" pitchFamily="49" charset="0"/>
              </a:rPr>
              <a:t>DbContext</a:t>
            </a:r>
            <a:r>
              <a:rPr lang="en-US" dirty="0" smtClean="0"/>
              <a:t> class is generated by the Visual Studio designer</a:t>
            </a:r>
          </a:p>
          <a:p>
            <a:pPr>
              <a:lnSpc>
                <a:spcPct val="100000"/>
              </a:lnSpc>
            </a:pPr>
            <a:r>
              <a:rPr lang="en-US" dirty="0" err="1" smtClean="0">
                <a:solidFill>
                  <a:schemeClr val="accent5">
                    <a:lumMod val="20000"/>
                    <a:lumOff val="80000"/>
                  </a:schemeClr>
                </a:solidFill>
                <a:latin typeface="Consolas" pitchFamily="49" charset="0"/>
              </a:rPr>
              <a:t>Db</a:t>
            </a:r>
            <a:r>
              <a:rPr lang="en-US" noProof="1" smtClean="0">
                <a:solidFill>
                  <a:schemeClr val="accent5">
                    <a:lumMod val="20000"/>
                    <a:lumOff val="80000"/>
                  </a:schemeClr>
                </a:solidFill>
                <a:latin typeface="Consolas" pitchFamily="49" charset="0"/>
              </a:rPr>
              <a:t>Context</a:t>
            </a:r>
            <a:r>
              <a:rPr lang="en-US" dirty="0" smtClean="0"/>
              <a:t> provides:</a:t>
            </a:r>
          </a:p>
          <a:p>
            <a:pPr lvl="1">
              <a:lnSpc>
                <a:spcPct val="100000"/>
              </a:lnSpc>
            </a:pPr>
            <a:r>
              <a:rPr lang="en-US" dirty="0" smtClean="0"/>
              <a:t>Methods for accessing entities (object sets) and creating new entities (</a:t>
            </a:r>
            <a:r>
              <a:rPr lang="en-US" noProof="1" smtClean="0">
                <a:solidFill>
                  <a:schemeClr val="accent5">
                    <a:lumMod val="20000"/>
                    <a:lumOff val="80000"/>
                  </a:schemeClr>
                </a:solidFill>
                <a:latin typeface="Consolas" pitchFamily="49" charset="0"/>
                <a:cs typeface="Consolas" pitchFamily="49" charset="0"/>
              </a:rPr>
              <a:t>Add()</a:t>
            </a:r>
            <a:r>
              <a:rPr lang="en-US" noProof="1" smtClean="0"/>
              <a:t> </a:t>
            </a:r>
            <a:r>
              <a:rPr lang="en-US" dirty="0"/>
              <a:t>methods</a:t>
            </a:r>
            <a:r>
              <a:rPr lang="en-US" dirty="0" smtClean="0"/>
              <a:t>)</a:t>
            </a:r>
          </a:p>
          <a:p>
            <a:pPr lvl="1">
              <a:lnSpc>
                <a:spcPct val="100000"/>
              </a:lnSpc>
            </a:pPr>
            <a:r>
              <a:rPr lang="en-US" dirty="0" smtClean="0"/>
              <a:t>Ability to manipulate </a:t>
            </a:r>
            <a:r>
              <a:rPr lang="en-US" dirty="0"/>
              <a:t>d</a:t>
            </a:r>
            <a:r>
              <a:rPr lang="en-US" dirty="0" smtClean="0"/>
              <a:t>atabase data though entity classes (read, modify, delete, insert)</a:t>
            </a:r>
          </a:p>
          <a:p>
            <a:pPr lvl="1">
              <a:lnSpc>
                <a:spcPct val="100000"/>
              </a:lnSpc>
            </a:pPr>
            <a:r>
              <a:rPr lang="en-US" dirty="0" smtClean="0"/>
              <a:t>Easily navigate through the table relationships</a:t>
            </a:r>
          </a:p>
          <a:p>
            <a:pPr lvl="1">
              <a:lnSpc>
                <a:spcPct val="100000"/>
              </a:lnSpc>
            </a:pPr>
            <a:r>
              <a:rPr lang="en-US" dirty="0" smtClean="0"/>
              <a:t>Executing LINQ queries as native SQL queries</a:t>
            </a:r>
          </a:p>
          <a:p>
            <a:pPr lvl="1">
              <a:lnSpc>
                <a:spcPct val="100000"/>
              </a:lnSpc>
            </a:pPr>
            <a:r>
              <a:rPr lang="en-US" dirty="0" smtClean="0"/>
              <a:t>Create the DB schema in the database server</a:t>
            </a:r>
            <a:endParaRPr lang="bg-BG" dirty="0" smtClean="0"/>
          </a:p>
        </p:txBody>
      </p:sp>
      <p:sp>
        <p:nvSpPr>
          <p:cNvPr id="5" name="Slide Number Placeholder 4"/>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1986228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DbContext</a:t>
            </a:r>
            <a:r>
              <a:rPr lang="en-US" dirty="0" smtClean="0"/>
              <a:t> Class</a:t>
            </a:r>
            <a:endParaRPr lang="bg-BG" dirty="0"/>
          </a:p>
        </p:txBody>
      </p:sp>
      <p:sp>
        <p:nvSpPr>
          <p:cNvPr id="3" name="Content Placeholder 2"/>
          <p:cNvSpPr>
            <a:spLocks noGrp="1"/>
          </p:cNvSpPr>
          <p:nvPr>
            <p:ph idx="1"/>
          </p:nvPr>
        </p:nvSpPr>
        <p:spPr>
          <a:xfrm>
            <a:off x="228600" y="914400"/>
            <a:ext cx="8686800" cy="5715000"/>
          </a:xfrm>
        </p:spPr>
        <p:txBody>
          <a:bodyPr/>
          <a:lstStyle/>
          <a:p>
            <a:pPr>
              <a:lnSpc>
                <a:spcPct val="100000"/>
              </a:lnSpc>
            </a:pPr>
            <a:r>
              <a:rPr lang="en-US" dirty="0" smtClean="0"/>
              <a:t>First create instance of the </a:t>
            </a:r>
            <a:r>
              <a:rPr lang="en-US" noProof="1" smtClean="0">
                <a:solidFill>
                  <a:schemeClr val="accent5">
                    <a:lumMod val="20000"/>
                    <a:lumOff val="80000"/>
                  </a:schemeClr>
                </a:solidFill>
                <a:latin typeface="Consolas" pitchFamily="49" charset="0"/>
              </a:rPr>
              <a:t>DbContext</a:t>
            </a:r>
            <a:r>
              <a:rPr lang="en-US" dirty="0" smtClean="0"/>
              <a:t>:</a:t>
            </a:r>
            <a:endParaRPr lang="en-US" dirty="0" smtClean="0">
              <a:solidFill>
                <a:schemeClr val="accent5">
                  <a:lumMod val="20000"/>
                  <a:lumOff val="80000"/>
                </a:schemeClr>
              </a:solidFill>
              <a:latin typeface="Consolas" pitchFamily="49" charset="0"/>
            </a:endParaRPr>
          </a:p>
          <a:p>
            <a:pPr lvl="1">
              <a:lnSpc>
                <a:spcPct val="100000"/>
              </a:lnSpc>
            </a:pPr>
            <a:endParaRPr lang="en-US" dirty="0" smtClean="0">
              <a:solidFill>
                <a:schemeClr val="accent5">
                  <a:lumMod val="20000"/>
                  <a:lumOff val="80000"/>
                </a:schemeClr>
              </a:solidFill>
              <a:latin typeface="Consolas" pitchFamily="49" charset="0"/>
            </a:endParaRPr>
          </a:p>
          <a:p>
            <a:pPr>
              <a:lnSpc>
                <a:spcPct val="100000"/>
              </a:lnSpc>
            </a:pPr>
            <a:r>
              <a:rPr lang="en-US" dirty="0" smtClean="0"/>
              <a:t>In the constructor you can pass a database connection string and mapping source</a:t>
            </a:r>
          </a:p>
          <a:p>
            <a:pPr>
              <a:lnSpc>
                <a:spcPct val="100000"/>
              </a:lnSpc>
            </a:pPr>
            <a:r>
              <a:rPr lang="en-US" dirty="0" err="1" smtClean="0">
                <a:solidFill>
                  <a:schemeClr val="accent5">
                    <a:lumMod val="20000"/>
                    <a:lumOff val="80000"/>
                  </a:schemeClr>
                </a:solidFill>
                <a:latin typeface="Consolas" pitchFamily="49" charset="0"/>
              </a:rPr>
              <a:t>DbContext</a:t>
            </a:r>
            <a:r>
              <a:rPr lang="en-US" dirty="0" smtClean="0"/>
              <a:t> properties</a:t>
            </a:r>
          </a:p>
          <a:p>
            <a:pPr lvl="1">
              <a:lnSpc>
                <a:spcPct val="100000"/>
              </a:lnSpc>
              <a:spcBef>
                <a:spcPts val="400"/>
              </a:spcBef>
            </a:pPr>
            <a:r>
              <a:rPr lang="en-US" noProof="1" smtClean="0">
                <a:solidFill>
                  <a:schemeClr val="accent5">
                    <a:lumMod val="20000"/>
                    <a:lumOff val="80000"/>
                  </a:schemeClr>
                </a:solidFill>
                <a:latin typeface="Consolas" pitchFamily="49" charset="0"/>
                <a:cs typeface="Consolas" pitchFamily="49" charset="0"/>
              </a:rPr>
              <a:t>Connection</a:t>
            </a:r>
            <a:r>
              <a:rPr lang="en-US" dirty="0" smtClean="0"/>
              <a:t> – the </a:t>
            </a:r>
            <a:r>
              <a:rPr lang="en-US" noProof="1" smtClean="0">
                <a:solidFill>
                  <a:schemeClr val="accent5">
                    <a:lumMod val="20000"/>
                    <a:lumOff val="80000"/>
                  </a:schemeClr>
                </a:solidFill>
                <a:latin typeface="Consolas" pitchFamily="49" charset="0"/>
                <a:cs typeface="Consolas" pitchFamily="49" charset="0"/>
              </a:rPr>
              <a:t>SqlConnection</a:t>
            </a:r>
            <a:r>
              <a:rPr lang="en-US" dirty="0" smtClean="0"/>
              <a:t> to be used</a:t>
            </a:r>
          </a:p>
          <a:p>
            <a:pPr lvl="1">
              <a:lnSpc>
                <a:spcPct val="100000"/>
              </a:lnSpc>
              <a:spcBef>
                <a:spcPts val="400"/>
              </a:spcBef>
            </a:pPr>
            <a:r>
              <a:rPr lang="en-US" noProof="1" smtClean="0">
                <a:solidFill>
                  <a:schemeClr val="accent5">
                    <a:lumMod val="20000"/>
                    <a:lumOff val="80000"/>
                  </a:schemeClr>
                </a:solidFill>
                <a:latin typeface="Consolas" pitchFamily="49" charset="0"/>
                <a:cs typeface="Consolas" pitchFamily="49" charset="0"/>
              </a:rPr>
              <a:t>CommandTimeout</a:t>
            </a:r>
            <a:r>
              <a:rPr lang="en-US" dirty="0" smtClean="0"/>
              <a:t> – timeout for database SQL commands execution</a:t>
            </a:r>
          </a:p>
          <a:p>
            <a:pPr lvl="1">
              <a:lnSpc>
                <a:spcPct val="100000"/>
              </a:lnSpc>
              <a:spcBef>
                <a:spcPts val="400"/>
              </a:spcBef>
            </a:pPr>
            <a:r>
              <a:rPr lang="en-US" dirty="0" smtClean="0"/>
              <a:t>All entity classes (tables) are listed as properties</a:t>
            </a:r>
          </a:p>
          <a:p>
            <a:pPr lvl="2">
              <a:lnSpc>
                <a:spcPct val="100000"/>
              </a:lnSpc>
              <a:spcBef>
                <a:spcPts val="400"/>
              </a:spcBef>
            </a:pPr>
            <a:r>
              <a:rPr lang="en-US" dirty="0" smtClean="0"/>
              <a:t>e.g. </a:t>
            </a:r>
            <a:r>
              <a:rPr lang="en-US" noProof="1" smtClean="0">
                <a:solidFill>
                  <a:schemeClr val="accent5">
                    <a:lumMod val="20000"/>
                    <a:lumOff val="80000"/>
                  </a:schemeClr>
                </a:solidFill>
                <a:latin typeface="Consolas" pitchFamily="49" charset="0"/>
                <a:cs typeface="Consolas" pitchFamily="49" charset="0"/>
              </a:rPr>
              <a:t>IDbSet&lt;Order&gt;</a:t>
            </a:r>
            <a:r>
              <a:rPr lang="en-US" noProof="1" smtClean="0">
                <a:solidFill>
                  <a:schemeClr val="accent5">
                    <a:lumMod val="20000"/>
                    <a:lumOff val="80000"/>
                  </a:schemeClr>
                </a:solidFill>
              </a:rPr>
              <a:t> </a:t>
            </a:r>
            <a:r>
              <a:rPr lang="en-US" noProof="1" smtClean="0">
                <a:solidFill>
                  <a:schemeClr val="accent5">
                    <a:lumMod val="20000"/>
                    <a:lumOff val="80000"/>
                  </a:schemeClr>
                </a:solidFill>
                <a:latin typeface="Consolas" pitchFamily="49" charset="0"/>
                <a:cs typeface="Consolas" pitchFamily="49" charset="0"/>
              </a:rPr>
              <a:t>Orders</a:t>
            </a:r>
            <a:r>
              <a:rPr lang="en-US" noProof="1" smtClean="0">
                <a:solidFill>
                  <a:schemeClr val="accent5">
                    <a:lumMod val="20000"/>
                    <a:lumOff val="80000"/>
                  </a:schemeClr>
                </a:solidFill>
              </a:rPr>
              <a:t> </a:t>
            </a:r>
            <a:r>
              <a:rPr lang="en-US" noProof="1" smtClean="0">
                <a:solidFill>
                  <a:schemeClr val="accent5">
                    <a:lumMod val="20000"/>
                    <a:lumOff val="80000"/>
                  </a:schemeClr>
                </a:solidFill>
                <a:latin typeface="Consolas" pitchFamily="49" charset="0"/>
                <a:cs typeface="Consolas" pitchFamily="49" charset="0"/>
              </a:rPr>
              <a:t>{</a:t>
            </a:r>
            <a:r>
              <a:rPr lang="en-US" noProof="1" smtClean="0">
                <a:solidFill>
                  <a:schemeClr val="accent5">
                    <a:lumMod val="20000"/>
                    <a:lumOff val="80000"/>
                  </a:schemeClr>
                </a:solidFill>
              </a:rPr>
              <a:t> </a:t>
            </a:r>
            <a:r>
              <a:rPr lang="en-US" noProof="1" smtClean="0">
                <a:solidFill>
                  <a:schemeClr val="accent5">
                    <a:lumMod val="20000"/>
                    <a:lumOff val="80000"/>
                  </a:schemeClr>
                </a:solidFill>
                <a:latin typeface="Consolas" pitchFamily="49" charset="0"/>
                <a:cs typeface="Consolas" pitchFamily="49" charset="0"/>
              </a:rPr>
              <a:t>get;</a:t>
            </a:r>
            <a:r>
              <a:rPr lang="en-US" noProof="1" smtClean="0">
                <a:solidFill>
                  <a:schemeClr val="accent5">
                    <a:lumMod val="20000"/>
                    <a:lumOff val="80000"/>
                  </a:schemeClr>
                </a:solidFill>
              </a:rPr>
              <a:t> </a:t>
            </a:r>
            <a:r>
              <a:rPr lang="en-US" noProof="1" smtClean="0">
                <a:solidFill>
                  <a:schemeClr val="accent5">
                    <a:lumMod val="20000"/>
                    <a:lumOff val="80000"/>
                  </a:schemeClr>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8" name="Text Placeholder 4"/>
          <p:cNvSpPr txBox="1">
            <a:spLocks/>
          </p:cNvSpPr>
          <p:nvPr/>
        </p:nvSpPr>
        <p:spPr>
          <a:xfrm>
            <a:off x="609600" y="1600200"/>
            <a:ext cx="79248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NorthwindEntities northwind = new NorthwindEntities();</a:t>
            </a:r>
          </a:p>
        </p:txBody>
      </p:sp>
    </p:spTree>
    <p:extLst>
      <p:ext uri="{BB962C8B-B14F-4D97-AF65-F5344CB8AC3E}">
        <p14:creationId xmlns:p14="http://schemas.microsoft.com/office/powerpoint/2010/main" val="7701182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Data with LINQ Query</a:t>
            </a:r>
            <a:endParaRPr lang="bg-BG" dirty="0"/>
          </a:p>
        </p:txBody>
      </p:sp>
      <p:sp>
        <p:nvSpPr>
          <p:cNvPr id="5" name="Content Placeholder 4"/>
          <p:cNvSpPr>
            <a:spLocks noGrp="1"/>
          </p:cNvSpPr>
          <p:nvPr>
            <p:ph idx="1"/>
          </p:nvPr>
        </p:nvSpPr>
        <p:spPr>
          <a:xfrm>
            <a:off x="228600" y="838200"/>
            <a:ext cx="8686800" cy="3505200"/>
          </a:xfrm>
        </p:spPr>
        <p:txBody>
          <a:bodyPr>
            <a:normAutofit fontScale="92500" lnSpcReduction="10000"/>
          </a:bodyPr>
          <a:lstStyle/>
          <a:p>
            <a:pPr>
              <a:lnSpc>
                <a:spcPct val="100000"/>
              </a:lnSpc>
            </a:pPr>
            <a:r>
              <a:rPr lang="en-US" dirty="0" smtClean="0"/>
              <a:t>Executing LINQ-to-Entities query over </a:t>
            </a:r>
            <a:r>
              <a:rPr lang="en-US" dirty="0" smtClean="0">
                <a:solidFill>
                  <a:schemeClr val="accent5">
                    <a:lumMod val="20000"/>
                    <a:lumOff val="80000"/>
                  </a:schemeClr>
                </a:solidFill>
              </a:rPr>
              <a:t>EF</a:t>
            </a:r>
            <a:r>
              <a:rPr lang="en-US" dirty="0" smtClean="0"/>
              <a:t> entity:</a:t>
            </a:r>
          </a:p>
          <a:p>
            <a:pPr marL="0" indent="0">
              <a:lnSpc>
                <a:spcPct val="100000"/>
              </a:lnSpc>
              <a:buNone/>
            </a:pPr>
            <a:endParaRPr lang="en-US" dirty="0" smtClean="0"/>
          </a:p>
          <a:p>
            <a:pPr>
              <a:lnSpc>
                <a:spcPct val="100000"/>
              </a:lnSpc>
            </a:pPr>
            <a:endParaRPr lang="en-US" dirty="0" smtClean="0"/>
          </a:p>
          <a:p>
            <a:pPr marL="0" indent="0">
              <a:lnSpc>
                <a:spcPct val="100000"/>
              </a:lnSpc>
              <a:spcBef>
                <a:spcPts val="3600"/>
              </a:spcBef>
              <a:buNone/>
            </a:pPr>
            <a:endParaRPr lang="en-US" dirty="0" smtClean="0"/>
          </a:p>
          <a:p>
            <a:pPr>
              <a:lnSpc>
                <a:spcPct val="100000"/>
              </a:lnSpc>
              <a:spcBef>
                <a:spcPts val="3000"/>
              </a:spcBef>
            </a:pPr>
            <a:r>
              <a:rPr lang="en-US" dirty="0" smtClean="0">
                <a:solidFill>
                  <a:schemeClr val="accent5">
                    <a:lumMod val="20000"/>
                    <a:lumOff val="80000"/>
                  </a:schemeClr>
                </a:solidFill>
              </a:rPr>
              <a:t>Customers</a:t>
            </a:r>
            <a:r>
              <a:rPr lang="en-US" dirty="0" smtClean="0"/>
              <a:t> property in the </a:t>
            </a:r>
            <a:r>
              <a:rPr lang="en-US" noProof="1" smtClean="0">
                <a:solidFill>
                  <a:schemeClr val="accent5">
                    <a:lumMod val="20000"/>
                    <a:lumOff val="80000"/>
                  </a:schemeClr>
                </a:solidFill>
                <a:latin typeface="Consolas" pitchFamily="49" charset="0"/>
                <a:cs typeface="Consolas" pitchFamily="49" charset="0"/>
              </a:rPr>
              <a:t>DbContext</a:t>
            </a:r>
            <a:r>
              <a:rPr lang="en-US" dirty="0" smtClean="0"/>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7" name="Text Placeholder 5"/>
          <p:cNvSpPr txBox="1">
            <a:spLocks/>
          </p:cNvSpPr>
          <p:nvPr/>
        </p:nvSpPr>
        <p:spPr>
          <a:xfrm>
            <a:off x="533400" y="4343400"/>
            <a:ext cx="8077200"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lvl="0" eaLnBrk="0" hangingPunct="0">
              <a:spcBef>
                <a:spcPts val="0"/>
              </a:spcBef>
              <a:buClr>
                <a:schemeClr val="accent5">
                  <a:lumMod val="40000"/>
                  <a:lumOff val="60000"/>
                </a:schemeClr>
              </a:buClr>
              <a:buSzPct val="70000"/>
              <a:defRPr sz="2000" b="1">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stStyle>
          <a:p>
            <a:r>
              <a:rPr lang="en-US" noProof="1" smtClean="0"/>
              <a:t>public partial class NorthwindEntities : DbContext</a:t>
            </a:r>
          </a:p>
          <a:p>
            <a:r>
              <a:rPr lang="en-US" noProof="1" smtClean="0"/>
              <a:t>{</a:t>
            </a:r>
          </a:p>
          <a:p>
            <a:r>
              <a:rPr lang="en-US" noProof="1" smtClean="0"/>
              <a:t>  public ObjectSet&lt;Customer&gt; Customers</a:t>
            </a:r>
          </a:p>
          <a:p>
            <a:r>
              <a:rPr lang="en-US" noProof="1" smtClean="0"/>
              <a:t>  {   </a:t>
            </a:r>
          </a:p>
          <a:p>
            <a:r>
              <a:rPr lang="en-US" noProof="1" smtClean="0"/>
              <a:t>    get { … }</a:t>
            </a:r>
          </a:p>
          <a:p>
            <a:r>
              <a:rPr lang="en-US" noProof="1" smtClean="0"/>
              <a:t>  }</a:t>
            </a:r>
          </a:p>
          <a:p>
            <a:r>
              <a:rPr lang="en-US" noProof="1" smtClean="0"/>
              <a:t>}</a:t>
            </a:r>
            <a:endParaRPr lang="en-US" noProof="1"/>
          </a:p>
        </p:txBody>
      </p:sp>
      <p:sp>
        <p:nvSpPr>
          <p:cNvPr id="11" name="Text Placeholder 5"/>
          <p:cNvSpPr txBox="1">
            <a:spLocks/>
          </p:cNvSpPr>
          <p:nvPr/>
        </p:nvSpPr>
        <p:spPr>
          <a:xfrm>
            <a:off x="533400" y="1448931"/>
            <a:ext cx="8077200"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lvl="0"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sing (var context = new NorthwindEntities())</a:t>
            </a:r>
          </a:p>
          <a:p>
            <a:pPr lvl="0"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var customers = </a:t>
            </a:r>
          </a:p>
          <a:p>
            <a:pPr lvl="0"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from c in context.Customers</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where c.City == "London"</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select c;</a:t>
            </a:r>
          </a:p>
          <a:p>
            <a:pPr lvl="0"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AutoShape 7"/>
          <p:cNvSpPr>
            <a:spLocks noChangeArrowheads="1"/>
          </p:cNvSpPr>
          <p:nvPr/>
        </p:nvSpPr>
        <p:spPr bwMode="auto">
          <a:xfrm>
            <a:off x="5067300" y="2396526"/>
            <a:ext cx="4000500" cy="891516"/>
          </a:xfrm>
          <a:prstGeom prst="wedgeRoundRectCallout">
            <a:avLst>
              <a:gd name="adj1" fmla="val -61738"/>
              <a:gd name="adj2" fmla="val 6918"/>
              <a:gd name="adj3" fmla="val 16667"/>
            </a:avLst>
          </a:prstGeom>
          <a:solidFill>
            <a:srgbClr val="9F8471"/>
          </a:solidFill>
          <a:ln w="6350">
            <a:solidFill>
              <a:schemeClr val="tx1">
                <a:lumMod val="20000"/>
                <a:lumOff val="80000"/>
              </a:schemeClr>
            </a:solidFill>
          </a:ln>
        </p:spPr>
        <p:txBody>
          <a:bodyPr wrap="square" tIns="18000" bIns="18000">
            <a:spAutoFit/>
          </a:bodyPr>
          <a:lstStyle/>
          <a:p>
            <a:pPr algn="ctr" eaLnBrk="0" hangingPunct="0">
              <a:lnSpc>
                <a:spcPts val="3000"/>
              </a:lnSpc>
              <a:spcBef>
                <a:spcPts val="0"/>
              </a:spcBef>
              <a:buClr>
                <a:schemeClr val="accent5">
                  <a:lumMod val="40000"/>
                  <a:lumOff val="60000"/>
                </a:schemeClr>
              </a:buClr>
              <a:buSzPct val="70000"/>
            </a:pPr>
            <a:r>
              <a:rPr lang="en-US" sz="2200" b="1" noProof="1" smtClean="0">
                <a:solidFill>
                  <a:srgbClr val="F7FFE7"/>
                </a:solidFill>
                <a:effectLst>
                  <a:outerShdw blurRad="38100" dist="38100" dir="2700000" algn="tl">
                    <a:srgbClr val="000000">
                      <a:alpha val="43137"/>
                    </a:srgbClr>
                  </a:outerShdw>
                </a:effectLst>
                <a:latin typeface="+mn-lt"/>
                <a:cs typeface="Consolas" pitchFamily="49" charset="0"/>
              </a:rPr>
              <a:t>The query will be executes as SQL command in the database</a:t>
            </a:r>
          </a:p>
        </p:txBody>
      </p:sp>
    </p:spTree>
    <p:extLst>
      <p:ext uri="{BB962C8B-B14F-4D97-AF65-F5344CB8AC3E}">
        <p14:creationId xmlns:p14="http://schemas.microsoft.com/office/powerpoint/2010/main" val="361188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Data with LINQ </a:t>
            </a:r>
            <a:r>
              <a:rPr lang="en-US" dirty="0" smtClean="0"/>
              <a:t>Query</a:t>
            </a:r>
            <a:endParaRPr lang="en-US" dirty="0"/>
          </a:p>
        </p:txBody>
      </p:sp>
      <p:sp>
        <p:nvSpPr>
          <p:cNvPr id="3" name="Content Placeholder 2"/>
          <p:cNvSpPr>
            <a:spLocks noGrp="1"/>
          </p:cNvSpPr>
          <p:nvPr>
            <p:ph idx="1"/>
          </p:nvPr>
        </p:nvSpPr>
        <p:spPr>
          <a:xfrm>
            <a:off x="228600" y="703730"/>
            <a:ext cx="8686800" cy="5791200"/>
          </a:xfrm>
        </p:spPr>
        <p:txBody>
          <a:bodyPr/>
          <a:lstStyle/>
          <a:p>
            <a:r>
              <a:rPr lang="en-US" dirty="0" smtClean="0"/>
              <a:t>We can also use extension methods (fluent API) for constructing the query</a:t>
            </a:r>
          </a:p>
          <a:p>
            <a:endParaRPr lang="en-US" dirty="0" smtClean="0"/>
          </a:p>
          <a:p>
            <a:pPr>
              <a:lnSpc>
                <a:spcPct val="100000"/>
              </a:lnSpc>
              <a:spcBef>
                <a:spcPts val="300"/>
              </a:spcBef>
              <a:spcAft>
                <a:spcPts val="300"/>
              </a:spcAft>
            </a:pPr>
            <a:endParaRPr lang="en-US" dirty="0" smtClean="0"/>
          </a:p>
          <a:p>
            <a:pPr>
              <a:lnSpc>
                <a:spcPct val="100000"/>
              </a:lnSpc>
              <a:spcBef>
                <a:spcPts val="300"/>
              </a:spcBef>
              <a:spcAft>
                <a:spcPts val="300"/>
              </a:spcAft>
            </a:pPr>
            <a:endParaRPr lang="en-US" dirty="0"/>
          </a:p>
          <a:p>
            <a:pPr>
              <a:lnSpc>
                <a:spcPct val="100000"/>
              </a:lnSpc>
              <a:spcBef>
                <a:spcPts val="300"/>
              </a:spcBef>
              <a:spcAft>
                <a:spcPts val="300"/>
              </a:spcAft>
            </a:pPr>
            <a:endParaRPr lang="en-US" dirty="0" smtClean="0"/>
          </a:p>
          <a:p>
            <a:r>
              <a:rPr lang="en-US" dirty="0" smtClean="0"/>
              <a:t>Find element by id</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5" name="Text Placeholder 5"/>
          <p:cNvSpPr txBox="1">
            <a:spLocks/>
          </p:cNvSpPr>
          <p:nvPr/>
        </p:nvSpPr>
        <p:spPr>
          <a:xfrm>
            <a:off x="533400" y="4845784"/>
            <a:ext cx="80772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lvl="0"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sing (var context = new NorthwindEntities())</a:t>
            </a:r>
          </a:p>
          <a:p>
            <a:pPr lvl="0"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var customer = context.Customers.Find(2);</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Console.WriteLine(customer.ContactTitle);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6" name="Text Placeholder 5"/>
          <p:cNvSpPr txBox="1">
            <a:spLocks/>
          </p:cNvSpPr>
          <p:nvPr/>
        </p:nvSpPr>
        <p:spPr>
          <a:xfrm>
            <a:off x="533400" y="1905000"/>
            <a:ext cx="8153400"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lvl="0"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sing (var context = new NorthwindEntities())</a:t>
            </a:r>
          </a:p>
          <a:p>
            <a:pPr lvl="0"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lvl="0"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 customerPhoness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context.Customers</a:t>
            </a:r>
          </a:p>
          <a:p>
            <a:pPr lvl="0"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Select(c =&gt;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c.Phone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lvl="0"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.Where(c =&gt;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c.City == "London")</a:t>
            </a:r>
          </a:p>
          <a:p>
            <a:pPr lvl="0"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.ToList();</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AutoShape 7"/>
          <p:cNvSpPr>
            <a:spLocks noChangeArrowheads="1"/>
          </p:cNvSpPr>
          <p:nvPr/>
        </p:nvSpPr>
        <p:spPr bwMode="auto">
          <a:xfrm>
            <a:off x="838200" y="2982105"/>
            <a:ext cx="2848535" cy="891516"/>
          </a:xfrm>
          <a:prstGeom prst="wedgeRoundRectCallout">
            <a:avLst>
              <a:gd name="adj1" fmla="val 69548"/>
              <a:gd name="adj2" fmla="val 29770"/>
              <a:gd name="adj3" fmla="val 16667"/>
            </a:avLst>
          </a:prstGeom>
          <a:solidFill>
            <a:srgbClr val="9F8471"/>
          </a:solidFill>
          <a:ln w="6350">
            <a:solidFill>
              <a:schemeClr val="tx1">
                <a:lumMod val="20000"/>
                <a:lumOff val="80000"/>
              </a:schemeClr>
            </a:solidFill>
          </a:ln>
        </p:spPr>
        <p:txBody>
          <a:bodyPr wrap="square" tIns="18000" bIns="18000">
            <a:spAutoFit/>
          </a:bodyPr>
          <a:lstStyle/>
          <a:p>
            <a:pPr algn="ctr" eaLnBrk="0" hangingPunct="0">
              <a:lnSpc>
                <a:spcPts val="3000"/>
              </a:lnSpc>
              <a:spcBef>
                <a:spcPts val="0"/>
              </a:spcBef>
              <a:buClr>
                <a:schemeClr val="accent5">
                  <a:lumMod val="40000"/>
                  <a:lumOff val="60000"/>
                </a:schemeClr>
              </a:buClr>
              <a:buSzPct val="70000"/>
            </a:pPr>
            <a:r>
              <a:rPr lang="en-US" sz="2200" b="1" noProof="1" smtClean="0">
                <a:solidFill>
                  <a:srgbClr val="F7FFE7"/>
                </a:solidFill>
                <a:effectLst>
                  <a:outerShdw blurRad="38100" dist="38100" dir="2700000" algn="tl">
                    <a:srgbClr val="000000">
                      <a:alpha val="43137"/>
                    </a:srgbClr>
                  </a:outerShdw>
                </a:effectLst>
                <a:latin typeface="+mn-lt"/>
                <a:cs typeface="Consolas" pitchFamily="49" charset="0"/>
              </a:rPr>
              <a:t>ToList() method executes the query</a:t>
            </a:r>
          </a:p>
        </p:txBody>
      </p:sp>
      <p:sp>
        <p:nvSpPr>
          <p:cNvPr id="8" name="AutoShape 7"/>
          <p:cNvSpPr>
            <a:spLocks noChangeArrowheads="1"/>
          </p:cNvSpPr>
          <p:nvPr/>
        </p:nvSpPr>
        <p:spPr bwMode="auto">
          <a:xfrm>
            <a:off x="7095565" y="1797424"/>
            <a:ext cx="1828800" cy="891516"/>
          </a:xfrm>
          <a:prstGeom prst="wedgeRoundRectCallout">
            <a:avLst>
              <a:gd name="adj1" fmla="val -44183"/>
              <a:gd name="adj2" fmla="val 81054"/>
              <a:gd name="adj3" fmla="val 16667"/>
            </a:avLst>
          </a:prstGeom>
          <a:solidFill>
            <a:srgbClr val="9F8471"/>
          </a:solidFill>
          <a:ln w="6350">
            <a:solidFill>
              <a:schemeClr val="tx1">
                <a:lumMod val="20000"/>
                <a:lumOff val="80000"/>
              </a:schemeClr>
            </a:solidFill>
          </a:ln>
        </p:spPr>
        <p:txBody>
          <a:bodyPr wrap="square" tIns="18000" bIns="18000">
            <a:spAutoFit/>
          </a:bodyPr>
          <a:lstStyle/>
          <a:p>
            <a:pPr algn="ctr" eaLnBrk="0" hangingPunct="0">
              <a:lnSpc>
                <a:spcPts val="3000"/>
              </a:lnSpc>
              <a:spcBef>
                <a:spcPts val="0"/>
              </a:spcBef>
              <a:buClr>
                <a:schemeClr val="accent5">
                  <a:lumMod val="40000"/>
                  <a:lumOff val="60000"/>
                </a:schemeClr>
              </a:buClr>
              <a:buSzPct val="70000"/>
            </a:pPr>
            <a:r>
              <a:rPr lang="en-US" sz="2200" b="1" noProof="1" smtClean="0">
                <a:solidFill>
                  <a:srgbClr val="F7FFE7"/>
                </a:solidFill>
                <a:effectLst>
                  <a:outerShdw blurRad="38100" dist="38100" dir="2700000" algn="tl">
                    <a:srgbClr val="000000">
                      <a:alpha val="43137"/>
                    </a:srgbClr>
                  </a:outerShdw>
                </a:effectLst>
                <a:latin typeface="+mn-lt"/>
                <a:cs typeface="Consolas" pitchFamily="49" charset="0"/>
              </a:rPr>
              <a:t>This is called</a:t>
            </a:r>
          </a:p>
          <a:p>
            <a:pPr algn="ctr" eaLnBrk="0" hangingPunct="0">
              <a:lnSpc>
                <a:spcPts val="3000"/>
              </a:lnSpc>
              <a:spcBef>
                <a:spcPts val="0"/>
              </a:spcBef>
              <a:buClr>
                <a:schemeClr val="accent5">
                  <a:lumMod val="40000"/>
                  <a:lumOff val="60000"/>
                </a:schemeClr>
              </a:buClr>
              <a:buSzPct val="70000"/>
            </a:pPr>
            <a:r>
              <a:rPr lang="en-US" sz="2200" b="1" noProof="1" smtClean="0">
                <a:solidFill>
                  <a:srgbClr val="F7FFE7"/>
                </a:solidFill>
                <a:effectLst>
                  <a:outerShdw blurRad="38100" dist="38100" dir="2700000" algn="tl">
                    <a:srgbClr val="000000">
                      <a:alpha val="43137"/>
                    </a:srgbClr>
                  </a:outerShdw>
                </a:effectLst>
                <a:latin typeface="+mn-lt"/>
                <a:cs typeface="Consolas" pitchFamily="49" charset="0"/>
              </a:rPr>
              <a:t>projection</a:t>
            </a:r>
          </a:p>
        </p:txBody>
      </p:sp>
    </p:spTree>
    <p:extLst>
      <p:ext uri="{BB962C8B-B14F-4D97-AF65-F5344CB8AC3E}">
        <p14:creationId xmlns:p14="http://schemas.microsoft.com/office/powerpoint/2010/main" val="208973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76200"/>
            <a:ext cx="7086600" cy="914400"/>
          </a:xfrm>
        </p:spPr>
        <p:txBody>
          <a:bodyPr/>
          <a:lstStyle/>
          <a:p>
            <a:r>
              <a:rPr lang="en-US" sz="3900" dirty="0" smtClean="0"/>
              <a:t>Logging the Native SQL Queries</a:t>
            </a:r>
            <a:endParaRPr lang="bg-BG" sz="3900" dirty="0"/>
          </a:p>
        </p:txBody>
      </p:sp>
      <p:sp>
        <p:nvSpPr>
          <p:cNvPr id="3" name="Content Placeholder 2"/>
          <p:cNvSpPr>
            <a:spLocks noGrp="1"/>
          </p:cNvSpPr>
          <p:nvPr>
            <p:ph idx="1"/>
          </p:nvPr>
        </p:nvSpPr>
        <p:spPr>
          <a:xfrm>
            <a:off x="228600" y="1143000"/>
            <a:ext cx="8686800" cy="1600200"/>
          </a:xfrm>
        </p:spPr>
        <p:txBody>
          <a:bodyPr/>
          <a:lstStyle/>
          <a:p>
            <a:pPr>
              <a:lnSpc>
                <a:spcPct val="100000"/>
              </a:lnSpc>
            </a:pPr>
            <a:r>
              <a:rPr lang="en-US" dirty="0" smtClean="0"/>
              <a:t>To print the native database SQL commands executed on the server use the following:</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
        <p:nvSpPr>
          <p:cNvPr id="8" name="Text Placeholder 4"/>
          <p:cNvSpPr txBox="1">
            <a:spLocks/>
          </p:cNvSpPr>
          <p:nvPr/>
        </p:nvSpPr>
        <p:spPr>
          <a:xfrm>
            <a:off x="406400" y="2416314"/>
            <a:ext cx="83820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lvl="0" eaLnBrk="0" hangingPunct="0">
              <a:spcBef>
                <a:spcPts val="0"/>
              </a:spcBef>
              <a:buClr>
                <a:schemeClr val="accent5">
                  <a:lumMod val="40000"/>
                  <a:lumOff val="60000"/>
                </a:schemeClr>
              </a:buClr>
              <a:buSzPct val="70000"/>
              <a:defRPr sz="2000" b="1">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stStyle>
          <a:p>
            <a:r>
              <a:rPr lang="en-US" noProof="1" smtClean="0"/>
              <a:t>var query = context.Countries;</a:t>
            </a:r>
          </a:p>
          <a:p>
            <a:r>
              <a:rPr lang="en-US" noProof="1" smtClean="0"/>
              <a:t>Console.WriteLine(query.ToString());</a:t>
            </a:r>
            <a:endParaRPr lang="en-US" noProof="1"/>
          </a:p>
        </p:txBody>
      </p:sp>
      <p:sp>
        <p:nvSpPr>
          <p:cNvPr id="6" name="Content Placeholder 2"/>
          <p:cNvSpPr txBox="1">
            <a:spLocks/>
          </p:cNvSpPr>
          <p:nvPr/>
        </p:nvSpPr>
        <p:spPr>
          <a:xfrm>
            <a:off x="228600" y="3352800"/>
            <a:ext cx="8686800" cy="2209800"/>
          </a:xfrm>
          <a:prstGeom prst="rect">
            <a:avLst/>
          </a:prstGeom>
        </p:spPr>
        <p:txBody>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pPr>
            <a:r>
              <a:rPr lang="en-US" dirty="0" smtClean="0"/>
              <a:t>This will print the SQL native query executed at the database server to select the </a:t>
            </a:r>
            <a:r>
              <a:rPr lang="en-US" dirty="0" smtClean="0">
                <a:solidFill>
                  <a:schemeClr val="accent5">
                    <a:lumMod val="20000"/>
                    <a:lumOff val="80000"/>
                  </a:schemeClr>
                </a:solidFill>
              </a:rPr>
              <a:t>Countries</a:t>
            </a:r>
          </a:p>
          <a:p>
            <a:pPr lvl="1">
              <a:lnSpc>
                <a:spcPct val="100000"/>
              </a:lnSpc>
            </a:pPr>
            <a:r>
              <a:rPr lang="en-US" dirty="0" smtClean="0"/>
              <a:t>Can be printed to file using </a:t>
            </a:r>
            <a:r>
              <a:rPr lang="en-US" dirty="0" smtClean="0">
                <a:solidFill>
                  <a:schemeClr val="accent5">
                    <a:lumMod val="20000"/>
                    <a:lumOff val="80000"/>
                  </a:schemeClr>
                </a:solidFill>
                <a:latin typeface="Consolas" pitchFamily="49" charset="0"/>
                <a:cs typeface="Consolas" pitchFamily="49" charset="0"/>
              </a:rPr>
              <a:t>StreamWriter</a:t>
            </a:r>
            <a:r>
              <a:rPr lang="en-US" dirty="0" smtClean="0">
                <a:solidFill>
                  <a:schemeClr val="accent5">
                    <a:lumMod val="20000"/>
                    <a:lumOff val="80000"/>
                  </a:schemeClr>
                </a:solidFill>
              </a:rPr>
              <a:t> </a:t>
            </a:r>
            <a:r>
              <a:rPr lang="en-US" dirty="0" smtClean="0"/>
              <a:t>class instead of </a:t>
            </a:r>
            <a:r>
              <a:rPr lang="en-US" dirty="0" smtClean="0">
                <a:solidFill>
                  <a:schemeClr val="accent5">
                    <a:lumMod val="20000"/>
                    <a:lumOff val="80000"/>
                  </a:schemeClr>
                </a:solidFill>
                <a:latin typeface="Consolas" pitchFamily="49" charset="0"/>
                <a:cs typeface="Consolas" pitchFamily="49" charset="0"/>
              </a:rPr>
              <a:t>Console</a:t>
            </a:r>
            <a:r>
              <a:rPr lang="en-US" dirty="0" smtClean="0">
                <a:solidFill>
                  <a:schemeClr val="accent5">
                    <a:lumMod val="20000"/>
                    <a:lumOff val="80000"/>
                  </a:schemeClr>
                </a:solidFill>
              </a:rPr>
              <a:t> </a:t>
            </a:r>
            <a:r>
              <a:rPr lang="en-US" dirty="0" smtClean="0"/>
              <a:t>class</a:t>
            </a:r>
          </a:p>
        </p:txBody>
      </p:sp>
    </p:spTree>
    <p:extLst>
      <p:ext uri="{BB962C8B-B14F-4D97-AF65-F5344CB8AC3E}">
        <p14:creationId xmlns:p14="http://schemas.microsoft.com/office/powerpoint/2010/main" val="11069906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102000" y="3886200"/>
            <a:ext cx="7162800" cy="1295400"/>
          </a:xfrm>
        </p:spPr>
        <p:txBody>
          <a:bodyPr/>
          <a:lstStyle/>
          <a:p>
            <a:pPr>
              <a:lnSpc>
                <a:spcPts val="5400"/>
              </a:lnSpc>
            </a:pPr>
            <a:r>
              <a:rPr lang="en-US" dirty="0" smtClean="0"/>
              <a:t>Retrieving Data with LINQ to Entities</a:t>
            </a:r>
            <a:endParaRPr lang="en-US" dirty="0"/>
          </a:p>
        </p:txBody>
      </p:sp>
      <p:sp>
        <p:nvSpPr>
          <p:cNvPr id="6" name="Subtitle 5"/>
          <p:cNvSpPr>
            <a:spLocks noGrp="1"/>
          </p:cNvSpPr>
          <p:nvPr>
            <p:ph type="subTitle" idx="1"/>
          </p:nvPr>
        </p:nvSpPr>
        <p:spPr>
          <a:xfrm>
            <a:off x="721000" y="5450680"/>
            <a:ext cx="7924800" cy="569120"/>
          </a:xfrm>
        </p:spPr>
        <p:txBody>
          <a:bodyPr/>
          <a:lstStyle/>
          <a:p>
            <a:r>
              <a:rPr lang="en-US" dirty="0" smtClean="0"/>
              <a:t>Live Demo</a:t>
            </a:r>
            <a:endParaRPr lang="en-US" dirty="0"/>
          </a:p>
        </p:txBody>
      </p:sp>
      <p:pic>
        <p:nvPicPr>
          <p:cNvPr id="7" name="Picture 6" descr="http://www.scimonocesoftware.com/seefinance/SEE%20Finance%20Help/images/Edit_Transaction_128x128.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693703">
            <a:off x="1413904" y="837503"/>
            <a:ext cx="2465190" cy="2465190"/>
          </a:xfrm>
          <a:prstGeom prst="rect">
            <a:avLst/>
          </a:prstGeom>
          <a:ln>
            <a:noFill/>
          </a:ln>
          <a:effectLst>
            <a:outerShdw blurRad="292100" dist="139700" dir="2700000" algn="tl" rotWithShape="0">
              <a:srgbClr val="333333">
                <a:alpha val="65000"/>
              </a:srgbClr>
            </a:outerShdw>
          </a:effectLst>
        </p:spPr>
      </p:pic>
      <p:pic>
        <p:nvPicPr>
          <p:cNvPr id="8" name="Picture 2" descr="C:\Trash\table-r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332185">
            <a:off x="4845559" y="818549"/>
            <a:ext cx="2916394" cy="2340314"/>
          </a:xfrm>
          <a:prstGeom prst="rect">
            <a:avLst/>
          </a:prstGeom>
          <a:ln>
            <a:noFill/>
          </a:ln>
          <a:effectLst>
            <a:outerShdw blurRad="292100" dist="139700" dir="2700000" algn="tl" rotWithShape="0">
              <a:srgbClr val="333333">
                <a:alpha val="65000"/>
              </a:srgbClr>
            </a:outerShdw>
          </a:effectLst>
        </p:spPr>
      </p:pic>
      <p:pic>
        <p:nvPicPr>
          <p:cNvPr id="9" name="Picture 2" descr="http://dryicons.com/images/icon_sets/aesthetica/png/128x128/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422994">
            <a:off x="2640721" y="1247661"/>
            <a:ext cx="2890058" cy="22332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576981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95400"/>
            <a:ext cx="7924800" cy="1447800"/>
          </a:xfrm>
        </p:spPr>
        <p:txBody>
          <a:bodyPr/>
          <a:lstStyle/>
          <a:p>
            <a:r>
              <a:rPr lang="en-US" dirty="0" smtClean="0"/>
              <a:t>Create, Update, Delete using Entity Framework</a:t>
            </a:r>
            <a:endParaRPr lang="en-US" dirty="0"/>
          </a:p>
        </p:txBody>
      </p:sp>
      <p:pic>
        <p:nvPicPr>
          <p:cNvPr id="4" name="Picture 3"/>
          <p:cNvPicPr>
            <a:picLocks noChangeAspect="1"/>
          </p:cNvPicPr>
          <p:nvPr/>
        </p:nvPicPr>
        <p:blipFill>
          <a:blip r:embed="rId2"/>
          <a:stretch>
            <a:fillRect/>
          </a:stretch>
        </p:blipFill>
        <p:spPr>
          <a:xfrm>
            <a:off x="990600" y="3276600"/>
            <a:ext cx="2857500" cy="27241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050" name="Picture 2" descr="http://www.veritysystems.com/assets/productphotos/degaussers/delete-dat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124200"/>
            <a:ext cx="3162458" cy="294826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218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New Data</a:t>
            </a:r>
            <a:endParaRPr lang="bg-BG" dirty="0"/>
          </a:p>
        </p:txBody>
      </p:sp>
      <p:sp>
        <p:nvSpPr>
          <p:cNvPr id="6" name="Content Placeholder 5"/>
          <p:cNvSpPr>
            <a:spLocks noGrp="1"/>
          </p:cNvSpPr>
          <p:nvPr>
            <p:ph idx="1"/>
          </p:nvPr>
        </p:nvSpPr>
        <p:spPr>
          <a:xfrm>
            <a:off x="228600" y="914400"/>
            <a:ext cx="8686800" cy="1066800"/>
          </a:xfrm>
        </p:spPr>
        <p:txBody>
          <a:bodyPr/>
          <a:lstStyle/>
          <a:p>
            <a:pPr>
              <a:lnSpc>
                <a:spcPct val="100000"/>
              </a:lnSpc>
            </a:pPr>
            <a:r>
              <a:rPr lang="en-US" noProof="1" smtClean="0"/>
              <a:t>To </a:t>
            </a:r>
            <a:r>
              <a:rPr lang="en-US" noProof="1"/>
              <a:t>create a new </a:t>
            </a:r>
            <a:r>
              <a:rPr lang="en-US" noProof="1" smtClean="0"/>
              <a:t>database row use </a:t>
            </a:r>
            <a:r>
              <a:rPr lang="en-US" noProof="1"/>
              <a:t>the method </a:t>
            </a:r>
            <a:r>
              <a:rPr lang="en-US" noProof="1" smtClean="0">
                <a:solidFill>
                  <a:schemeClr val="accent5">
                    <a:lumMod val="20000"/>
                    <a:lumOff val="80000"/>
                  </a:schemeClr>
                </a:solidFill>
              </a:rPr>
              <a:t>Add(…)</a:t>
            </a:r>
            <a:r>
              <a:rPr lang="en-US" noProof="1" smtClean="0"/>
              <a:t> </a:t>
            </a:r>
            <a:r>
              <a:rPr lang="en-US" noProof="1"/>
              <a:t>of the </a:t>
            </a:r>
            <a:r>
              <a:rPr lang="en-US" dirty="0"/>
              <a:t>corresponding </a:t>
            </a:r>
            <a:r>
              <a:rPr lang="en-US" noProof="1" smtClean="0"/>
              <a:t>collection:</a:t>
            </a:r>
            <a:endParaRPr lang="en-US" noProof="1"/>
          </a:p>
        </p:txBody>
      </p:sp>
      <p:sp>
        <p:nvSpPr>
          <p:cNvPr id="5" name="Slide Number Placeholder 4"/>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7" name="Text Placeholder 5"/>
          <p:cNvSpPr txBox="1">
            <a:spLocks/>
          </p:cNvSpPr>
          <p:nvPr/>
        </p:nvSpPr>
        <p:spPr>
          <a:xfrm>
            <a:off x="609600" y="2171700"/>
            <a:ext cx="7924800" cy="31700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Create new order object</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Order order = new Order()</a:t>
            </a:r>
          </a:p>
          <a:p>
            <a:pPr lvl="0"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OrderDate = DateTime.Now, ShipName = "Titanic",</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ShippedDate = new DateTime(1912, 4, 15),</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ShipCity = "Bottom Of The Ocean"</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Mark the object for inserting</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context.Orders.Add(order);</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context.SaveChanges();</a:t>
            </a:r>
            <a:endParaRPr kumimoji="0" lang="en-US" sz="2000" b="1" i="0" u="none" strike="noStrike" kern="1200" cap="none" spc="0" normalizeH="0" baseline="0" noProof="1" smtClean="0">
              <a:ln>
                <a:noFill/>
              </a:ln>
              <a:solidFill>
                <a:srgbClr val="8CF4F2"/>
              </a:solidFill>
              <a:effectLst>
                <a:outerShdw blurRad="38100" dist="38100" dir="2700000" algn="tl">
                  <a:srgbClr val="000000">
                    <a:alpha val="43137"/>
                  </a:srgbClr>
                </a:outerShdw>
              </a:effectLst>
              <a:uLnTx/>
              <a:uFillTx/>
              <a:latin typeface="Consolas" pitchFamily="49" charset="0"/>
              <a:cs typeface="Consolas" pitchFamily="49" charset="0"/>
            </a:endParaRPr>
          </a:p>
        </p:txBody>
      </p:sp>
      <p:sp>
        <p:nvSpPr>
          <p:cNvPr id="8" name="AutoShape 7"/>
          <p:cNvSpPr>
            <a:spLocks noChangeArrowheads="1"/>
          </p:cNvSpPr>
          <p:nvPr/>
        </p:nvSpPr>
        <p:spPr bwMode="auto">
          <a:xfrm>
            <a:off x="5943600" y="4518684"/>
            <a:ext cx="2667000" cy="891516"/>
          </a:xfrm>
          <a:prstGeom prst="wedgeRoundRectCallout">
            <a:avLst>
              <a:gd name="adj1" fmla="val -128811"/>
              <a:gd name="adj2" fmla="val 18784"/>
              <a:gd name="adj3" fmla="val 16667"/>
            </a:avLst>
          </a:prstGeom>
          <a:solidFill>
            <a:srgbClr val="9F8471"/>
          </a:solidFill>
          <a:ln w="6350">
            <a:solidFill>
              <a:schemeClr val="tx1">
                <a:lumMod val="20000"/>
                <a:lumOff val="80000"/>
              </a:schemeClr>
            </a:solidFill>
          </a:ln>
        </p:spPr>
        <p:txBody>
          <a:bodyPr wrap="square" tIns="18000" bIns="18000">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This will execute an SQL INSERT</a:t>
            </a:r>
          </a:p>
        </p:txBody>
      </p:sp>
      <p:sp>
        <p:nvSpPr>
          <p:cNvPr id="9" name="Content Placeholder 5"/>
          <p:cNvSpPr txBox="1">
            <a:spLocks/>
          </p:cNvSpPr>
          <p:nvPr/>
        </p:nvSpPr>
        <p:spPr>
          <a:xfrm>
            <a:off x="228600" y="5524500"/>
            <a:ext cx="8686800" cy="1104900"/>
          </a:xfrm>
          <a:prstGeom prst="rect">
            <a:avLst/>
          </a:prstGeom>
        </p:spPr>
        <p:txBody>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pPr>
            <a:r>
              <a:rPr lang="en-US" noProof="1" smtClean="0">
                <a:solidFill>
                  <a:schemeClr val="accent5">
                    <a:lumMod val="20000"/>
                    <a:lumOff val="80000"/>
                  </a:schemeClr>
                </a:solidFill>
                <a:latin typeface="Consolas" pitchFamily="49" charset="0"/>
              </a:rPr>
              <a:t>SaveChanges()</a:t>
            </a:r>
            <a:r>
              <a:rPr lang="en-US" dirty="0" smtClean="0"/>
              <a:t> method call is required to post the SQL commands to the database</a:t>
            </a:r>
            <a:endParaRPr lang="bg-BG" dirty="0"/>
          </a:p>
        </p:txBody>
      </p:sp>
    </p:spTree>
    <p:extLst>
      <p:ext uri="{BB962C8B-B14F-4D97-AF65-F5344CB8AC3E}">
        <p14:creationId xmlns:p14="http://schemas.microsoft.com/office/powerpoint/2010/main" val="142679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Inserts</a:t>
            </a:r>
            <a:endParaRPr lang="en-US" dirty="0"/>
          </a:p>
        </p:txBody>
      </p:sp>
      <p:sp>
        <p:nvSpPr>
          <p:cNvPr id="3" name="Content Placeholder 2"/>
          <p:cNvSpPr>
            <a:spLocks noGrp="1"/>
          </p:cNvSpPr>
          <p:nvPr>
            <p:ph idx="1"/>
          </p:nvPr>
        </p:nvSpPr>
        <p:spPr>
          <a:xfrm>
            <a:off x="381000" y="914400"/>
            <a:ext cx="8382000" cy="1143000"/>
          </a:xfrm>
        </p:spPr>
        <p:txBody>
          <a:bodyPr/>
          <a:lstStyle/>
          <a:p>
            <a:pPr>
              <a:lnSpc>
                <a:spcPct val="100000"/>
              </a:lnSpc>
            </a:pPr>
            <a:r>
              <a:rPr lang="en-US" dirty="0" smtClean="0"/>
              <a:t>We can also add cascading entities to the database: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
        <p:nvSpPr>
          <p:cNvPr id="5" name="Text Placeholder 5"/>
          <p:cNvSpPr txBox="1">
            <a:spLocks/>
          </p:cNvSpPr>
          <p:nvPr/>
        </p:nvSpPr>
        <p:spPr>
          <a:xfrm>
            <a:off x="685800" y="2090053"/>
            <a:ext cx="7772400" cy="213904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lvl="0" eaLnBrk="0" hangingPunct="0">
              <a:spcBef>
                <a:spcPts val="0"/>
              </a:spcBef>
              <a:buClr>
                <a:schemeClr val="accent5">
                  <a:lumMod val="40000"/>
                  <a:lumOff val="60000"/>
                </a:schemeClr>
              </a:buClr>
              <a:buSzPct val="70000"/>
              <a:defRPr sz="1900" b="1">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95000"/>
              </a:lnSpc>
            </a:pPr>
            <a:r>
              <a:rPr lang="en-US" sz="2000" dirty="0"/>
              <a:t>Country </a:t>
            </a:r>
            <a:r>
              <a:rPr lang="en-US" sz="2000" dirty="0" smtClean="0"/>
              <a:t>spain </a:t>
            </a:r>
            <a:r>
              <a:rPr lang="en-US" sz="2000" dirty="0"/>
              <a:t>= new Country();</a:t>
            </a:r>
          </a:p>
          <a:p>
            <a:pPr>
              <a:lnSpc>
                <a:spcPct val="95000"/>
              </a:lnSpc>
            </a:pPr>
            <a:r>
              <a:rPr lang="en-US" sz="2000" dirty="0"/>
              <a:t>spain.Name </a:t>
            </a:r>
            <a:r>
              <a:rPr lang="en-US" sz="2000" dirty="0" smtClean="0"/>
              <a:t>= </a:t>
            </a:r>
            <a:r>
              <a:rPr lang="en-US" sz="2000" dirty="0"/>
              <a:t>"Spain";</a:t>
            </a:r>
          </a:p>
          <a:p>
            <a:pPr>
              <a:lnSpc>
                <a:spcPct val="95000"/>
              </a:lnSpc>
            </a:pPr>
            <a:r>
              <a:rPr lang="en-US" sz="2000" dirty="0" smtClean="0"/>
              <a:t>spain.Population </a:t>
            </a:r>
            <a:r>
              <a:rPr lang="en-US" sz="2000" dirty="0"/>
              <a:t>= "46 030 10";</a:t>
            </a:r>
          </a:p>
          <a:p>
            <a:pPr>
              <a:lnSpc>
                <a:spcPct val="95000"/>
              </a:lnSpc>
            </a:pPr>
            <a:r>
              <a:rPr lang="en-US" sz="2000" dirty="0" err="1" smtClean="0"/>
              <a:t>spain.Cities.Add</a:t>
            </a:r>
            <a:r>
              <a:rPr lang="en-US" sz="2000" dirty="0" smtClean="0"/>
              <a:t>(new </a:t>
            </a:r>
            <a:r>
              <a:rPr lang="en-US" sz="2000" dirty="0"/>
              <a:t>City { Name = "Barcelona</a:t>
            </a:r>
            <a:r>
              <a:rPr lang="en-US" sz="2000" dirty="0" smtClean="0"/>
              <a:t>"} );</a:t>
            </a:r>
            <a:endParaRPr lang="en-US" sz="2000" dirty="0"/>
          </a:p>
          <a:p>
            <a:pPr>
              <a:lnSpc>
                <a:spcPct val="95000"/>
              </a:lnSpc>
            </a:pPr>
            <a:r>
              <a:rPr lang="en-US" sz="2000" dirty="0" err="1" smtClean="0"/>
              <a:t>spain.Cities.Add</a:t>
            </a:r>
            <a:r>
              <a:rPr lang="en-US" sz="2000" dirty="0" smtClean="0"/>
              <a:t>(new </a:t>
            </a:r>
            <a:r>
              <a:rPr lang="en-US" sz="2000" dirty="0"/>
              <a:t>City { Name = "Madrid</a:t>
            </a:r>
            <a:r>
              <a:rPr lang="en-US" sz="2000" dirty="0" smtClean="0"/>
              <a:t>"} );</a:t>
            </a:r>
            <a:endParaRPr lang="en-US" sz="2000" dirty="0"/>
          </a:p>
          <a:p>
            <a:pPr>
              <a:lnSpc>
                <a:spcPct val="95000"/>
              </a:lnSpc>
            </a:pPr>
            <a:r>
              <a:rPr lang="en-US" sz="2000" noProof="1" smtClean="0"/>
              <a:t>countryEntities.Countries.Add(</a:t>
            </a:r>
            <a:r>
              <a:rPr lang="en-US" sz="2000" dirty="0" err="1" smtClean="0"/>
              <a:t>spain</a:t>
            </a:r>
            <a:r>
              <a:rPr lang="en-US" sz="2000" noProof="1" smtClean="0"/>
              <a:t>);</a:t>
            </a:r>
          </a:p>
          <a:p>
            <a:pPr>
              <a:lnSpc>
                <a:spcPct val="95000"/>
              </a:lnSpc>
            </a:pPr>
            <a:r>
              <a:rPr lang="en-US" sz="2000" noProof="1" smtClean="0"/>
              <a:t>countryEntities.SaveChanges();</a:t>
            </a:r>
            <a:endParaRPr lang="en-US" sz="2000" noProof="1"/>
          </a:p>
        </p:txBody>
      </p:sp>
      <p:sp>
        <p:nvSpPr>
          <p:cNvPr id="6" name="Content Placeholder 2"/>
          <p:cNvSpPr txBox="1">
            <a:spLocks/>
          </p:cNvSpPr>
          <p:nvPr/>
        </p:nvSpPr>
        <p:spPr>
          <a:xfrm>
            <a:off x="381000" y="4419600"/>
            <a:ext cx="8382000" cy="2209800"/>
          </a:xfrm>
          <a:prstGeom prst="rect">
            <a:avLst/>
          </a:prstGeom>
        </p:spPr>
        <p:txBody>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pPr>
            <a:r>
              <a:rPr lang="en-US" dirty="0" smtClean="0"/>
              <a:t>This way we don't have to add each </a:t>
            </a:r>
            <a:r>
              <a:rPr lang="en-US" dirty="0" smtClean="0">
                <a:solidFill>
                  <a:schemeClr val="accent5">
                    <a:lumMod val="20000"/>
                    <a:lumOff val="80000"/>
                  </a:schemeClr>
                </a:solidFill>
              </a:rPr>
              <a:t>City</a:t>
            </a:r>
            <a:r>
              <a:rPr lang="en-US" dirty="0" smtClean="0"/>
              <a:t> individually</a:t>
            </a:r>
          </a:p>
          <a:p>
            <a:pPr lvl="1">
              <a:lnSpc>
                <a:spcPct val="100000"/>
              </a:lnSpc>
            </a:pPr>
            <a:r>
              <a:rPr lang="en-US" dirty="0" smtClean="0"/>
              <a:t>They will be added when the </a:t>
            </a:r>
            <a:r>
              <a:rPr lang="en-US" dirty="0" smtClean="0">
                <a:solidFill>
                  <a:schemeClr val="accent5">
                    <a:lumMod val="20000"/>
                    <a:lumOff val="80000"/>
                  </a:schemeClr>
                </a:solidFill>
                <a:latin typeface="Consolas" pitchFamily="49" charset="0"/>
                <a:cs typeface="Consolas" pitchFamily="49" charset="0"/>
              </a:rPr>
              <a:t>Country</a:t>
            </a:r>
            <a:r>
              <a:rPr lang="en-US" dirty="0" smtClean="0"/>
              <a:t> entity (</a:t>
            </a:r>
            <a:r>
              <a:rPr lang="en-US" sz="3200" dirty="0" smtClean="0">
                <a:solidFill>
                  <a:schemeClr val="accent5">
                    <a:lumMod val="20000"/>
                    <a:lumOff val="80000"/>
                  </a:schemeClr>
                </a:solidFill>
              </a:rPr>
              <a:t>Spain</a:t>
            </a:r>
            <a:r>
              <a:rPr lang="en-US" dirty="0"/>
              <a:t>)</a:t>
            </a:r>
            <a:r>
              <a:rPr lang="en-US" sz="3200" dirty="0" smtClean="0"/>
              <a:t> </a:t>
            </a:r>
            <a:r>
              <a:rPr lang="en-US" dirty="0" smtClean="0"/>
              <a:t>is inserted to the database</a:t>
            </a:r>
            <a:endParaRPr lang="en-US" dirty="0"/>
          </a:p>
        </p:txBody>
      </p:sp>
    </p:spTree>
    <p:extLst>
      <p:ext uri="{BB962C8B-B14F-4D97-AF65-F5344CB8AC3E}">
        <p14:creationId xmlns:p14="http://schemas.microsoft.com/office/powerpoint/2010/main" val="38311070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Updating Existing Data</a:t>
            </a:r>
            <a:endParaRPr lang="bg-BG" dirty="0"/>
          </a:p>
        </p:txBody>
      </p:sp>
      <p:sp>
        <p:nvSpPr>
          <p:cNvPr id="7" name="Content Placeholder 6"/>
          <p:cNvSpPr>
            <a:spLocks noGrp="1"/>
          </p:cNvSpPr>
          <p:nvPr>
            <p:ph idx="1"/>
          </p:nvPr>
        </p:nvSpPr>
        <p:spPr>
          <a:xfrm>
            <a:off x="228600" y="914400"/>
            <a:ext cx="8686800" cy="5715000"/>
          </a:xfrm>
        </p:spPr>
        <p:txBody>
          <a:bodyPr/>
          <a:lstStyle/>
          <a:p>
            <a:pPr>
              <a:lnSpc>
                <a:spcPct val="100000"/>
              </a:lnSpc>
            </a:pPr>
            <a:r>
              <a:rPr lang="en-US" noProof="1" smtClean="0">
                <a:solidFill>
                  <a:schemeClr val="accent5">
                    <a:lumMod val="20000"/>
                    <a:lumOff val="80000"/>
                  </a:schemeClr>
                </a:solidFill>
                <a:latin typeface="Consolas" pitchFamily="49" charset="0"/>
              </a:rPr>
              <a:t>DbContext</a:t>
            </a:r>
            <a:r>
              <a:rPr lang="en-US" dirty="0" smtClean="0"/>
              <a:t> allows modifying entity properties and persisting them in the database</a:t>
            </a:r>
          </a:p>
          <a:p>
            <a:pPr lvl="1">
              <a:lnSpc>
                <a:spcPct val="100000"/>
              </a:lnSpc>
            </a:pPr>
            <a:r>
              <a:rPr lang="en-US" dirty="0" smtClean="0"/>
              <a:t>Just load an entity, modify it and call </a:t>
            </a:r>
            <a:r>
              <a:rPr lang="en-US" noProof="1" smtClean="0">
                <a:solidFill>
                  <a:schemeClr val="accent5">
                    <a:lumMod val="20000"/>
                    <a:lumOff val="80000"/>
                  </a:schemeClr>
                </a:solidFill>
                <a:latin typeface="Consolas" pitchFamily="49" charset="0"/>
              </a:rPr>
              <a:t>SaveChanges</a:t>
            </a:r>
            <a:r>
              <a:rPr lang="en-US" dirty="0" smtClean="0">
                <a:solidFill>
                  <a:schemeClr val="accent5">
                    <a:lumMod val="20000"/>
                    <a:lumOff val="80000"/>
                  </a:schemeClr>
                </a:solidFill>
                <a:latin typeface="Consolas" pitchFamily="49" charset="0"/>
              </a:rPr>
              <a:t>()</a:t>
            </a:r>
            <a:endParaRPr lang="en-US" dirty="0" smtClean="0"/>
          </a:p>
          <a:p>
            <a:pPr>
              <a:lnSpc>
                <a:spcPct val="100000"/>
              </a:lnSpc>
            </a:pPr>
            <a:r>
              <a:rPr lang="en-US" dirty="0" smtClean="0"/>
              <a:t>The </a:t>
            </a:r>
            <a:r>
              <a:rPr lang="en-US" dirty="0" err="1" smtClean="0">
                <a:solidFill>
                  <a:schemeClr val="accent5">
                    <a:lumMod val="20000"/>
                    <a:lumOff val="80000"/>
                  </a:schemeClr>
                </a:solidFill>
                <a:latin typeface="Consolas" pitchFamily="49" charset="0"/>
                <a:cs typeface="Consolas" pitchFamily="49" charset="0"/>
              </a:rPr>
              <a:t>DbContext</a:t>
            </a:r>
            <a:r>
              <a:rPr lang="en-US" dirty="0" smtClean="0">
                <a:solidFill>
                  <a:schemeClr val="accent5">
                    <a:lumMod val="20000"/>
                    <a:lumOff val="80000"/>
                  </a:schemeClr>
                </a:solidFill>
              </a:rPr>
              <a:t> </a:t>
            </a:r>
            <a:r>
              <a:rPr lang="en-US" dirty="0" smtClean="0"/>
              <a:t>automatically tracks all changes made on its entity objects</a:t>
            </a:r>
          </a:p>
        </p:txBody>
      </p:sp>
      <p:sp>
        <p:nvSpPr>
          <p:cNvPr id="5" name="Slide Number Placeholder 4"/>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8" name="Text Placeholder 4"/>
          <p:cNvSpPr txBox="1">
            <a:spLocks/>
          </p:cNvSpPr>
          <p:nvPr/>
        </p:nvSpPr>
        <p:spPr>
          <a:xfrm>
            <a:off x="609600" y="4343400"/>
            <a:ext cx="79248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Order order = northwindEntities.Orders.First();</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order.OrderDate = DateTime.Now;</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context.SaveChanges();</a:t>
            </a:r>
          </a:p>
        </p:txBody>
      </p:sp>
      <p:sp>
        <p:nvSpPr>
          <p:cNvPr id="9" name="AutoShape 7"/>
          <p:cNvSpPr>
            <a:spLocks noChangeArrowheads="1"/>
          </p:cNvSpPr>
          <p:nvPr/>
        </p:nvSpPr>
        <p:spPr bwMode="auto">
          <a:xfrm>
            <a:off x="4114800" y="5585484"/>
            <a:ext cx="4495800" cy="891516"/>
          </a:xfrm>
          <a:prstGeom prst="wedgeRoundRectCallout">
            <a:avLst>
              <a:gd name="adj1" fmla="val 425"/>
              <a:gd name="adj2" fmla="val -147433"/>
              <a:gd name="adj3" fmla="val 16667"/>
            </a:avLst>
          </a:prstGeom>
          <a:solidFill>
            <a:srgbClr val="9F8471"/>
          </a:solidFill>
          <a:ln w="6350">
            <a:solidFill>
              <a:schemeClr val="tx1">
                <a:lumMod val="20000"/>
                <a:lumOff val="80000"/>
              </a:schemeClr>
            </a:solidFill>
          </a:ln>
        </p:spPr>
        <p:txBody>
          <a:bodyPr wrap="square" tIns="18000" bIns="18000">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This will execute an SQL  SELECT to load the first order</a:t>
            </a:r>
          </a:p>
        </p:txBody>
      </p:sp>
      <p:sp>
        <p:nvSpPr>
          <p:cNvPr id="10" name="AutoShape 7"/>
          <p:cNvSpPr>
            <a:spLocks noChangeArrowheads="1"/>
          </p:cNvSpPr>
          <p:nvPr/>
        </p:nvSpPr>
        <p:spPr bwMode="auto">
          <a:xfrm>
            <a:off x="533400" y="5585484"/>
            <a:ext cx="2667000" cy="891516"/>
          </a:xfrm>
          <a:prstGeom prst="wedgeRoundRectCallout">
            <a:avLst>
              <a:gd name="adj1" fmla="val 38678"/>
              <a:gd name="adj2" fmla="val -82359"/>
              <a:gd name="adj3" fmla="val 16667"/>
            </a:avLst>
          </a:prstGeom>
          <a:solidFill>
            <a:srgbClr val="9F8471"/>
          </a:solidFill>
          <a:ln w="6350">
            <a:solidFill>
              <a:schemeClr val="tx1">
                <a:lumMod val="20000"/>
                <a:lumOff val="80000"/>
              </a:schemeClr>
            </a:solidFill>
          </a:ln>
        </p:spPr>
        <p:txBody>
          <a:bodyPr wrap="square" tIns="18000" bIns="18000">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This will execute an SQL UPDATE</a:t>
            </a:r>
          </a:p>
        </p:txBody>
      </p:sp>
    </p:spTree>
    <p:extLst>
      <p:ext uri="{BB962C8B-B14F-4D97-AF65-F5344CB8AC3E}">
        <p14:creationId xmlns:p14="http://schemas.microsoft.com/office/powerpoint/2010/main" val="4047035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200400"/>
            <a:ext cx="7620000" cy="685800"/>
          </a:xfrm>
        </p:spPr>
        <p:txBody>
          <a:bodyPr/>
          <a:lstStyle/>
          <a:p>
            <a:r>
              <a:rPr lang="en-US" dirty="0" smtClean="0"/>
              <a:t>Introduction to ORM</a:t>
            </a:r>
            <a:endParaRPr lang="bg-BG" dirty="0"/>
          </a:p>
        </p:txBody>
      </p:sp>
      <p:sp>
        <p:nvSpPr>
          <p:cNvPr id="3" name="Subtitle 2"/>
          <p:cNvSpPr>
            <a:spLocks noGrp="1"/>
          </p:cNvSpPr>
          <p:nvPr>
            <p:ph type="subTitle" idx="1"/>
          </p:nvPr>
        </p:nvSpPr>
        <p:spPr>
          <a:xfrm>
            <a:off x="762000" y="3926679"/>
            <a:ext cx="7620000" cy="569120"/>
          </a:xfrm>
        </p:spPr>
        <p:txBody>
          <a:bodyPr/>
          <a:lstStyle/>
          <a:p>
            <a:r>
              <a:rPr lang="en-US" dirty="0" smtClean="0"/>
              <a:t>Object-Relational Mapping (ORM) Technologies</a:t>
            </a:r>
            <a:endParaRPr lang="bg-BG" dirty="0"/>
          </a:p>
        </p:txBody>
      </p:sp>
      <p:pic>
        <p:nvPicPr>
          <p:cNvPr id="26626" name="Picture 2" descr="http://www.rbwm.gov.uk/travel/MapIcons/ZoomIn.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5105400" y="4495800"/>
            <a:ext cx="2171700" cy="2171700"/>
          </a:xfrm>
          <a:prstGeom prst="rect">
            <a:avLst/>
          </a:prstGeom>
          <a:ln>
            <a:noFill/>
          </a:ln>
          <a:effectLst>
            <a:softEdge rad="112500"/>
          </a:effectLst>
          <a:scene3d>
            <a:camera prst="isometricTopUp"/>
            <a:lightRig rig="threePt" dir="t"/>
          </a:scene3d>
        </p:spPr>
      </p:pic>
      <p:pic>
        <p:nvPicPr>
          <p:cNvPr id="26628" name="Picture 4" descr="http://www.gloucestercathedral.org.uk/map.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rot="21396048">
            <a:off x="4557040" y="609030"/>
            <a:ext cx="3756178" cy="2177128"/>
          </a:xfrm>
          <a:prstGeom prst="rect">
            <a:avLst/>
          </a:prstGeom>
          <a:ln>
            <a:noFill/>
          </a:ln>
          <a:effectLst>
            <a:softEdge rad="112500"/>
          </a:effectLst>
          <a:scene3d>
            <a:camera prst="perspectiveHeroicExtremeLeftFacing"/>
            <a:lightRig rig="threePt" dir="t"/>
          </a:scene3d>
        </p:spPr>
      </p:pic>
      <p:pic>
        <p:nvPicPr>
          <p:cNvPr id="27650" name="Picture 2" descr="http://nettuts.s3.amazonaws.com/510_webFramework/images/orm.jp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rot="552199">
            <a:off x="1515745" y="606638"/>
            <a:ext cx="3002514" cy="2248240"/>
          </a:xfrm>
          <a:prstGeom prst="rect">
            <a:avLst/>
          </a:prstGeom>
          <a:ln>
            <a:noFill/>
          </a:ln>
          <a:effectLst>
            <a:softEdge rad="112500"/>
          </a:effectLst>
          <a:scene3d>
            <a:camera prst="perspectiveContrastingRightFacing"/>
            <a:lightRig rig="threePt" dir="t"/>
          </a:scene3d>
        </p:spPr>
      </p:pic>
      <p:pic>
        <p:nvPicPr>
          <p:cNvPr id="7" name="Picture 6" descr="http://www.artistsvalley.com/images/icons/Database%20Application%20Icons/SQL%20Script%20Filter/256x256/SQL%20Script%20Filter.jp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1905000" y="4648200"/>
            <a:ext cx="1752600" cy="17526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7898806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Existing Data</a:t>
            </a:r>
            <a:endParaRPr lang="bg-BG" dirty="0"/>
          </a:p>
        </p:txBody>
      </p:sp>
      <p:sp>
        <p:nvSpPr>
          <p:cNvPr id="3" name="Content Placeholder 2"/>
          <p:cNvSpPr>
            <a:spLocks noGrp="1"/>
          </p:cNvSpPr>
          <p:nvPr>
            <p:ph idx="1"/>
          </p:nvPr>
        </p:nvSpPr>
        <p:spPr>
          <a:xfrm>
            <a:off x="228600" y="1066800"/>
            <a:ext cx="8686800" cy="2286000"/>
          </a:xfrm>
        </p:spPr>
        <p:txBody>
          <a:bodyPr/>
          <a:lstStyle/>
          <a:p>
            <a:pPr>
              <a:lnSpc>
                <a:spcPct val="100000"/>
              </a:lnSpc>
            </a:pPr>
            <a:r>
              <a:rPr lang="en-US" dirty="0" smtClean="0"/>
              <a:t>Delete is done by </a:t>
            </a:r>
            <a:r>
              <a:rPr lang="en-US" noProof="1" smtClean="0">
                <a:solidFill>
                  <a:schemeClr val="accent5">
                    <a:lumMod val="20000"/>
                    <a:lumOff val="80000"/>
                  </a:schemeClr>
                </a:solidFill>
                <a:latin typeface="Consolas" pitchFamily="49" charset="0"/>
              </a:rPr>
              <a:t>Remove</a:t>
            </a:r>
            <a:r>
              <a:rPr lang="en-US" dirty="0" smtClean="0">
                <a:solidFill>
                  <a:schemeClr val="accent5">
                    <a:lumMod val="20000"/>
                    <a:lumOff val="80000"/>
                  </a:schemeClr>
                </a:solidFill>
                <a:latin typeface="Consolas" pitchFamily="49" charset="0"/>
              </a:rPr>
              <a:t>()</a:t>
            </a:r>
            <a:r>
              <a:rPr lang="en-US" dirty="0" smtClean="0"/>
              <a:t> on the specified entity collection</a:t>
            </a:r>
          </a:p>
          <a:p>
            <a:pPr>
              <a:lnSpc>
                <a:spcPct val="100000"/>
              </a:lnSpc>
            </a:pPr>
            <a:r>
              <a:rPr lang="en-US" noProof="1" smtClean="0">
                <a:solidFill>
                  <a:schemeClr val="accent5">
                    <a:lumMod val="20000"/>
                    <a:lumOff val="80000"/>
                  </a:schemeClr>
                </a:solidFill>
                <a:latin typeface="Consolas" pitchFamily="49" charset="0"/>
              </a:rPr>
              <a:t>SaveChanges</a:t>
            </a:r>
            <a:r>
              <a:rPr lang="en-US" dirty="0" smtClean="0">
                <a:solidFill>
                  <a:schemeClr val="accent5">
                    <a:lumMod val="20000"/>
                    <a:lumOff val="80000"/>
                  </a:schemeClr>
                </a:solidFill>
                <a:latin typeface="Consolas" pitchFamily="49" charset="0"/>
              </a:rPr>
              <a:t>()</a:t>
            </a:r>
            <a:r>
              <a:rPr lang="en-US" dirty="0" smtClean="0"/>
              <a:t> method performs the delete action in the database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
        <p:nvSpPr>
          <p:cNvPr id="5" name="Text Placeholder 4"/>
          <p:cNvSpPr txBox="1">
            <a:spLocks/>
          </p:cNvSpPr>
          <p:nvPr/>
        </p:nvSpPr>
        <p:spPr>
          <a:xfrm>
            <a:off x="609600" y="3505200"/>
            <a:ext cx="7772400" cy="14773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Order order = northwindEntities.Orders.First();</a:t>
            </a:r>
          </a:p>
          <a:p>
            <a:pPr lvl="0"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Mark the entity for deleting on the next save</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northwindEntities.Orders.Remove(order);</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northwindEntities.SaveChanges();</a:t>
            </a:r>
          </a:p>
        </p:txBody>
      </p:sp>
      <p:sp>
        <p:nvSpPr>
          <p:cNvPr id="6" name="AutoShape 7"/>
          <p:cNvSpPr>
            <a:spLocks noChangeArrowheads="1"/>
          </p:cNvSpPr>
          <p:nvPr/>
        </p:nvSpPr>
        <p:spPr bwMode="auto">
          <a:xfrm>
            <a:off x="5791200" y="4724400"/>
            <a:ext cx="2743200" cy="1317164"/>
          </a:xfrm>
          <a:prstGeom prst="wedgeRoundRectCallout">
            <a:avLst>
              <a:gd name="adj1" fmla="val -71354"/>
              <a:gd name="adj2" fmla="val -41703"/>
              <a:gd name="adj3" fmla="val 16667"/>
            </a:avLst>
          </a:prstGeom>
          <a:solidFill>
            <a:srgbClr val="9F8471"/>
          </a:solidFill>
          <a:ln w="6350">
            <a:solidFill>
              <a:schemeClr val="tx1">
                <a:lumMod val="20000"/>
                <a:lumOff val="80000"/>
              </a:schemeClr>
            </a:solidFill>
          </a:ln>
        </p:spPr>
        <p:txBody>
          <a:bodyPr wrap="square" tIns="18000" bIns="18000">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This will execute an SQL DELETE command</a:t>
            </a:r>
          </a:p>
        </p:txBody>
      </p:sp>
    </p:spTree>
    <p:extLst>
      <p:ext uri="{BB962C8B-B14F-4D97-AF65-F5344CB8AC3E}">
        <p14:creationId xmlns:p14="http://schemas.microsoft.com/office/powerpoint/2010/main" val="198725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219200" y="2057398"/>
            <a:ext cx="6705600" cy="1295402"/>
          </a:xfrm>
        </p:spPr>
        <p:txBody>
          <a:bodyPr/>
          <a:lstStyle/>
          <a:p>
            <a:r>
              <a:rPr lang="en-US" dirty="0" smtClean="0"/>
              <a:t>CRUD Operations with Entity Framework</a:t>
            </a:r>
            <a:endParaRPr lang="bg-BG" dirty="0"/>
          </a:p>
        </p:txBody>
      </p:sp>
      <p:sp>
        <p:nvSpPr>
          <p:cNvPr id="7" name="Subtitle 6"/>
          <p:cNvSpPr>
            <a:spLocks noGrp="1"/>
          </p:cNvSpPr>
          <p:nvPr>
            <p:ph type="subTitle" idx="1"/>
          </p:nvPr>
        </p:nvSpPr>
        <p:spPr>
          <a:xfrm>
            <a:off x="3429000" y="3657600"/>
            <a:ext cx="2286000" cy="569120"/>
          </a:xfrm>
        </p:spPr>
        <p:txBody>
          <a:bodyPr/>
          <a:lstStyle/>
          <a:p>
            <a:r>
              <a:rPr dirty="0" smtClean="0"/>
              <a:t>Live Demo</a:t>
            </a:r>
            <a:endParaRPr lang="bg-BG" dirty="0"/>
          </a:p>
        </p:txBody>
      </p:sp>
      <p:pic>
        <p:nvPicPr>
          <p:cNvPr id="4098" name="Picture 2" descr="http://www.emaedsolutions.com/images/icon_operations_white.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7010400" y="533400"/>
            <a:ext cx="1536805"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100" name="Picture 4" descr="http://www.artistsvalley.com/images/icons/Database%20Application%20Icons/Grant%20Database%20Active/256x256/Grant%20Database%20Active.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rot="21446569">
            <a:off x="5408547" y="3737238"/>
            <a:ext cx="3202130" cy="2438400"/>
          </a:xfrm>
          <a:prstGeom prst="roundRect">
            <a:avLst>
              <a:gd name="adj" fmla="val 2825"/>
            </a:avLst>
          </a:prstGeom>
          <a:solidFill>
            <a:srgbClr val="FFFFFF">
              <a:shade val="85000"/>
            </a:srgbClr>
          </a:solidFill>
          <a:ln>
            <a:noFill/>
          </a:ln>
          <a:effectLst/>
          <a:scene3d>
            <a:camera prst="perspectiveHeroicExtremeLeftFacing"/>
            <a:lightRig rig="threePt" dir="t"/>
          </a:scene3d>
        </p:spPr>
      </p:pic>
      <p:pic>
        <p:nvPicPr>
          <p:cNvPr id="8" name="Picture 2" descr="C:\Trash\LINQ-to-SQL.jp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rot="21414092">
            <a:off x="723694" y="3733433"/>
            <a:ext cx="2870995" cy="2405429"/>
          </a:xfrm>
          <a:prstGeom prst="roundRect">
            <a:avLst>
              <a:gd name="adj" fmla="val 3577"/>
            </a:avLst>
          </a:prstGeom>
          <a:noFill/>
          <a:scene3d>
            <a:camera prst="perspectiveRight" fov="7200000">
              <a:rot lat="290928" lon="20504047" rev="21599860"/>
            </a:camera>
            <a:lightRig rig="threePt" dir="t"/>
          </a:scene3d>
        </p:spPr>
      </p:pic>
      <p:pic>
        <p:nvPicPr>
          <p:cNvPr id="5121" name="Picture 1" descr="C:\Trash\table-re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9000" y="513304"/>
            <a:ext cx="1600200" cy="1143000"/>
          </a:xfrm>
          <a:prstGeom prst="rect">
            <a:avLst/>
          </a:prstGeom>
          <a:noFill/>
        </p:spPr>
      </p:pic>
      <p:pic>
        <p:nvPicPr>
          <p:cNvPr id="5123" name="Picture 3" descr="http://www.jordangraves.com/wp-content/uploads/2009/03/icon_tool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615441">
            <a:off x="2900224" y="758694"/>
            <a:ext cx="1135046" cy="1009650"/>
          </a:xfrm>
          <a:prstGeom prst="rect">
            <a:avLst/>
          </a:prstGeom>
          <a:noFill/>
          <a:effectLst>
            <a:outerShdw blurRad="50800" dir="2700000" sx="109000" sy="109000" algn="tl" rotWithShape="0">
              <a:prstClr val="black">
                <a:alpha val="30000"/>
              </a:prstClr>
            </a:outerShdw>
          </a:effectLst>
          <a:scene3d>
            <a:camera prst="perspectiveContrastingRightFacing"/>
            <a:lightRig rig="threePt" dir="t"/>
          </a:scene3d>
        </p:spPr>
      </p:pic>
      <p:pic>
        <p:nvPicPr>
          <p:cNvPr id="5124" name="Picture 4" descr="C:\Trash\transaction-shee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62400" y="4572000"/>
            <a:ext cx="1262608" cy="1295616"/>
          </a:xfrm>
          <a:prstGeom prst="rect">
            <a:avLst/>
          </a:prstGeom>
          <a:noFill/>
        </p:spPr>
      </p:pic>
    </p:spTree>
    <p:extLst>
      <p:ext uri="{BB962C8B-B14F-4D97-AF65-F5344CB8AC3E}">
        <p14:creationId xmlns:p14="http://schemas.microsoft.com/office/powerpoint/2010/main" val="9015792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9201"/>
            <a:ext cx="7924800" cy="685800"/>
          </a:xfrm>
        </p:spPr>
        <p:txBody>
          <a:bodyPr/>
          <a:lstStyle/>
          <a:p>
            <a:r>
              <a:rPr lang="en-US" dirty="0" smtClean="0"/>
              <a:t>Extending Entity Classes</a:t>
            </a:r>
            <a:endParaRPr lang="en-US" dirty="0"/>
          </a:p>
        </p:txBody>
      </p:sp>
      <p:sp>
        <p:nvSpPr>
          <p:cNvPr id="3" name="Subtitle 2"/>
          <p:cNvSpPr>
            <a:spLocks noGrp="1"/>
          </p:cNvSpPr>
          <p:nvPr>
            <p:ph type="subTitle" idx="1"/>
          </p:nvPr>
        </p:nvSpPr>
        <p:spPr>
          <a:xfrm>
            <a:off x="609600" y="1945480"/>
            <a:ext cx="7924800" cy="569120"/>
          </a:xfrm>
        </p:spPr>
        <p:txBody>
          <a:bodyPr/>
          <a:lstStyle/>
          <a:p>
            <a:r>
              <a:rPr lang="en-US" dirty="0" smtClean="0"/>
              <a:t>Add methods like </a:t>
            </a:r>
            <a:r>
              <a:rPr lang="en-US" dirty="0" err="1" smtClean="0"/>
              <a:t>ToString</a:t>
            </a:r>
            <a:r>
              <a:rPr lang="en-US" dirty="0" smtClean="0"/>
              <a:t>(), Equals(), etc…</a:t>
            </a:r>
            <a:endParaRPr lang="en-US" dirty="0"/>
          </a:p>
        </p:txBody>
      </p:sp>
      <p:pic>
        <p:nvPicPr>
          <p:cNvPr id="3074" name="Picture 2" descr="http://lh3.ggpht.com/-QXoDHeUhoa8/TrPFWKqLGmI/AAAAAAAABOg/TZcUBUFOVg4/replication_7_star_extending.png?imgmax=8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812" y="2895600"/>
            <a:ext cx="3000375" cy="30575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206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Extending Entity Classes</a:t>
            </a:r>
          </a:p>
        </p:txBody>
      </p:sp>
      <p:sp>
        <p:nvSpPr>
          <p:cNvPr id="5" name="Content Placeholder 4"/>
          <p:cNvSpPr>
            <a:spLocks noGrp="1"/>
          </p:cNvSpPr>
          <p:nvPr>
            <p:ph idx="1"/>
          </p:nvPr>
        </p:nvSpPr>
        <p:spPr>
          <a:xfrm>
            <a:off x="228600" y="838200"/>
            <a:ext cx="8686800" cy="5791200"/>
          </a:xfrm>
        </p:spPr>
        <p:txBody>
          <a:bodyPr/>
          <a:lstStyle/>
          <a:p>
            <a:pPr>
              <a:spcBef>
                <a:spcPts val="300"/>
              </a:spcBef>
              <a:spcAft>
                <a:spcPts val="300"/>
              </a:spcAft>
            </a:pPr>
            <a:r>
              <a:rPr lang="en-US" dirty="0" smtClean="0"/>
              <a:t>When using “database first” or “model first” </a:t>
            </a:r>
            <a:r>
              <a:rPr lang="en-US" dirty="0"/>
              <a:t>e</a:t>
            </a:r>
            <a:r>
              <a:rPr lang="en-US" dirty="0" smtClean="0"/>
              <a:t>ntity classes are separate </a:t>
            </a:r>
            <a:r>
              <a:rPr lang="en-US" dirty="0">
                <a:solidFill>
                  <a:schemeClr val="accent5">
                    <a:lumMod val="20000"/>
                    <a:lumOff val="80000"/>
                  </a:schemeClr>
                </a:solidFill>
                <a:latin typeface="Consolas" pitchFamily="49" charset="0"/>
                <a:cs typeface="Consolas" pitchFamily="49" charset="0"/>
              </a:rPr>
              <a:t>.</a:t>
            </a:r>
            <a:r>
              <a:rPr lang="en-US" dirty="0" err="1">
                <a:solidFill>
                  <a:schemeClr val="accent5">
                    <a:lumMod val="20000"/>
                    <a:lumOff val="80000"/>
                  </a:schemeClr>
                </a:solidFill>
                <a:latin typeface="Consolas" pitchFamily="49" charset="0"/>
                <a:cs typeface="Consolas" pitchFamily="49" charset="0"/>
              </a:rPr>
              <a:t>cs</a:t>
            </a:r>
            <a:r>
              <a:rPr lang="en-US" dirty="0"/>
              <a:t> </a:t>
            </a:r>
            <a:r>
              <a:rPr lang="en-US" dirty="0" smtClean="0"/>
              <a:t>files that </a:t>
            </a:r>
            <a:r>
              <a:rPr lang="en-US" dirty="0"/>
              <a:t>are generated </a:t>
            </a:r>
            <a:r>
              <a:rPr lang="en-US" dirty="0" smtClean="0"/>
              <a:t>by T4 </a:t>
            </a:r>
            <a:r>
              <a:rPr lang="en-US" dirty="0" err="1" smtClean="0"/>
              <a:t>tempalte</a:t>
            </a:r>
            <a:r>
              <a:rPr lang="en-US" dirty="0" smtClean="0"/>
              <a:t> </a:t>
            </a:r>
            <a:r>
              <a:rPr lang="en-US" dirty="0" smtClean="0">
                <a:solidFill>
                  <a:schemeClr val="accent5">
                    <a:lumMod val="20000"/>
                    <a:lumOff val="80000"/>
                  </a:schemeClr>
                </a:solidFill>
                <a:latin typeface="Consolas" pitchFamily="49" charset="0"/>
                <a:cs typeface="Consolas" pitchFamily="49" charset="0"/>
              </a:rPr>
              <a:t>XXXModel.tt</a:t>
            </a:r>
          </a:p>
          <a:p>
            <a:pPr lvl="1">
              <a:spcBef>
                <a:spcPts val="300"/>
              </a:spcBef>
              <a:spcAft>
                <a:spcPts val="300"/>
              </a:spcAft>
            </a:pPr>
            <a:r>
              <a:rPr lang="en-US" dirty="0"/>
              <a:t>And each time we update the </a:t>
            </a:r>
            <a:r>
              <a:rPr lang="en-US" dirty="0" err="1">
                <a:solidFill>
                  <a:schemeClr val="accent5">
                    <a:lumMod val="20000"/>
                    <a:lumOff val="80000"/>
                  </a:schemeClr>
                </a:solidFill>
              </a:rPr>
              <a:t>EntitiesModel</a:t>
            </a:r>
            <a:r>
              <a:rPr lang="en-US" dirty="0">
                <a:solidFill>
                  <a:schemeClr val="accent5">
                    <a:lumMod val="20000"/>
                    <a:lumOff val="80000"/>
                  </a:schemeClr>
                </a:solidFill>
              </a:rPr>
              <a:t> </a:t>
            </a:r>
            <a:r>
              <a:rPr lang="en-US" dirty="0"/>
              <a:t>from </a:t>
            </a:r>
            <a:r>
              <a:rPr lang="en-US" dirty="0" smtClean="0"/>
              <a:t>the </a:t>
            </a:r>
            <a:r>
              <a:rPr lang="en-US" dirty="0" smtClean="0">
                <a:solidFill>
                  <a:schemeClr val="accent5">
                    <a:lumMod val="20000"/>
                    <a:lumOff val="80000"/>
                  </a:schemeClr>
                </a:solidFill>
              </a:rPr>
              <a:t>database</a:t>
            </a:r>
            <a:r>
              <a:rPr lang="en-US" dirty="0" smtClean="0"/>
              <a:t> all files are generated anew</a:t>
            </a:r>
          </a:p>
          <a:p>
            <a:pPr lvl="1">
              <a:spcBef>
                <a:spcPts val="300"/>
              </a:spcBef>
              <a:spcAft>
                <a:spcPts val="300"/>
              </a:spcAft>
            </a:pPr>
            <a:r>
              <a:rPr lang="en-US" dirty="0" smtClean="0"/>
              <a:t>If we add methods like </a:t>
            </a:r>
            <a:r>
              <a:rPr lang="en-US" dirty="0" err="1" smtClean="0">
                <a:solidFill>
                  <a:schemeClr val="accent5">
                    <a:lumMod val="20000"/>
                    <a:lumOff val="80000"/>
                  </a:schemeClr>
                </a:solidFill>
              </a:rPr>
              <a:t>ToString</a:t>
            </a:r>
            <a:r>
              <a:rPr lang="en-US" dirty="0" smtClean="0">
                <a:solidFill>
                  <a:schemeClr val="accent5">
                    <a:lumMod val="20000"/>
                    <a:lumOff val="80000"/>
                  </a:schemeClr>
                </a:solidFill>
              </a:rPr>
              <a:t>()</a:t>
            </a:r>
            <a:r>
              <a:rPr lang="en-US" dirty="0" smtClean="0"/>
              <a:t>, they will be overridden and lost</a:t>
            </a:r>
          </a:p>
          <a:p>
            <a:pPr lvl="1">
              <a:spcBef>
                <a:spcPts val="300"/>
              </a:spcBef>
              <a:spcAft>
                <a:spcPts val="300"/>
              </a:spcAft>
            </a:pPr>
            <a:r>
              <a:rPr lang="en-US" dirty="0" smtClean="0"/>
              <a:t>That is why all the entity classes are "</a:t>
            </a:r>
            <a:r>
              <a:rPr lang="en-US" dirty="0" smtClean="0">
                <a:solidFill>
                  <a:schemeClr val="accent5">
                    <a:lumMod val="20000"/>
                    <a:lumOff val="80000"/>
                  </a:schemeClr>
                </a:solidFill>
                <a:latin typeface="Consolas" pitchFamily="49" charset="0"/>
                <a:cs typeface="Consolas" pitchFamily="49" charset="0"/>
              </a:rPr>
              <a:t>partial</a:t>
            </a:r>
            <a:r>
              <a:rPr lang="en-US" dirty="0" smtClean="0"/>
              <a:t>"</a:t>
            </a:r>
          </a:p>
          <a:p>
            <a:pPr lvl="2">
              <a:spcBef>
                <a:spcPts val="300"/>
              </a:spcBef>
              <a:spcAft>
                <a:spcPts val="300"/>
              </a:spcAft>
            </a:pPr>
            <a:r>
              <a:rPr lang="en-US" dirty="0" smtClean="0"/>
              <a:t>We can extend them in another file with the </a:t>
            </a:r>
            <a:r>
              <a:rPr lang="en-US" dirty="0" smtClean="0">
                <a:solidFill>
                  <a:schemeClr val="accent5">
                    <a:lumMod val="20000"/>
                    <a:lumOff val="80000"/>
                  </a:schemeClr>
                </a:solidFill>
              </a:rPr>
              <a:t>same partial class</a:t>
            </a:r>
          </a:p>
          <a:p>
            <a:pPr>
              <a:spcBef>
                <a:spcPts val="300"/>
              </a:spcBef>
              <a:spcAft>
                <a:spcPts val="300"/>
              </a:spcAft>
            </a:pPr>
            <a:r>
              <a:rPr lang="en-US" dirty="0" smtClean="0"/>
              <a:t>When using “code first” this is not a problem</a:t>
            </a:r>
            <a:endParaRPr lang="en-US" dirty="0"/>
          </a:p>
        </p:txBody>
      </p:sp>
    </p:spTree>
    <p:extLst>
      <p:ext uri="{BB962C8B-B14F-4D97-AF65-F5344CB8AC3E}">
        <p14:creationId xmlns:p14="http://schemas.microsoft.com/office/powerpoint/2010/main" val="32883525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1"/>
            <a:ext cx="7924800" cy="685800"/>
          </a:xfrm>
        </p:spPr>
        <p:txBody>
          <a:bodyPr/>
          <a:lstStyle/>
          <a:p>
            <a:r>
              <a:rPr lang="en-US" dirty="0"/>
              <a:t>Extending Entity Classes</a:t>
            </a:r>
          </a:p>
        </p:txBody>
      </p:sp>
      <p:sp>
        <p:nvSpPr>
          <p:cNvPr id="3" name="Subtitle 2"/>
          <p:cNvSpPr>
            <a:spLocks noGrp="1"/>
          </p:cNvSpPr>
          <p:nvPr>
            <p:ph type="subTitle" idx="1"/>
          </p:nvPr>
        </p:nvSpPr>
        <p:spPr>
          <a:xfrm>
            <a:off x="609600" y="5298280"/>
            <a:ext cx="7924800" cy="569120"/>
          </a:xfrm>
        </p:spPr>
        <p:txBody>
          <a:bodyPr/>
          <a:lstStyle/>
          <a:p>
            <a:r>
              <a:rPr lang="en-US" dirty="0" smtClean="0"/>
              <a:t>Live Demo</a:t>
            </a:r>
            <a:endParaRPr lang="en-US" dirty="0"/>
          </a:p>
        </p:txBody>
      </p:sp>
      <p:pic>
        <p:nvPicPr>
          <p:cNvPr id="4098" name="Picture 2" descr="http://www.innovationmanagement.se/wp-content/uploads/2011/05/whats-next-extending-success-of-the-collaborative-innovation-team-to-the-larger-organiz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0" y="914400"/>
            <a:ext cx="4381500" cy="3143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3511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1676401"/>
            <a:ext cx="6553200" cy="1371599"/>
          </a:xfrm>
        </p:spPr>
        <p:txBody>
          <a:bodyPr/>
          <a:lstStyle/>
          <a:p>
            <a:pPr>
              <a:lnSpc>
                <a:spcPts val="5400"/>
              </a:lnSpc>
            </a:pPr>
            <a:r>
              <a:rPr lang="en-US" dirty="0" smtClean="0"/>
              <a:t>Attaching and Detaching Objects</a:t>
            </a:r>
            <a:endParaRPr 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099" y="3657599"/>
            <a:ext cx="3771901" cy="2263141"/>
          </a:xfrm>
          <a:prstGeom prst="roundRect">
            <a:avLst>
              <a:gd name="adj" fmla="val 6889"/>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549015"/>
            <a:ext cx="182880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6425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Attaching and Detaching Objects</a:t>
            </a:r>
            <a:endParaRPr lang="en-US" dirty="0"/>
          </a:p>
        </p:txBody>
      </p:sp>
      <p:sp>
        <p:nvSpPr>
          <p:cNvPr id="3" name="Content Placeholder 2"/>
          <p:cNvSpPr>
            <a:spLocks noGrp="1"/>
          </p:cNvSpPr>
          <p:nvPr>
            <p:ph idx="1"/>
          </p:nvPr>
        </p:nvSpPr>
        <p:spPr>
          <a:xfrm>
            <a:off x="228600" y="1447800"/>
            <a:ext cx="8686800" cy="5029200"/>
          </a:xfrm>
        </p:spPr>
        <p:txBody>
          <a:bodyPr/>
          <a:lstStyle/>
          <a:p>
            <a:pPr>
              <a:lnSpc>
                <a:spcPct val="100000"/>
              </a:lnSpc>
            </a:pPr>
            <a:r>
              <a:rPr lang="en-US" dirty="0"/>
              <a:t>In </a:t>
            </a:r>
            <a:r>
              <a:rPr lang="en-US" dirty="0" smtClean="0"/>
              <a:t>Entity Framework, </a:t>
            </a:r>
            <a:r>
              <a:rPr lang="en-US" dirty="0"/>
              <a:t>objects can be attached to or detached from an object </a:t>
            </a:r>
            <a:r>
              <a:rPr lang="en-US" dirty="0" smtClean="0"/>
              <a:t>context</a:t>
            </a:r>
          </a:p>
          <a:p>
            <a:pPr>
              <a:lnSpc>
                <a:spcPct val="100000"/>
              </a:lnSpc>
            </a:pPr>
            <a:r>
              <a:rPr lang="en-US" dirty="0" smtClean="0">
                <a:solidFill>
                  <a:schemeClr val="accent5">
                    <a:lumMod val="20000"/>
                    <a:lumOff val="80000"/>
                  </a:schemeClr>
                </a:solidFill>
              </a:rPr>
              <a:t>Attached</a:t>
            </a:r>
            <a:r>
              <a:rPr lang="en-US" dirty="0" smtClean="0"/>
              <a:t> objects </a:t>
            </a:r>
            <a:r>
              <a:rPr lang="en-US" dirty="0"/>
              <a:t>are tracked and managed by </a:t>
            </a:r>
            <a:r>
              <a:rPr lang="en-US" dirty="0" smtClean="0"/>
              <a:t>the </a:t>
            </a:r>
            <a:r>
              <a:rPr lang="en-US" noProof="1" smtClean="0">
                <a:solidFill>
                  <a:schemeClr val="accent5">
                    <a:lumMod val="20000"/>
                    <a:lumOff val="80000"/>
                  </a:schemeClr>
                </a:solidFill>
              </a:rPr>
              <a:t>DbContext</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SaveChanges()</a:t>
            </a:r>
            <a:r>
              <a:rPr lang="en-US" dirty="0" smtClean="0"/>
              <a:t> persists all changes in DB</a:t>
            </a:r>
            <a:endParaRPr lang="en-US" dirty="0"/>
          </a:p>
          <a:p>
            <a:pPr>
              <a:lnSpc>
                <a:spcPct val="100000"/>
              </a:lnSpc>
            </a:pPr>
            <a:r>
              <a:rPr lang="en-US" dirty="0" smtClean="0">
                <a:solidFill>
                  <a:schemeClr val="accent5">
                    <a:lumMod val="20000"/>
                    <a:lumOff val="80000"/>
                  </a:schemeClr>
                </a:solidFill>
              </a:rPr>
              <a:t>Detached</a:t>
            </a:r>
            <a:r>
              <a:rPr lang="en-US" dirty="0" smtClean="0"/>
              <a:t> </a:t>
            </a:r>
            <a:r>
              <a:rPr lang="en-US" dirty="0"/>
              <a:t>objects are not referenced by the </a:t>
            </a:r>
            <a:r>
              <a:rPr lang="en-US" noProof="1" smtClean="0">
                <a:solidFill>
                  <a:schemeClr val="accent5">
                    <a:lumMod val="20000"/>
                    <a:lumOff val="80000"/>
                  </a:schemeClr>
                </a:solidFill>
              </a:rPr>
              <a:t>DbContext</a:t>
            </a:r>
          </a:p>
          <a:p>
            <a:pPr lvl="1">
              <a:lnSpc>
                <a:spcPct val="100000"/>
              </a:lnSpc>
            </a:pPr>
            <a:r>
              <a:rPr lang="en-US" dirty="0" smtClean="0"/>
              <a:t>Behave like a normal objects, like all others, which are not related to EF</a:t>
            </a:r>
            <a:endParaRPr lang="en-US" dirty="0"/>
          </a:p>
          <a:p>
            <a:pPr>
              <a:lnSpc>
                <a:spcPct val="100000"/>
              </a:lnSpc>
            </a:pPr>
            <a:endParaRPr lang="en-US" dirty="0"/>
          </a:p>
        </p:txBody>
      </p:sp>
      <p:sp>
        <p:nvSpPr>
          <p:cNvPr id="4" name="Slide Number Placeholder 3"/>
          <p:cNvSpPr>
            <a:spLocks noGrp="1"/>
          </p:cNvSpPr>
          <p:nvPr>
            <p:ph type="sldNum" sz="quarter" idx="10"/>
          </p:nvPr>
        </p:nvSpPr>
        <p:spPr>
          <a:xfrm>
            <a:off x="8686800" y="6553200"/>
            <a:ext cx="457200" cy="228600"/>
          </a:xfrm>
        </p:spPr>
        <p:txBody>
          <a:bodyPr/>
          <a:lstStyle/>
          <a:p>
            <a:pPr>
              <a:defRPr/>
            </a:pPr>
            <a:fld id="{58452FF4-89E3-4D1B-9927-2DBDC00E58D7}" type="slidenum">
              <a:rPr lang="en-US" smtClean="0"/>
              <a:pPr>
                <a:defRPr/>
              </a:pPr>
              <a:t>36</a:t>
            </a:fld>
            <a:endParaRPr lang="en-US" dirty="0"/>
          </a:p>
        </p:txBody>
      </p:sp>
    </p:spTree>
    <p:extLst>
      <p:ext uri="{BB962C8B-B14F-4D97-AF65-F5344CB8AC3E}">
        <p14:creationId xmlns:p14="http://schemas.microsoft.com/office/powerpoint/2010/main" val="1264890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Attaching Detached Objects</a:t>
            </a:r>
            <a:endParaRPr lang="en-US" dirty="0"/>
          </a:p>
        </p:txBody>
      </p:sp>
      <p:sp>
        <p:nvSpPr>
          <p:cNvPr id="3" name="Content Placeholder 2"/>
          <p:cNvSpPr>
            <a:spLocks noGrp="1"/>
          </p:cNvSpPr>
          <p:nvPr>
            <p:ph idx="1"/>
          </p:nvPr>
        </p:nvSpPr>
        <p:spPr>
          <a:xfrm>
            <a:off x="228600" y="1143000"/>
            <a:ext cx="8686800" cy="5410200"/>
          </a:xfrm>
        </p:spPr>
        <p:txBody>
          <a:bodyPr/>
          <a:lstStyle/>
          <a:p>
            <a:pPr>
              <a:lnSpc>
                <a:spcPct val="100000"/>
              </a:lnSpc>
            </a:pPr>
            <a:r>
              <a:rPr lang="en-US" dirty="0"/>
              <a:t>When a query is executed inside an </a:t>
            </a:r>
            <a:r>
              <a:rPr lang="en-US" dirty="0" err="1" smtClean="0">
                <a:solidFill>
                  <a:schemeClr val="accent5">
                    <a:lumMod val="20000"/>
                    <a:lumOff val="80000"/>
                  </a:schemeClr>
                </a:solidFill>
                <a:latin typeface="Consolas" pitchFamily="49" charset="0"/>
                <a:cs typeface="Consolas" pitchFamily="49" charset="0"/>
              </a:rPr>
              <a:t>DbContext</a:t>
            </a:r>
            <a:r>
              <a:rPr lang="en-US" dirty="0" smtClean="0"/>
              <a:t>, </a:t>
            </a:r>
            <a:r>
              <a:rPr lang="en-US" dirty="0"/>
              <a:t>the returned objects are automatically attached </a:t>
            </a:r>
            <a:r>
              <a:rPr lang="en-US" dirty="0" smtClean="0"/>
              <a:t>to it</a:t>
            </a:r>
          </a:p>
          <a:p>
            <a:pPr>
              <a:lnSpc>
                <a:spcPct val="100000"/>
              </a:lnSpc>
            </a:pPr>
            <a:r>
              <a:rPr lang="en-US" dirty="0" smtClean="0"/>
              <a:t>When a context is destroyed, all objects in it are automatically detached</a:t>
            </a:r>
          </a:p>
          <a:p>
            <a:pPr lvl="1">
              <a:lnSpc>
                <a:spcPct val="100000"/>
              </a:lnSpc>
            </a:pPr>
            <a:r>
              <a:rPr lang="en-US" dirty="0" smtClean="0"/>
              <a:t>E.g. in Web applications between the requests</a:t>
            </a:r>
          </a:p>
          <a:p>
            <a:pPr>
              <a:lnSpc>
                <a:spcPct val="100000"/>
              </a:lnSpc>
            </a:pPr>
            <a:r>
              <a:rPr lang="en-US" dirty="0" smtClean="0"/>
              <a:t>You might later on attach to a new </a:t>
            </a:r>
            <a:r>
              <a:rPr lang="en-US" dirty="0"/>
              <a:t>context objects that have </a:t>
            </a:r>
            <a:r>
              <a:rPr lang="en-US" dirty="0" smtClean="0"/>
              <a:t>been previously detached</a:t>
            </a:r>
            <a:endParaRPr lang="en-US" dirty="0"/>
          </a:p>
        </p:txBody>
      </p:sp>
      <p:sp>
        <p:nvSpPr>
          <p:cNvPr id="5" name="Slide Number Placeholder 3"/>
          <p:cNvSpPr>
            <a:spLocks noGrp="1"/>
          </p:cNvSpPr>
          <p:nvPr>
            <p:ph type="sldNum" sz="quarter" idx="10"/>
          </p:nvPr>
        </p:nvSpPr>
        <p:spPr>
          <a:xfrm>
            <a:off x="8686800" y="6553200"/>
            <a:ext cx="457200" cy="228600"/>
          </a:xfrm>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30048872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dirty="0" smtClean="0"/>
              <a:t>Detaching Objects</a:t>
            </a:r>
            <a:endParaRPr lang="en-US" dirty="0"/>
          </a:p>
        </p:txBody>
      </p:sp>
      <p:sp>
        <p:nvSpPr>
          <p:cNvPr id="3" name="Content Placeholder 2"/>
          <p:cNvSpPr>
            <a:spLocks noGrp="1"/>
          </p:cNvSpPr>
          <p:nvPr>
            <p:ph idx="1"/>
          </p:nvPr>
        </p:nvSpPr>
        <p:spPr>
          <a:xfrm>
            <a:off x="228600" y="914400"/>
            <a:ext cx="8686800" cy="5714999"/>
          </a:xfrm>
        </p:spPr>
        <p:txBody>
          <a:bodyPr/>
          <a:lstStyle/>
          <a:p>
            <a:pPr>
              <a:lnSpc>
                <a:spcPct val="100000"/>
              </a:lnSpc>
            </a:pPr>
            <a:r>
              <a:rPr lang="en-US" dirty="0" smtClean="0"/>
              <a:t>When an object is detached?</a:t>
            </a:r>
          </a:p>
          <a:p>
            <a:pPr lvl="1">
              <a:lnSpc>
                <a:spcPct val="100000"/>
              </a:lnSpc>
            </a:pPr>
            <a:r>
              <a:rPr lang="en-US" dirty="0" smtClean="0"/>
              <a:t>When we obtain the object from an </a:t>
            </a:r>
            <a:r>
              <a:rPr lang="en-US" dirty="0" err="1" smtClean="0">
                <a:solidFill>
                  <a:schemeClr val="accent5">
                    <a:lumMod val="20000"/>
                    <a:lumOff val="80000"/>
                  </a:schemeClr>
                </a:solidFill>
                <a:latin typeface="Consolas" pitchFamily="49" charset="0"/>
                <a:cs typeface="Consolas" pitchFamily="49" charset="0"/>
              </a:rPr>
              <a:t>DbContext</a:t>
            </a:r>
            <a:r>
              <a:rPr lang="en-US" dirty="0" smtClean="0"/>
              <a:t> and then </a:t>
            </a:r>
            <a:r>
              <a:rPr lang="en-US" dirty="0" smtClean="0">
                <a:solidFill>
                  <a:schemeClr val="accent5">
                    <a:lumMod val="20000"/>
                    <a:lumOff val="80000"/>
                  </a:schemeClr>
                </a:solidFill>
                <a:latin typeface="Consolas" pitchFamily="49" charset="0"/>
                <a:cs typeface="Consolas" pitchFamily="49" charset="0"/>
              </a:rPr>
              <a:t>Dispose</a:t>
            </a:r>
            <a:r>
              <a:rPr lang="en-US" dirty="0" smtClean="0"/>
              <a:t> it</a:t>
            </a:r>
          </a:p>
          <a:p>
            <a:pPr lvl="1">
              <a:lnSpc>
                <a:spcPct val="100000"/>
              </a:lnSpc>
            </a:pPr>
            <a:r>
              <a:rPr lang="en-US" dirty="0" smtClean="0"/>
              <a:t>Manually: by set the entry state to Detached</a:t>
            </a:r>
          </a:p>
        </p:txBody>
      </p:sp>
      <p:sp>
        <p:nvSpPr>
          <p:cNvPr id="5" name="Slide Number Placeholder 3"/>
          <p:cNvSpPr>
            <a:spLocks noGrp="1"/>
          </p:cNvSpPr>
          <p:nvPr>
            <p:ph type="sldNum" sz="quarter" idx="10"/>
          </p:nvPr>
        </p:nvSpPr>
        <p:spPr>
          <a:xfrm>
            <a:off x="8686800" y="6553200"/>
            <a:ext cx="457200" cy="228600"/>
          </a:xfrm>
        </p:spPr>
        <p:txBody>
          <a:bodyPr/>
          <a:lstStyle/>
          <a:p>
            <a:pPr>
              <a:defRPr/>
            </a:pPr>
            <a:fld id="{58452FF4-89E3-4D1B-9927-2DBDC00E58D7}" type="slidenum">
              <a:rPr lang="en-US" smtClean="0"/>
              <a:pPr>
                <a:defRPr/>
              </a:pPr>
              <a:t>38</a:t>
            </a:fld>
            <a:endParaRPr lang="en-US" dirty="0"/>
          </a:p>
        </p:txBody>
      </p:sp>
      <p:sp>
        <p:nvSpPr>
          <p:cNvPr id="4" name="Rounded Rectangle 3"/>
          <p:cNvSpPr>
            <a:spLocks noChangeArrowheads="1"/>
          </p:cNvSpPr>
          <p:nvPr/>
        </p:nvSpPr>
        <p:spPr bwMode="auto">
          <a:xfrm>
            <a:off x="609600" y="3389676"/>
            <a:ext cx="7924800" cy="2943591"/>
          </a:xfrm>
          <a:prstGeom prst="roundRect">
            <a:avLst>
              <a:gd name="adj" fmla="val 0"/>
            </a:avLst>
          </a:prstGeom>
          <a:solidFill>
            <a:srgbClr val="3D4344"/>
          </a:solidFill>
          <a:ln w="12700">
            <a:solidFill>
              <a:schemeClr val="accent5">
                <a:lumMod val="60000"/>
                <a:lumOff val="40000"/>
              </a:schemeClr>
            </a:solidFill>
          </a:ln>
          <a:effectLst/>
        </p:spPr>
        <p:txBody>
          <a:bodyPr wrap="square" tIns="72000" bIns="72000">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Product GetProduct(int 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using (NorthwindEntities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northwindEntities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NorthwindEntities())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northwindEntities.Products.First(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 p.ProductID == 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6" name="AutoShape 7"/>
          <p:cNvSpPr>
            <a:spLocks noChangeArrowheads="1"/>
          </p:cNvSpPr>
          <p:nvPr/>
        </p:nvSpPr>
        <p:spPr bwMode="auto">
          <a:xfrm>
            <a:off x="1676400" y="5867400"/>
            <a:ext cx="5867400" cy="465867"/>
          </a:xfrm>
          <a:prstGeom prst="wedgeRoundRectCallout">
            <a:avLst>
              <a:gd name="adj1" fmla="val -55759"/>
              <a:gd name="adj2" fmla="val -39558"/>
              <a:gd name="adj3" fmla="val 16667"/>
            </a:avLst>
          </a:prstGeom>
          <a:solidFill>
            <a:srgbClr val="9F8471"/>
          </a:solidFill>
          <a:ln w="6350">
            <a:solidFill>
              <a:schemeClr val="tx1">
                <a:lumMod val="20000"/>
                <a:lumOff val="80000"/>
              </a:schemeClr>
            </a:solidFill>
          </a:ln>
        </p:spPr>
        <p:txBody>
          <a:bodyPr wrap="square" tIns="18000" bIns="18000">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Now the returned product is detached</a:t>
            </a:r>
            <a:endParaRPr lang="en-US" sz="26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74795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dirty="0" smtClean="0"/>
              <a:t>Attaching Objects</a:t>
            </a:r>
            <a:endParaRPr lang="en-US" dirty="0"/>
          </a:p>
        </p:txBody>
      </p:sp>
      <p:sp>
        <p:nvSpPr>
          <p:cNvPr id="3" name="Content Placeholder 2"/>
          <p:cNvSpPr>
            <a:spLocks noGrp="1"/>
          </p:cNvSpPr>
          <p:nvPr>
            <p:ph idx="1"/>
          </p:nvPr>
        </p:nvSpPr>
        <p:spPr>
          <a:xfrm>
            <a:off x="228600" y="990600"/>
            <a:ext cx="8686800" cy="5638800"/>
          </a:xfrm>
        </p:spPr>
        <p:txBody>
          <a:bodyPr/>
          <a:lstStyle/>
          <a:p>
            <a:pPr>
              <a:lnSpc>
                <a:spcPct val="100000"/>
              </a:lnSpc>
            </a:pPr>
            <a:r>
              <a:rPr lang="en-US" dirty="0" smtClean="0"/>
              <a:t>When we want to update a detached object we need to reattach it and then update it</a:t>
            </a:r>
          </a:p>
          <a:p>
            <a:pPr lvl="1">
              <a:lnSpc>
                <a:spcPct val="100000"/>
              </a:lnSpc>
            </a:pPr>
            <a:r>
              <a:rPr lang="en-US" dirty="0"/>
              <a:t>Done by the </a:t>
            </a:r>
            <a:r>
              <a:rPr lang="en-US" dirty="0" smtClean="0">
                <a:solidFill>
                  <a:schemeClr val="accent5">
                    <a:lumMod val="20000"/>
                    <a:lumOff val="80000"/>
                  </a:schemeClr>
                </a:solidFill>
                <a:latin typeface="Consolas" pitchFamily="49" charset="0"/>
                <a:cs typeface="Consolas" pitchFamily="49" charset="0"/>
              </a:rPr>
              <a:t>Attached </a:t>
            </a:r>
            <a:r>
              <a:rPr lang="en-US" dirty="0" smtClean="0"/>
              <a:t>state of the entry</a:t>
            </a:r>
          </a:p>
        </p:txBody>
      </p:sp>
      <p:sp>
        <p:nvSpPr>
          <p:cNvPr id="5" name="Slide Number Placeholder 3"/>
          <p:cNvSpPr>
            <a:spLocks noGrp="1"/>
          </p:cNvSpPr>
          <p:nvPr>
            <p:ph type="sldNum" sz="quarter" idx="10"/>
          </p:nvPr>
        </p:nvSpPr>
        <p:spPr>
          <a:xfrm>
            <a:off x="8686800" y="6553200"/>
            <a:ext cx="457200" cy="228600"/>
          </a:xfrm>
        </p:spPr>
        <p:txBody>
          <a:bodyPr/>
          <a:lstStyle/>
          <a:p>
            <a:pPr>
              <a:defRPr/>
            </a:pPr>
            <a:fld id="{58452FF4-89E3-4D1B-9927-2DBDC00E58D7}" type="slidenum">
              <a:rPr lang="en-US" smtClean="0"/>
              <a:pPr>
                <a:defRPr/>
              </a:pPr>
              <a:t>39</a:t>
            </a:fld>
            <a:endParaRPr lang="en-US" dirty="0"/>
          </a:p>
        </p:txBody>
      </p:sp>
      <p:sp>
        <p:nvSpPr>
          <p:cNvPr id="4" name="Rounded Rectangle 3"/>
          <p:cNvSpPr>
            <a:spLocks noChangeArrowheads="1"/>
          </p:cNvSpPr>
          <p:nvPr/>
        </p:nvSpPr>
        <p:spPr bwMode="auto">
          <a:xfrm>
            <a:off x="609600" y="2949028"/>
            <a:ext cx="7924800" cy="3530948"/>
          </a:xfrm>
          <a:prstGeom prst="roundRect">
            <a:avLst>
              <a:gd name="adj" fmla="val 0"/>
            </a:avLst>
          </a:prstGeom>
          <a:solidFill>
            <a:srgbClr val="3D4344"/>
          </a:solidFill>
          <a:ln w="12700">
            <a:solidFill>
              <a:schemeClr val="accent5">
                <a:lumMod val="60000"/>
                <a:lumOff val="40000"/>
              </a:schemeClr>
            </a:solidFill>
          </a:ln>
          <a:effectLst/>
        </p:spPr>
        <p:txBody>
          <a:bodyPr wrap="square" tIns="72000" bIns="72000">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UpdatePrice(Product product, decimal newPrice)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using (NorthwindEntities northwindEntities =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NorthwindEntities())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 entry = northwindEntities.Entry(product);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entry.State = EntityState.Attached;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product.UnitPrice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newPrice;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northwindEntities.SaveChanges();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423667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ORM Technologies</a:t>
            </a:r>
            <a:endParaRPr lang="bg-BG" dirty="0"/>
          </a:p>
        </p:txBody>
      </p:sp>
      <p:sp>
        <p:nvSpPr>
          <p:cNvPr id="5" name="Content Placeholder 4"/>
          <p:cNvSpPr>
            <a:spLocks noGrp="1"/>
          </p:cNvSpPr>
          <p:nvPr>
            <p:ph idx="1"/>
          </p:nvPr>
        </p:nvSpPr>
        <p:spPr>
          <a:xfrm>
            <a:off x="228600" y="990600"/>
            <a:ext cx="8686800" cy="5638800"/>
          </a:xfrm>
        </p:spPr>
        <p:txBody>
          <a:bodyPr/>
          <a:lstStyle/>
          <a:p>
            <a:pPr>
              <a:lnSpc>
                <a:spcPct val="100000"/>
              </a:lnSpc>
            </a:pPr>
            <a:r>
              <a:rPr lang="en-US" dirty="0" smtClean="0">
                <a:solidFill>
                  <a:schemeClr val="accent5">
                    <a:lumMod val="20000"/>
                    <a:lumOff val="80000"/>
                  </a:schemeClr>
                </a:solidFill>
              </a:rPr>
              <a:t>Object-Relational Mapping (ORM)</a:t>
            </a:r>
            <a:r>
              <a:rPr lang="en-US" dirty="0" smtClean="0"/>
              <a:t> is a programming technique for automatic mapping and converting data</a:t>
            </a:r>
          </a:p>
          <a:p>
            <a:pPr lvl="1">
              <a:lnSpc>
                <a:spcPct val="100000"/>
              </a:lnSpc>
            </a:pPr>
            <a:r>
              <a:rPr lang="en-US" dirty="0" smtClean="0"/>
              <a:t>Between relational database tables and object-oriented classes and objects</a:t>
            </a:r>
          </a:p>
          <a:p>
            <a:pPr>
              <a:lnSpc>
                <a:spcPct val="100000"/>
              </a:lnSpc>
            </a:pPr>
            <a:r>
              <a:rPr lang="en-US" dirty="0" smtClean="0"/>
              <a:t>ORM creates a "</a:t>
            </a:r>
            <a:r>
              <a:rPr lang="en-US" dirty="0" smtClean="0">
                <a:solidFill>
                  <a:schemeClr val="accent5">
                    <a:lumMod val="20000"/>
                    <a:lumOff val="80000"/>
                  </a:schemeClr>
                </a:solidFill>
              </a:rPr>
              <a:t>virtual object database</a:t>
            </a:r>
            <a:r>
              <a:rPr lang="en-US" dirty="0" smtClean="0"/>
              <a:t>" </a:t>
            </a:r>
          </a:p>
          <a:p>
            <a:pPr lvl="1">
              <a:lnSpc>
                <a:spcPct val="100000"/>
              </a:lnSpc>
            </a:pPr>
            <a:r>
              <a:rPr lang="en-US" dirty="0" smtClean="0"/>
              <a:t>Which can be used from within the programming language, e.g. C# or Java</a:t>
            </a:r>
          </a:p>
          <a:p>
            <a:pPr>
              <a:lnSpc>
                <a:spcPct val="100000"/>
              </a:lnSpc>
            </a:pPr>
            <a:r>
              <a:rPr lang="en-US" dirty="0" smtClean="0">
                <a:solidFill>
                  <a:schemeClr val="accent5">
                    <a:lumMod val="20000"/>
                    <a:lumOff val="80000"/>
                  </a:schemeClr>
                </a:solidFill>
              </a:rPr>
              <a:t>ORM frameworks</a:t>
            </a:r>
            <a:r>
              <a:rPr lang="en-US" dirty="0" smtClean="0"/>
              <a:t> automate the ORM process</a:t>
            </a:r>
          </a:p>
          <a:p>
            <a:pPr lvl="1">
              <a:lnSpc>
                <a:spcPct val="100000"/>
              </a:lnSpc>
            </a:pPr>
            <a:r>
              <a:rPr lang="en-US" dirty="0" smtClean="0"/>
              <a:t>A.k.a. </a:t>
            </a:r>
            <a:r>
              <a:rPr lang="en-US" dirty="0" smtClean="0">
                <a:solidFill>
                  <a:schemeClr val="accent5">
                    <a:lumMod val="20000"/>
                    <a:lumOff val="80000"/>
                  </a:schemeClr>
                </a:solidFill>
              </a:rPr>
              <a:t>object-relational persistence frameworks</a:t>
            </a:r>
            <a:endParaRPr lang="bg-BG" dirty="0">
              <a:solidFill>
                <a:schemeClr val="accent5">
                  <a:lumMod val="20000"/>
                  <a:lumOff val="80000"/>
                </a:schemeClr>
              </a:solidFill>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1787856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2800" y="1315720"/>
            <a:ext cx="5486400" cy="1219201"/>
          </a:xfrm>
        </p:spPr>
        <p:txBody>
          <a:bodyPr/>
          <a:lstStyle/>
          <a:p>
            <a:pPr>
              <a:lnSpc>
                <a:spcPts val="5400"/>
              </a:lnSpc>
            </a:pPr>
            <a:r>
              <a:rPr lang="en-US" dirty="0"/>
              <a:t>Attaching and Detaching Objects</a:t>
            </a:r>
          </a:p>
        </p:txBody>
      </p:sp>
      <p:sp>
        <p:nvSpPr>
          <p:cNvPr id="3" name="Subtitle 2"/>
          <p:cNvSpPr>
            <a:spLocks noGrp="1"/>
          </p:cNvSpPr>
          <p:nvPr>
            <p:ph type="subTitle" idx="1"/>
          </p:nvPr>
        </p:nvSpPr>
        <p:spPr>
          <a:xfrm>
            <a:off x="4191000" y="2819400"/>
            <a:ext cx="3886200" cy="569120"/>
          </a:xfrm>
        </p:spPr>
        <p:txBody>
          <a:bodyPr/>
          <a:lstStyle/>
          <a:p>
            <a:r>
              <a:rPr lang="en-US" dirty="0" smtClean="0"/>
              <a:t>Live Demo</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486150"/>
            <a:ext cx="316230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http://covers.oreilly.com/images/9780596520298/lrg.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470400" y="3879427"/>
            <a:ext cx="3302000" cy="2421466"/>
          </a:xfrm>
          <a:prstGeom prst="roundRect">
            <a:avLst>
              <a:gd name="adj" fmla="val 10606"/>
            </a:avLst>
          </a:prstGeom>
          <a:noFill/>
          <a:extLst>
            <a:ext uri="{909E8E84-426E-40DD-AFC4-6F175D3DCCD1}">
              <a14:hiddenFill xmlns:a14="http://schemas.microsoft.com/office/drawing/2010/main">
                <a:solidFill>
                  <a:srgbClr val="FFFFFF"/>
                </a:solidFill>
              </a14:hiddenFill>
            </a:ext>
          </a:extLst>
        </p:spPr>
      </p:pic>
      <p:pic>
        <p:nvPicPr>
          <p:cNvPr id="1030" name="Picture 6" descr="http://www.corian.co.uk/Corian/en_GB/assets/images/objects/objects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1168400"/>
            <a:ext cx="2362200" cy="1574800"/>
          </a:xfrm>
          <a:prstGeom prst="roundRect">
            <a:avLst>
              <a:gd name="adj" fmla="val 7796"/>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4445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Entity Framework</a:t>
            </a:r>
            <a:endParaRPr lang="en-US" dirty="0"/>
          </a:p>
        </p:txBody>
      </p:sp>
      <p:sp>
        <p:nvSpPr>
          <p:cNvPr id="5" name="Text Placeholder 4"/>
          <p:cNvSpPr>
            <a:spLocks noGrp="1"/>
          </p:cNvSpPr>
          <p:nvPr>
            <p:ph type="body" sz="quarter" idx="10"/>
          </p:nvPr>
        </p:nvSpPr>
        <p:spPr>
          <a:xfrm>
            <a:off x="6067890" y="6400800"/>
            <a:ext cx="2957797" cy="369332"/>
          </a:xfrm>
        </p:spPr>
        <p:txBody>
          <a:bodyPr/>
          <a:lstStyle/>
          <a:p>
            <a:r>
              <a:rPr lang="en-US" dirty="0" smtClean="0">
                <a:hlinkClick r:id="rId2"/>
              </a:rPr>
              <a:t>http://academy.telerik.com</a:t>
            </a:r>
            <a:r>
              <a:rPr lang="en-US" dirty="0" smtClean="0"/>
              <a:t> </a:t>
            </a:r>
            <a:endParaRPr lang="en-US" dirty="0"/>
          </a:p>
        </p:txBody>
      </p:sp>
    </p:spTree>
    <p:extLst>
      <p:ext uri="{BB962C8B-B14F-4D97-AF65-F5344CB8AC3E}">
        <p14:creationId xmlns:p14="http://schemas.microsoft.com/office/powerpoint/2010/main" val="11141203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dirty="0" smtClean="0"/>
              <a:t>Homework</a:t>
            </a:r>
            <a:endParaRPr lang="bg-BG" dirty="0"/>
          </a:p>
        </p:txBody>
      </p:sp>
      <p:sp>
        <p:nvSpPr>
          <p:cNvPr id="425987" name="Rectangle 3"/>
          <p:cNvSpPr>
            <a:spLocks noGrp="1" noChangeArrowheads="1"/>
          </p:cNvSpPr>
          <p:nvPr>
            <p:ph idx="1"/>
          </p:nvPr>
        </p:nvSpPr>
        <p:spPr>
          <a:xfrm>
            <a:off x="152400" y="801687"/>
            <a:ext cx="8839200" cy="5827713"/>
          </a:xfrm>
        </p:spPr>
        <p:txBody>
          <a:bodyPr/>
          <a:lstStyle/>
          <a:p>
            <a:pPr marL="452438" indent="-452438">
              <a:lnSpc>
                <a:spcPct val="100000"/>
              </a:lnSpc>
              <a:spcBef>
                <a:spcPts val="300"/>
              </a:spcBef>
              <a:buFontTx/>
              <a:buAutoNum type="arabicPeriod"/>
              <a:tabLst/>
            </a:pPr>
            <a:r>
              <a:rPr lang="en-US" sz="2800" dirty="0"/>
              <a:t>Using </a:t>
            </a:r>
            <a:r>
              <a:rPr lang="en-US" sz="2800" dirty="0" smtClean="0"/>
              <a:t>the Visual </a:t>
            </a:r>
            <a:r>
              <a:rPr lang="en-US" sz="2800" dirty="0"/>
              <a:t>Studio </a:t>
            </a:r>
            <a:r>
              <a:rPr lang="en-US" sz="2800" dirty="0" smtClean="0"/>
              <a:t>Entity Framework designer </a:t>
            </a:r>
            <a:r>
              <a:rPr lang="en-US" sz="2800" dirty="0"/>
              <a:t>create a </a:t>
            </a:r>
            <a:r>
              <a:rPr lang="en-US" sz="2800" noProof="1" smtClean="0">
                <a:solidFill>
                  <a:schemeClr val="accent5">
                    <a:lumMod val="20000"/>
                    <a:lumOff val="80000"/>
                  </a:schemeClr>
                </a:solidFill>
                <a:latin typeface="Consolas" pitchFamily="49" charset="0"/>
                <a:cs typeface="Consolas" pitchFamily="49" charset="0"/>
              </a:rPr>
              <a:t>DbContext</a:t>
            </a:r>
            <a:r>
              <a:rPr lang="en-US" sz="2800" dirty="0" smtClean="0"/>
              <a:t> for the </a:t>
            </a:r>
            <a:r>
              <a:rPr lang="en-US" sz="2800" noProof="1" smtClean="0">
                <a:solidFill>
                  <a:schemeClr val="accent5">
                    <a:lumMod val="20000"/>
                    <a:lumOff val="80000"/>
                  </a:schemeClr>
                </a:solidFill>
                <a:latin typeface="Consolas" pitchFamily="49" charset="0"/>
                <a:cs typeface="Consolas" pitchFamily="49" charset="0"/>
              </a:rPr>
              <a:t>Northwind</a:t>
            </a:r>
            <a:r>
              <a:rPr lang="en-US" sz="2800" dirty="0" smtClean="0"/>
              <a:t> database</a:t>
            </a:r>
            <a:endParaRPr lang="en-US" sz="2800" dirty="0"/>
          </a:p>
          <a:p>
            <a:pPr marL="452438" indent="-452438">
              <a:lnSpc>
                <a:spcPct val="100000"/>
              </a:lnSpc>
              <a:spcBef>
                <a:spcPts val="300"/>
              </a:spcBef>
              <a:buFontTx/>
              <a:buAutoNum type="arabicPeriod"/>
              <a:tabLst/>
            </a:pPr>
            <a:r>
              <a:rPr lang="en-US" sz="2800" dirty="0"/>
              <a:t>Create a </a:t>
            </a:r>
            <a:r>
              <a:rPr lang="en-US" sz="2800" dirty="0" smtClean="0"/>
              <a:t>DAO class </a:t>
            </a:r>
            <a:r>
              <a:rPr lang="en-US" sz="2800" dirty="0"/>
              <a:t>with static methods </a:t>
            </a:r>
            <a:r>
              <a:rPr lang="en-US" sz="2800" dirty="0" smtClean="0"/>
              <a:t>which </a:t>
            </a:r>
            <a:r>
              <a:rPr lang="en-US" sz="2800" dirty="0"/>
              <a:t>provide functionality for inserting, </a:t>
            </a:r>
            <a:r>
              <a:rPr lang="en-US" sz="2800" dirty="0" smtClean="0"/>
              <a:t>modifying </a:t>
            </a:r>
            <a:r>
              <a:rPr lang="en-US" sz="2800" dirty="0"/>
              <a:t>and deleting customers</a:t>
            </a:r>
            <a:r>
              <a:rPr lang="en-US" sz="2800" dirty="0" smtClean="0"/>
              <a:t>. Write a testing class.</a:t>
            </a:r>
            <a:endParaRPr lang="en-US" sz="2800" dirty="0"/>
          </a:p>
          <a:p>
            <a:pPr marL="452438" indent="-452438">
              <a:lnSpc>
                <a:spcPct val="100000"/>
              </a:lnSpc>
              <a:spcBef>
                <a:spcPts val="300"/>
              </a:spcBef>
              <a:buFontTx/>
              <a:buAutoNum type="arabicPeriod"/>
              <a:tabLst/>
            </a:pPr>
            <a:r>
              <a:rPr lang="en-US" sz="2800" dirty="0" smtClean="0"/>
              <a:t>Write </a:t>
            </a:r>
            <a:r>
              <a:rPr lang="en-US" sz="2800" dirty="0"/>
              <a:t>a method that </a:t>
            </a:r>
            <a:r>
              <a:rPr lang="en-US" sz="2800" dirty="0" smtClean="0"/>
              <a:t>finds </a:t>
            </a:r>
            <a:r>
              <a:rPr lang="en-US" sz="2800" dirty="0"/>
              <a:t>all customers </a:t>
            </a:r>
            <a:r>
              <a:rPr lang="en-US" sz="2800" dirty="0" smtClean="0"/>
              <a:t>who have orders made in 1997 </a:t>
            </a:r>
            <a:r>
              <a:rPr lang="en-US" sz="2800" dirty="0"/>
              <a:t>and </a:t>
            </a:r>
            <a:r>
              <a:rPr lang="en-US" sz="2800" dirty="0" smtClean="0"/>
              <a:t>shipped to Canada.</a:t>
            </a:r>
          </a:p>
          <a:p>
            <a:pPr marL="452438" indent="-452438">
              <a:lnSpc>
                <a:spcPct val="100000"/>
              </a:lnSpc>
              <a:spcBef>
                <a:spcPts val="300"/>
              </a:spcBef>
              <a:buFontTx/>
              <a:buAutoNum type="arabicPeriod"/>
              <a:tabLst/>
            </a:pPr>
            <a:r>
              <a:rPr lang="en-US" sz="2800" dirty="0" smtClean="0"/>
              <a:t>Implement previous by using native SQL query and executing it through the </a:t>
            </a:r>
            <a:r>
              <a:rPr lang="en-US" sz="2800" noProof="1" smtClean="0">
                <a:solidFill>
                  <a:schemeClr val="accent5">
                    <a:lumMod val="20000"/>
                    <a:lumOff val="80000"/>
                  </a:schemeClr>
                </a:solidFill>
                <a:latin typeface="Consolas" pitchFamily="49" charset="0"/>
                <a:cs typeface="Consolas" pitchFamily="49" charset="0"/>
              </a:rPr>
              <a:t>DbContext</a:t>
            </a:r>
            <a:r>
              <a:rPr lang="en-US" sz="2800" dirty="0" smtClean="0"/>
              <a:t>.</a:t>
            </a:r>
          </a:p>
          <a:p>
            <a:pPr marL="452438" indent="-452438">
              <a:lnSpc>
                <a:spcPct val="100000"/>
              </a:lnSpc>
              <a:spcBef>
                <a:spcPts val="300"/>
              </a:spcBef>
              <a:buFontTx/>
              <a:buAutoNum type="arabicPeriod"/>
              <a:tabLst/>
            </a:pPr>
            <a:r>
              <a:rPr lang="en-US" sz="2800" dirty="0" smtClean="0"/>
              <a:t>Write a method that finds all the sales by specified region and period (start / end dates).</a:t>
            </a:r>
            <a:endParaRPr lang="en-US" sz="2800" dirty="0"/>
          </a:p>
        </p:txBody>
      </p:sp>
    </p:spTree>
    <p:extLst>
      <p:ext uri="{BB962C8B-B14F-4D97-AF65-F5344CB8AC3E}">
        <p14:creationId xmlns:p14="http://schemas.microsoft.com/office/powerpoint/2010/main" val="407776347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r>
              <a:rPr lang="en-US" dirty="0"/>
              <a:t>Homework (2)</a:t>
            </a:r>
            <a:endParaRPr lang="bg-BG" dirty="0"/>
          </a:p>
        </p:txBody>
      </p:sp>
      <p:sp>
        <p:nvSpPr>
          <p:cNvPr id="501763" name="Rectangle 3"/>
          <p:cNvSpPr>
            <a:spLocks noGrp="1" noChangeArrowheads="1"/>
          </p:cNvSpPr>
          <p:nvPr>
            <p:ph idx="1"/>
          </p:nvPr>
        </p:nvSpPr>
        <p:spPr>
          <a:xfrm>
            <a:off x="152400" y="914401"/>
            <a:ext cx="8839200" cy="5751512"/>
          </a:xfrm>
        </p:spPr>
        <p:txBody>
          <a:bodyPr/>
          <a:lstStyle/>
          <a:p>
            <a:pPr marL="452438" indent="-452438">
              <a:buFont typeface="+mj-lt"/>
              <a:buAutoNum type="arabicPeriod" startAt="6"/>
              <a:tabLst/>
            </a:pPr>
            <a:r>
              <a:rPr lang="en-US" sz="2800" dirty="0" smtClean="0"/>
              <a:t>Create a database called </a:t>
            </a:r>
            <a:r>
              <a:rPr lang="en-US" sz="2800" noProof="1" smtClean="0">
                <a:solidFill>
                  <a:schemeClr val="accent5">
                    <a:lumMod val="20000"/>
                    <a:lumOff val="80000"/>
                  </a:schemeClr>
                </a:solidFill>
                <a:latin typeface="Consolas" pitchFamily="49" charset="0"/>
                <a:cs typeface="Consolas" pitchFamily="49" charset="0"/>
              </a:rPr>
              <a:t>NorthwindTwin</a:t>
            </a:r>
            <a:r>
              <a:rPr lang="en-US" sz="2800" dirty="0" smtClean="0"/>
              <a:t> with the same structure as </a:t>
            </a:r>
            <a:r>
              <a:rPr lang="en-US" sz="2800" noProof="1" smtClean="0">
                <a:solidFill>
                  <a:schemeClr val="accent5">
                    <a:lumMod val="20000"/>
                    <a:lumOff val="80000"/>
                  </a:schemeClr>
                </a:solidFill>
                <a:latin typeface="Consolas" pitchFamily="49" charset="0"/>
                <a:cs typeface="Consolas" pitchFamily="49" charset="0"/>
              </a:rPr>
              <a:t>Northwind</a:t>
            </a:r>
            <a:r>
              <a:rPr lang="en-US" sz="2800" dirty="0" smtClean="0"/>
              <a:t> using the features from </a:t>
            </a:r>
            <a:r>
              <a:rPr lang="en-US" sz="2800" noProof="1" smtClean="0">
                <a:solidFill>
                  <a:schemeClr val="accent5">
                    <a:lumMod val="20000"/>
                    <a:lumOff val="80000"/>
                  </a:schemeClr>
                </a:solidFill>
                <a:latin typeface="Consolas" pitchFamily="49" charset="0"/>
                <a:cs typeface="Consolas" pitchFamily="49" charset="0"/>
              </a:rPr>
              <a:t>DbContext</a:t>
            </a:r>
            <a:r>
              <a:rPr lang="en-US" sz="2800" dirty="0" smtClean="0"/>
              <a:t>. Find for the API for schema generation in MSDN or in Google.</a:t>
            </a:r>
          </a:p>
          <a:p>
            <a:pPr marL="452438" indent="-452438">
              <a:buFont typeface="+mj-lt"/>
              <a:buAutoNum type="arabicPeriod" startAt="6"/>
              <a:tabLst/>
            </a:pPr>
            <a:r>
              <a:rPr lang="en-US" sz="2800" dirty="0" smtClean="0"/>
              <a:t>Try to open two different data contexts and perform concurrent changes on the same records. What will happen at </a:t>
            </a:r>
            <a:r>
              <a:rPr lang="en-US" sz="2800" noProof="1" smtClean="0">
                <a:solidFill>
                  <a:schemeClr val="accent5">
                    <a:lumMod val="20000"/>
                    <a:lumOff val="80000"/>
                  </a:schemeClr>
                </a:solidFill>
                <a:latin typeface="Consolas" pitchFamily="49" charset="0"/>
                <a:cs typeface="Consolas" pitchFamily="49" charset="0"/>
              </a:rPr>
              <a:t>SaveChanges()</a:t>
            </a:r>
            <a:r>
              <a:rPr lang="en-US" sz="2800" dirty="0" smtClean="0"/>
              <a:t>? How to deal with it?</a:t>
            </a:r>
          </a:p>
          <a:p>
            <a:pPr marL="452438" indent="-452438">
              <a:buFontTx/>
              <a:buAutoNum type="arabicPeriod" startAt="6"/>
              <a:tabLst/>
            </a:pPr>
            <a:r>
              <a:rPr lang="en-US" sz="2800" dirty="0" smtClean="0"/>
              <a:t>By inheriting the </a:t>
            </a:r>
            <a:r>
              <a:rPr lang="en-US" sz="2800" dirty="0" smtClean="0">
                <a:solidFill>
                  <a:schemeClr val="accent5">
                    <a:lumMod val="20000"/>
                    <a:lumOff val="80000"/>
                  </a:schemeClr>
                </a:solidFill>
                <a:latin typeface="Consolas" pitchFamily="49" charset="0"/>
                <a:cs typeface="Consolas" pitchFamily="49" charset="0"/>
              </a:rPr>
              <a:t>Employee</a:t>
            </a:r>
            <a:r>
              <a:rPr lang="en-US" sz="2800" dirty="0" smtClean="0"/>
              <a:t> entity class create </a:t>
            </a:r>
            <a:r>
              <a:rPr lang="en-US" sz="2800" dirty="0"/>
              <a:t>a class which allows </a:t>
            </a:r>
            <a:r>
              <a:rPr lang="en-US" sz="2800" dirty="0" smtClean="0"/>
              <a:t>employees to </a:t>
            </a:r>
            <a:r>
              <a:rPr lang="en-US" sz="2800" dirty="0"/>
              <a:t>access </a:t>
            </a:r>
            <a:r>
              <a:rPr lang="en-US" sz="2800" dirty="0" smtClean="0"/>
              <a:t>their corresponding </a:t>
            </a:r>
            <a:r>
              <a:rPr lang="en-US" sz="2800" dirty="0"/>
              <a:t>territories as property </a:t>
            </a:r>
            <a:r>
              <a:rPr lang="en-US" sz="2800" dirty="0" smtClean="0"/>
              <a:t>of type </a:t>
            </a:r>
            <a:r>
              <a:rPr lang="en-US" sz="2800" noProof="1" smtClean="0">
                <a:solidFill>
                  <a:schemeClr val="accent5">
                    <a:lumMod val="20000"/>
                    <a:lumOff val="80000"/>
                  </a:schemeClr>
                </a:solidFill>
                <a:latin typeface="Consolas" pitchFamily="49" charset="0"/>
                <a:cs typeface="Consolas" pitchFamily="49" charset="0"/>
              </a:rPr>
              <a:t>EntitySet&lt;T&gt;</a:t>
            </a:r>
            <a:r>
              <a:rPr lang="en-US" sz="2800" dirty="0" smtClean="0"/>
              <a:t>.</a:t>
            </a:r>
            <a:endParaRPr lang="en-US" sz="2800" dirty="0"/>
          </a:p>
        </p:txBody>
      </p:sp>
    </p:spTree>
    <p:extLst>
      <p:ext uri="{BB962C8B-B14F-4D97-AF65-F5344CB8AC3E}">
        <p14:creationId xmlns:p14="http://schemas.microsoft.com/office/powerpoint/2010/main" val="227833144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a:t>
            </a:r>
            <a:r>
              <a:rPr lang="en-US" dirty="0" smtClean="0"/>
              <a:t>(3)</a:t>
            </a:r>
            <a:endParaRPr lang="en-US" dirty="0"/>
          </a:p>
        </p:txBody>
      </p:sp>
      <p:sp>
        <p:nvSpPr>
          <p:cNvPr id="3" name="Content Placeholder 2"/>
          <p:cNvSpPr>
            <a:spLocks noGrp="1"/>
          </p:cNvSpPr>
          <p:nvPr>
            <p:ph idx="1"/>
          </p:nvPr>
        </p:nvSpPr>
        <p:spPr/>
        <p:txBody>
          <a:bodyPr/>
          <a:lstStyle/>
          <a:p>
            <a:pPr marL="452438" indent="-452438">
              <a:buFont typeface="+mj-lt"/>
              <a:buAutoNum type="arabicPeriod" startAt="9"/>
              <a:tabLst/>
            </a:pPr>
            <a:r>
              <a:rPr lang="en-US" sz="2800" dirty="0" smtClean="0"/>
              <a:t>Create a method that places a new order in the </a:t>
            </a:r>
            <a:r>
              <a:rPr lang="en-US" sz="2800" noProof="1" smtClean="0">
                <a:solidFill>
                  <a:schemeClr val="accent5">
                    <a:lumMod val="20000"/>
                    <a:lumOff val="80000"/>
                  </a:schemeClr>
                </a:solidFill>
                <a:latin typeface="Consolas" pitchFamily="49" charset="0"/>
                <a:cs typeface="Consolas" pitchFamily="49" charset="0"/>
              </a:rPr>
              <a:t>Northwind</a:t>
            </a:r>
            <a:r>
              <a:rPr lang="en-US" sz="2800" dirty="0" smtClean="0"/>
              <a:t> database. The order should contain several order items. Use transaction to ensure the data consistency.</a:t>
            </a:r>
          </a:p>
          <a:p>
            <a:pPr marL="452438" indent="-452438">
              <a:buFont typeface="+mj-lt"/>
              <a:buAutoNum type="arabicPeriod" startAt="9"/>
              <a:tabLst/>
            </a:pPr>
            <a:r>
              <a:rPr lang="en-US" sz="2800" dirty="0" smtClean="0"/>
              <a:t>Create a stored procedures in the </a:t>
            </a:r>
            <a:r>
              <a:rPr lang="en-US" sz="2800" noProof="1" smtClean="0">
                <a:solidFill>
                  <a:schemeClr val="accent5">
                    <a:lumMod val="20000"/>
                    <a:lumOff val="80000"/>
                  </a:schemeClr>
                </a:solidFill>
                <a:latin typeface="Consolas" pitchFamily="49" charset="0"/>
                <a:cs typeface="Consolas" pitchFamily="49" charset="0"/>
              </a:rPr>
              <a:t>Northwind</a:t>
            </a:r>
            <a:r>
              <a:rPr lang="en-US" sz="2800" dirty="0" smtClean="0"/>
              <a:t> database for finding the total incomes for given supplier name and period (start date, end date). Implement a C# method that calls the stored procedure and returns the retuned record set.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Tree>
    <p:extLst>
      <p:ext uri="{BB962C8B-B14F-4D97-AF65-F5344CB8AC3E}">
        <p14:creationId xmlns:p14="http://schemas.microsoft.com/office/powerpoint/2010/main" val="33594395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a:t>
            </a:r>
            <a:r>
              <a:rPr lang="en-US" dirty="0" smtClean="0"/>
              <a:t>(4)</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11"/>
              <a:tabLst/>
            </a:pPr>
            <a:r>
              <a:rPr lang="en-US" sz="2800" dirty="0" smtClean="0"/>
              <a:t>Create a database holding users and groups. Create a transactional EF based method that creates an user and puts it in a group "Admins". In case the group "Admins" do not exist, create the group in the same transaction. If some of the operations fail (e.g. the username already exist), cancel the entire transaction.</a:t>
            </a:r>
          </a:p>
          <a:p>
            <a:pPr marL="514350" indent="-514350">
              <a:buFont typeface="+mj-lt"/>
              <a:buAutoNum type="arabicPeriod" startAt="11"/>
              <a:tabLst/>
            </a:pPr>
            <a:r>
              <a:rPr lang="en-US" sz="2800" dirty="0" smtClean="0"/>
              <a:t>* Use SQL Server Profiler to view all your queries from previous homework tasks</a:t>
            </a:r>
          </a:p>
          <a:p>
            <a:pPr marL="514350" indent="-514350">
              <a:buFont typeface="+mj-lt"/>
              <a:buAutoNum type="arabicPeriod" startAt="11"/>
              <a:tabLst/>
            </a:pPr>
            <a:r>
              <a:rPr lang="en-US" sz="2800" dirty="0" smtClean="0"/>
              <a:t>* Download and explore the full source code of Entity Framework:</a:t>
            </a:r>
            <a:br>
              <a:rPr lang="en-US" sz="2800" dirty="0" smtClean="0"/>
            </a:br>
            <a:r>
              <a:rPr lang="en-US" sz="2800" dirty="0" smtClean="0">
                <a:hlinkClick r:id="rId2"/>
              </a:rPr>
              <a:t>http</a:t>
            </a:r>
            <a:r>
              <a:rPr lang="en-US" sz="2800" dirty="0">
                <a:hlinkClick r:id="rId2"/>
              </a:rPr>
              <a:t>://entityframework.codeplex.com/</a:t>
            </a:r>
            <a:endParaRPr lang="en-US" sz="26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Tree>
    <p:extLst>
      <p:ext uri="{BB962C8B-B14F-4D97-AF65-F5344CB8AC3E}">
        <p14:creationId xmlns:p14="http://schemas.microsoft.com/office/powerpoint/2010/main" val="22862627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dirty="0" smtClean="0"/>
              <a:t>C# Programming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
        <p:nvSpPr>
          <p:cNvPr id="6" name="Slide Number Placeholder 5"/>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ORM Frameworks</a:t>
            </a:r>
            <a:endParaRPr lang="bg-BG" dirty="0"/>
          </a:p>
        </p:txBody>
      </p:sp>
      <p:sp>
        <p:nvSpPr>
          <p:cNvPr id="3" name="Content Placeholder 2"/>
          <p:cNvSpPr>
            <a:spLocks noGrp="1"/>
          </p:cNvSpPr>
          <p:nvPr>
            <p:ph idx="1"/>
          </p:nvPr>
        </p:nvSpPr>
        <p:spPr/>
        <p:txBody>
          <a:bodyPr/>
          <a:lstStyle/>
          <a:p>
            <a:pPr>
              <a:lnSpc>
                <a:spcPct val="100000"/>
              </a:lnSpc>
            </a:pPr>
            <a:r>
              <a:rPr lang="en-US" dirty="0" smtClean="0">
                <a:solidFill>
                  <a:schemeClr val="accent5">
                    <a:lumMod val="20000"/>
                    <a:lumOff val="80000"/>
                  </a:schemeClr>
                </a:solidFill>
              </a:rPr>
              <a:t>ORM</a:t>
            </a:r>
            <a:r>
              <a:rPr lang="en-US" dirty="0" smtClean="0"/>
              <a:t> </a:t>
            </a:r>
            <a:r>
              <a:rPr lang="en-US" dirty="0" smtClean="0">
                <a:solidFill>
                  <a:schemeClr val="accent5">
                    <a:lumMod val="20000"/>
                    <a:lumOff val="80000"/>
                  </a:schemeClr>
                </a:solidFill>
              </a:rPr>
              <a:t>frameworks</a:t>
            </a:r>
            <a:r>
              <a:rPr lang="en-US" dirty="0" smtClean="0"/>
              <a:t> typically provide the following functionality:</a:t>
            </a:r>
          </a:p>
          <a:p>
            <a:pPr lvl="1">
              <a:lnSpc>
                <a:spcPct val="100000"/>
              </a:lnSpc>
            </a:pPr>
            <a:r>
              <a:rPr lang="en-US" dirty="0" smtClean="0"/>
              <a:t>Creating object model by database schema</a:t>
            </a:r>
          </a:p>
          <a:p>
            <a:pPr lvl="1">
              <a:lnSpc>
                <a:spcPct val="100000"/>
              </a:lnSpc>
            </a:pPr>
            <a:r>
              <a:rPr lang="en-US" dirty="0" smtClean="0"/>
              <a:t>Creating database schema by object model</a:t>
            </a:r>
          </a:p>
          <a:p>
            <a:pPr lvl="1">
              <a:lnSpc>
                <a:spcPct val="100000"/>
              </a:lnSpc>
            </a:pPr>
            <a:r>
              <a:rPr lang="en-US" dirty="0" smtClean="0"/>
              <a:t>Querying data by object-oriented API</a:t>
            </a:r>
          </a:p>
          <a:p>
            <a:pPr lvl="1">
              <a:lnSpc>
                <a:spcPct val="100000"/>
              </a:lnSpc>
            </a:pPr>
            <a:r>
              <a:rPr lang="en-US" dirty="0" smtClean="0"/>
              <a:t>Data manipulation operations</a:t>
            </a:r>
          </a:p>
          <a:p>
            <a:pPr lvl="2">
              <a:lnSpc>
                <a:spcPct val="100000"/>
              </a:lnSpc>
            </a:pPr>
            <a:r>
              <a:rPr lang="en-US" dirty="0" smtClean="0">
                <a:solidFill>
                  <a:schemeClr val="accent5">
                    <a:lumMod val="20000"/>
                    <a:lumOff val="80000"/>
                  </a:schemeClr>
                </a:solidFill>
              </a:rPr>
              <a:t>CRUD</a:t>
            </a:r>
            <a:r>
              <a:rPr lang="en-US" dirty="0" smtClean="0"/>
              <a:t> – create, retrieve, update, delete</a:t>
            </a:r>
          </a:p>
          <a:p>
            <a:pPr>
              <a:lnSpc>
                <a:spcPct val="100000"/>
              </a:lnSpc>
            </a:pPr>
            <a:r>
              <a:rPr lang="en-US" dirty="0" smtClean="0">
                <a:solidFill>
                  <a:schemeClr val="accent5">
                    <a:lumMod val="20000"/>
                    <a:lumOff val="80000"/>
                  </a:schemeClr>
                </a:solidFill>
              </a:rPr>
              <a:t>ORM</a:t>
            </a:r>
            <a:r>
              <a:rPr lang="bg-BG" dirty="0" smtClean="0">
                <a:solidFill>
                  <a:schemeClr val="accent5">
                    <a:lumMod val="20000"/>
                    <a:lumOff val="80000"/>
                  </a:schemeClr>
                </a:solidFill>
              </a:rPr>
              <a:t> </a:t>
            </a:r>
            <a:r>
              <a:rPr lang="en-US" dirty="0" smtClean="0">
                <a:solidFill>
                  <a:schemeClr val="accent5">
                    <a:lumMod val="20000"/>
                    <a:lumOff val="80000"/>
                  </a:schemeClr>
                </a:solidFill>
              </a:rPr>
              <a:t>frameworks</a:t>
            </a:r>
            <a:r>
              <a:rPr lang="en-US" dirty="0" smtClean="0"/>
              <a:t> automatically generate SQL to perform the requested data operations</a:t>
            </a:r>
            <a:endParaRPr lang="bg-BG"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2110371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ORM Mapping – Example</a:t>
            </a:r>
            <a:endParaRPr lang="bg-BG" dirty="0"/>
          </a:p>
        </p:txBody>
      </p:sp>
      <p:sp>
        <p:nvSpPr>
          <p:cNvPr id="3" name="Content Placeholder 2"/>
          <p:cNvSpPr>
            <a:spLocks noGrp="1"/>
          </p:cNvSpPr>
          <p:nvPr>
            <p:ph idx="1"/>
          </p:nvPr>
        </p:nvSpPr>
        <p:spPr>
          <a:xfrm>
            <a:off x="228600" y="990600"/>
            <a:ext cx="8686800" cy="5715000"/>
          </a:xfrm>
        </p:spPr>
        <p:txBody>
          <a:bodyPr/>
          <a:lstStyle/>
          <a:p>
            <a:pPr>
              <a:lnSpc>
                <a:spcPct val="100000"/>
              </a:lnSpc>
            </a:pPr>
            <a:r>
              <a:rPr lang="en-US" dirty="0" smtClean="0"/>
              <a:t>Database and Entities mapping diagrams for a subset of the </a:t>
            </a:r>
            <a:r>
              <a:rPr lang="en-US" noProof="1" smtClean="0">
                <a:solidFill>
                  <a:schemeClr val="accent5">
                    <a:lumMod val="20000"/>
                    <a:lumOff val="80000"/>
                  </a:schemeClr>
                </a:solidFill>
                <a:latin typeface="Consolas" pitchFamily="49" charset="0"/>
                <a:cs typeface="Consolas" pitchFamily="49" charset="0"/>
              </a:rPr>
              <a:t>Northwind</a:t>
            </a:r>
            <a:r>
              <a:rPr lang="en-US" dirty="0" smtClean="0"/>
              <a:t> database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pic>
        <p:nvPicPr>
          <p:cNvPr id="5" name="Picture 4" descr="Cc161164.LINQtoRelDataFig1(en-us,MSDN.10).jpg"/>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762000" y="3200400"/>
            <a:ext cx="3061252" cy="3200400"/>
          </a:xfrm>
          <a:prstGeom prst="roundRect">
            <a:avLst>
              <a:gd name="adj" fmla="val 1772"/>
            </a:avLst>
          </a:prstGeom>
          <a:solidFill>
            <a:srgbClr val="FFFFFF">
              <a:shade val="85000"/>
            </a:srgbClr>
          </a:solidFill>
          <a:ln>
            <a:noFill/>
          </a:ln>
          <a:effectLst/>
        </p:spPr>
      </p:pic>
      <p:sp>
        <p:nvSpPr>
          <p:cNvPr id="7" name="Rounded Rectangular Callout 6"/>
          <p:cNvSpPr>
            <a:spLocks noChangeArrowheads="1"/>
          </p:cNvSpPr>
          <p:nvPr/>
        </p:nvSpPr>
        <p:spPr bwMode="auto">
          <a:xfrm>
            <a:off x="762000" y="2196703"/>
            <a:ext cx="2819400" cy="851297"/>
          </a:xfrm>
          <a:prstGeom prst="wedgeRoundRectCallout">
            <a:avLst>
              <a:gd name="adj1" fmla="val -9732"/>
              <a:gd name="adj2" fmla="val 83421"/>
              <a:gd name="adj3" fmla="val 16667"/>
            </a:avLst>
          </a:prstGeom>
          <a:solidFill>
            <a:srgbClr val="9F8471"/>
          </a:solidFill>
          <a:ln w="6350">
            <a:solidFill>
              <a:schemeClr val="tx1">
                <a:lumMod val="20000"/>
                <a:lumOff val="80000"/>
              </a:schemeClr>
            </a:solidFill>
          </a:ln>
        </p:spPr>
        <p:txBody>
          <a:bodyPr wrap="square" tIns="0" bIns="0">
            <a:spAutoFit/>
          </a:bodyPr>
          <a:lstStyle/>
          <a:p>
            <a:pPr algn="ctr" eaLnBrk="0" hangingPunct="0">
              <a:lnSpc>
                <a:spcPts val="3000"/>
              </a:lnSpc>
              <a:spcBef>
                <a:spcPts val="0"/>
              </a:spcBef>
              <a:buClr>
                <a:schemeClr val="accent5">
                  <a:lumMod val="40000"/>
                  <a:lumOff val="60000"/>
                </a:schemeClr>
              </a:buClr>
              <a:buSzPct val="70000"/>
              <a:defRPr/>
            </a:pPr>
            <a:r>
              <a:rPr lang="en-US" sz="2600" b="1" dirty="0" smtClean="0">
                <a:solidFill>
                  <a:srgbClr val="F7FFE7"/>
                </a:solidFill>
                <a:effectLst>
                  <a:outerShdw blurRad="38100" dist="38100" dir="2700000" algn="tl">
                    <a:srgbClr val="000000">
                      <a:alpha val="43137"/>
                    </a:srgbClr>
                  </a:outerShdw>
                </a:effectLst>
                <a:cs typeface="Consolas" pitchFamily="49" charset="0"/>
              </a:rPr>
              <a:t>Relational database schema</a:t>
            </a:r>
            <a:endParaRPr lang="en-US" sz="2600" b="1" dirty="0">
              <a:solidFill>
                <a:srgbClr val="F7FFE7"/>
              </a:solidFill>
              <a:effectLst>
                <a:outerShdw blurRad="38100" dist="38100" dir="2700000" algn="tl">
                  <a:srgbClr val="000000">
                    <a:alpha val="43137"/>
                  </a:srgbClr>
                </a:outerShdw>
              </a:effectLst>
              <a:cs typeface="Consolas" pitchFamily="49"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536" y="3200400"/>
            <a:ext cx="2714264" cy="3200400"/>
          </a:xfrm>
          <a:prstGeom prst="roundRect">
            <a:avLst>
              <a:gd name="adj" fmla="val 1772"/>
            </a:avLst>
          </a:prstGeom>
          <a:solidFill>
            <a:srgbClr val="FFFFFF">
              <a:shade val="85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ular Callout 7"/>
          <p:cNvSpPr>
            <a:spLocks noChangeArrowheads="1"/>
          </p:cNvSpPr>
          <p:nvPr/>
        </p:nvSpPr>
        <p:spPr bwMode="auto">
          <a:xfrm>
            <a:off x="5943600" y="2196703"/>
            <a:ext cx="2362200" cy="851297"/>
          </a:xfrm>
          <a:prstGeom prst="wedgeRoundRectCallout">
            <a:avLst>
              <a:gd name="adj1" fmla="val -33527"/>
              <a:gd name="adj2" fmla="val 84556"/>
              <a:gd name="adj3" fmla="val 16667"/>
            </a:avLst>
          </a:prstGeom>
          <a:solidFill>
            <a:srgbClr val="9F8471"/>
          </a:solidFill>
          <a:ln w="6350">
            <a:solidFill>
              <a:schemeClr val="tx1">
                <a:lumMod val="20000"/>
                <a:lumOff val="80000"/>
              </a:schemeClr>
            </a:solidFill>
          </a:ln>
        </p:spPr>
        <p:txBody>
          <a:bodyPr wrap="square" tIns="0" bIns="0">
            <a:spAutoFit/>
          </a:bodyPr>
          <a:lstStyle/>
          <a:p>
            <a:pPr algn="ctr" eaLnBrk="0" hangingPunct="0">
              <a:lnSpc>
                <a:spcPts val="3000"/>
              </a:lnSpc>
              <a:spcBef>
                <a:spcPts val="0"/>
              </a:spcBef>
              <a:buClr>
                <a:schemeClr val="accent5">
                  <a:lumMod val="40000"/>
                  <a:lumOff val="60000"/>
                </a:schemeClr>
              </a:buClr>
              <a:buSzPct val="70000"/>
              <a:defRPr/>
            </a:pPr>
            <a:r>
              <a:rPr lang="en-US" sz="2800" b="1" dirty="0" smtClean="0">
                <a:solidFill>
                  <a:srgbClr val="F7FFE7"/>
                </a:solidFill>
                <a:effectLst>
                  <a:outerShdw blurRad="38100" dist="38100" dir="2700000" algn="tl">
                    <a:srgbClr val="000000">
                      <a:alpha val="43137"/>
                    </a:srgbClr>
                  </a:outerShdw>
                </a:effectLst>
                <a:cs typeface="Consolas" pitchFamily="49" charset="0"/>
              </a:rPr>
              <a:t>ORM Entities (C# Classes)</a:t>
            </a:r>
            <a:endParaRPr lang="en-US" sz="2800" b="1" dirty="0">
              <a:solidFill>
                <a:srgbClr val="F7FFE7"/>
              </a:solidFill>
              <a:effectLst>
                <a:outerShdw blurRad="38100" dist="38100" dir="2700000" algn="tl">
                  <a:srgbClr val="000000">
                    <a:alpha val="43137"/>
                  </a:srgbClr>
                </a:outerShdw>
              </a:effectLst>
              <a:cs typeface="Consolas" pitchFamily="49" charset="0"/>
            </a:endParaRPr>
          </a:p>
        </p:txBody>
      </p:sp>
      <p:grpSp>
        <p:nvGrpSpPr>
          <p:cNvPr id="6" name="Group 5"/>
          <p:cNvGrpSpPr/>
          <p:nvPr/>
        </p:nvGrpSpPr>
        <p:grpSpPr>
          <a:xfrm>
            <a:off x="3378200" y="3810000"/>
            <a:ext cx="2362200" cy="1924920"/>
            <a:chOff x="3200400" y="3984579"/>
            <a:chExt cx="2362200" cy="1924920"/>
          </a:xfrm>
        </p:grpSpPr>
        <p:sp>
          <p:nvSpPr>
            <p:cNvPr id="9" name="Cloud 8"/>
            <p:cNvSpPr/>
            <p:nvPr/>
          </p:nvSpPr>
          <p:spPr>
            <a:xfrm>
              <a:off x="3200400" y="4343400"/>
              <a:ext cx="2362200" cy="1371600"/>
            </a:xfrm>
            <a:prstGeom prst="cloud">
              <a:avLst/>
            </a:prstGeom>
            <a:solidFill>
              <a:srgbClr val="6E7D7B"/>
            </a:solidFill>
            <a:ln w="31750" cap="rnd">
              <a:solidFill>
                <a:schemeClr val="accent5">
                  <a:lumMod val="20000"/>
                  <a:lumOff val="80000"/>
                  <a:alpha val="25000"/>
                </a:schemeClr>
              </a:solidFill>
              <a:round/>
            </a:ln>
            <a:effectLst/>
            <a:scene3d>
              <a:camera prst="orthographicFront">
                <a:rot lat="0" lon="0" rev="0"/>
              </a:camera>
              <a:lightRig rig="contrasting" dir="t">
                <a:rot lat="0" lon="0" rev="1500000"/>
              </a:lightRig>
            </a:scene3d>
            <a:sp3d prstMaterial="metal">
              <a:bevelT w="88900" h="88900"/>
            </a:sp3d>
          </p:spPr>
          <p:txBody>
            <a:bodyPr wrap="square" lIns="0" tIns="0" rIns="0" bIns="0" anchor="ctr" anchorCtr="0">
              <a:noAutofit/>
            </a:bodyPr>
            <a:lstStyle/>
            <a:p>
              <a:pPr algn="ctr" eaLnBrk="0" hangingPunct="0">
                <a:spcBef>
                  <a:spcPts val="0"/>
                </a:spcBef>
                <a:buClr>
                  <a:schemeClr val="accent5">
                    <a:lumMod val="40000"/>
                    <a:lumOff val="60000"/>
                  </a:schemeClr>
                </a:buClr>
                <a:buSzPct val="70000"/>
                <a:defRPr/>
              </a:pPr>
              <a:r>
                <a:rPr lang="en-US" sz="2400" b="1" dirty="0" smtClean="0">
                  <a:solidFill>
                    <a:srgbClr val="F7FFE7"/>
                  </a:solidFill>
                  <a:effectLst>
                    <a:outerShdw blurRad="38100" dist="38100" dir="2700000" algn="tl">
                      <a:srgbClr val="000000">
                        <a:alpha val="43137"/>
                      </a:srgbClr>
                    </a:outerShdw>
                  </a:effectLst>
                  <a:latin typeface="Corbel" pitchFamily="34" charset="0"/>
                  <a:cs typeface="Consolas" pitchFamily="49" charset="0"/>
                </a:rPr>
                <a:t>ORM</a:t>
              </a:r>
            </a:p>
            <a:p>
              <a:pPr algn="ctr" eaLnBrk="0" hangingPunct="0">
                <a:spcBef>
                  <a:spcPts val="0"/>
                </a:spcBef>
                <a:buClr>
                  <a:schemeClr val="accent5">
                    <a:lumMod val="40000"/>
                    <a:lumOff val="60000"/>
                  </a:schemeClr>
                </a:buClr>
                <a:buSzPct val="70000"/>
                <a:defRPr/>
              </a:pPr>
              <a:r>
                <a:rPr lang="en-US" sz="2400" b="1" dirty="0" smtClean="0">
                  <a:solidFill>
                    <a:srgbClr val="F7FFE7"/>
                  </a:solidFill>
                  <a:effectLst>
                    <a:outerShdw blurRad="38100" dist="38100" dir="2700000" algn="tl">
                      <a:srgbClr val="000000">
                        <a:alpha val="43137"/>
                      </a:srgbClr>
                    </a:outerShdw>
                  </a:effectLst>
                  <a:cs typeface="Consolas" pitchFamily="49" charset="0"/>
                </a:rPr>
                <a:t>Framework</a:t>
              </a:r>
              <a:endParaRPr lang="en-US" sz="2400" b="1" dirty="0" smtClean="0">
                <a:solidFill>
                  <a:srgbClr val="F7FFE7"/>
                </a:solidFill>
                <a:effectLst>
                  <a:outerShdw blurRad="38100" dist="38100" dir="2700000" algn="tl">
                    <a:srgbClr val="000000">
                      <a:alpha val="43137"/>
                    </a:srgbClr>
                  </a:outerShdw>
                </a:effectLst>
                <a:latin typeface="Corbel" pitchFamily="34" charset="0"/>
                <a:cs typeface="Consolas" pitchFamily="49" charset="0"/>
              </a:endParaRPr>
            </a:p>
          </p:txBody>
        </p:sp>
        <p:pic>
          <p:nvPicPr>
            <p:cNvPr id="25603" name="Picture 3"/>
            <p:cNvPicPr>
              <a:picLocks noChangeAspect="1" noChangeArrowheads="1"/>
            </p:cNvPicPr>
            <p:nvPr/>
          </p:nvPicPr>
          <p:blipFill>
            <a:blip r:embed="rId4" cstate="screen">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rot="1331847">
              <a:off x="4880070" y="5433772"/>
              <a:ext cx="618484" cy="460374"/>
            </a:xfrm>
            <a:prstGeom prst="rect">
              <a:avLst/>
            </a:prstGeom>
            <a:noFill/>
            <a:ln w="9525">
              <a:noFill/>
              <a:miter lim="800000"/>
              <a:headEnd/>
              <a:tailEnd/>
            </a:ln>
            <a:effectLst>
              <a:outerShdw blurRad="101600" dist="12700" dir="2700000" sx="110000" sy="110000" algn="tl" rotWithShape="0">
                <a:prstClr val="black">
                  <a:alpha val="30000"/>
                </a:prstClr>
              </a:outerShdw>
            </a:effectLst>
          </p:spPr>
        </p:pic>
        <p:pic>
          <p:nvPicPr>
            <p:cNvPr id="12" name="Picture 3"/>
            <p:cNvPicPr>
              <a:picLocks noChangeAspect="1" noChangeArrowheads="1"/>
            </p:cNvPicPr>
            <p:nvPr/>
          </p:nvPicPr>
          <p:blipFill>
            <a:blip r:embed="rId5" cstate="screen">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rot="18856795" flipH="1" flipV="1">
              <a:off x="4900938" y="4094838"/>
              <a:ext cx="613562" cy="393043"/>
            </a:xfrm>
            <a:prstGeom prst="rect">
              <a:avLst/>
            </a:prstGeom>
            <a:noFill/>
            <a:ln w="9525">
              <a:noFill/>
              <a:miter lim="800000"/>
              <a:headEnd/>
              <a:tailEnd/>
            </a:ln>
            <a:effectLst>
              <a:outerShdw blurRad="101600" dist="12700" dir="2700000" sx="110000" sy="110000" algn="tl" rotWithShape="0">
                <a:prstClr val="black">
                  <a:alpha val="30000"/>
                </a:prstClr>
              </a:outerShdw>
            </a:effectLst>
          </p:spPr>
        </p:pic>
        <p:pic>
          <p:nvPicPr>
            <p:cNvPr id="14" name="Picture 3"/>
            <p:cNvPicPr>
              <a:picLocks noChangeAspect="1" noChangeArrowheads="1"/>
            </p:cNvPicPr>
            <p:nvPr/>
          </p:nvPicPr>
          <p:blipFill>
            <a:blip r:embed="rId6" cstate="screen">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rot="2977975" flipV="1">
              <a:off x="3353070" y="4133145"/>
              <a:ext cx="598982" cy="440703"/>
            </a:xfrm>
            <a:prstGeom prst="rect">
              <a:avLst/>
            </a:prstGeom>
            <a:noFill/>
            <a:ln w="9525">
              <a:noFill/>
              <a:miter lim="800000"/>
              <a:headEnd/>
              <a:tailEnd/>
            </a:ln>
            <a:effectLst>
              <a:outerShdw blurRad="101600" dist="12700" dir="2700000" sx="110000" sy="110000" algn="tl" rotWithShape="0">
                <a:prstClr val="black">
                  <a:alpha val="30000"/>
                </a:prstClr>
              </a:outerShdw>
            </a:effectLst>
          </p:spPr>
        </p:pic>
        <p:pic>
          <p:nvPicPr>
            <p:cNvPr id="13" name="Picture 3"/>
            <p:cNvPicPr>
              <a:picLocks noChangeAspect="1" noChangeArrowheads="1"/>
            </p:cNvPicPr>
            <p:nvPr/>
          </p:nvPicPr>
          <p:blipFill>
            <a:blip r:embed="rId7" cstate="screen">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rot="9304629" flipV="1">
              <a:off x="3262164" y="5479687"/>
              <a:ext cx="618484" cy="429812"/>
            </a:xfrm>
            <a:prstGeom prst="rect">
              <a:avLst/>
            </a:prstGeom>
            <a:noFill/>
            <a:ln w="9525">
              <a:noFill/>
              <a:miter lim="800000"/>
              <a:headEnd/>
              <a:tailEnd/>
            </a:ln>
            <a:effectLst>
              <a:outerShdw blurRad="101600" dist="12700" dir="2700000" sx="110000" sy="110000" algn="tl" rotWithShape="0">
                <a:prstClr val="black">
                  <a:alpha val="30000"/>
                </a:prstClr>
              </a:outerShdw>
            </a:effectLst>
          </p:spPr>
        </p:pic>
      </p:grpSp>
    </p:spTree>
    <p:extLst>
      <p:ext uri="{BB962C8B-B14F-4D97-AF65-F5344CB8AC3E}">
        <p14:creationId xmlns:p14="http://schemas.microsoft.com/office/powerpoint/2010/main" val="214586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ORM Advantages</a:t>
            </a:r>
            <a:endParaRPr lang="bg-BG" dirty="0"/>
          </a:p>
        </p:txBody>
      </p:sp>
      <p:sp>
        <p:nvSpPr>
          <p:cNvPr id="3" name="Content Placeholder 2"/>
          <p:cNvSpPr>
            <a:spLocks noGrp="1"/>
          </p:cNvSpPr>
          <p:nvPr>
            <p:ph idx="1"/>
          </p:nvPr>
        </p:nvSpPr>
        <p:spPr/>
        <p:txBody>
          <a:bodyPr/>
          <a:lstStyle/>
          <a:p>
            <a:pPr>
              <a:lnSpc>
                <a:spcPct val="100000"/>
              </a:lnSpc>
            </a:pPr>
            <a:r>
              <a:rPr lang="en-US" dirty="0" smtClean="0"/>
              <a:t>Object-relational mapping advantages</a:t>
            </a:r>
          </a:p>
          <a:p>
            <a:pPr lvl="1">
              <a:lnSpc>
                <a:spcPct val="100000"/>
              </a:lnSpc>
            </a:pPr>
            <a:r>
              <a:rPr lang="en-US" dirty="0" smtClean="0"/>
              <a:t>Developer productivity</a:t>
            </a:r>
          </a:p>
          <a:p>
            <a:pPr lvl="2">
              <a:lnSpc>
                <a:spcPct val="100000"/>
              </a:lnSpc>
            </a:pPr>
            <a:r>
              <a:rPr lang="en-US" dirty="0" smtClean="0"/>
              <a:t>Writing less code</a:t>
            </a:r>
          </a:p>
          <a:p>
            <a:pPr lvl="1">
              <a:lnSpc>
                <a:spcPct val="100000"/>
              </a:lnSpc>
            </a:pPr>
            <a:r>
              <a:rPr lang="da-DK" dirty="0" smtClean="0"/>
              <a:t>Abstract from differences between object and relational world</a:t>
            </a:r>
          </a:p>
          <a:p>
            <a:pPr lvl="2">
              <a:lnSpc>
                <a:spcPct val="100000"/>
              </a:lnSpc>
            </a:pPr>
            <a:r>
              <a:rPr lang="da-DK" dirty="0" smtClean="0"/>
              <a:t>Complexity hidden within ORM</a:t>
            </a:r>
          </a:p>
          <a:p>
            <a:pPr lvl="1">
              <a:lnSpc>
                <a:spcPct val="100000"/>
              </a:lnSpc>
            </a:pPr>
            <a:r>
              <a:rPr lang="en-US" dirty="0" smtClean="0"/>
              <a:t>Manageability of the CRUD operations for complex relationships</a:t>
            </a:r>
          </a:p>
          <a:p>
            <a:pPr lvl="1">
              <a:lnSpc>
                <a:spcPct val="100000"/>
              </a:lnSpc>
            </a:pPr>
            <a:r>
              <a:rPr lang="en-US" dirty="0" smtClean="0"/>
              <a:t>Easier maintainability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extLst>
      <p:ext uri="{BB962C8B-B14F-4D97-AF65-F5344CB8AC3E}">
        <p14:creationId xmlns:p14="http://schemas.microsoft.com/office/powerpoint/2010/main" val="4087427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ORM Frameworks in .NET</a:t>
            </a:r>
            <a:endParaRPr lang="en-US" dirty="0"/>
          </a:p>
        </p:txBody>
      </p:sp>
      <p:sp>
        <p:nvSpPr>
          <p:cNvPr id="3" name="Content Placeholder 2"/>
          <p:cNvSpPr>
            <a:spLocks noGrp="1"/>
          </p:cNvSpPr>
          <p:nvPr>
            <p:ph idx="1"/>
          </p:nvPr>
        </p:nvSpPr>
        <p:spPr/>
        <p:txBody>
          <a:bodyPr/>
          <a:lstStyle/>
          <a:p>
            <a:pPr>
              <a:lnSpc>
                <a:spcPct val="110000"/>
              </a:lnSpc>
            </a:pPr>
            <a:r>
              <a:rPr lang="en-US" dirty="0" smtClean="0"/>
              <a:t>Built-in ORM tools in .NET Framework and VS</a:t>
            </a:r>
          </a:p>
          <a:p>
            <a:pPr lvl="1">
              <a:lnSpc>
                <a:spcPct val="110000"/>
              </a:lnSpc>
            </a:pPr>
            <a:r>
              <a:rPr lang="en-US" dirty="0" smtClean="0"/>
              <a:t>Entity Framework (</a:t>
            </a:r>
            <a:r>
              <a:rPr lang="en-US" dirty="0" smtClean="0">
                <a:solidFill>
                  <a:schemeClr val="accent5">
                    <a:lumMod val="20000"/>
                    <a:lumOff val="80000"/>
                  </a:schemeClr>
                </a:solidFill>
              </a:rPr>
              <a:t>LINQ-to-Entities</a:t>
            </a:r>
            <a:r>
              <a:rPr lang="en-US" dirty="0" smtClean="0"/>
              <a:t>)</a:t>
            </a:r>
            <a:endParaRPr lang="en-US" dirty="0"/>
          </a:p>
          <a:p>
            <a:pPr lvl="1">
              <a:lnSpc>
                <a:spcPct val="110000"/>
              </a:lnSpc>
            </a:pPr>
            <a:r>
              <a:rPr lang="en-US" dirty="0" smtClean="0">
                <a:solidFill>
                  <a:schemeClr val="accent5">
                    <a:lumMod val="20000"/>
                    <a:lumOff val="80000"/>
                  </a:schemeClr>
                </a:solidFill>
              </a:rPr>
              <a:t>LINQ-to-SQL</a:t>
            </a:r>
          </a:p>
          <a:p>
            <a:pPr lvl="1">
              <a:lnSpc>
                <a:spcPct val="110000"/>
              </a:lnSpc>
            </a:pPr>
            <a:r>
              <a:rPr lang="en-US" dirty="0" smtClean="0"/>
              <a:t>Both combine entity class mappings and code generation, SQL is generated at runtime</a:t>
            </a:r>
          </a:p>
          <a:p>
            <a:pPr>
              <a:lnSpc>
                <a:spcPct val="110000"/>
              </a:lnSpc>
            </a:pPr>
            <a:r>
              <a:rPr lang="en-US" dirty="0" smtClean="0"/>
              <a:t>Third party ORM tools</a:t>
            </a:r>
          </a:p>
          <a:p>
            <a:pPr lvl="1">
              <a:lnSpc>
                <a:spcPct val="110000"/>
              </a:lnSpc>
            </a:pPr>
            <a:r>
              <a:rPr lang="en-US" noProof="1" smtClean="0"/>
              <a:t>NHibernate</a:t>
            </a:r>
            <a:r>
              <a:rPr lang="en-US" dirty="0" smtClean="0"/>
              <a:t> – the old daddy of ORM</a:t>
            </a:r>
          </a:p>
          <a:p>
            <a:pPr lvl="1">
              <a:lnSpc>
                <a:spcPct val="110000"/>
              </a:lnSpc>
            </a:pPr>
            <a:r>
              <a:rPr lang="en-US" dirty="0" smtClean="0"/>
              <a:t>Telerik </a:t>
            </a:r>
            <a:r>
              <a:rPr lang="en-US" dirty="0" err="1" smtClean="0"/>
              <a:t>DataAccess</a:t>
            </a:r>
            <a:r>
              <a:rPr lang="en-US" dirty="0" smtClean="0"/>
              <a:t> </a:t>
            </a:r>
            <a:r>
              <a:rPr lang="en-US" dirty="0" smtClean="0"/>
              <a:t>ORM</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2068686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33400" y="2514600"/>
            <a:ext cx="8305800" cy="914400"/>
          </a:xfrm>
        </p:spPr>
        <p:txBody>
          <a:bodyPr/>
          <a:lstStyle/>
          <a:p>
            <a:r>
              <a:rPr lang="en-US" dirty="0" smtClean="0"/>
              <a:t>Entity Framework</a:t>
            </a:r>
            <a:endParaRPr lang="bg-BG" dirty="0"/>
          </a:p>
        </p:txBody>
      </p:sp>
      <p:sp>
        <p:nvSpPr>
          <p:cNvPr id="7" name="Subtitle 6"/>
          <p:cNvSpPr>
            <a:spLocks noGrp="1"/>
          </p:cNvSpPr>
          <p:nvPr>
            <p:ph type="subTitle" idx="1"/>
          </p:nvPr>
        </p:nvSpPr>
        <p:spPr>
          <a:xfrm>
            <a:off x="1371600" y="3352800"/>
            <a:ext cx="6400800" cy="569120"/>
          </a:xfrm>
        </p:spPr>
        <p:txBody>
          <a:bodyPr/>
          <a:lstStyle/>
          <a:p>
            <a:r>
              <a:rPr lang="en-US" dirty="0" smtClean="0"/>
              <a:t>Object Relation Persistence Framework</a:t>
            </a:r>
            <a:endParaRPr lang="bg-BG" dirty="0"/>
          </a:p>
        </p:txBody>
      </p:sp>
      <p:pic>
        <p:nvPicPr>
          <p:cNvPr id="21506" name="Picture 2" descr="http://www.awicons.com/stock-icons/3d-artistic-icons/preview/framework.pn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5562600" y="647700"/>
            <a:ext cx="2895600" cy="1409700"/>
          </a:xfrm>
          <a:prstGeom prst="roundRect">
            <a:avLst>
              <a:gd name="adj" fmla="val 4317"/>
            </a:avLst>
          </a:prstGeom>
          <a:solidFill>
            <a:srgbClr val="FFFFFF">
              <a:shade val="85000"/>
            </a:srgbClr>
          </a:solidFill>
          <a:ln>
            <a:noFill/>
          </a:ln>
          <a:effectLst>
            <a:reflection blurRad="12700" stA="38000" endPos="28000" dist="5000" dir="5400000" sy="-100000" algn="bl" rotWithShape="0"/>
          </a:effectLst>
        </p:spPr>
      </p:pic>
      <p:pic>
        <p:nvPicPr>
          <p:cNvPr id="21509" name="Picture 5" descr="E:\Movies\Job Projects\Current Job\2.9. LINQ to SQL\Untitled.png"/>
          <p:cNvPicPr>
            <a:picLocks noChangeAspect="1" noChangeArrowheads="1"/>
          </p:cNvPicPr>
          <p:nvPr/>
        </p:nvPicPr>
        <p:blipFill>
          <a:blip r:embed="rId3" cstate="screen">
            <a:lum/>
            <a:extLst>
              <a:ext uri="{28A0092B-C50C-407E-A947-70E740481C1C}">
                <a14:useLocalDpi xmlns:a14="http://schemas.microsoft.com/office/drawing/2010/main" val="0"/>
              </a:ext>
            </a:extLst>
          </a:blip>
          <a:srcRect/>
          <a:stretch>
            <a:fillRect/>
          </a:stretch>
        </p:blipFill>
        <p:spPr bwMode="auto">
          <a:xfrm rot="677335" flipH="1" flipV="1">
            <a:off x="990376" y="4427350"/>
            <a:ext cx="3847938" cy="1811814"/>
          </a:xfrm>
          <a:prstGeom prst="roundRect">
            <a:avLst>
              <a:gd name="adj" fmla="val 5574"/>
            </a:avLst>
          </a:prstGeom>
          <a:solidFill>
            <a:schemeClr val="accent6">
              <a:lumMod val="20000"/>
              <a:lumOff val="80000"/>
            </a:schemeClr>
          </a:solidFill>
          <a:effectLst/>
          <a:scene3d>
            <a:camera prst="perspectiveContrastingRightFacing"/>
            <a:lightRig rig="chilly" dir="t">
              <a:rot lat="0" lon="0" rev="16200000"/>
            </a:lightRig>
          </a:scene3d>
          <a:sp3d contourW="12700" prstMaterial="softEdge">
            <a:contourClr>
              <a:srgbClr val="42A5BC"/>
            </a:contourClr>
          </a:sp3d>
        </p:spPr>
      </p:pic>
      <p:pic>
        <p:nvPicPr>
          <p:cNvPr id="12" name="Picture 5"/>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rot="345060" flipH="1">
            <a:off x="2373702" y="747768"/>
            <a:ext cx="1300172" cy="1261362"/>
          </a:xfrm>
          <a:prstGeom prst="rect">
            <a:avLst/>
          </a:prstGeom>
          <a:noFill/>
          <a:ln w="9525">
            <a:noFill/>
            <a:miter lim="800000"/>
            <a:headEnd/>
            <a:tailEnd/>
          </a:ln>
          <a:effectLst/>
        </p:spPr>
      </p:pic>
      <p:pic>
        <p:nvPicPr>
          <p:cNvPr id="1026" name="Picture 2" descr="http://www.theserverside.net/tt/articles/content/IntroducingEntityFramework/figure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4232134"/>
            <a:ext cx="1600200" cy="2102288"/>
          </a:xfrm>
          <a:prstGeom prst="roundRect">
            <a:avLst>
              <a:gd name="adj" fmla="val 2862"/>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0010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5c0ed1f3aaa5b921b3638c123e4eb489bc123"/>
</p:tagLst>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10640</TotalTime>
  <Words>2129</Words>
  <Application>Microsoft Office PowerPoint</Application>
  <PresentationFormat>On-screen Show (4:3)</PresentationFormat>
  <Paragraphs>351</Paragraphs>
  <Slides>46</Slides>
  <Notes>5</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Telerik Academy</vt:lpstr>
      <vt:lpstr>PowerPoint Presentation</vt:lpstr>
      <vt:lpstr>Table of Contents</vt:lpstr>
      <vt:lpstr>Introduction to ORM</vt:lpstr>
      <vt:lpstr>ORM Technologies</vt:lpstr>
      <vt:lpstr>ORM Frameworks</vt:lpstr>
      <vt:lpstr>ORM Mapping – Example</vt:lpstr>
      <vt:lpstr>ORM Advantages</vt:lpstr>
      <vt:lpstr>ORM Frameworks in .NET</vt:lpstr>
      <vt:lpstr>Entity Framework</vt:lpstr>
      <vt:lpstr>Overview of EF</vt:lpstr>
      <vt:lpstr>Entity Framework Features</vt:lpstr>
      <vt:lpstr>Entity Framework Features (2)</vt:lpstr>
      <vt:lpstr>Basic Workflow</vt:lpstr>
      <vt:lpstr>Basic Workflow (2)</vt:lpstr>
      <vt:lpstr>EF Components</vt:lpstr>
      <vt:lpstr>EF Components (2)</vt:lpstr>
      <vt:lpstr>EF Runtime Metadata</vt:lpstr>
      <vt:lpstr>The Entity Framework Designer in Visual Studio</vt:lpstr>
      <vt:lpstr>Reading Data with Entity Framework</vt:lpstr>
      <vt:lpstr>The DbContext Class</vt:lpstr>
      <vt:lpstr>Using DbContext Class</vt:lpstr>
      <vt:lpstr>Reading Data with LINQ Query</vt:lpstr>
      <vt:lpstr>Reading Data with LINQ Query</vt:lpstr>
      <vt:lpstr>Logging the Native SQL Queries</vt:lpstr>
      <vt:lpstr>Retrieving Data with LINQ to Entities</vt:lpstr>
      <vt:lpstr>Create, Update, Delete using Entity Framework</vt:lpstr>
      <vt:lpstr>Creating New Data</vt:lpstr>
      <vt:lpstr>Cascading Inserts</vt:lpstr>
      <vt:lpstr>Updating Existing Data</vt:lpstr>
      <vt:lpstr>Deleting Existing Data</vt:lpstr>
      <vt:lpstr>CRUD Operations with Entity Framework</vt:lpstr>
      <vt:lpstr>Extending Entity Classes</vt:lpstr>
      <vt:lpstr>Extending Entity Classes</vt:lpstr>
      <vt:lpstr>Extending Entity Classes</vt:lpstr>
      <vt:lpstr>Attaching and Detaching Objects</vt:lpstr>
      <vt:lpstr>Attaching and Detaching Objects</vt:lpstr>
      <vt:lpstr>Attaching Detached Objects</vt:lpstr>
      <vt:lpstr>Detaching Objects</vt:lpstr>
      <vt:lpstr>Attaching Objects</vt:lpstr>
      <vt:lpstr>Attaching and Detaching Objects</vt:lpstr>
      <vt:lpstr>Entity Framework</vt:lpstr>
      <vt:lpstr>Homework</vt:lpstr>
      <vt:lpstr>Homework (2)</vt:lpstr>
      <vt:lpstr>Homework (3)</vt:lpstr>
      <vt:lpstr>Homework (4)</vt:lpstr>
      <vt:lpstr>Free Trainings @ Telerik Academy</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High-Quality Code - Unit Testing</dc:title>
  <dc:subject>Telerik Software Academy</dc:subject>
  <dc:creator>Svetlin Nakov;Nikolay Kostov</dc:creator>
  <cp:keywords>code, quality, code quality, C#, JS, programming</cp:keywords>
  <cp:lastModifiedBy>Ivaylo Kenov</cp:lastModifiedBy>
  <cp:revision>2061</cp:revision>
  <dcterms:created xsi:type="dcterms:W3CDTF">2007-12-08T16:03:35Z</dcterms:created>
  <dcterms:modified xsi:type="dcterms:W3CDTF">2014-12-15T09:45:37Z</dcterms:modified>
  <cp:category>quality code, software engineering</cp:category>
</cp:coreProperties>
</file>