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9" r:id="rId9"/>
    <p:sldId id="265" r:id="rId10"/>
    <p:sldId id="268" r:id="rId11"/>
    <p:sldId id="269" r:id="rId12"/>
    <p:sldId id="267" r:id="rId13"/>
    <p:sldId id="270" r:id="rId14"/>
    <p:sldId id="272" r:id="rId15"/>
    <p:sldId id="310" r:id="rId16"/>
    <p:sldId id="311" r:id="rId17"/>
    <p:sldId id="271" r:id="rId18"/>
    <p:sldId id="273" r:id="rId19"/>
    <p:sldId id="275" r:id="rId20"/>
    <p:sldId id="276" r:id="rId21"/>
    <p:sldId id="278" r:id="rId22"/>
    <p:sldId id="279" r:id="rId23"/>
    <p:sldId id="277" r:id="rId24"/>
    <p:sldId id="280" r:id="rId25"/>
    <p:sldId id="282" r:id="rId26"/>
    <p:sldId id="281" r:id="rId27"/>
    <p:sldId id="288" r:id="rId28"/>
    <p:sldId id="301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297" r:id="rId39"/>
    <p:sldId id="300" r:id="rId40"/>
    <p:sldId id="302" r:id="rId41"/>
    <p:sldId id="303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58A9-3328-4936-84BB-62FA6B49DF00}" type="datetimeFigureOut">
              <a:rPr lang="en-US" smtClean="0"/>
              <a:t>30-Jan-14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E3AC-ADD2-44C5-800B-A1E0573C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9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many faces of OOP in JavaScript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956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OOP aims to the way of OOP in C-like languages</a:t>
            </a:r>
          </a:p>
          <a:p>
            <a:pPr lvl="1"/>
            <a:r>
              <a:rPr lang="en-US" dirty="0" smtClean="0"/>
              <a:t>Like C/C++, Java, C# and others</a:t>
            </a:r>
          </a:p>
          <a:p>
            <a:pPr lvl="1"/>
            <a:r>
              <a:rPr lang="en-US" dirty="0" smtClean="0"/>
              <a:t>Also called Functional OOP</a:t>
            </a:r>
          </a:p>
          <a:p>
            <a:r>
              <a:rPr lang="en-US" dirty="0" smtClean="0"/>
              <a:t>We define a function, that is used as a constructor and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These functions are called function constructors</a:t>
            </a:r>
          </a:p>
          <a:p>
            <a:pPr lvl="1"/>
            <a:r>
              <a:rPr lang="en-US" dirty="0" smtClean="0"/>
              <a:t>They create an object with the given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7865"/>
            <a:ext cx="8686800" cy="2246769"/>
          </a:xfrm>
        </p:spPr>
        <p:txBody>
          <a:bodyPr/>
          <a:lstStyle/>
          <a:p>
            <a:r>
              <a:rPr lang="en-US" dirty="0" smtClean="0"/>
              <a:t>Almost every function can be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This creates an object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the instance of the object that is initialized with the function constructor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69890"/>
            <a:ext cx="8077200" cy="3131627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return "Hello! My name is " +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/>
              <a:t>var </a:t>
            </a:r>
            <a:r>
              <a:rPr lang="en-US" dirty="0" err="1"/>
              <a:t>joro</a:t>
            </a:r>
            <a:r>
              <a:rPr lang="en-US" dirty="0"/>
              <a:t> = new Person("Joro", "</a:t>
            </a:r>
            <a:r>
              <a:rPr lang="en-US" dirty="0" err="1"/>
              <a:t>Mentata</a:t>
            </a:r>
            <a:r>
              <a:rPr lang="en-US" dirty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/>
              <a:t>new Person</a:t>
            </a:r>
            <a:r>
              <a:rPr lang="en-US" dirty="0" smtClean="0"/>
              <a:t>("</a:t>
            </a:r>
            <a:r>
              <a:rPr lang="en-US" dirty="0" err="1" smtClean="0"/>
              <a:t>Pesho</a:t>
            </a:r>
            <a:r>
              <a:rPr lang="en-US" dirty="0" smtClean="0"/>
              <a:t>", "</a:t>
            </a:r>
            <a:r>
              <a:rPr lang="en-US" dirty="0" err="1" smtClean="0"/>
              <a:t>Vodkata</a:t>
            </a:r>
            <a:r>
              <a:rPr lang="en-US" dirty="0" smtClean="0"/>
              <a:t>"); console.log(</a:t>
            </a:r>
            <a:r>
              <a:rPr lang="en-US" dirty="0" err="1" smtClean="0"/>
              <a:t>joro.introduce</a:t>
            </a:r>
            <a:r>
              <a:rPr lang="en-US" dirty="0" smtClean="0"/>
              <a:t>());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//logs </a:t>
            </a:r>
            <a:r>
              <a:rPr lang="en-US" dirty="0"/>
              <a:t>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Hello! My name is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Joro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Mentata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pesho.introduce</a:t>
            </a:r>
            <a:r>
              <a:rPr lang="en-US" dirty="0" smtClean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0674"/>
            <a:ext cx="8686800" cy="367023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Inheritance is a way to extend the functionality of an object, into another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Student inherits Person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Person inherits Mammal, etc…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JavaScript, inheritance is achieved by setting the prototype of the derived type to an instance of the super 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317387"/>
            <a:ext cx="8077200" cy="923330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Person();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6231669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student = new Student("</a:t>
            </a:r>
            <a:r>
              <a:rPr lang="en-US" sz="1800" dirty="0" err="1" smtClean="0"/>
              <a:t>Kiro</a:t>
            </a:r>
            <a:r>
              <a:rPr lang="en-US" sz="1800" dirty="0" smtClean="0"/>
              <a:t>", "</a:t>
            </a:r>
            <a:r>
              <a:rPr lang="en-US" sz="1800" dirty="0" err="1" smtClean="0"/>
              <a:t>Troikata</a:t>
            </a:r>
            <a:r>
              <a:rPr lang="en-US" sz="1800" dirty="0" smtClean="0"/>
              <a:t>", 7);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5234093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Now all instances of type Student are also of type Person and have Person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4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0439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Since JavaScript is prototype-oriented programing language,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 is done through prototypes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implement inheritance set the prototype of an object to its parent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set the correct constructor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4214456"/>
            <a:ext cx="8077200" cy="2400657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 age){ </a:t>
            </a:r>
          </a:p>
          <a:p>
            <a:r>
              <a:rPr lang="en-US" dirty="0" smtClean="0"/>
              <a:t>  this.name </a:t>
            </a:r>
            <a:r>
              <a:rPr lang="en-US" dirty="0"/>
              <a:t>= name; </a:t>
            </a:r>
            <a:r>
              <a:rPr lang="en-US" dirty="0" err="1"/>
              <a:t>this.age</a:t>
            </a:r>
            <a:r>
              <a:rPr lang="en-US" dirty="0"/>
              <a:t> = age</a:t>
            </a:r>
            <a:r>
              <a:rPr lang="en-US" dirty="0" smtClean="0"/>
              <a:t>;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function Student(name, age, grade){</a:t>
            </a:r>
          </a:p>
          <a:p>
            <a:r>
              <a:rPr lang="en-US" dirty="0"/>
              <a:t> </a:t>
            </a:r>
            <a:r>
              <a:rPr lang="en-US" dirty="0" smtClean="0"/>
              <a:t> this.name = name; </a:t>
            </a:r>
            <a:r>
              <a:rPr lang="en-US" dirty="0" err="1" smtClean="0"/>
              <a:t>this.age</a:t>
            </a:r>
            <a:r>
              <a:rPr lang="en-US" dirty="0" smtClean="0"/>
              <a:t> = age; </a:t>
            </a:r>
            <a:r>
              <a:rPr lang="en-US" dirty="0" err="1" smtClean="0"/>
              <a:t>this.grade</a:t>
            </a:r>
            <a:r>
              <a:rPr lang="en-US" dirty="0" smtClean="0"/>
              <a:t> = grade;}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Student.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= new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Student.prototype.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constructor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isStudentPerson</a:t>
            </a:r>
            <a:r>
              <a:rPr lang="en-US" dirty="0" smtClean="0"/>
              <a:t> = new Student() instanceof Person;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1" y="4544157"/>
            <a:ext cx="4677508" cy="351692"/>
          </a:xfrm>
          <a:prstGeom prst="round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5240376"/>
            <a:ext cx="4677508" cy="351692"/>
          </a:xfrm>
          <a:prstGeom prst="round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08159" y="4363920"/>
            <a:ext cx="2678996" cy="783193"/>
          </a:xfrm>
          <a:prstGeom prst="wedgeRoundRectCallout">
            <a:avLst>
              <a:gd name="adj1" fmla="val -63442"/>
              <a:gd name="adj2" fmla="val 113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Not quite good right?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08159" y="4363919"/>
            <a:ext cx="2678996" cy="783193"/>
          </a:xfrm>
          <a:prstGeom prst="wedgeRoundRectCallout">
            <a:avLst>
              <a:gd name="adj1" fmla="val -61807"/>
              <a:gd name="adj2" fmla="val 589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Not quite good right?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 smtClean="0"/>
              <a:t>Inheritance Using parent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649"/>
            <a:ext cx="8686800" cy="5629275"/>
          </a:xfrm>
        </p:spPr>
        <p:txBody>
          <a:bodyPr/>
          <a:lstStyle/>
          <a:p>
            <a:r>
              <a:rPr lang="en-US" dirty="0" smtClean="0"/>
              <a:t>Yet this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fully-usable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The parent constructor is not reused</a:t>
            </a:r>
          </a:p>
          <a:p>
            <a:pPr lvl="1"/>
            <a:r>
              <a:rPr lang="en-US" dirty="0" smtClean="0"/>
              <a:t>Yes, but how?</a:t>
            </a:r>
          </a:p>
          <a:p>
            <a:r>
              <a:rPr lang="en-US" dirty="0" smtClean="0"/>
              <a:t>Remember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Person is just a function, so it has them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04825" y="4195406"/>
            <a:ext cx="8239860" cy="2185214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Person(name, age){ </a:t>
            </a:r>
          </a:p>
          <a:p>
            <a:r>
              <a:rPr lang="en-US" sz="1800" dirty="0" smtClean="0"/>
              <a:t>  this.name </a:t>
            </a:r>
            <a:r>
              <a:rPr lang="en-US" sz="1800" dirty="0"/>
              <a:t>= name; </a:t>
            </a:r>
            <a:r>
              <a:rPr lang="en-US" sz="1800" dirty="0" err="1"/>
              <a:t>this.age</a:t>
            </a:r>
            <a:r>
              <a:rPr lang="en-US" sz="1800" dirty="0"/>
              <a:t> = age</a:t>
            </a:r>
            <a:r>
              <a:rPr lang="en-US" sz="1800" dirty="0" smtClean="0"/>
              <a:t>; }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Student(name, age, grade){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Person.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(this, arguments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 //</a:t>
            </a:r>
            <a:r>
              <a:rPr lang="en-US" sz="1800" dirty="0" err="1" smtClean="0"/>
              <a:t>Person.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call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(this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, name, age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this.grade</a:t>
            </a:r>
            <a:r>
              <a:rPr lang="en-US" sz="1800" dirty="0" smtClean="0"/>
              <a:t> = grade;}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Student.prototype</a:t>
            </a:r>
            <a:r>
              <a:rPr lang="en-US" sz="1800" dirty="0" smtClean="0"/>
              <a:t> = new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Student.prototype.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constructor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18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041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Modifiers in Classical Inheritance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770562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2780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Classical OOP supports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of the state and behavior of an object can be hidden to outside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with closures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hidden (private), just initialize it inside the function constructor (with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visible(public) to outside objects, attach it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5313484"/>
            <a:ext cx="8077200" cy="1323439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this.sayName</a:t>
            </a:r>
            <a:r>
              <a:rPr lang="en-US" dirty="0" smtClean="0"/>
              <a:t> = function() { return </a:t>
            </a:r>
            <a:r>
              <a:rPr lang="en-US" dirty="0" err="1" smtClean="0"/>
              <a:t>fullname</a:t>
            </a:r>
            <a:r>
              <a:rPr lang="en-US" dirty="0" smtClean="0"/>
              <a:t>; };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6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46" y="1406769"/>
            <a:ext cx="8510954" cy="52988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Prototype and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Classical and Prototypal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OOP Patterns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5954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855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Support for hidden (private) data is costly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function should have an access to a private object, the function and the object should be declared in the same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the function 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constructors</a:t>
            </a:r>
            <a:r>
              <a:rPr lang="en-US" dirty="0" smtClean="0"/>
              <a:t> are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time an object is instantiated with a function constructor, all member functions are created anew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we have N Persons, there will be N identical functions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48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</a:t>
            </a:r>
            <a:r>
              <a:rPr lang="en-US" dirty="0" smtClean="0"/>
              <a:t>Functions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372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Coping of the same function many times gets both runtime and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function constructor with 15 different public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100 objects that are created with this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smtClean="0"/>
              <a:t>are 1500 </a:t>
            </a:r>
            <a:r>
              <a:rPr lang="en-US" dirty="0" smtClean="0"/>
              <a:t>functions, when they can be just 15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solution?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private data only when it is really necessary</a:t>
            </a:r>
          </a:p>
        </p:txBody>
      </p:sp>
    </p:spTree>
    <p:extLst>
      <p:ext uri="{BB962C8B-B14F-4D97-AF65-F5344CB8AC3E}">
        <p14:creationId xmlns:p14="http://schemas.microsoft.com/office/powerpoint/2010/main" val="2055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Duplications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700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solution to duplicated member functions is to make all the data public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then attach the methods to the prototype of the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all instances of this function constructor share the same prototype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4144114"/>
            <a:ext cx="8686800" cy="2585323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;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 = </a:t>
            </a:r>
            <a:r>
              <a:rPr lang="en-US" sz="1800" dirty="0" err="1" smtClean="0"/>
              <a:t>lname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Person.prototype</a:t>
            </a:r>
            <a:r>
              <a:rPr lang="en-US" sz="1800" dirty="0" smtClean="0"/>
              <a:t> = {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fullname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function(){ return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+ " " +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; },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changeFName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){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 ||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;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Functional inheritance can be achieved by extending the prototype of the Function object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053687"/>
            <a:ext cx="8077200" cy="2862322"/>
          </a:xfrm>
        </p:spPr>
        <p:txBody>
          <a:bodyPr/>
          <a:lstStyle/>
          <a:p>
            <a:r>
              <a:rPr lang="en-US" dirty="0" err="1"/>
              <a:t>Function.prototype.inherit</a:t>
            </a:r>
            <a:r>
              <a:rPr lang="en-US" dirty="0"/>
              <a:t> = function(parent) {</a:t>
            </a:r>
          </a:p>
          <a:p>
            <a:r>
              <a:rPr lang="en-US" dirty="0" smtClean="0"/>
              <a:t>  </a:t>
            </a:r>
            <a:r>
              <a:rPr lang="en-US" dirty="0"/>
              <a:t>var </a:t>
            </a:r>
            <a:r>
              <a:rPr lang="en-US" dirty="0" err="1"/>
              <a:t>oldPrototype</a:t>
            </a:r>
            <a:r>
              <a:rPr lang="en-US" dirty="0"/>
              <a:t> = </a:t>
            </a:r>
            <a:r>
              <a:rPr lang="en-US" dirty="0" err="1"/>
              <a:t>this.prototype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var prototype = new parent();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</a:t>
            </a:r>
            <a:r>
              <a:rPr lang="en-US" dirty="0"/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(prototype);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this.prototype._super</a:t>
            </a:r>
            <a:r>
              <a:rPr lang="en-US" dirty="0"/>
              <a:t> = prototype;</a:t>
            </a:r>
          </a:p>
          <a:p>
            <a:r>
              <a:rPr lang="en-US" dirty="0" smtClean="0"/>
              <a:t>  </a:t>
            </a:r>
            <a:r>
              <a:rPr lang="en-US" dirty="0"/>
              <a:t>for (var prop in </a:t>
            </a:r>
            <a:r>
              <a:rPr lang="en-US" dirty="0" err="1"/>
              <a:t>oldPrototype</a:t>
            </a:r>
            <a:r>
              <a:rPr lang="en-US" dirty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/>
              <a:t>this.prototype</a:t>
            </a:r>
            <a:r>
              <a:rPr lang="en-US" dirty="0"/>
              <a:t>[prop] = </a:t>
            </a:r>
            <a:r>
              <a:rPr lang="en-US" dirty="0" err="1"/>
              <a:t>oldPrototype</a:t>
            </a:r>
            <a:r>
              <a:rPr lang="en-US" dirty="0"/>
              <a:t>[prop];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963433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we can inherit this way: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59651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Person = </a:t>
            </a:r>
            <a:r>
              <a:rPr lang="en-US" dirty="0" err="1" smtClean="0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/>
              <a:t>var </a:t>
            </a:r>
            <a:r>
              <a:rPr lang="en-US" dirty="0" smtClean="0"/>
              <a:t>Student </a:t>
            </a:r>
            <a:r>
              <a:rPr lang="en-US" dirty="0"/>
              <a:t>= </a:t>
            </a:r>
            <a:r>
              <a:rPr lang="en-US" dirty="0" err="1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Student.inherit</a:t>
            </a:r>
            <a:r>
              <a:rPr lang="en-US" dirty="0" smtClean="0"/>
              <a:t>(Person);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Prototypal OOP uses the prototype nature of JavaScript to produce objects</a:t>
            </a:r>
          </a:p>
          <a:p>
            <a:pPr lvl="1"/>
            <a:r>
              <a:rPr lang="en-US" dirty="0" smtClean="0"/>
              <a:t>Objects are created from objects, instead of created from functions</a:t>
            </a:r>
          </a:p>
          <a:p>
            <a:r>
              <a:rPr lang="en-US" dirty="0" smtClean="0"/>
              <a:t>In Prototypal OOP all properties of the objects are public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031631"/>
          </a:xfrm>
        </p:spPr>
        <p:txBody>
          <a:bodyPr/>
          <a:lstStyle/>
          <a:p>
            <a:r>
              <a:rPr lang="en-US" dirty="0" smtClean="0"/>
              <a:t>Create an object template</a:t>
            </a:r>
          </a:p>
          <a:p>
            <a:pPr lvl="1"/>
            <a:r>
              <a:rPr lang="en-US" dirty="0" smtClean="0"/>
              <a:t>Then clone it into another object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2215"/>
            <a:ext cx="8077200" cy="2862322"/>
          </a:xfrm>
        </p:spPr>
        <p:txBody>
          <a:bodyPr/>
          <a:lstStyle/>
          <a:p>
            <a:r>
              <a:rPr lang="en-US" dirty="0" smtClean="0"/>
              <a:t>var Person =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: function(){ …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: function(){ …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pesho.init</a:t>
            </a:r>
            <a:r>
              <a:rPr lang="en-US" dirty="0" smtClean="0"/>
              <a:t>("Peter", "</a:t>
            </a:r>
            <a:r>
              <a:rPr lang="en-US" dirty="0" err="1" smtClean="0"/>
              <a:t>Petrov</a:t>
            </a:r>
            <a:r>
              <a:rPr lang="en-US" dirty="0" smtClean="0"/>
              <a:t>", "</a:t>
            </a:r>
            <a:r>
              <a:rPr lang="en-US" dirty="0" err="1" smtClean="0"/>
              <a:t>Pesho</a:t>
            </a:r>
            <a:r>
              <a:rPr lang="en-US" dirty="0" smtClean="0"/>
              <a:t> </a:t>
            </a:r>
            <a:r>
              <a:rPr lang="en-US" dirty="0" err="1" smtClean="0"/>
              <a:t>Vodkata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joro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joro.init</a:t>
            </a:r>
            <a:r>
              <a:rPr lang="en-US" dirty="0" smtClean="0"/>
              <a:t>("Georgi", "Georgiev", "Joro </a:t>
            </a:r>
            <a:r>
              <a:rPr lang="en-US" dirty="0" err="1" smtClean="0"/>
              <a:t>Mentata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52714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Objects create objects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22552" y="2555253"/>
            <a:ext cx="1881843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object template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77708" y="5042219"/>
            <a:ext cx="2499946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init to initialize the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2679"/>
            <a:ext cx="8686800" cy="11695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not supported everywhere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be shimmed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74636"/>
            <a:ext cx="8077200" cy="2246769"/>
          </a:xfrm>
        </p:spPr>
        <p:txBody>
          <a:bodyPr/>
          <a:lstStyle/>
          <a:p>
            <a:r>
              <a:rPr lang="en-US" dirty="0"/>
              <a:t>if(!</a:t>
            </a:r>
            <a:r>
              <a:rPr lang="en-US" dirty="0" err="1" smtClean="0"/>
              <a:t>Object.create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Object.create</a:t>
            </a:r>
            <a:r>
              <a:rPr lang="en-US" dirty="0" smtClean="0"/>
              <a:t> </a:t>
            </a:r>
            <a:r>
              <a:rPr lang="en-US" dirty="0"/>
              <a:t>= function(</a:t>
            </a:r>
            <a:r>
              <a:rPr lang="en-US" dirty="0" err="1"/>
              <a:t>obj</a:t>
            </a:r>
            <a:r>
              <a:rPr lang="en-US" dirty="0"/>
              <a:t>){</a:t>
            </a:r>
          </a:p>
          <a:p>
            <a:r>
              <a:rPr lang="en-US" dirty="0"/>
              <a:t>    function f(){};</a:t>
            </a:r>
          </a:p>
          <a:p>
            <a:r>
              <a:rPr lang="en-US" dirty="0"/>
              <a:t>    </a:t>
            </a:r>
            <a:r>
              <a:rPr lang="en-US" dirty="0" err="1"/>
              <a:t>f.prototype</a:t>
            </a:r>
            <a:r>
              <a:rPr lang="en-US" dirty="0"/>
              <a:t>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return new f();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558990"/>
            <a:ext cx="8686800" cy="224676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Create an empty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its prototype to the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and return an instance of the function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 Shim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4064"/>
            <a:ext cx="8686800" cy="3859821"/>
          </a:xfrm>
        </p:spPr>
        <p:txBody>
          <a:bodyPr>
            <a:spAutoFit/>
          </a:bodyPr>
          <a:lstStyle/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Prototypal inheritance is not like classical inheritance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prototypal inheritance all instances are created </a:t>
            </a:r>
            <a:r>
              <a:rPr lang="en-US" dirty="0" smtClean="0"/>
              <a:t>from common JavaScript object</a:t>
            </a:r>
            <a:endParaRPr lang="en-US" dirty="0"/>
          </a:p>
          <a:p>
            <a:pPr lvl="2">
              <a:lnSpc>
                <a:spcPts val="38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 not work</a:t>
            </a:r>
          </a:p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inheritance is much like the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Object.create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(),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adds more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properties to the object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680441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Person = {…}</a:t>
            </a:r>
          </a:p>
          <a:p>
            <a:r>
              <a:rPr lang="en-US" dirty="0" smtClean="0"/>
              <a:t>Var Student = </a:t>
            </a:r>
            <a:r>
              <a:rPr lang="en-US" dirty="0" err="1" smtClean="0"/>
              <a:t>Person.extend</a:t>
            </a:r>
            <a:r>
              <a:rPr lang="en-US" dirty="0" smtClean="0"/>
              <a:t>({…});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5471749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Extend the Person object and add Student specific functionality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0555"/>
            <a:ext cx="8686800" cy="1015663"/>
          </a:xfrm>
        </p:spPr>
        <p:txBody>
          <a:bodyPr/>
          <a:lstStyle/>
          <a:p>
            <a:r>
              <a:rPr lang="en-US" dirty="0" smtClean="0"/>
              <a:t>The implementation of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object.extend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custom and must be implemented manually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702174"/>
            <a:ext cx="8077200" cy="2862322"/>
          </a:xfrm>
        </p:spPr>
        <p:txBody>
          <a:bodyPr/>
          <a:lstStyle/>
          <a:p>
            <a:r>
              <a:rPr lang="en-US" dirty="0" err="1"/>
              <a:t>Object.prototype.extend</a:t>
            </a:r>
            <a:r>
              <a:rPr lang="en-US" dirty="0"/>
              <a:t> = function(properties)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/>
              <a:t>f() {};</a:t>
            </a:r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(this);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prop in properties)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f.prototype</a:t>
            </a:r>
            <a:r>
              <a:rPr lang="en-US" dirty="0"/>
              <a:t>[prop] = properties[prop];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_super</a:t>
            </a:r>
            <a:r>
              <a:rPr lang="en-US" dirty="0"/>
              <a:t> = this;</a:t>
            </a:r>
          </a:p>
          <a:p>
            <a:r>
              <a:rPr lang="en-US" dirty="0" smtClean="0"/>
              <a:t>  return </a:t>
            </a:r>
            <a:r>
              <a:rPr lang="en-US" dirty="0"/>
              <a:t>new f();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41398" y="3102373"/>
            <a:ext cx="2474002" cy="1123712"/>
          </a:xfrm>
          <a:prstGeom prst="wedgeRoundRectCallout">
            <a:avLst>
              <a:gd name="adj1" fmla="val -78092"/>
              <a:gd name="adj2" fmla="val -98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the prototype to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extended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5052" y="4412041"/>
            <a:ext cx="2474002" cy="783193"/>
          </a:xfrm>
          <a:prstGeom prst="wedgeRoundRectCallout">
            <a:avLst>
              <a:gd name="adj1" fmla="val -79158"/>
              <a:gd name="adj2" fmla="val -638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derived object properties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29375" y="5357531"/>
            <a:ext cx="2474002" cy="783193"/>
          </a:xfrm>
          <a:prstGeom prst="wedgeRoundRectCallout">
            <a:avLst>
              <a:gd name="adj1" fmla="val -46462"/>
              <a:gd name="adj2" fmla="val -105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Keep a reference to the super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1034"/>
            <a:ext cx="8686800" cy="43319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JavaScript is prototype-oriented language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Every object has a prototype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 be an empty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prototype contains properties that are shared across all objects with this prototype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The prototype can be used to extend the original functionality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Adding a method to String for escaping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149" y="5276390"/>
            <a:ext cx="8175703" cy="1323439"/>
          </a:xfrm>
        </p:spPr>
        <p:txBody>
          <a:bodyPr/>
          <a:lstStyle/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function()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 smtClean="0"/>
              <a:t>this.replace</a:t>
            </a:r>
            <a:r>
              <a:rPr lang="en-US" dirty="0"/>
              <a:t>(/&amp;/g, "&amp;amp</a:t>
            </a:r>
            <a:r>
              <a:rPr lang="en-US" dirty="0" smtClean="0"/>
              <a:t>;").replace</a:t>
            </a:r>
            <a:r>
              <a:rPr lang="en-US" dirty="0"/>
              <a:t>(/&lt;/g</a:t>
            </a:r>
            <a:r>
              <a:rPr lang="en-US" dirty="0" smtClean="0"/>
              <a:t>,"&amp;</a:t>
            </a:r>
            <a:r>
              <a:rPr lang="en-US" dirty="0" err="1"/>
              <a:t>lt</a:t>
            </a:r>
            <a:r>
              <a:rPr lang="en-US" dirty="0" smtClean="0"/>
              <a:t>;")</a:t>
            </a:r>
          </a:p>
          <a:p>
            <a:r>
              <a:rPr lang="en-US" dirty="0" smtClean="0"/>
              <a:t>             .</a:t>
            </a:r>
            <a:r>
              <a:rPr lang="en-US" dirty="0"/>
              <a:t>replace(/&gt;/g, "&amp;</a:t>
            </a:r>
            <a:r>
              <a:rPr lang="en-US" dirty="0" err="1"/>
              <a:t>gt</a:t>
            </a:r>
            <a:r>
              <a:rPr lang="en-US" dirty="0"/>
              <a:t>;");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 a repository to keep students and teachers in schools</a:t>
            </a:r>
            <a:endParaRPr lang="bg-BG" sz="2800" dirty="0" smtClean="0"/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school have a name, town and classes of </a:t>
            </a:r>
            <a:r>
              <a:rPr lang="en-US" sz="2600" dirty="0" smtClean="0"/>
              <a:t>students</a:t>
            </a:r>
          </a:p>
          <a:p>
            <a:pPr lvl="1"/>
            <a:r>
              <a:rPr lang="en-US" sz="2600" dirty="0"/>
              <a:t>Students have firstname, last name, age and grade</a:t>
            </a:r>
          </a:p>
          <a:p>
            <a:pPr lvl="1"/>
            <a:r>
              <a:rPr lang="en-US" sz="2600" dirty="0"/>
              <a:t>Teachers have firstname, last name, age and </a:t>
            </a:r>
            <a:r>
              <a:rPr lang="en-US" sz="2600" dirty="0" smtClean="0"/>
              <a:t>specialty</a:t>
            </a:r>
            <a:endParaRPr lang="en-US" sz="2600" dirty="0"/>
          </a:p>
          <a:p>
            <a:pPr lvl="1"/>
            <a:r>
              <a:rPr lang="en-US" sz="2600" dirty="0"/>
              <a:t>Students and Teachers can introduce themselves by printing all their non-function properties in the format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PropertyName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PropertyValue</a:t>
            </a:r>
            <a:endParaRPr lang="bg-BG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sz="2200" dirty="0" smtClean="0"/>
              <a:t>Student </a:t>
            </a:r>
            <a:r>
              <a:rPr lang="en-US" sz="2200" dirty="0" err="1"/>
              <a:t>introducement</a:t>
            </a:r>
            <a:r>
              <a:rPr lang="en-US" sz="2200" dirty="0"/>
              <a:t> - Name: Peter Ivanov, Age: 13, </a:t>
            </a:r>
            <a:r>
              <a:rPr lang="en-US" sz="2200" dirty="0" smtClean="0"/>
              <a:t>grade</a:t>
            </a:r>
            <a:r>
              <a:rPr lang="en-US" sz="2200" dirty="0"/>
              <a:t>: </a:t>
            </a:r>
            <a:r>
              <a:rPr lang="en-US" sz="2200" dirty="0" smtClean="0"/>
              <a:t>7</a:t>
            </a:r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*</a:t>
            </a:r>
            <a:r>
              <a:rPr lang="en-US" sz="2800" dirty="0" err="1" smtClean="0"/>
              <a:t>Cont</a:t>
            </a:r>
            <a:r>
              <a:rPr lang="en-US" sz="2800" dirty="0"/>
              <a:t>:</a:t>
            </a:r>
            <a:r>
              <a:rPr lang="en-US" sz="2800" dirty="0" smtClean="0"/>
              <a:t> Implement a repository to keep students and teachers in schools</a:t>
            </a:r>
          </a:p>
          <a:p>
            <a:pPr lvl="1"/>
            <a:r>
              <a:rPr lang="en-US" sz="2600" dirty="0" smtClean="0"/>
              <a:t>Classes have name, capacity of students, a set of students and </a:t>
            </a:r>
            <a:r>
              <a:rPr lang="en-US" sz="2600" dirty="0"/>
              <a:t>a </a:t>
            </a:r>
            <a:r>
              <a:rPr lang="en-US" sz="2600" dirty="0" smtClean="0"/>
              <a:t>form-teacher (</a:t>
            </a:r>
            <a:r>
              <a:rPr lang="bg-BG" sz="2600" dirty="0" smtClean="0"/>
              <a:t>класен ръководител)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the schools repository using Prototypal 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</a:t>
            </a:r>
            <a:r>
              <a:rPr lang="en-US" sz="2800" dirty="0"/>
              <a:t>the schools repository using </a:t>
            </a:r>
            <a:r>
              <a:rPr lang="en-US" sz="2800" dirty="0" smtClean="0"/>
              <a:t>Classical OOP</a:t>
            </a:r>
          </a:p>
          <a:p>
            <a:pPr lvl="1"/>
            <a:endParaRPr lang="bg-BG" sz="2400" dirty="0" smtClean="0"/>
          </a:p>
          <a:p>
            <a:pPr marL="862013" lvl="1" indent="-514350">
              <a:buSzPct val="70000"/>
              <a:tabLst>
                <a:tab pos="282575" algn="l"/>
              </a:tabLst>
            </a:pPr>
            <a:endParaRPr lang="en-US" sz="2400" dirty="0" smtClean="0"/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4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Implement a image slider control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 OOP</a:t>
            </a:r>
          </a:p>
          <a:p>
            <a:pPr lvl="1"/>
            <a:r>
              <a:rPr lang="en-US" sz="2600" dirty="0"/>
              <a:t>The slider has a set of images 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</a:t>
            </a:r>
            <a:r>
              <a:rPr lang="en-US" sz="2600" dirty="0"/>
              <a:t> can be enlarged</a:t>
            </a:r>
          </a:p>
          <a:p>
            <a:pPr lvl="1"/>
            <a:r>
              <a:rPr lang="en-US" sz="2600" dirty="0"/>
              <a:t>Each image in the image slider has a title and two </a:t>
            </a:r>
            <a:r>
              <a:rPr lang="en-US" sz="2600" dirty="0" err="1"/>
              <a:t>urls</a:t>
            </a:r>
            <a:r>
              <a:rPr lang="en-US" sz="2600" dirty="0"/>
              <a:t> (thumbnail </a:t>
            </a:r>
            <a:r>
              <a:rPr lang="en-US" sz="2600" dirty="0" err="1"/>
              <a:t>url</a:t>
            </a:r>
            <a:r>
              <a:rPr lang="en-US" sz="2600" dirty="0"/>
              <a:t> and large image </a:t>
            </a:r>
            <a:r>
              <a:rPr lang="en-US" sz="2600" dirty="0" err="1"/>
              <a:t>url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When an </a:t>
            </a:r>
            <a:r>
              <a:rPr lang="en-US" sz="2600" dirty="0" smtClean="0"/>
              <a:t>image from the thumbnails is clicked</a:t>
            </a:r>
          </a:p>
          <a:p>
            <a:pPr lvl="1"/>
            <a:r>
              <a:rPr lang="en-US" sz="2600" dirty="0" smtClean="0"/>
              <a:t>The slider must have buttons for </a:t>
            </a:r>
            <a:r>
              <a:rPr lang="en-US" sz="2600" dirty="0" err="1" smtClean="0"/>
              <a:t>prev</a:t>
            </a:r>
            <a:r>
              <a:rPr lang="en-US" sz="2600" dirty="0" smtClean="0"/>
              <a:t>/next image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4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Create </a:t>
            </a:r>
            <a:r>
              <a:rPr lang="en-US" sz="2800" dirty="0" smtClean="0"/>
              <a:t>a favorite sites bar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 smtClean="0"/>
              <a:t>favorite </a:t>
            </a:r>
            <a:r>
              <a:rPr lang="en-US" sz="2600" dirty="0"/>
              <a:t>sites bar should keep a set of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set of folders</a:t>
            </a:r>
          </a:p>
          <a:p>
            <a:pPr lvl="1"/>
            <a:r>
              <a:rPr lang="en-US" sz="2600" dirty="0" smtClean="0"/>
              <a:t>Folders have a title and set of </a:t>
            </a:r>
            <a:r>
              <a:rPr lang="en-US" sz="2600" dirty="0" err="1" smtClean="0"/>
              <a:t>urls</a:t>
            </a:r>
            <a:endParaRPr lang="en-US" sz="2600" dirty="0" smtClean="0"/>
          </a:p>
          <a:p>
            <a:pPr lvl="1"/>
            <a:r>
              <a:rPr lang="en-US" sz="2600" dirty="0" err="1" smtClean="0"/>
              <a:t>Urls</a:t>
            </a:r>
            <a:r>
              <a:rPr lang="en-US" sz="2600" dirty="0" smtClean="0"/>
              <a:t> have a title and a </a:t>
            </a:r>
            <a:r>
              <a:rPr lang="en-US" sz="2600" dirty="0" err="1" smtClean="0"/>
              <a:t>url</a:t>
            </a:r>
            <a:endParaRPr lang="en-US" sz="2600" dirty="0" smtClean="0"/>
          </a:p>
          <a:p>
            <a:pPr lvl="1"/>
            <a:r>
              <a:rPr lang="en-US" sz="2600" dirty="0" smtClean="0"/>
              <a:t>The favorite sites bar should have a functionality to display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folders</a:t>
            </a:r>
          </a:p>
          <a:p>
            <a:pPr lvl="1"/>
            <a:r>
              <a:rPr lang="en-US" sz="2600" dirty="0" smtClean="0"/>
              <a:t>If an </a:t>
            </a:r>
            <a:r>
              <a:rPr lang="en-US" sz="2600" dirty="0" err="1" smtClean="0"/>
              <a:t>url</a:t>
            </a:r>
            <a:r>
              <a:rPr lang="en-US" sz="2600" dirty="0" smtClean="0"/>
              <a:t> is clicked, it should be open in new tab in the browser</a:t>
            </a:r>
          </a:p>
          <a:p>
            <a:pPr lvl="1"/>
            <a:r>
              <a:rPr lang="en-US" sz="2600" dirty="0" smtClean="0"/>
              <a:t>Use Classical OOP with </a:t>
            </a:r>
            <a:r>
              <a:rPr lang="en-US" sz="2600" dirty="0" err="1" smtClean="0"/>
              <a:t>Class.create</a:t>
            </a:r>
            <a:r>
              <a:rPr lang="en-US" sz="2600" dirty="0" smtClean="0"/>
              <a:t>()</a:t>
            </a:r>
            <a:endParaRPr lang="en-US" sz="2600" dirty="0"/>
          </a:p>
          <a:p>
            <a:pPr lvl="1"/>
            <a:endParaRPr lang="en-US" sz="2600" dirty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4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the Prototype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094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prototype,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object is searched for the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null prototype is reached, the result is undefined</a:t>
            </a:r>
          </a:p>
        </p:txBody>
      </p:sp>
    </p:spTree>
    <p:extLst>
      <p:ext uri="{BB962C8B-B14F-4D97-AF65-F5344CB8AC3E}">
        <p14:creationId xmlns:p14="http://schemas.microsoft.com/office/powerpoint/2010/main" val="30742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Inheritance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1066</TotalTime>
  <Words>1636</Words>
  <Application>Microsoft Office PowerPoint</Application>
  <PresentationFormat>On-screen Show (4:3)</PresentationFormat>
  <Paragraphs>249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Advanced OOP</vt:lpstr>
      <vt:lpstr>Table of Contents</vt:lpstr>
      <vt:lpstr>Object Prototypes</vt:lpstr>
      <vt:lpstr>OOP in JavaScript</vt:lpstr>
      <vt:lpstr>Extending the Prototype</vt:lpstr>
      <vt:lpstr>The Prototype Chain</vt:lpstr>
      <vt:lpstr>The Prototype Chain</vt:lpstr>
      <vt:lpstr>Simple Inheritance</vt:lpstr>
      <vt:lpstr>Classical OOP</vt:lpstr>
      <vt:lpstr>Classical OOP</vt:lpstr>
      <vt:lpstr>Classical OOP (2)</vt:lpstr>
      <vt:lpstr>Classical OOP</vt:lpstr>
      <vt:lpstr>Inheritance in Classical OOP</vt:lpstr>
      <vt:lpstr>Inheritance in Classical OOP</vt:lpstr>
      <vt:lpstr>Inheritance</vt:lpstr>
      <vt:lpstr>Inheritance Using parent Constructors</vt:lpstr>
      <vt:lpstr>Inheritance in Classical OOP</vt:lpstr>
      <vt:lpstr>Access Modifiers in Classical Inheritance</vt:lpstr>
      <vt:lpstr>Access Modifiers</vt:lpstr>
      <vt:lpstr>Duplicated Functions</vt:lpstr>
      <vt:lpstr>Duplicated Functions</vt:lpstr>
      <vt:lpstr>Duplicated Functions (2)</vt:lpstr>
      <vt:lpstr>Functions Duplications</vt:lpstr>
      <vt:lpstr>All Public Data</vt:lpstr>
      <vt:lpstr>All Public Data</vt:lpstr>
      <vt:lpstr>All Public Data</vt:lpstr>
      <vt:lpstr>Functional Inheritance</vt:lpstr>
      <vt:lpstr>Functional Inheritance</vt:lpstr>
      <vt:lpstr>Functional Inheritance</vt:lpstr>
      <vt:lpstr>Prototypal OOP</vt:lpstr>
      <vt:lpstr>Prototypal OOP</vt:lpstr>
      <vt:lpstr>Prototypal OOP</vt:lpstr>
      <vt:lpstr>Object.create()</vt:lpstr>
      <vt:lpstr>Object.create() Shim</vt:lpstr>
      <vt:lpstr>Prototypal Inheritance</vt:lpstr>
      <vt:lpstr>Prototypal Inheritance</vt:lpstr>
      <vt:lpstr>Prototypal Inheritance (2)</vt:lpstr>
      <vt:lpstr>Prototypal Inheritance</vt:lpstr>
      <vt:lpstr>Inheritance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Doncho Minkov</dc:creator>
  <cp:lastModifiedBy>Doncho Minkov</cp:lastModifiedBy>
  <cp:revision>430</cp:revision>
  <dcterms:created xsi:type="dcterms:W3CDTF">2013-05-22T13:08:05Z</dcterms:created>
  <dcterms:modified xsi:type="dcterms:W3CDTF">2014-01-30T13:03:47Z</dcterms:modified>
</cp:coreProperties>
</file>