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312" r:id="rId3"/>
    <p:sldId id="257" r:id="rId4"/>
    <p:sldId id="262" r:id="rId5"/>
    <p:sldId id="264" r:id="rId6"/>
    <p:sldId id="265" r:id="rId7"/>
    <p:sldId id="283" r:id="rId8"/>
    <p:sldId id="284" r:id="rId9"/>
    <p:sldId id="267" r:id="rId10"/>
    <p:sldId id="269" r:id="rId11"/>
    <p:sldId id="270" r:id="rId12"/>
    <p:sldId id="266" r:id="rId13"/>
    <p:sldId id="292" r:id="rId14"/>
    <p:sldId id="293" r:id="rId15"/>
    <p:sldId id="294" r:id="rId16"/>
    <p:sldId id="295" r:id="rId17"/>
    <p:sldId id="273" r:id="rId18"/>
    <p:sldId id="274" r:id="rId19"/>
    <p:sldId id="272" r:id="rId20"/>
    <p:sldId id="291" r:id="rId21"/>
    <p:sldId id="296" r:id="rId22"/>
    <p:sldId id="297" r:id="rId23"/>
    <p:sldId id="298" r:id="rId24"/>
    <p:sldId id="300" r:id="rId25"/>
    <p:sldId id="301" r:id="rId26"/>
    <p:sldId id="303" r:id="rId27"/>
    <p:sldId id="304" r:id="rId28"/>
    <p:sldId id="305" r:id="rId29"/>
    <p:sldId id="302" r:id="rId30"/>
    <p:sldId id="306" r:id="rId31"/>
    <p:sldId id="307" r:id="rId32"/>
    <p:sldId id="308" r:id="rId33"/>
    <p:sldId id="310" r:id="rId34"/>
    <p:sldId id="311" r:id="rId35"/>
    <p:sldId id="309" r:id="rId36"/>
    <p:sldId id="263" r:id="rId37"/>
    <p:sldId id="313" r:id="rId38"/>
    <p:sldId id="314" r:id="rId39"/>
    <p:sldId id="315" r:id="rId40"/>
    <p:sldId id="31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85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104AAA-59F5-4B14-9528-BC29175B4F0F}" type="datetimeFigureOut">
              <a:rPr lang="en-US" smtClean="0"/>
              <a:t>30-Jan-14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5F9E9D-DD9C-4A55-9774-3D55FD0E5B7A}" type="slidenum">
              <a:rPr lang="en-US" smtClean="0"/>
              <a:t>‹#›</a:t>
            </a:fld>
            <a:endParaRPr lang="en-US"/>
          </a:p>
        </p:txBody>
      </p:sp>
    </p:spTree>
    <p:extLst>
      <p:ext uri="{BB962C8B-B14F-4D97-AF65-F5344CB8AC3E}">
        <p14:creationId xmlns:p14="http://schemas.microsoft.com/office/powerpoint/2010/main" val="475809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2"/>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extLst>
      <p:ext uri="{BB962C8B-B14F-4D97-AF65-F5344CB8AC3E}">
        <p14:creationId xmlns:p14="http://schemas.microsoft.com/office/powerpoint/2010/main" val="398980031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360FF89C-9209-48DD-A7C6-BF10F43803FD}" type="slidenum">
              <a:rPr lang="en-US" smtClean="0"/>
              <a:t>‹#›</a:t>
            </a:fld>
            <a:endParaRPr lang="en-US"/>
          </a:p>
        </p:txBody>
      </p:sp>
    </p:spTree>
    <p:extLst>
      <p:ext uri="{BB962C8B-B14F-4D97-AF65-F5344CB8AC3E}">
        <p14:creationId xmlns:p14="http://schemas.microsoft.com/office/powerpoint/2010/main" val="32702565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2"/>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360FF89C-9209-48DD-A7C6-BF10F43803FD}" type="slidenum">
              <a:rPr lang="en-US" smtClean="0"/>
              <a:t>‹#›</a:t>
            </a:fld>
            <a:endParaRPr lang="en-US"/>
          </a:p>
        </p:txBody>
      </p:sp>
    </p:spTree>
    <p:extLst>
      <p:ext uri="{BB962C8B-B14F-4D97-AF65-F5344CB8AC3E}">
        <p14:creationId xmlns:p14="http://schemas.microsoft.com/office/powerpoint/2010/main" val="3986703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extLst>
      <p:ext uri="{BB962C8B-B14F-4D97-AF65-F5344CB8AC3E}">
        <p14:creationId xmlns:p14="http://schemas.microsoft.com/office/powerpoint/2010/main" val="36166440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
        <p:nvSpPr>
          <p:cNvPr id="11" name="TextBox 10">
            <a:hlinkClick r:id="rId4" tooltip="Програмиране за деца - безплатно в Телерик кидс академия"/>
          </p:cNvPr>
          <p:cNvSpPr txBox="1"/>
          <p:nvPr/>
        </p:nvSpPr>
        <p:spPr>
          <a:xfrm rot="9535351" flipH="1">
            <a:off x="923387"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p:nvSpPr>
        <p:spPr>
          <a:xfrm rot="16938170" flipH="1">
            <a:off x="4905823" y="1031967"/>
            <a:ext cx="859648" cy="1862048"/>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1" y="1495156"/>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p:nvSpPr>
        <p:spPr>
          <a:xfrm rot="2233443" flipH="1">
            <a:off x="2139219" y="940067"/>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p:nvSpPr>
        <p:spPr>
          <a:xfrm rot="8530737" flipH="1">
            <a:off x="4757101"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p:nvSpPr>
        <p:spPr>
          <a:xfrm rot="12627025" flipH="1">
            <a:off x="2910498" y="4405709"/>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p:nvSpPr>
        <p:spPr>
          <a:xfrm rot="1186146" flipH="1">
            <a:off x="6185958"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p:nvSpPr>
        <p:spPr>
          <a:xfrm rot="19460650" flipH="1">
            <a:off x="3150207" y="1979503"/>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p:nvSpPr>
        <p:spPr>
          <a:xfrm rot="18277140" flipH="1">
            <a:off x="405235" y="3272338"/>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8" y="5396301"/>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p:nvSpPr>
        <p:spPr>
          <a:xfrm rot="20840689" flipH="1">
            <a:off x="8186733" y="5517703"/>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p:nvSpPr>
        <p:spPr>
          <a:xfrm rot="15426793" flipH="1">
            <a:off x="1145826" y="4072255"/>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p:nvSpPr>
        <p:spPr>
          <a:xfrm rot="2086872" flipH="1">
            <a:off x="8330354" y="1359229"/>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2"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Tree>
    <p:extLst>
      <p:ext uri="{BB962C8B-B14F-4D97-AF65-F5344CB8AC3E}">
        <p14:creationId xmlns:p14="http://schemas.microsoft.com/office/powerpoint/2010/main" val="40805590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kursove-uroci-knigi-obuchenie-programirane-web-design-csharp.info/" TargetMode="External"/><Relationship Id="rId13" Type="http://schemas.openxmlformats.org/officeDocument/2006/relationships/hyperlink" Target="http://mvccourse.telerik.com/" TargetMode="External"/><Relationship Id="rId18" Type="http://schemas.openxmlformats.org/officeDocument/2006/relationships/hyperlink" Target="http://algoacademy.telerik.com/" TargetMode="Externa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hyperlink" Target="http://mobiledevcourse.telerik.com/" TargetMode="External"/><Relationship Id="rId7" Type="http://schemas.openxmlformats.org/officeDocument/2006/relationships/hyperlink" Target="http://forums.academy.telerik.com/" TargetMode="External"/><Relationship Id="rId12" Type="http://schemas.openxmlformats.org/officeDocument/2006/relationships/hyperlink" Target="http://schoolacademy.telerik.com/" TargetMode="External"/><Relationship Id="rId17" Type="http://schemas.openxmlformats.org/officeDocument/2006/relationships/hyperlink" Target="http://codecourse.telerik.com/" TargetMode="External"/><Relationship Id="rId25" Type="http://schemas.openxmlformats.org/officeDocument/2006/relationships/hyperlink" Target="http://csharpfundamentals.telerik.com/" TargetMode="External"/><Relationship Id="rId2" Type="http://schemas.openxmlformats.org/officeDocument/2006/relationships/slideLayout" Target="../slideLayouts/slideLayout2.xml"/><Relationship Id="rId16" Type="http://schemas.openxmlformats.org/officeDocument/2006/relationships/hyperlink" Target="http://www.nakov.com/" TargetMode="External"/><Relationship Id="rId20" Type="http://schemas.openxmlformats.org/officeDocument/2006/relationships/hyperlink" Target="http://academy.telerik.com/" TargetMode="External"/><Relationship Id="rId29"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hyperlink" Target="http://html5course.telerik.com/" TargetMode="External"/><Relationship Id="rId24" Type="http://schemas.openxmlformats.org/officeDocument/2006/relationships/hyperlink" Target="http://www.nikolay.it/" TargetMode="External"/><Relationship Id="rId5" Type="http://schemas.openxmlformats.org/officeDocument/2006/relationships/slideLayout" Target="../slideLayouts/slideLayout5.xml"/><Relationship Id="rId15" Type="http://schemas.openxmlformats.org/officeDocument/2006/relationships/hyperlink" Target="http://www.bgcoder.com/" TargetMode="External"/><Relationship Id="rId23" Type="http://schemas.openxmlformats.org/officeDocument/2006/relationships/hyperlink" Target="http://www.minkov.it/" TargetMode="External"/><Relationship Id="rId28" Type="http://schemas.openxmlformats.org/officeDocument/2006/relationships/image" Target="../media/image3.png"/><Relationship Id="rId10" Type="http://schemas.openxmlformats.org/officeDocument/2006/relationships/hyperlink" Target="http://seocourse.telerik.com/" TargetMode="External"/><Relationship Id="rId19" Type="http://schemas.openxmlformats.org/officeDocument/2006/relationships/hyperlink" Target="http://aspnetcourse.telerik.com/" TargetMode="External"/><Relationship Id="rId4" Type="http://schemas.openxmlformats.org/officeDocument/2006/relationships/slideLayout" Target="../slideLayouts/slideLayout4.xml"/><Relationship Id="rId9" Type="http://schemas.openxmlformats.org/officeDocument/2006/relationships/hyperlink" Target="http://www.telerik-kids.com/" TargetMode="External"/><Relationship Id="rId14" Type="http://schemas.openxmlformats.org/officeDocument/2006/relationships/hyperlink" Target="http://clouddevcourse.telerik.com/" TargetMode="External"/><Relationship Id="rId22" Type="http://schemas.openxmlformats.org/officeDocument/2006/relationships/hyperlink" Target="http://www.introprogramming.info/" TargetMode="External"/><Relationship Id="rId27" Type="http://schemas.openxmlformats.org/officeDocument/2006/relationships/image" Target="../media/image2.png"/><Relationship Id="rId30"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5"/>
          <p:cNvGrpSpPr/>
          <p:nvPr/>
        </p:nvGrpSpPr>
        <p:grpSpPr>
          <a:xfrm>
            <a:off x="105401" y="304800"/>
            <a:ext cx="1816798" cy="331718"/>
            <a:chOff x="1236228" y="1523999"/>
            <a:chExt cx="4351212" cy="3261410"/>
          </a:xfrm>
          <a:solidFill>
            <a:schemeClr val="bg1"/>
          </a:solidFill>
        </p:grpSpPr>
        <p:sp>
          <p:nvSpPr>
            <p:cNvPr id="10" name="TextBox 9">
              <a:hlinkClick r:id="rId7" tooltip="Форум за програмиране и уеб дизайн - дискусии, съвети, въпроси и отговори @ Софтуерна академия на Телерик"/>
            </p:cNvPr>
            <p:cNvSpPr txBox="1"/>
            <p:nvPr userDrawn="1"/>
          </p:nvSpPr>
          <p:spPr>
            <a:xfrm flipH="1">
              <a:off x="3394421"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11" name="TextBox 10">
              <a:hlinkClick r:id="rId8"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7"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12" name="TextBox 11">
              <a:hlinkClick r:id="rId9" tooltip="Програмиране за деца - безплатно в Телерик кидс академия"/>
            </p:cNvPr>
            <p:cNvSpPr txBox="1"/>
            <p:nvPr userDrawn="1"/>
          </p:nvSpPr>
          <p:spPr>
            <a:xfrm flipH="1">
              <a:off x="1538277" y="2175144"/>
              <a:ext cx="1816698"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13" name="TextBox 12">
              <a:hlinkClick r:id="rId10" tooltip="Безплатен SEO курс - оптимизация за търсачки, уроци по SEO"/>
            </p:cNvPr>
            <p:cNvSpPr txBox="1"/>
            <p:nvPr userDrawn="1"/>
          </p:nvSpPr>
          <p:spPr>
            <a:xfrm flipH="1">
              <a:off x="1660733" y="2421354"/>
              <a:ext cx="1697684"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14" name="TextBox 13">
              <a:hlinkClick r:id="rId11"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4" y="2878556"/>
              <a:ext cx="190883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15" name="TextBox 14">
              <a:hlinkClick r:id="rId12" tooltip="Училищна софтуерна академия - безплатни уроци по програмиране и уеб дизайн"/>
            </p:cNvPr>
            <p:cNvSpPr txBox="1"/>
            <p:nvPr userDrawn="1"/>
          </p:nvSpPr>
          <p:spPr>
            <a:xfrm flipH="1">
              <a:off x="1636239" y="1946534"/>
              <a:ext cx="174759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16" name="TextBox 15">
              <a:hlinkClick r:id="rId13" tooltip="Безплатен курс &quot;Програмиране с ASP.NET MVC&quot; - уеб технологии, бази данни, C#, .NET, ASP.NET MVC"/>
            </p:cNvPr>
            <p:cNvSpPr txBox="1"/>
            <p:nvPr userDrawn="1"/>
          </p:nvSpPr>
          <p:spPr>
            <a:xfrm flipH="1">
              <a:off x="3402822"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18" name="TextBox 17">
              <a:hlinkClick r:id="rId14"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19" name="TextBox 18">
              <a:hlinkClick r:id="rId15" tooltip="BG Coder - онлайн състезателна система - тренировки за състезания по програмиране - online judge"/>
            </p:cNvPr>
            <p:cNvSpPr txBox="1"/>
            <p:nvPr userDrawn="1"/>
          </p:nvSpPr>
          <p:spPr>
            <a:xfrm flipH="1">
              <a:off x="3389110" y="1523999"/>
              <a:ext cx="187428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20" name="TextBox 19">
              <a:hlinkClick r:id="rId16"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21" name="TextBox 20">
              <a:hlinkClick r:id="rId17"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22" name="TextBox 21">
              <a:hlinkClick r:id="rId18"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23" name="TextBox 22">
              <a:hlinkClick r:id="rId19"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24" name="TextBox 23">
              <a:hlinkClick r:id="rId20"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25" name="TextBox 24">
              <a:hlinkClick r:id="rId21"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26" name="TextBox 25">
              <a:hlinkClick r:id="rId22"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27" name="TextBox 26">
              <a:hlinkClick r:id="rId23"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28" name="TextBox 27">
              <a:hlinkClick r:id="rId24"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31" name="TextBox 30">
              <a:hlinkClick r:id="rId25" tooltip="безплатен C# курс в софтуерната академия на Наков"/>
            </p:cNvPr>
            <p:cNvSpPr txBox="1"/>
            <p:nvPr userDrawn="1"/>
          </p:nvSpPr>
          <p:spPr>
            <a:xfrm flipH="1">
              <a:off x="3398080"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pic>
        <p:nvPicPr>
          <p:cNvPr id="1026" name="Picture 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9143999" cy="6858000"/>
          </a:xfrm>
          <a:prstGeom prst="rect">
            <a:avLst/>
          </a:prstGeom>
          <a:noFill/>
          <a:extLst>
            <a:ext uri="{909E8E84-426E-40dd-AFC4-6F175D3DCCD1}">
              <a14:hiddenFill xmlns="" xmlns:a14="http://schemas.microsoft.com/office/drawing/2010/main">
                <a:solidFill>
                  <a:srgbClr val="FFFFFF"/>
                </a:solidFill>
              </a14:hiddenFill>
            </a:ext>
          </a:extLst>
        </p:spPr>
      </p:pic>
      <p:pic>
        <p:nvPicPr>
          <p:cNvPr id="32" name="Picture 3"/>
          <p:cNvPicPr>
            <a:picLocks noChangeAspect="1" noChangeArrowheads="1"/>
          </p:cNvPicPr>
          <p:nvPr/>
        </p:nvPicPr>
        <p:blipFill>
          <a:blip r:embed="rId27" cstate="email">
            <a:extLst>
              <a:ext uri="{28A0092B-C50C-407E-A947-70E740481C1C}">
                <a14:useLocalDpi xmlns:a14="http://schemas.microsoft.com/office/drawing/2010/main"/>
              </a:ext>
            </a:extLst>
          </a:blip>
          <a:srcRect/>
          <a:stretch>
            <a:fillRect/>
          </a:stretch>
        </p:blipFill>
        <p:spPr bwMode="auto">
          <a:xfrm>
            <a:off x="0" y="63502"/>
            <a:ext cx="9144000" cy="59070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28" cstate="email">
            <a:extLst>
              <a:ext uri="{28A0092B-C50C-407E-A947-70E740481C1C}">
                <a14:useLocalDpi xmlns:a14="http://schemas.microsoft.com/office/drawing/2010/main"/>
              </a:ext>
            </a:extLst>
          </a:blip>
          <a:srcRect/>
          <a:stretch>
            <a:fillRect/>
          </a:stretch>
        </p:blipFill>
        <p:spPr bwMode="auto">
          <a:xfrm>
            <a:off x="0" y="247652"/>
            <a:ext cx="9144000" cy="48339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146" name="Picture 2" descr="Telerik Academy for Software Engineers - http://academy.telerik.com" title="Telerik Software Academy"/>
          <p:cNvPicPr>
            <a:picLocks noChangeAspect="1" noChangeArrowheads="1"/>
          </p:cNvPicPr>
          <p:nvPr/>
        </p:nvPicPr>
        <p:blipFill>
          <a:blip r:embed="rId29">
            <a:extLst>
              <a:ext uri="{BEBA8EAE-BF5A-486C-A8C5-ECC9F3942E4B}">
                <a14:imgProps xmlns:a14="http://schemas.microsoft.com/office/drawing/2010/main">
                  <a14:imgLayer r:embed="rId30">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2"/>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96345332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academy.telerik.com/" TargetMode="External"/><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JavaScript OOP</a:t>
            </a:r>
            <a:endParaRPr lang="en-US" dirty="0"/>
          </a:p>
        </p:txBody>
      </p:sp>
      <p:sp>
        <p:nvSpPr>
          <p:cNvPr id="5" name="Subtitle 4"/>
          <p:cNvSpPr>
            <a:spLocks noGrp="1"/>
          </p:cNvSpPr>
          <p:nvPr>
            <p:ph type="subTitle" idx="1"/>
          </p:nvPr>
        </p:nvSpPr>
        <p:spPr/>
        <p:txBody>
          <a:bodyPr/>
          <a:lstStyle/>
          <a:p>
            <a:r>
              <a:rPr lang="en-US" dirty="0" smtClean="0"/>
              <a:t>The way of Object-oriented Ninja</a:t>
            </a:r>
            <a:endParaRPr lang="en-US" dirty="0"/>
          </a:p>
        </p:txBody>
      </p:sp>
      <p:pic>
        <p:nvPicPr>
          <p:cNvPr id="12" name="Picture 4" descr="http://www.berniecode.com/blog/wp-content/uploads/2007/03/visual-studio-javascript-debugging.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748744" y="229420"/>
            <a:ext cx="2412145" cy="1582733"/>
          </a:xfrm>
          <a:prstGeom prst="roundRect">
            <a:avLst>
              <a:gd name="adj" fmla="val 4501"/>
            </a:avLst>
          </a:prstGeom>
          <a:solidFill>
            <a:srgbClr val="FFFFFF">
              <a:shade val="85000"/>
            </a:srgbClr>
          </a:solidFill>
          <a:ln>
            <a:noFill/>
          </a:ln>
          <a:effectLst>
            <a:reflection blurRad="12700" stA="38000" endPos="28000" dist="5000" dir="5400000" sy="-100000" algn="bl" rotWithShape="0"/>
          </a:effectLst>
          <a:scene3d>
            <a:camera prst="perspectiveContrastingLeftFacing" fov="2700000">
              <a:rot lat="323880" lon="2628735" rev="21594000"/>
            </a:camera>
            <a:lightRig rig="threePt" dir="t"/>
          </a:scene3d>
        </p:spPr>
      </p:pic>
      <p:pic>
        <p:nvPicPr>
          <p:cNvPr id="13" name="Picture 6" descr="http://www.strictlyphp.com/blog/wp-content/uploads/2009/07/icon_javascript.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451529" y="1427796"/>
            <a:ext cx="709360" cy="709360"/>
          </a:xfrm>
          <a:prstGeom prst="rect">
            <a:avLst/>
          </a:prstGeom>
          <a:noFill/>
        </p:spPr>
      </p:pic>
      <p:pic>
        <p:nvPicPr>
          <p:cNvPr id="14" name="Picture 8" descr="http://www.lnl.infn.it/~epics/WikiDumps/localhost/160px-javascript_icon.svg.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rot="899619">
            <a:off x="4160106" y="4324295"/>
            <a:ext cx="1156391" cy="1156392"/>
          </a:xfrm>
          <a:prstGeom prst="rect">
            <a:avLst/>
          </a:prstGeom>
          <a:noFill/>
          <a:scene3d>
            <a:camera prst="perspectiveContrastingRightFacing" fov="3900000">
              <a:rot lat="1096793" lon="21059336" rev="21486019"/>
            </a:camera>
            <a:lightRig rig="threePt" dir="t"/>
          </a:scene3d>
        </p:spPr>
      </p:pic>
      <p:pic>
        <p:nvPicPr>
          <p:cNvPr id="16" name="Picture 4" descr="http://4.bp.blogspot.com/_Fyl1dFhmZf4/S-mjvhNO96I/AAAAAAAAATU/ZB_LbexAHYk/s320/javascript_logo.jpg"/>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2686050" y="228429"/>
            <a:ext cx="2500817" cy="1583725"/>
          </a:xfrm>
          <a:prstGeom prst="roundRect">
            <a:avLst>
              <a:gd name="adj" fmla="val 4193"/>
            </a:avLst>
          </a:prstGeom>
          <a:noFill/>
          <a:extLst>
            <a:ext uri="{909E8E84-426E-40dd-AFC4-6F175D3DCCD1}">
              <a14:hiddenFill xmlns="" xmlns:a14="http://schemas.microsoft.com/office/drawing/2010/main">
                <a:solidFill>
                  <a:srgbClr val="FFFFFF"/>
                </a:solidFill>
              </a14:hiddenFill>
            </a:ext>
          </a:extLst>
        </p:spPr>
      </p:pic>
      <p:pic>
        <p:nvPicPr>
          <p:cNvPr id="17" name="Picture 6" descr="http://fforw.de/ffjs/image/logo.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618563" y="2072843"/>
            <a:ext cx="1771650" cy="1771650"/>
          </a:xfrm>
          <a:prstGeom prst="rect">
            <a:avLst/>
          </a:prstGeom>
          <a:noFill/>
          <a:effectLst>
            <a:glow rad="101600">
              <a:schemeClr val="accent5">
                <a:satMod val="175000"/>
                <a:alpha val="40000"/>
              </a:schemeClr>
            </a:glow>
          </a:effectLst>
          <a:extLst>
            <a:ext uri="{909E8E84-426E-40dd-AFC4-6F175D3DCCD1}">
              <a14:hiddenFill xmlns="" xmlns:a14="http://schemas.microsoft.com/office/drawing/2010/main">
                <a:solidFill>
                  <a:srgbClr val="FFFFFF"/>
                </a:solidFill>
              </a14:hiddenFill>
            </a:ext>
          </a:extLst>
        </p:spPr>
      </p:pic>
      <p:pic>
        <p:nvPicPr>
          <p:cNvPr id="18" name="Picture 17"/>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5336931" y="4191001"/>
            <a:ext cx="3352800" cy="2285999"/>
          </a:xfrm>
          <a:prstGeom prst="rect">
            <a:avLst/>
          </a:prstGeom>
        </p:spPr>
      </p:pic>
      <p:sp>
        <p:nvSpPr>
          <p:cNvPr id="20" name="Text Placeholder 5"/>
          <p:cNvSpPr>
            <a:spLocks noGrp="1"/>
          </p:cNvSpPr>
          <p:nvPr>
            <p:ph type="body" sz="quarter" idx="10"/>
          </p:nvPr>
        </p:nvSpPr>
        <p:spPr>
          <a:xfrm>
            <a:off x="457198" y="5496290"/>
            <a:ext cx="3990513" cy="400110"/>
          </a:xfrm>
          <a:noFill/>
        </p:spPr>
        <p:txBody>
          <a:bodyPr wrap="square" rtlCol="0">
            <a:spAutoFit/>
          </a:bodyPr>
          <a:lstStyle/>
          <a:p>
            <a:pPr>
              <a:spcBef>
                <a:spcPct val="20000"/>
              </a:spcBef>
            </a:pPr>
            <a:r>
              <a:rPr lang="en-US" sz="2000" dirty="0" smtClean="0">
                <a:solidFill>
                  <a:schemeClr val="tx2">
                    <a:lumMod val="20000"/>
                    <a:lumOff val="80000"/>
                  </a:schemeClr>
                </a:solidFill>
              </a:rPr>
              <a:t>Learning &amp; Development </a:t>
            </a:r>
            <a:r>
              <a:rPr lang="en-US" sz="2000" dirty="0">
                <a:solidFill>
                  <a:schemeClr val="tx2">
                    <a:lumMod val="20000"/>
                    <a:lumOff val="80000"/>
                  </a:schemeClr>
                </a:solidFill>
              </a:rPr>
              <a:t>Team</a:t>
            </a:r>
          </a:p>
        </p:txBody>
      </p:sp>
      <p:sp>
        <p:nvSpPr>
          <p:cNvPr id="21" name="Text Placeholder 6"/>
          <p:cNvSpPr>
            <a:spLocks noGrp="1"/>
          </p:cNvSpPr>
          <p:nvPr>
            <p:ph type="body" sz="quarter" idx="11"/>
          </p:nvPr>
        </p:nvSpPr>
        <p:spPr>
          <a:xfrm>
            <a:off x="457199" y="5801090"/>
            <a:ext cx="3990513" cy="369332"/>
          </a:xfrm>
          <a:noFill/>
        </p:spPr>
        <p:txBody>
          <a:bodyPr wrap="square" rtlCol="0">
            <a:spAutoFit/>
          </a:bodyPr>
          <a:lstStyle/>
          <a:p>
            <a:pPr marL="319088" indent="-319088">
              <a:spcBef>
                <a:spcPct val="20000"/>
              </a:spcBef>
            </a:pPr>
            <a:r>
              <a:rPr lang="en-US" dirty="0">
                <a:hlinkClick r:id="rId8"/>
              </a:rPr>
              <a:t>http://academy.telerik.com</a:t>
            </a:r>
            <a:r>
              <a:rPr lang="en-US" dirty="0"/>
              <a:t> </a:t>
            </a:r>
          </a:p>
        </p:txBody>
      </p:sp>
      <p:sp>
        <p:nvSpPr>
          <p:cNvPr id="22" name="Text Placeholder 7"/>
          <p:cNvSpPr>
            <a:spLocks noGrp="1"/>
          </p:cNvSpPr>
          <p:nvPr>
            <p:ph type="body" sz="quarter" idx="12"/>
          </p:nvPr>
        </p:nvSpPr>
        <p:spPr>
          <a:xfrm>
            <a:off x="457199" y="5121647"/>
            <a:ext cx="3990513" cy="461665"/>
          </a:xfrm>
          <a:noFill/>
        </p:spPr>
        <p:txBody>
          <a:bodyPr wrap="square" rtlCol="0">
            <a:spAutoFit/>
          </a:bodyPr>
          <a:lstStyle/>
          <a:p>
            <a:pPr marL="0" indent="0">
              <a:spcBef>
                <a:spcPct val="20000"/>
              </a:spcBef>
            </a:pPr>
            <a:r>
              <a:rPr lang="en-US" sz="2400" dirty="0">
                <a:solidFill>
                  <a:schemeClr val="tx2">
                    <a:lumMod val="50000"/>
                  </a:schemeClr>
                </a:solidFill>
              </a:rPr>
              <a:t>Telerik Software Academy</a:t>
            </a:r>
          </a:p>
        </p:txBody>
      </p:sp>
    </p:spTree>
    <p:extLst>
      <p:ext uri="{BB962C8B-B14F-4D97-AF65-F5344CB8AC3E}">
        <p14:creationId xmlns:p14="http://schemas.microsoft.com/office/powerpoint/2010/main" val="22143377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Objects</a:t>
            </a:r>
            <a:endParaRPr lang="en-US" dirty="0"/>
          </a:p>
        </p:txBody>
      </p:sp>
      <p:sp>
        <p:nvSpPr>
          <p:cNvPr id="5" name="Content Placeholder 4"/>
          <p:cNvSpPr>
            <a:spLocks noGrp="1"/>
          </p:cNvSpPr>
          <p:nvPr>
            <p:ph idx="1"/>
          </p:nvPr>
        </p:nvSpPr>
        <p:spPr>
          <a:xfrm>
            <a:off x="228600" y="1110466"/>
            <a:ext cx="8686800" cy="5591910"/>
          </a:xfrm>
        </p:spPr>
        <p:txBody>
          <a:bodyPr/>
          <a:lstStyle/>
          <a:p>
            <a:r>
              <a:rPr lang="en-US" dirty="0" smtClean="0"/>
              <a:t>When using a function as an object constructor it is executed when called with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new</a:t>
            </a:r>
          </a:p>
          <a:p>
            <a:endParaRPr lang="en-US" dirty="0"/>
          </a:p>
          <a:p>
            <a:endParaRPr lang="en-US" dirty="0" smtClean="0"/>
          </a:p>
          <a:p>
            <a:pPr lvl="1"/>
            <a:r>
              <a:rPr lang="en-US" dirty="0" smtClean="0"/>
              <a:t>Each of the instances is independent</a:t>
            </a:r>
          </a:p>
          <a:p>
            <a:pPr lvl="2"/>
            <a:r>
              <a:rPr lang="en-US" dirty="0" smtClean="0"/>
              <a:t>They have their </a:t>
            </a:r>
            <a:r>
              <a:rPr lang="en-US" dirty="0" smtClean="0">
                <a:solidFill>
                  <a:schemeClr val="accent5">
                    <a:lumMod val="20000"/>
                    <a:lumOff val="80000"/>
                  </a:schemeClr>
                </a:solidFill>
              </a:rPr>
              <a:t>own state and behavior</a:t>
            </a:r>
          </a:p>
          <a:p>
            <a:r>
              <a:rPr lang="en-US" dirty="0" smtClean="0"/>
              <a:t>Function constructors can take parameters to give instances different state</a:t>
            </a:r>
          </a:p>
        </p:txBody>
      </p:sp>
      <p:sp>
        <p:nvSpPr>
          <p:cNvPr id="6" name="Text Placeholder 5"/>
          <p:cNvSpPr txBox="1">
            <a:spLocks/>
          </p:cNvSpPr>
          <p:nvPr/>
        </p:nvSpPr>
        <p:spPr>
          <a:xfrm>
            <a:off x="612531" y="2361910"/>
            <a:ext cx="80772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smtClean="0"/>
              <a:t>function Person(){}</a:t>
            </a:r>
          </a:p>
          <a:p>
            <a:r>
              <a:rPr lang="en-US" dirty="0"/>
              <a:t>v</a:t>
            </a:r>
            <a:r>
              <a:rPr lang="en-US" dirty="0" smtClean="0"/>
              <a:t>ar </a:t>
            </a:r>
            <a:r>
              <a:rPr lang="en-US" dirty="0" err="1" smtClean="0"/>
              <a:t>personGosho</a:t>
            </a:r>
            <a:r>
              <a:rPr lang="en-US" dirty="0" smtClean="0"/>
              <a:t> = new Person(); //instance of Person</a:t>
            </a:r>
          </a:p>
          <a:p>
            <a:r>
              <a:rPr lang="en-US" dirty="0" smtClean="0"/>
              <a:t>var </a:t>
            </a:r>
            <a:r>
              <a:rPr lang="en-US" dirty="0" err="1" smtClean="0"/>
              <a:t>personMaria</a:t>
            </a:r>
            <a:r>
              <a:rPr lang="en-US" dirty="0" smtClean="0"/>
              <a:t> = new Person(); //instance of Person</a:t>
            </a:r>
            <a:endParaRPr lang="en-US" dirty="0"/>
          </a:p>
        </p:txBody>
      </p:sp>
    </p:spTree>
    <p:extLst>
      <p:ext uri="{BB962C8B-B14F-4D97-AF65-F5344CB8AC3E}">
        <p14:creationId xmlns:p14="http://schemas.microsoft.com/office/powerpoint/2010/main" val="22951393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Objects</a:t>
            </a:r>
            <a:endParaRPr lang="en-US" dirty="0"/>
          </a:p>
        </p:txBody>
      </p:sp>
      <p:sp>
        <p:nvSpPr>
          <p:cNvPr id="5" name="Content Placeholder 4"/>
          <p:cNvSpPr>
            <a:spLocks noGrp="1"/>
          </p:cNvSpPr>
          <p:nvPr>
            <p:ph idx="1"/>
          </p:nvPr>
        </p:nvSpPr>
        <p:spPr>
          <a:xfrm>
            <a:off x="228600" y="1301258"/>
            <a:ext cx="8686800" cy="1321779"/>
          </a:xfrm>
        </p:spPr>
        <p:txBody>
          <a:bodyPr/>
          <a:lstStyle/>
          <a:p>
            <a:pPr>
              <a:lnSpc>
                <a:spcPct val="100000"/>
              </a:lnSpc>
            </a:pPr>
            <a:r>
              <a:rPr lang="en-US" dirty="0" smtClean="0"/>
              <a:t>Function constructor with parameters</a:t>
            </a:r>
          </a:p>
          <a:p>
            <a:pPr lvl="1">
              <a:lnSpc>
                <a:spcPct val="100000"/>
              </a:lnSpc>
            </a:pPr>
            <a:r>
              <a:rPr lang="en-US" dirty="0" smtClean="0"/>
              <a:t>Just a regular function with parameters, invoked with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new</a:t>
            </a:r>
          </a:p>
        </p:txBody>
      </p:sp>
      <p:sp>
        <p:nvSpPr>
          <p:cNvPr id="6" name="Text Placeholder 5"/>
          <p:cNvSpPr txBox="1">
            <a:spLocks/>
          </p:cNvSpPr>
          <p:nvPr/>
        </p:nvSpPr>
        <p:spPr>
          <a:xfrm>
            <a:off x="594947" y="3132992"/>
            <a:ext cx="8077200" cy="309315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smtClean="0"/>
              <a:t>function Person(</a:t>
            </a:r>
            <a:r>
              <a:rPr lang="en-US" dirty="0" err="1" smtClean="0"/>
              <a:t>name,age</a:t>
            </a:r>
            <a:r>
              <a:rPr lang="en-US" dirty="0" smtClean="0"/>
              <a:t>){</a:t>
            </a:r>
          </a:p>
          <a:p>
            <a:r>
              <a:rPr lang="en-US" dirty="0" smtClean="0"/>
              <a:t>  console.log</a:t>
            </a:r>
            <a:r>
              <a:rPr lang="en-US" dirty="0"/>
              <a:t>("Name: " + </a:t>
            </a:r>
            <a:r>
              <a:rPr lang="en-US" dirty="0" smtClean="0"/>
              <a:t>name + ", Age: </a:t>
            </a:r>
            <a:r>
              <a:rPr lang="en-US" dirty="0"/>
              <a:t>" + </a:t>
            </a:r>
            <a:r>
              <a:rPr lang="en-US" dirty="0" smtClean="0"/>
              <a:t>age);</a:t>
            </a:r>
          </a:p>
          <a:p>
            <a:r>
              <a:rPr lang="en-US" dirty="0" smtClean="0"/>
              <a:t>}</a:t>
            </a:r>
          </a:p>
          <a:p>
            <a:pPr>
              <a:spcBef>
                <a:spcPts val="900"/>
              </a:spcBef>
            </a:pPr>
            <a:r>
              <a:rPr lang="en-US" dirty="0"/>
              <a:t>v</a:t>
            </a:r>
            <a:r>
              <a:rPr lang="en-US" dirty="0" smtClean="0"/>
              <a:t>ar </a:t>
            </a:r>
            <a:r>
              <a:rPr lang="en-US" dirty="0" err="1" smtClean="0"/>
              <a:t>personGosho</a:t>
            </a:r>
            <a:r>
              <a:rPr lang="en-US" dirty="0" smtClean="0"/>
              <a:t> = new Person("Georgi",23);</a:t>
            </a:r>
          </a:p>
          <a:p>
            <a:r>
              <a:rPr lang="en-US" dirty="0" smtClean="0"/>
              <a:t>//logs:</a:t>
            </a:r>
          </a:p>
          <a:p>
            <a:r>
              <a:rPr lang="en-US" dirty="0" smtClean="0"/>
              <a:t>//Name: Georgi, Age: 23</a:t>
            </a:r>
          </a:p>
          <a:p>
            <a:pPr>
              <a:spcBef>
                <a:spcPts val="900"/>
              </a:spcBef>
            </a:pPr>
            <a:r>
              <a:rPr lang="en-US" dirty="0" smtClean="0"/>
              <a:t>var </a:t>
            </a:r>
            <a:r>
              <a:rPr lang="en-US" dirty="0" err="1" smtClean="0"/>
              <a:t>personMaria</a:t>
            </a:r>
            <a:r>
              <a:rPr lang="en-US" dirty="0" smtClean="0"/>
              <a:t> = new Person("Maria",18);</a:t>
            </a:r>
          </a:p>
          <a:p>
            <a:r>
              <a:rPr lang="en-US" dirty="0"/>
              <a:t>//logs:</a:t>
            </a:r>
          </a:p>
          <a:p>
            <a:r>
              <a:rPr lang="en-US" dirty="0"/>
              <a:t>//Name: </a:t>
            </a:r>
            <a:r>
              <a:rPr lang="en-US" dirty="0" smtClean="0"/>
              <a:t>Maria, </a:t>
            </a:r>
            <a:r>
              <a:rPr lang="en-US" dirty="0"/>
              <a:t>Age: </a:t>
            </a:r>
            <a:r>
              <a:rPr lang="en-US" dirty="0" smtClean="0"/>
              <a:t>18</a:t>
            </a:r>
            <a:endParaRPr lang="en-US" dirty="0"/>
          </a:p>
        </p:txBody>
      </p:sp>
    </p:spTree>
    <p:extLst>
      <p:ext uri="{BB962C8B-B14F-4D97-AF65-F5344CB8AC3E}">
        <p14:creationId xmlns:p14="http://schemas.microsoft.com/office/powerpoint/2010/main" val="34453192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Function Constructors</a:t>
            </a:r>
            <a:endParaRPr lang="en-US" dirty="0"/>
          </a:p>
        </p:txBody>
      </p:sp>
      <p:sp>
        <p:nvSpPr>
          <p:cNvPr id="5" name="Subtitle 4"/>
          <p:cNvSpPr>
            <a:spLocks noGrp="1"/>
          </p:cNvSpPr>
          <p:nvPr>
            <p:ph type="subTitle" idx="1"/>
          </p:nvPr>
        </p:nvSpPr>
        <p:spPr/>
        <p:txBody>
          <a:bodyPr/>
          <a:lstStyle/>
          <a:p>
            <a:r>
              <a:rPr lang="en-US" dirty="0" smtClean="0"/>
              <a:t>Live Demo</a:t>
            </a:r>
            <a:endParaRPr lang="en-US" dirty="0"/>
          </a:p>
        </p:txBody>
      </p:sp>
    </p:spTree>
    <p:extLst>
      <p:ext uri="{BB962C8B-B14F-4D97-AF65-F5344CB8AC3E}">
        <p14:creationId xmlns:p14="http://schemas.microsoft.com/office/powerpoint/2010/main" val="11361525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51811"/>
            <a:ext cx="7924800" cy="685800"/>
          </a:xfrm>
        </p:spPr>
        <p:txBody>
          <a:bodyPr/>
          <a:lstStyle/>
          <a:p>
            <a:r>
              <a:rPr lang="en-US" dirty="0" smtClean="0"/>
              <a:t>Prototypes</a:t>
            </a:r>
            <a:endParaRPr lang="en-US" dirty="0"/>
          </a:p>
        </p:txBody>
      </p:sp>
    </p:spTree>
    <p:extLst>
      <p:ext uri="{BB962C8B-B14F-4D97-AF65-F5344CB8AC3E}">
        <p14:creationId xmlns:p14="http://schemas.microsoft.com/office/powerpoint/2010/main" val="539821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prototype Object</a:t>
            </a:r>
            <a:endParaRPr lang="en-US" dirty="0"/>
          </a:p>
        </p:txBody>
      </p:sp>
      <p:sp>
        <p:nvSpPr>
          <p:cNvPr id="5" name="Content Placeholder 4"/>
          <p:cNvSpPr>
            <a:spLocks noGrp="1"/>
          </p:cNvSpPr>
          <p:nvPr>
            <p:ph idx="1"/>
          </p:nvPr>
        </p:nvSpPr>
        <p:spPr/>
        <p:txBody>
          <a:bodyPr/>
          <a:lstStyle/>
          <a:p>
            <a:r>
              <a:rPr lang="en-US" dirty="0" smtClean="0"/>
              <a:t>JavaScript is </a:t>
            </a:r>
            <a:r>
              <a:rPr lang="en-US" dirty="0" smtClean="0">
                <a:solidFill>
                  <a:schemeClr val="accent5">
                    <a:lumMod val="20000"/>
                    <a:lumOff val="80000"/>
                  </a:schemeClr>
                </a:solidFill>
              </a:rPr>
              <a:t>prototype-oriented</a:t>
            </a:r>
            <a:r>
              <a:rPr lang="en-US" dirty="0" smtClean="0"/>
              <a:t> programming language</a:t>
            </a:r>
          </a:p>
          <a:p>
            <a:pPr lvl="1"/>
            <a:r>
              <a:rPr lang="en-US" dirty="0" smtClean="0"/>
              <a:t>Every object has a </a:t>
            </a:r>
            <a:r>
              <a:rPr lang="en-US" dirty="0" smtClean="0">
                <a:solidFill>
                  <a:schemeClr val="accent5">
                    <a:lumMod val="20000"/>
                    <a:lumOff val="80000"/>
                  </a:schemeClr>
                </a:solidFill>
              </a:rPr>
              <a:t>hidden property prototype</a:t>
            </a:r>
          </a:p>
          <a:p>
            <a:pPr lvl="1"/>
            <a:r>
              <a:rPr lang="en-US" dirty="0" smtClean="0"/>
              <a:t>Its kind of its parent object</a:t>
            </a:r>
          </a:p>
          <a:p>
            <a:r>
              <a:rPr lang="en-US" dirty="0" smtClean="0"/>
              <a:t>Prototypes have properties available to all </a:t>
            </a:r>
            <a:r>
              <a:rPr lang="en-US" dirty="0" smtClean="0"/>
              <a:t>instances</a:t>
            </a:r>
            <a:endParaRPr lang="en-US" dirty="0" smtClean="0"/>
          </a:p>
          <a:p>
            <a:pPr lvl="1"/>
            <a:r>
              <a:rPr lang="en-US" dirty="0" smtClean="0"/>
              <a:t>The object type is the parent of all objects</a:t>
            </a:r>
          </a:p>
          <a:p>
            <a:pPr lvl="2"/>
            <a:r>
              <a:rPr lang="en-US" dirty="0" smtClean="0"/>
              <a:t>Every object inherits object</a:t>
            </a:r>
          </a:p>
          <a:p>
            <a:pPr lvl="2"/>
            <a:r>
              <a:rPr lang="en-US" dirty="0" smtClean="0"/>
              <a:t>All objects has </a:t>
            </a:r>
            <a:r>
              <a:rPr lang="en-US" dirty="0" err="1" smtClean="0">
                <a:solidFill>
                  <a:schemeClr val="accent5">
                    <a:lumMod val="20000"/>
                    <a:lumOff val="80000"/>
                  </a:schemeClr>
                </a:solidFill>
                <a:latin typeface="Consolas" panose="020B0609020204030204" pitchFamily="49" charset="0"/>
                <a:cs typeface="Consolas" panose="020B0609020204030204" pitchFamily="49" charset="0"/>
              </a:rPr>
              <a:t>toString</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a:t>
            </a:r>
            <a:r>
              <a:rPr lang="en-US" dirty="0" smtClean="0"/>
              <a:t> method</a:t>
            </a:r>
          </a:p>
          <a:p>
            <a:pPr lvl="1"/>
            <a:endParaRPr lang="en-US" dirty="0"/>
          </a:p>
        </p:txBody>
      </p:sp>
    </p:spTree>
    <p:extLst>
      <p:ext uri="{BB962C8B-B14F-4D97-AF65-F5344CB8AC3E}">
        <p14:creationId xmlns:p14="http://schemas.microsoft.com/office/powerpoint/2010/main" val="31863813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prototype Object (2)</a:t>
            </a:r>
            <a:endParaRPr lang="en-US" dirty="0"/>
          </a:p>
        </p:txBody>
      </p:sp>
      <p:sp>
        <p:nvSpPr>
          <p:cNvPr id="5" name="Content Placeholder 4"/>
          <p:cNvSpPr>
            <a:spLocks noGrp="1"/>
          </p:cNvSpPr>
          <p:nvPr>
            <p:ph idx="1"/>
          </p:nvPr>
        </p:nvSpPr>
        <p:spPr/>
        <p:txBody>
          <a:bodyPr/>
          <a:lstStyle/>
          <a:p>
            <a:r>
              <a:rPr lang="en-US" dirty="0" smtClean="0"/>
              <a:t>When adding properties to a prototype, </a:t>
            </a:r>
            <a:r>
              <a:rPr lang="en-US" dirty="0" smtClean="0">
                <a:solidFill>
                  <a:schemeClr val="accent5">
                    <a:lumMod val="20000"/>
                    <a:lumOff val="80000"/>
                  </a:schemeClr>
                </a:solidFill>
              </a:rPr>
              <a:t>all </a:t>
            </a:r>
            <a:r>
              <a:rPr lang="en-US" dirty="0" smtClean="0">
                <a:solidFill>
                  <a:schemeClr val="accent5">
                    <a:lumMod val="20000"/>
                    <a:lumOff val="80000"/>
                  </a:schemeClr>
                </a:solidFill>
              </a:rPr>
              <a:t>instances </a:t>
            </a:r>
            <a:r>
              <a:rPr lang="en-US" dirty="0" smtClean="0"/>
              <a:t>will </a:t>
            </a:r>
            <a:r>
              <a:rPr lang="en-US" dirty="0" smtClean="0">
                <a:solidFill>
                  <a:schemeClr val="accent5">
                    <a:lumMod val="20000"/>
                    <a:lumOff val="80000"/>
                  </a:schemeClr>
                </a:solidFill>
              </a:rPr>
              <a:t>have these properties</a:t>
            </a:r>
          </a:p>
          <a:p>
            <a:pPr lvl="1"/>
            <a:endParaRPr lang="en-US" dirty="0"/>
          </a:p>
        </p:txBody>
      </p:sp>
      <p:sp>
        <p:nvSpPr>
          <p:cNvPr id="6" name="Text Placeholder 5"/>
          <p:cNvSpPr txBox="1">
            <a:spLocks/>
          </p:cNvSpPr>
          <p:nvPr/>
        </p:nvSpPr>
        <p:spPr>
          <a:xfrm>
            <a:off x="586155" y="2174642"/>
            <a:ext cx="8077200" cy="4401205"/>
          </a:xfrm>
          <a:prstGeom prst="rect">
            <a:avLst/>
          </a:prstGeom>
          <a:solidFill>
            <a:schemeClr val="tx1">
              <a:lumMod val="20000"/>
              <a:lumOff val="8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smtClean="0"/>
              <a:t>//adding a method to arrays to sum their number elements</a:t>
            </a:r>
          </a:p>
          <a:p>
            <a:r>
              <a:rPr lang="en-US" dirty="0" err="1" smtClean="0"/>
              <a:t>Array.</a:t>
            </a:r>
            <a:r>
              <a:rPr lang="en-US" dirty="0" err="1" smtClean="0">
                <a:solidFill>
                  <a:schemeClr val="tx1">
                    <a:lumMod val="20000"/>
                    <a:lumOff val="80000"/>
                  </a:schemeClr>
                </a:solidFill>
              </a:rPr>
              <a:t>prototype.sum</a:t>
            </a:r>
            <a:r>
              <a:rPr lang="en-US" dirty="0" smtClean="0"/>
              <a:t> = function(){</a:t>
            </a:r>
          </a:p>
          <a:p>
            <a:r>
              <a:rPr lang="en-US" dirty="0"/>
              <a:t> </a:t>
            </a:r>
            <a:r>
              <a:rPr lang="en-US" dirty="0" smtClean="0"/>
              <a:t> var sum = 0;</a:t>
            </a:r>
          </a:p>
          <a:p>
            <a:r>
              <a:rPr lang="en-US" dirty="0" smtClean="0"/>
              <a:t>  for(var i = 0; i &lt; </a:t>
            </a:r>
            <a:r>
              <a:rPr lang="en-US" dirty="0" err="1" smtClean="0"/>
              <a:t>this.length</a:t>
            </a:r>
            <a:r>
              <a:rPr lang="en-US" dirty="0" smtClean="0"/>
              <a:t>; i++){</a:t>
            </a:r>
          </a:p>
          <a:p>
            <a:r>
              <a:rPr lang="en-US" dirty="0"/>
              <a:t> </a:t>
            </a:r>
            <a:r>
              <a:rPr lang="en-US" dirty="0" smtClean="0"/>
              <a:t>   if(typeof this[i] === "number"){</a:t>
            </a:r>
          </a:p>
          <a:p>
            <a:r>
              <a:rPr lang="en-US" dirty="0"/>
              <a:t> </a:t>
            </a:r>
            <a:r>
              <a:rPr lang="en-US" dirty="0" smtClean="0"/>
              <a:t>     sum += this[i];</a:t>
            </a:r>
          </a:p>
          <a:p>
            <a:r>
              <a:rPr lang="en-US" dirty="0" smtClean="0"/>
              <a:t>    }</a:t>
            </a:r>
          </a:p>
          <a:p>
            <a:r>
              <a:rPr lang="en-US" dirty="0" smtClean="0"/>
              <a:t>  }</a:t>
            </a:r>
          </a:p>
          <a:p>
            <a:r>
              <a:rPr lang="en-US" dirty="0"/>
              <a:t> </a:t>
            </a:r>
            <a:r>
              <a:rPr lang="en-US" dirty="0" smtClean="0"/>
              <a:t> return sum;</a:t>
            </a:r>
          </a:p>
          <a:p>
            <a:r>
              <a:rPr lang="en-US" dirty="0" smtClean="0"/>
              <a:t>}</a:t>
            </a:r>
          </a:p>
          <a:p>
            <a:endParaRPr lang="en-US" dirty="0"/>
          </a:p>
          <a:p>
            <a:r>
              <a:rPr lang="en-US" dirty="0" smtClean="0"/>
              <a:t>var numbers = [1,2,3,4,5];</a:t>
            </a:r>
          </a:p>
          <a:p>
            <a:r>
              <a:rPr lang="en-US" dirty="0" smtClean="0"/>
              <a:t>console.log(</a:t>
            </a:r>
            <a:r>
              <a:rPr lang="en-US" dirty="0" err="1" smtClean="0"/>
              <a:t>numbers.sum</a:t>
            </a:r>
            <a:r>
              <a:rPr lang="en-US" dirty="0" smtClean="0"/>
              <a:t>());</a:t>
            </a:r>
          </a:p>
          <a:p>
            <a:r>
              <a:rPr lang="en-US" dirty="0" smtClean="0"/>
              <a:t>//logs 15</a:t>
            </a:r>
          </a:p>
        </p:txBody>
      </p:sp>
      <p:sp>
        <p:nvSpPr>
          <p:cNvPr id="7" name="AutoShape 7"/>
          <p:cNvSpPr>
            <a:spLocks noChangeArrowheads="1"/>
          </p:cNvSpPr>
          <p:nvPr/>
        </p:nvSpPr>
        <p:spPr bwMode="auto">
          <a:xfrm>
            <a:off x="3877135" y="3930893"/>
            <a:ext cx="2092842" cy="783193"/>
          </a:xfrm>
          <a:prstGeom prst="wedgeRoundRectCallout">
            <a:avLst>
              <a:gd name="adj1" fmla="val -61846"/>
              <a:gd name="adj2" fmla="val -36429"/>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spcBef>
                <a:spcPts val="0"/>
              </a:spcBef>
              <a:buClr>
                <a:schemeClr val="accent5">
                  <a:lumMod val="40000"/>
                  <a:lumOff val="60000"/>
                </a:schemeClr>
              </a:buClr>
              <a:buSzPct val="70000"/>
            </a:pPr>
            <a: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t>Here </a:t>
            </a:r>
            <a:r>
              <a:rPr lang="en-US" sz="2000" b="1" noProof="1" smtClean="0">
                <a:solidFill>
                  <a:schemeClr val="tx2">
                    <a:lumMod val="75000"/>
                  </a:schemeClr>
                </a:solidFill>
                <a:effectLst>
                  <a:outerShdw blurRad="38100" dist="38100" dir="2700000" algn="tl">
                    <a:srgbClr val="000000">
                      <a:alpha val="43137"/>
                    </a:srgbClr>
                  </a:outerShdw>
                </a:effectLst>
                <a:latin typeface="+mn-lt"/>
                <a:cs typeface="Consolas" pitchFamily="49" charset="0"/>
              </a:rPr>
              <a:t>this </a:t>
            </a:r>
            <a: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t>means </a:t>
            </a:r>
            <a:b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br>
            <a: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t>the array</a:t>
            </a:r>
            <a:endParaRPr lang="en-US" sz="2000" b="1" noProof="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23373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Prototypes</a:t>
            </a:r>
            <a:endParaRPr lang="en-US" dirty="0"/>
          </a:p>
        </p:txBody>
      </p:sp>
      <p:sp>
        <p:nvSpPr>
          <p:cNvPr id="5" name="Subtitle 4"/>
          <p:cNvSpPr>
            <a:spLocks noGrp="1"/>
          </p:cNvSpPr>
          <p:nvPr>
            <p:ph type="subTitle" idx="1"/>
          </p:nvPr>
        </p:nvSpPr>
        <p:spPr/>
        <p:txBody>
          <a:bodyPr/>
          <a:lstStyle/>
          <a:p>
            <a:r>
              <a:rPr lang="en-US" dirty="0" smtClean="0"/>
              <a:t>Live Demo</a:t>
            </a:r>
            <a:endParaRPr lang="en-US" dirty="0"/>
          </a:p>
        </p:txBody>
      </p:sp>
    </p:spTree>
    <p:extLst>
      <p:ext uri="{BB962C8B-B14F-4D97-AF65-F5344CB8AC3E}">
        <p14:creationId xmlns:p14="http://schemas.microsoft.com/office/powerpoint/2010/main" val="10037111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 Members</a:t>
            </a:r>
            <a:endParaRPr lang="en-US" dirty="0"/>
          </a:p>
        </p:txBody>
      </p:sp>
      <p:sp>
        <p:nvSpPr>
          <p:cNvPr id="5" name="Content Placeholder 4"/>
          <p:cNvSpPr>
            <a:spLocks noGrp="1"/>
          </p:cNvSpPr>
          <p:nvPr>
            <p:ph idx="1"/>
          </p:nvPr>
        </p:nvSpPr>
        <p:spPr>
          <a:xfrm>
            <a:off x="228600" y="984736"/>
            <a:ext cx="8686800" cy="2980592"/>
          </a:xfrm>
        </p:spPr>
        <p:txBody>
          <a:bodyPr/>
          <a:lstStyle/>
          <a:p>
            <a:r>
              <a:rPr lang="en-US" dirty="0" smtClean="0"/>
              <a:t>Objects can also define custom state</a:t>
            </a:r>
          </a:p>
          <a:p>
            <a:pPr lvl="1"/>
            <a:r>
              <a:rPr lang="en-US" dirty="0" smtClean="0"/>
              <a:t>Custom properties that only instances of this type have</a:t>
            </a:r>
          </a:p>
          <a:p>
            <a:r>
              <a:rPr lang="en-US" dirty="0" smtClean="0"/>
              <a:t>Use the keyword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this</a:t>
            </a:r>
          </a:p>
          <a:p>
            <a:pPr lvl="1"/>
            <a:r>
              <a:rPr lang="en-US" dirty="0" smtClean="0"/>
              <a:t>To attach properties to object</a:t>
            </a:r>
            <a:endParaRPr lang="en-US" dirty="0">
              <a:solidFill>
                <a:schemeClr val="accent5">
                  <a:lumMod val="20000"/>
                  <a:lumOff val="80000"/>
                </a:schemeClr>
              </a:solidFill>
              <a:latin typeface="Consolas" panose="020B0609020204030204" pitchFamily="49" charset="0"/>
              <a:cs typeface="Consolas" panose="020B0609020204030204" pitchFamily="49" charset="0"/>
            </a:endParaRPr>
          </a:p>
        </p:txBody>
      </p:sp>
      <p:sp>
        <p:nvSpPr>
          <p:cNvPr id="6" name="Text Placeholder 5"/>
          <p:cNvSpPr txBox="1">
            <a:spLocks/>
          </p:cNvSpPr>
          <p:nvPr/>
        </p:nvSpPr>
        <p:spPr>
          <a:xfrm>
            <a:off x="586155" y="4381506"/>
            <a:ext cx="8077200"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smtClean="0"/>
              <a:t>function Person(</a:t>
            </a:r>
            <a:r>
              <a:rPr lang="en-US" dirty="0" err="1" smtClean="0"/>
              <a:t>name,age</a:t>
            </a:r>
            <a:r>
              <a:rPr lang="en-US" dirty="0" smtClean="0"/>
              <a:t>){</a:t>
            </a:r>
          </a:p>
          <a:p>
            <a:r>
              <a:rPr lang="en-US" dirty="0" smtClean="0"/>
              <a:t>  </a:t>
            </a:r>
            <a:r>
              <a:rPr lang="en-US" dirty="0" smtClean="0">
                <a:solidFill>
                  <a:schemeClr val="tx1">
                    <a:lumMod val="20000"/>
                    <a:lumOff val="80000"/>
                  </a:schemeClr>
                </a:solidFill>
              </a:rPr>
              <a:t>this.name</a:t>
            </a:r>
            <a:r>
              <a:rPr lang="en-US" dirty="0" smtClean="0"/>
              <a:t> = name;</a:t>
            </a:r>
          </a:p>
          <a:p>
            <a:r>
              <a:rPr lang="en-US" dirty="0"/>
              <a:t> </a:t>
            </a:r>
            <a:r>
              <a:rPr lang="en-US" dirty="0" smtClean="0"/>
              <a:t> </a:t>
            </a:r>
            <a:r>
              <a:rPr lang="en-US" dirty="0" err="1" smtClean="0">
                <a:solidFill>
                  <a:schemeClr val="tx1">
                    <a:lumMod val="20000"/>
                    <a:lumOff val="80000"/>
                  </a:schemeClr>
                </a:solidFill>
              </a:rPr>
              <a:t>this.age</a:t>
            </a:r>
            <a:r>
              <a:rPr lang="en-US" dirty="0" smtClean="0"/>
              <a:t> = age;</a:t>
            </a:r>
          </a:p>
          <a:p>
            <a:r>
              <a:rPr lang="en-US" dirty="0" smtClean="0"/>
              <a:t>}</a:t>
            </a:r>
          </a:p>
          <a:p>
            <a:r>
              <a:rPr lang="en-US" dirty="0"/>
              <a:t>v</a:t>
            </a:r>
            <a:r>
              <a:rPr lang="en-US" dirty="0" smtClean="0"/>
              <a:t>ar </a:t>
            </a:r>
            <a:r>
              <a:rPr lang="en-US" dirty="0" err="1" smtClean="0"/>
              <a:t>personMaria</a:t>
            </a:r>
            <a:r>
              <a:rPr lang="en-US" dirty="0" smtClean="0"/>
              <a:t> = new Person("Maria",18);</a:t>
            </a:r>
          </a:p>
          <a:p>
            <a:r>
              <a:rPr lang="en-US" dirty="0" smtClean="0"/>
              <a:t>console.log(personMaria.</a:t>
            </a:r>
            <a:r>
              <a:rPr lang="en-US" dirty="0" smtClean="0">
                <a:solidFill>
                  <a:schemeClr val="tx1">
                    <a:lumMod val="20000"/>
                    <a:lumOff val="80000"/>
                  </a:schemeClr>
                </a:solidFill>
              </a:rPr>
              <a:t>name</a:t>
            </a:r>
            <a:r>
              <a:rPr lang="en-US" dirty="0" smtClean="0"/>
              <a:t>);</a:t>
            </a:r>
            <a:endParaRPr lang="en-US" dirty="0"/>
          </a:p>
        </p:txBody>
      </p:sp>
    </p:spTree>
    <p:extLst>
      <p:ext uri="{BB962C8B-B14F-4D97-AF65-F5344CB8AC3E}">
        <p14:creationId xmlns:p14="http://schemas.microsoft.com/office/powerpoint/2010/main" val="40609810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a:t>
            </a:r>
            <a:r>
              <a:rPr lang="en-US" dirty="0" smtClean="0"/>
              <a:t>Members (2)</a:t>
            </a:r>
            <a:endParaRPr lang="en-US" dirty="0"/>
          </a:p>
        </p:txBody>
      </p:sp>
      <p:sp>
        <p:nvSpPr>
          <p:cNvPr id="3" name="Content Placeholder 2"/>
          <p:cNvSpPr>
            <a:spLocks noGrp="1"/>
          </p:cNvSpPr>
          <p:nvPr>
            <p:ph idx="1"/>
          </p:nvPr>
        </p:nvSpPr>
        <p:spPr/>
        <p:txBody>
          <a:bodyPr/>
          <a:lstStyle/>
          <a:p>
            <a:r>
              <a:rPr lang="en-US" dirty="0" smtClean="0"/>
              <a:t>Property values can be either variables or functions</a:t>
            </a:r>
          </a:p>
          <a:p>
            <a:pPr lvl="1"/>
            <a:r>
              <a:rPr lang="en-US" dirty="0" smtClean="0"/>
              <a:t>Functions are called </a:t>
            </a:r>
            <a:r>
              <a:rPr lang="en-US" dirty="0" smtClean="0">
                <a:solidFill>
                  <a:schemeClr val="accent5">
                    <a:lumMod val="20000"/>
                    <a:lumOff val="80000"/>
                  </a:schemeClr>
                </a:solidFill>
              </a:rPr>
              <a:t>methods</a:t>
            </a:r>
          </a:p>
          <a:p>
            <a:pPr lvl="1"/>
            <a:endParaRPr lang="en-US" dirty="0">
              <a:solidFill>
                <a:schemeClr val="accent5">
                  <a:lumMod val="20000"/>
                  <a:lumOff val="80000"/>
                </a:schemeClr>
              </a:solidFill>
            </a:endParaRPr>
          </a:p>
        </p:txBody>
      </p:sp>
      <p:sp>
        <p:nvSpPr>
          <p:cNvPr id="4" name="Text Placeholder 5"/>
          <p:cNvSpPr txBox="1">
            <a:spLocks/>
          </p:cNvSpPr>
          <p:nvPr/>
        </p:nvSpPr>
        <p:spPr>
          <a:xfrm>
            <a:off x="586155" y="2913192"/>
            <a:ext cx="8077200" cy="317009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smtClean="0"/>
              <a:t>function Person(</a:t>
            </a:r>
            <a:r>
              <a:rPr lang="en-US" dirty="0" err="1" smtClean="0"/>
              <a:t>name,age</a:t>
            </a:r>
            <a:r>
              <a:rPr lang="en-US" dirty="0" smtClean="0"/>
              <a:t>){</a:t>
            </a:r>
          </a:p>
          <a:p>
            <a:r>
              <a:rPr lang="en-US" dirty="0" smtClean="0"/>
              <a:t>  </a:t>
            </a:r>
            <a:r>
              <a:rPr lang="en-US" dirty="0" smtClean="0">
                <a:solidFill>
                  <a:schemeClr val="tx1">
                    <a:lumMod val="20000"/>
                    <a:lumOff val="80000"/>
                  </a:schemeClr>
                </a:solidFill>
              </a:rPr>
              <a:t>this.name</a:t>
            </a:r>
            <a:r>
              <a:rPr lang="en-US" dirty="0" smtClean="0"/>
              <a:t> = name;</a:t>
            </a:r>
          </a:p>
          <a:p>
            <a:r>
              <a:rPr lang="en-US" dirty="0"/>
              <a:t> </a:t>
            </a:r>
            <a:r>
              <a:rPr lang="en-US" dirty="0" smtClean="0"/>
              <a:t> </a:t>
            </a:r>
            <a:r>
              <a:rPr lang="en-US" dirty="0" err="1" smtClean="0">
                <a:solidFill>
                  <a:schemeClr val="tx1">
                    <a:lumMod val="20000"/>
                    <a:lumOff val="80000"/>
                  </a:schemeClr>
                </a:solidFill>
              </a:rPr>
              <a:t>this.age</a:t>
            </a:r>
            <a:r>
              <a:rPr lang="en-US" dirty="0" smtClean="0"/>
              <a:t> = age;</a:t>
            </a:r>
          </a:p>
          <a:p>
            <a:r>
              <a:rPr lang="en-US" dirty="0"/>
              <a:t> </a:t>
            </a:r>
            <a:r>
              <a:rPr lang="en-US" dirty="0" smtClean="0"/>
              <a:t> </a:t>
            </a:r>
            <a:r>
              <a:rPr lang="en-US" dirty="0" err="1">
                <a:solidFill>
                  <a:schemeClr val="tx1">
                    <a:lumMod val="20000"/>
                    <a:lumOff val="80000"/>
                  </a:schemeClr>
                </a:solidFill>
              </a:rPr>
              <a:t>this.sayHello</a:t>
            </a:r>
            <a:r>
              <a:rPr lang="en-US" dirty="0" smtClean="0"/>
              <a:t> = function(){</a:t>
            </a:r>
          </a:p>
          <a:p>
            <a:r>
              <a:rPr lang="en-US" dirty="0"/>
              <a:t> </a:t>
            </a:r>
            <a:r>
              <a:rPr lang="en-US" dirty="0" smtClean="0"/>
              <a:t>   console.log("My name is " + this.name + </a:t>
            </a:r>
            <a:br>
              <a:rPr lang="en-US" dirty="0" smtClean="0"/>
            </a:br>
            <a:r>
              <a:rPr lang="en-US" dirty="0" smtClean="0"/>
              <a:t>                " and I am " + </a:t>
            </a:r>
            <a:r>
              <a:rPr lang="en-US" dirty="0" err="1" smtClean="0"/>
              <a:t>this.age</a:t>
            </a:r>
            <a:r>
              <a:rPr lang="en-US" dirty="0" smtClean="0"/>
              <a:t> + "-years old");</a:t>
            </a:r>
          </a:p>
          <a:p>
            <a:r>
              <a:rPr lang="en-US" dirty="0" smtClean="0"/>
              <a:t>  }</a:t>
            </a:r>
          </a:p>
          <a:p>
            <a:r>
              <a:rPr lang="en-US" dirty="0" smtClean="0"/>
              <a:t>}</a:t>
            </a:r>
          </a:p>
          <a:p>
            <a:r>
              <a:rPr lang="en-US" dirty="0" err="1"/>
              <a:t>v</a:t>
            </a:r>
            <a:r>
              <a:rPr lang="en-US" dirty="0" err="1" smtClean="0"/>
              <a:t>ar</a:t>
            </a:r>
            <a:r>
              <a:rPr lang="en-US" dirty="0" smtClean="0"/>
              <a:t> </a:t>
            </a:r>
            <a:r>
              <a:rPr lang="en-US" dirty="0" err="1" smtClean="0"/>
              <a:t>maria</a:t>
            </a:r>
            <a:r>
              <a:rPr lang="en-US" dirty="0" smtClean="0"/>
              <a:t> = new Person("Maria",18);</a:t>
            </a:r>
          </a:p>
          <a:p>
            <a:r>
              <a:rPr lang="en-US" dirty="0" err="1"/>
              <a:t>maria.sayHello</a:t>
            </a:r>
            <a:r>
              <a:rPr lang="en-US" dirty="0" smtClean="0"/>
              <a:t>();</a:t>
            </a:r>
            <a:endParaRPr lang="en-US" dirty="0"/>
          </a:p>
        </p:txBody>
      </p:sp>
    </p:spTree>
    <p:extLst>
      <p:ext uri="{BB962C8B-B14F-4D97-AF65-F5344CB8AC3E}">
        <p14:creationId xmlns:p14="http://schemas.microsoft.com/office/powerpoint/2010/main" val="290289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 Members</a:t>
            </a:r>
          </a:p>
        </p:txBody>
      </p:sp>
      <p:sp>
        <p:nvSpPr>
          <p:cNvPr id="3" name="Subtitle 2"/>
          <p:cNvSpPr>
            <a:spLocks noGrp="1"/>
          </p:cNvSpPr>
          <p:nvPr>
            <p:ph type="subTitle" idx="1"/>
          </p:nvPr>
        </p:nvSpPr>
        <p:spPr/>
        <p:txBody>
          <a:bodyPr/>
          <a:lstStyle/>
          <a:p>
            <a:r>
              <a:rPr lang="en-US" dirty="0" smtClean="0"/>
              <a:t>Live Demo</a:t>
            </a:r>
            <a:endParaRPr lang="en-US" dirty="0"/>
          </a:p>
        </p:txBody>
      </p:sp>
    </p:spTree>
    <p:extLst>
      <p:ext uri="{BB962C8B-B14F-4D97-AF65-F5344CB8AC3E}">
        <p14:creationId xmlns:p14="http://schemas.microsoft.com/office/powerpoint/2010/main" val="29707497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r>
              <a:rPr lang="en-US" dirty="0"/>
              <a:t>Objects in JavaScript</a:t>
            </a:r>
          </a:p>
          <a:p>
            <a:r>
              <a:rPr lang="en-US" dirty="0"/>
              <a:t>Object-oriented Design</a:t>
            </a:r>
          </a:p>
          <a:p>
            <a:r>
              <a:rPr lang="en-US" dirty="0"/>
              <a:t>OOP in JavaScript</a:t>
            </a:r>
          </a:p>
          <a:p>
            <a:r>
              <a:rPr lang="en-US" dirty="0"/>
              <a:t>Classical OOP</a:t>
            </a:r>
          </a:p>
          <a:p>
            <a:r>
              <a:rPr lang="en-US" dirty="0"/>
              <a:t>Prototypes</a:t>
            </a:r>
          </a:p>
          <a:p>
            <a:r>
              <a:rPr lang="en-US" dirty="0"/>
              <a:t>Object Properties</a:t>
            </a:r>
          </a:p>
          <a:p>
            <a:r>
              <a:rPr lang="en-US" dirty="0"/>
              <a:t>Function </a:t>
            </a:r>
            <a:r>
              <a:rPr lang="en-US" dirty="0" smtClean="0"/>
              <a:t>Constructors</a:t>
            </a:r>
            <a:endParaRPr lang="en-US" dirty="0"/>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336931" y="4191001"/>
            <a:ext cx="3352800" cy="2285999"/>
          </a:xfrm>
          <a:prstGeom prst="rect">
            <a:avLst/>
          </a:prstGeom>
        </p:spPr>
      </p:pic>
    </p:spTree>
    <p:extLst>
      <p:ext uri="{BB962C8B-B14F-4D97-AF65-F5344CB8AC3E}">
        <p14:creationId xmlns:p14="http://schemas.microsoft.com/office/powerpoint/2010/main" val="39434347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Attaching Methods</a:t>
            </a:r>
            <a:endParaRPr lang="en-US" dirty="0"/>
          </a:p>
        </p:txBody>
      </p:sp>
      <p:sp>
        <p:nvSpPr>
          <p:cNvPr id="3" name="Content Placeholder 2"/>
          <p:cNvSpPr>
            <a:spLocks noGrp="1"/>
          </p:cNvSpPr>
          <p:nvPr>
            <p:ph idx="1"/>
          </p:nvPr>
        </p:nvSpPr>
        <p:spPr>
          <a:xfrm>
            <a:off x="228600" y="677008"/>
            <a:ext cx="8686800" cy="3396770"/>
          </a:xfrm>
        </p:spPr>
        <p:txBody>
          <a:bodyPr/>
          <a:lstStyle/>
          <a:p>
            <a:pPr>
              <a:lnSpc>
                <a:spcPct val="100000"/>
              </a:lnSpc>
            </a:pPr>
            <a:r>
              <a:rPr lang="en-US" dirty="0" smtClean="0"/>
              <a:t>Yet there are </a:t>
            </a:r>
            <a:r>
              <a:rPr lang="en-US" dirty="0" smtClean="0">
                <a:solidFill>
                  <a:schemeClr val="accent5">
                    <a:lumMod val="20000"/>
                    <a:lumOff val="80000"/>
                  </a:schemeClr>
                </a:solidFill>
              </a:rPr>
              <a:t>performance differences </a:t>
            </a:r>
            <a:r>
              <a:rPr lang="en-US" dirty="0" smtClean="0"/>
              <a:t>when attaching methods</a:t>
            </a:r>
          </a:p>
          <a:p>
            <a:pPr lvl="1">
              <a:lnSpc>
                <a:spcPct val="100000"/>
              </a:lnSpc>
            </a:pPr>
            <a:r>
              <a:rPr lang="en-US" dirty="0"/>
              <a:t>Creating a method is </a:t>
            </a:r>
            <a:r>
              <a:rPr lang="en-US" dirty="0">
                <a:solidFill>
                  <a:schemeClr val="accent5">
                    <a:lumMod val="20000"/>
                    <a:lumOff val="80000"/>
                  </a:schemeClr>
                </a:solidFill>
              </a:rPr>
              <a:t>a slow operation</a:t>
            </a:r>
          </a:p>
          <a:p>
            <a:pPr lvl="1">
              <a:lnSpc>
                <a:spcPct val="100000"/>
              </a:lnSpc>
            </a:pPr>
            <a:r>
              <a:rPr lang="en-US" dirty="0"/>
              <a:t>Attaching methods inside the function constructor is very slow</a:t>
            </a:r>
          </a:p>
          <a:p>
            <a:pPr lvl="1">
              <a:lnSpc>
                <a:spcPct val="100000"/>
              </a:lnSpc>
            </a:pPr>
            <a:r>
              <a:rPr lang="en-US" dirty="0"/>
              <a:t>Better attach them to the prototype</a:t>
            </a:r>
          </a:p>
        </p:txBody>
      </p:sp>
      <p:sp>
        <p:nvSpPr>
          <p:cNvPr id="4" name="Text Placeholder 5"/>
          <p:cNvSpPr txBox="1">
            <a:spLocks/>
          </p:cNvSpPr>
          <p:nvPr/>
        </p:nvSpPr>
        <p:spPr>
          <a:xfrm>
            <a:off x="586155" y="4073778"/>
            <a:ext cx="80772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smtClean="0"/>
              <a:t>function Person(</a:t>
            </a:r>
            <a:r>
              <a:rPr lang="en-US" dirty="0" err="1" smtClean="0"/>
              <a:t>name,age</a:t>
            </a:r>
            <a:r>
              <a:rPr lang="en-US" dirty="0" smtClean="0"/>
              <a:t>){</a:t>
            </a:r>
          </a:p>
          <a:p>
            <a:r>
              <a:rPr lang="en-US" dirty="0" smtClean="0"/>
              <a:t>  </a:t>
            </a:r>
            <a:r>
              <a:rPr lang="en-US" dirty="0" smtClean="0">
                <a:solidFill>
                  <a:schemeClr val="tx1">
                    <a:lumMod val="20000"/>
                    <a:lumOff val="80000"/>
                  </a:schemeClr>
                </a:solidFill>
              </a:rPr>
              <a:t>this.name</a:t>
            </a:r>
            <a:r>
              <a:rPr lang="en-US" dirty="0" smtClean="0"/>
              <a:t> = name;</a:t>
            </a:r>
          </a:p>
          <a:p>
            <a:r>
              <a:rPr lang="en-US" dirty="0"/>
              <a:t> </a:t>
            </a:r>
            <a:r>
              <a:rPr lang="en-US" dirty="0" smtClean="0"/>
              <a:t> </a:t>
            </a:r>
            <a:r>
              <a:rPr lang="en-US" dirty="0" err="1" smtClean="0">
                <a:solidFill>
                  <a:schemeClr val="tx1">
                    <a:lumMod val="20000"/>
                    <a:lumOff val="80000"/>
                  </a:schemeClr>
                </a:solidFill>
              </a:rPr>
              <a:t>this.age</a:t>
            </a:r>
            <a:r>
              <a:rPr lang="en-US" dirty="0" smtClean="0"/>
              <a:t> = age;</a:t>
            </a:r>
          </a:p>
          <a:p>
            <a:r>
              <a:rPr lang="en-US" dirty="0" smtClean="0"/>
              <a:t>}</a:t>
            </a:r>
          </a:p>
          <a:p>
            <a:r>
              <a:rPr lang="en-US" dirty="0" err="1" smtClean="0"/>
              <a:t>Person.prototype.</a:t>
            </a:r>
            <a:r>
              <a:rPr lang="en-US" dirty="0" err="1" smtClean="0">
                <a:solidFill>
                  <a:schemeClr val="tx1">
                    <a:lumMod val="20000"/>
                    <a:lumOff val="80000"/>
                  </a:schemeClr>
                </a:solidFill>
              </a:rPr>
              <a:t>sayHello</a:t>
            </a:r>
            <a:r>
              <a:rPr lang="en-US" dirty="0" smtClean="0"/>
              <a:t> </a:t>
            </a:r>
            <a:r>
              <a:rPr lang="en-US" dirty="0"/>
              <a:t>= function(){</a:t>
            </a:r>
          </a:p>
          <a:p>
            <a:r>
              <a:rPr lang="en-US" dirty="0" smtClean="0"/>
              <a:t>  console.log("</a:t>
            </a:r>
            <a:r>
              <a:rPr lang="en-US" dirty="0"/>
              <a:t>My name is " + this.name + " and I am " + </a:t>
            </a:r>
          </a:p>
          <a:p>
            <a:r>
              <a:rPr lang="en-US" dirty="0"/>
              <a:t>  </a:t>
            </a:r>
            <a:r>
              <a:rPr lang="en-US" dirty="0" smtClean="0"/>
              <a:t>      </a:t>
            </a:r>
            <a:r>
              <a:rPr lang="en-US" dirty="0" err="1" smtClean="0"/>
              <a:t>this.age</a:t>
            </a:r>
            <a:r>
              <a:rPr lang="en-US" dirty="0" smtClean="0"/>
              <a:t> </a:t>
            </a:r>
            <a:r>
              <a:rPr lang="en-US" dirty="0"/>
              <a:t>+ "-years old</a:t>
            </a:r>
            <a:r>
              <a:rPr lang="en-US" dirty="0" smtClean="0"/>
              <a:t>");</a:t>
            </a:r>
            <a:endParaRPr lang="en-US" dirty="0"/>
          </a:p>
          <a:p>
            <a:r>
              <a:rPr lang="en-US" dirty="0" smtClean="0"/>
              <a:t>}</a:t>
            </a:r>
            <a:endParaRPr lang="en-US" dirty="0"/>
          </a:p>
        </p:txBody>
      </p:sp>
    </p:spTree>
    <p:extLst>
      <p:ext uri="{BB962C8B-B14F-4D97-AF65-F5344CB8AC3E}">
        <p14:creationId xmlns:p14="http://schemas.microsoft.com/office/powerpoint/2010/main" val="18254750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Attaching </a:t>
            </a:r>
            <a:r>
              <a:rPr lang="en-US" dirty="0" smtClean="0"/>
              <a:t>Methods (2)</a:t>
            </a:r>
            <a:endParaRPr lang="en-US" dirty="0"/>
          </a:p>
        </p:txBody>
      </p:sp>
      <p:sp>
        <p:nvSpPr>
          <p:cNvPr id="3" name="Content Placeholder 2"/>
          <p:cNvSpPr>
            <a:spLocks noGrp="1"/>
          </p:cNvSpPr>
          <p:nvPr>
            <p:ph idx="1"/>
          </p:nvPr>
        </p:nvSpPr>
        <p:spPr>
          <a:xfrm>
            <a:off x="228600" y="677008"/>
            <a:ext cx="8686800" cy="5791200"/>
          </a:xfrm>
        </p:spPr>
        <p:txBody>
          <a:bodyPr/>
          <a:lstStyle/>
          <a:p>
            <a:r>
              <a:rPr lang="en-US" dirty="0" smtClean="0"/>
              <a:t>There </a:t>
            </a:r>
            <a:r>
              <a:rPr lang="en-US" dirty="0" smtClean="0"/>
              <a:t>are drawbacks</a:t>
            </a:r>
          </a:p>
          <a:p>
            <a:pPr lvl="1"/>
            <a:r>
              <a:rPr lang="en-US" dirty="0" smtClean="0"/>
              <a:t>A function constructor creates a closure, so only objects within its scope can access its objects</a:t>
            </a:r>
          </a:p>
          <a:p>
            <a:pPr lvl="1"/>
            <a:r>
              <a:rPr lang="en-US" dirty="0" smtClean="0"/>
              <a:t>Methods attached to the prototype </a:t>
            </a:r>
            <a:r>
              <a:rPr lang="en-US" dirty="0" smtClean="0">
                <a:solidFill>
                  <a:schemeClr val="accent5">
                    <a:lumMod val="20000"/>
                    <a:lumOff val="80000"/>
                  </a:schemeClr>
                </a:solidFill>
              </a:rPr>
              <a:t>cannot access private data</a:t>
            </a:r>
            <a:endParaRPr lang="en-US" dirty="0">
              <a:solidFill>
                <a:schemeClr val="accent5">
                  <a:lumMod val="20000"/>
                  <a:lumOff val="80000"/>
                </a:schemeClr>
              </a:solidFill>
            </a:endParaRPr>
          </a:p>
        </p:txBody>
      </p:sp>
      <p:sp>
        <p:nvSpPr>
          <p:cNvPr id="4" name="Text Placeholder 5"/>
          <p:cNvSpPr txBox="1">
            <a:spLocks/>
          </p:cNvSpPr>
          <p:nvPr/>
        </p:nvSpPr>
        <p:spPr>
          <a:xfrm>
            <a:off x="586155" y="3625371"/>
            <a:ext cx="8077200"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smtClean="0"/>
              <a:t>function Person(</a:t>
            </a:r>
            <a:r>
              <a:rPr lang="en-US" dirty="0" err="1" smtClean="0"/>
              <a:t>name,age</a:t>
            </a:r>
            <a:r>
              <a:rPr lang="en-US" dirty="0" smtClean="0"/>
              <a:t>){</a:t>
            </a:r>
          </a:p>
          <a:p>
            <a:r>
              <a:rPr lang="en-US" dirty="0" smtClean="0"/>
              <a:t>  </a:t>
            </a:r>
            <a:r>
              <a:rPr lang="en-US" dirty="0">
                <a:solidFill>
                  <a:schemeClr val="tx1">
                    <a:lumMod val="20000"/>
                    <a:lumOff val="80000"/>
                  </a:schemeClr>
                </a:solidFill>
              </a:rPr>
              <a:t>var</a:t>
            </a:r>
            <a:r>
              <a:rPr lang="en-US" dirty="0" smtClean="0">
                <a:solidFill>
                  <a:schemeClr val="tx1">
                    <a:lumMod val="20000"/>
                    <a:lumOff val="80000"/>
                  </a:schemeClr>
                </a:solidFill>
              </a:rPr>
              <a:t> name</a:t>
            </a:r>
            <a:r>
              <a:rPr lang="en-US" dirty="0" smtClean="0"/>
              <a:t> = name;</a:t>
            </a:r>
          </a:p>
          <a:p>
            <a:r>
              <a:rPr lang="en-US" dirty="0" smtClean="0"/>
              <a:t>  </a:t>
            </a:r>
            <a:r>
              <a:rPr lang="en-US" dirty="0">
                <a:solidFill>
                  <a:schemeClr val="tx1">
                    <a:lumMod val="20000"/>
                    <a:lumOff val="80000"/>
                  </a:schemeClr>
                </a:solidFill>
              </a:rPr>
              <a:t>var a</a:t>
            </a:r>
            <a:r>
              <a:rPr lang="en-US" dirty="0" smtClean="0">
                <a:solidFill>
                  <a:schemeClr val="tx1">
                    <a:lumMod val="20000"/>
                    <a:lumOff val="80000"/>
                  </a:schemeClr>
                </a:solidFill>
              </a:rPr>
              <a:t>ge</a:t>
            </a:r>
            <a:r>
              <a:rPr lang="en-US" dirty="0" smtClean="0"/>
              <a:t> = age;</a:t>
            </a:r>
          </a:p>
          <a:p>
            <a:r>
              <a:rPr lang="en-US" dirty="0" smtClean="0"/>
              <a:t>}</a:t>
            </a:r>
          </a:p>
          <a:p>
            <a:r>
              <a:rPr lang="en-US" dirty="0" err="1" smtClean="0"/>
              <a:t>Person.prototype.</a:t>
            </a:r>
            <a:r>
              <a:rPr lang="en-US" dirty="0" err="1" smtClean="0">
                <a:solidFill>
                  <a:schemeClr val="tx1">
                    <a:lumMod val="20000"/>
                    <a:lumOff val="80000"/>
                  </a:schemeClr>
                </a:solidFill>
              </a:rPr>
              <a:t>sayHello</a:t>
            </a:r>
            <a:r>
              <a:rPr lang="en-US" dirty="0" smtClean="0"/>
              <a:t> </a:t>
            </a:r>
            <a:r>
              <a:rPr lang="en-US" dirty="0"/>
              <a:t>= function(){</a:t>
            </a:r>
          </a:p>
          <a:p>
            <a:r>
              <a:rPr lang="en-US" dirty="0" smtClean="0"/>
              <a:t>  console.log("</a:t>
            </a:r>
            <a:r>
              <a:rPr lang="en-US" dirty="0"/>
              <a:t>My name is " + </a:t>
            </a:r>
            <a:r>
              <a:rPr lang="en-US" dirty="0" smtClean="0"/>
              <a:t>name </a:t>
            </a:r>
            <a:r>
              <a:rPr lang="en-US" dirty="0"/>
              <a:t>+ " and I am " + </a:t>
            </a:r>
          </a:p>
          <a:p>
            <a:r>
              <a:rPr lang="en-US" dirty="0" smtClean="0"/>
              <a:t>         age </a:t>
            </a:r>
            <a:r>
              <a:rPr lang="en-US" dirty="0"/>
              <a:t>+ "-years old</a:t>
            </a:r>
            <a:r>
              <a:rPr lang="en-US" dirty="0" smtClean="0"/>
              <a:t>");</a:t>
            </a:r>
            <a:endParaRPr lang="en-US" dirty="0"/>
          </a:p>
          <a:p>
            <a:r>
              <a:rPr lang="en-US" dirty="0" smtClean="0"/>
              <a:t>}</a:t>
            </a:r>
          </a:p>
          <a:p>
            <a:r>
              <a:rPr lang="en-US" dirty="0" smtClean="0"/>
              <a:t>//</a:t>
            </a:r>
            <a:r>
              <a:rPr lang="en-US" dirty="0" err="1" smtClean="0"/>
              <a:t>ReferenceError</a:t>
            </a:r>
            <a:r>
              <a:rPr lang="en-US" dirty="0"/>
              <a:t>: name is not defined</a:t>
            </a:r>
          </a:p>
        </p:txBody>
      </p:sp>
      <p:sp>
        <p:nvSpPr>
          <p:cNvPr id="5" name="AutoShape 7"/>
          <p:cNvSpPr>
            <a:spLocks noChangeArrowheads="1"/>
          </p:cNvSpPr>
          <p:nvPr/>
        </p:nvSpPr>
        <p:spPr bwMode="auto">
          <a:xfrm>
            <a:off x="5984359" y="5610892"/>
            <a:ext cx="2678996" cy="783193"/>
          </a:xfrm>
          <a:prstGeom prst="wedgeRoundRectCallout">
            <a:avLst>
              <a:gd name="adj1" fmla="val -57540"/>
              <a:gd name="adj2" fmla="val -3873"/>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spcBef>
                <a:spcPts val="0"/>
              </a:spcBef>
              <a:buClr>
                <a:schemeClr val="accent5">
                  <a:lumMod val="40000"/>
                  <a:lumOff val="60000"/>
                </a:schemeClr>
              </a:buClr>
              <a:buSzPct val="70000"/>
            </a:pPr>
            <a: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t>Using getters and setters can solve this</a:t>
            </a:r>
            <a:endParaRPr lang="en-US" sz="2000" b="1" noProof="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328069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Attaching Methods</a:t>
            </a:r>
            <a:endParaRPr lang="en-US" dirty="0"/>
          </a:p>
        </p:txBody>
      </p:sp>
      <p:sp>
        <p:nvSpPr>
          <p:cNvPr id="5" name="Subtitle 4"/>
          <p:cNvSpPr>
            <a:spLocks noGrp="1"/>
          </p:cNvSpPr>
          <p:nvPr>
            <p:ph type="subTitle" idx="1"/>
          </p:nvPr>
        </p:nvSpPr>
        <p:spPr/>
        <p:txBody>
          <a:bodyPr/>
          <a:lstStyle/>
          <a:p>
            <a:r>
              <a:rPr lang="en-US" dirty="0" smtClean="0"/>
              <a:t>Live Demo</a:t>
            </a:r>
            <a:endParaRPr lang="en-US" dirty="0"/>
          </a:p>
        </p:txBody>
      </p:sp>
    </p:spTree>
    <p:extLst>
      <p:ext uri="{BB962C8B-B14F-4D97-AF65-F5344CB8AC3E}">
        <p14:creationId xmlns:p14="http://schemas.microsoft.com/office/powerpoint/2010/main" val="12387979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3051811"/>
            <a:ext cx="7924800" cy="685800"/>
          </a:xfrm>
        </p:spPr>
        <p:txBody>
          <a:bodyPr/>
          <a:lstStyle/>
          <a:p>
            <a:r>
              <a:rPr lang="en-US" dirty="0" smtClean="0"/>
              <a:t>Access Modifiers</a:t>
            </a:r>
            <a:endParaRPr lang="en-US" dirty="0"/>
          </a:p>
        </p:txBody>
      </p:sp>
    </p:spTree>
    <p:extLst>
      <p:ext uri="{BB962C8B-B14F-4D97-AF65-F5344CB8AC3E}">
        <p14:creationId xmlns:p14="http://schemas.microsoft.com/office/powerpoint/2010/main" val="29239872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Access Modifiers</a:t>
            </a:r>
            <a:endParaRPr lang="en-US" dirty="0"/>
          </a:p>
        </p:txBody>
      </p:sp>
      <p:sp>
        <p:nvSpPr>
          <p:cNvPr id="5" name="Content Placeholder 4"/>
          <p:cNvSpPr>
            <a:spLocks noGrp="1"/>
          </p:cNvSpPr>
          <p:nvPr>
            <p:ph idx="1"/>
          </p:nvPr>
        </p:nvSpPr>
        <p:spPr>
          <a:xfrm>
            <a:off x="228600" y="1037490"/>
            <a:ext cx="8686800" cy="5503986"/>
          </a:xfrm>
        </p:spPr>
        <p:txBody>
          <a:bodyPr/>
          <a:lstStyle/>
          <a:p>
            <a:pPr>
              <a:lnSpc>
                <a:spcPct val="100000"/>
              </a:lnSpc>
            </a:pPr>
            <a:r>
              <a:rPr lang="en-US" dirty="0" smtClean="0"/>
              <a:t>JS has only two kinds of access modifiers for properties</a:t>
            </a:r>
          </a:p>
          <a:p>
            <a:pPr lvl="1">
              <a:lnSpc>
                <a:spcPct val="100000"/>
              </a:lnSpc>
            </a:pPr>
            <a:r>
              <a:rPr lang="en-US" dirty="0" smtClean="0">
                <a:solidFill>
                  <a:schemeClr val="accent5">
                    <a:lumMod val="20000"/>
                    <a:lumOff val="80000"/>
                  </a:schemeClr>
                </a:solidFill>
              </a:rPr>
              <a:t>Public</a:t>
            </a:r>
            <a:r>
              <a:rPr lang="en-US" dirty="0" smtClean="0"/>
              <a:t> members are </a:t>
            </a:r>
            <a:r>
              <a:rPr lang="en-US" dirty="0" smtClean="0">
                <a:solidFill>
                  <a:schemeClr val="accent5">
                    <a:lumMod val="20000"/>
                    <a:lumOff val="80000"/>
                  </a:schemeClr>
                </a:solidFill>
              </a:rPr>
              <a:t>accessible from everywhere</a:t>
            </a:r>
          </a:p>
          <a:p>
            <a:pPr lvl="1">
              <a:lnSpc>
                <a:spcPct val="100000"/>
              </a:lnSpc>
            </a:pPr>
            <a:r>
              <a:rPr lang="en-US" dirty="0" smtClean="0">
                <a:solidFill>
                  <a:schemeClr val="accent5">
                    <a:lumMod val="20000"/>
                    <a:lumOff val="80000"/>
                  </a:schemeClr>
                </a:solidFill>
              </a:rPr>
              <a:t>Private</a:t>
            </a:r>
            <a:r>
              <a:rPr lang="en-US" dirty="0" smtClean="0"/>
              <a:t> members are </a:t>
            </a:r>
            <a:r>
              <a:rPr lang="en-US" dirty="0" smtClean="0">
                <a:solidFill>
                  <a:schemeClr val="accent5">
                    <a:lumMod val="20000"/>
                    <a:lumOff val="80000"/>
                  </a:schemeClr>
                </a:solidFill>
              </a:rPr>
              <a:t>accessible only from the objects</a:t>
            </a:r>
            <a:r>
              <a:rPr lang="en-US" dirty="0" smtClean="0"/>
              <a:t> in the closure scope</a:t>
            </a:r>
          </a:p>
          <a:p>
            <a:pPr>
              <a:lnSpc>
                <a:spcPct val="100000"/>
              </a:lnSpc>
            </a:pPr>
            <a:r>
              <a:rPr lang="en-US" dirty="0" smtClean="0"/>
              <a:t>How to create private members?</a:t>
            </a:r>
          </a:p>
          <a:p>
            <a:pPr lvl="1">
              <a:lnSpc>
                <a:spcPct val="100000"/>
              </a:lnSpc>
            </a:pPr>
            <a:r>
              <a:rPr lang="en-US" dirty="0" smtClean="0"/>
              <a:t>Just create an variable inside the function constructor </a:t>
            </a:r>
          </a:p>
          <a:p>
            <a:pPr>
              <a:lnSpc>
                <a:spcPct val="100000"/>
              </a:lnSpc>
            </a:pPr>
            <a:r>
              <a:rPr lang="en-US" dirty="0" smtClean="0"/>
              <a:t>Public members are attached to this</a:t>
            </a:r>
            <a:endParaRPr lang="en-US" dirty="0"/>
          </a:p>
        </p:txBody>
      </p:sp>
    </p:spTree>
    <p:extLst>
      <p:ext uri="{BB962C8B-B14F-4D97-AF65-F5344CB8AC3E}">
        <p14:creationId xmlns:p14="http://schemas.microsoft.com/office/powerpoint/2010/main" val="39079195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06091"/>
            <a:ext cx="7924800" cy="685800"/>
          </a:xfrm>
        </p:spPr>
        <p:txBody>
          <a:bodyPr/>
          <a:lstStyle/>
          <a:p>
            <a:r>
              <a:rPr lang="en-US" dirty="0" smtClean="0"/>
              <a:t>The this Function Object</a:t>
            </a:r>
            <a:endParaRPr lang="en-US" dirty="0"/>
          </a:p>
        </p:txBody>
      </p:sp>
    </p:spTree>
    <p:extLst>
      <p:ext uri="{BB962C8B-B14F-4D97-AF65-F5344CB8AC3E}">
        <p14:creationId xmlns:p14="http://schemas.microsoft.com/office/powerpoint/2010/main" val="35500617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this</a:t>
            </a:r>
            <a:endParaRPr lang="en-US" dirty="0"/>
          </a:p>
        </p:txBody>
      </p:sp>
      <p:sp>
        <p:nvSpPr>
          <p:cNvPr id="5" name="Content Placeholder 4"/>
          <p:cNvSpPr>
            <a:spLocks noGrp="1"/>
          </p:cNvSpPr>
          <p:nvPr>
            <p:ph idx="1"/>
          </p:nvPr>
        </p:nvSpPr>
        <p:spPr/>
        <p:txBody>
          <a:bodyPr/>
          <a:lstStyle/>
          <a:p>
            <a:r>
              <a:rPr lang="en-US" dirty="0" smtClean="0"/>
              <a:t>As said before</a:t>
            </a:r>
            <a:r>
              <a:rPr lang="bg-BG" dirty="0" smtClean="0"/>
              <a:t>,</a:t>
            </a:r>
            <a:r>
              <a:rPr lang="en-US" dirty="0" smtClean="0"/>
              <a:t>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this</a:t>
            </a:r>
            <a:r>
              <a:rPr lang="en-US" dirty="0" smtClean="0"/>
              <a:t> is available everywhere where there is JavaScript</a:t>
            </a:r>
          </a:p>
          <a:p>
            <a:pPr lvl="1"/>
            <a:r>
              <a:rPr lang="en-US" dirty="0" smtClean="0"/>
              <a:t>Yet it has a different meaning</a:t>
            </a:r>
          </a:p>
          <a:p>
            <a:r>
              <a:rPr lang="en-US" dirty="0" smtClean="0"/>
              <a:t>This can have two different values</a:t>
            </a:r>
          </a:p>
          <a:p>
            <a:pPr lvl="1"/>
            <a:r>
              <a:rPr lang="en-US" dirty="0" smtClean="0">
                <a:solidFill>
                  <a:schemeClr val="accent5">
                    <a:lumMod val="20000"/>
                    <a:lumOff val="80000"/>
                  </a:schemeClr>
                </a:solidFill>
              </a:rPr>
              <a:t>Global scope </a:t>
            </a:r>
            <a:r>
              <a:rPr lang="en-US" dirty="0" smtClean="0"/>
              <a:t>(i.e. window)</a:t>
            </a:r>
          </a:p>
          <a:p>
            <a:pPr lvl="2"/>
            <a:r>
              <a:rPr lang="en-US" dirty="0" smtClean="0"/>
              <a:t>When outside a object scope</a:t>
            </a:r>
          </a:p>
          <a:p>
            <a:pPr lvl="1"/>
            <a:r>
              <a:rPr lang="en-US" dirty="0" smtClean="0">
                <a:solidFill>
                  <a:schemeClr val="accent5">
                    <a:lumMod val="20000"/>
                    <a:lumOff val="80000"/>
                  </a:schemeClr>
                </a:solidFill>
              </a:rPr>
              <a:t>A concrete object</a:t>
            </a:r>
          </a:p>
          <a:p>
            <a:pPr lvl="2"/>
            <a:r>
              <a:rPr lang="en-US" dirty="0" smtClean="0"/>
              <a:t>When using the new operator</a:t>
            </a:r>
          </a:p>
          <a:p>
            <a:pPr lvl="1"/>
            <a:endParaRPr lang="en-US" dirty="0"/>
          </a:p>
        </p:txBody>
      </p:sp>
    </p:spTree>
    <p:extLst>
      <p:ext uri="{BB962C8B-B14F-4D97-AF65-F5344CB8AC3E}">
        <p14:creationId xmlns:p14="http://schemas.microsoft.com/office/powerpoint/2010/main" val="5614219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his in Function Scope</a:t>
            </a:r>
            <a:endParaRPr lang="en-US" dirty="0"/>
          </a:p>
        </p:txBody>
      </p:sp>
      <p:sp>
        <p:nvSpPr>
          <p:cNvPr id="3" name="Content Placeholder 2"/>
          <p:cNvSpPr>
            <a:spLocks noGrp="1"/>
          </p:cNvSpPr>
          <p:nvPr>
            <p:ph idx="1"/>
          </p:nvPr>
        </p:nvSpPr>
        <p:spPr>
          <a:xfrm>
            <a:off x="228600" y="1169375"/>
            <a:ext cx="8686800" cy="1733374"/>
          </a:xfrm>
        </p:spPr>
        <p:txBody>
          <a:bodyPr/>
          <a:lstStyle/>
          <a:p>
            <a:r>
              <a:rPr lang="en-US" dirty="0" smtClean="0"/>
              <a:t>When executed over a function, without the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new</a:t>
            </a:r>
            <a:r>
              <a:rPr lang="en-US" dirty="0" smtClean="0">
                <a:solidFill>
                  <a:schemeClr val="accent5">
                    <a:lumMod val="20000"/>
                    <a:lumOff val="80000"/>
                  </a:schemeClr>
                </a:solidFill>
              </a:rPr>
              <a:t> </a:t>
            </a:r>
            <a:r>
              <a:rPr lang="en-US" dirty="0" smtClean="0"/>
              <a:t>operator</a:t>
            </a:r>
          </a:p>
          <a:p>
            <a:pPr lvl="1"/>
            <a:r>
              <a:rPr lang="en-US" dirty="0" smtClean="0">
                <a:solidFill>
                  <a:schemeClr val="accent5">
                    <a:lumMod val="20000"/>
                    <a:lumOff val="80000"/>
                  </a:schemeClr>
                </a:solidFill>
                <a:latin typeface="Consolas" panose="020B0609020204030204" pitchFamily="49" charset="0"/>
                <a:cs typeface="Consolas" panose="020B0609020204030204" pitchFamily="49" charset="0"/>
              </a:rPr>
              <a:t>this</a:t>
            </a:r>
            <a:r>
              <a:rPr lang="en-US" dirty="0" smtClean="0"/>
              <a:t> refers to the </a:t>
            </a:r>
            <a:r>
              <a:rPr lang="en-US" dirty="0" smtClean="0">
                <a:solidFill>
                  <a:schemeClr val="accent5">
                    <a:lumMod val="20000"/>
                    <a:lumOff val="80000"/>
                  </a:schemeClr>
                </a:solidFill>
              </a:rPr>
              <a:t>parent scope</a:t>
            </a:r>
            <a:endParaRPr lang="en-US" dirty="0">
              <a:solidFill>
                <a:schemeClr val="accent5">
                  <a:lumMod val="20000"/>
                  <a:lumOff val="80000"/>
                </a:schemeClr>
              </a:solidFill>
            </a:endParaRPr>
          </a:p>
        </p:txBody>
      </p:sp>
      <p:sp>
        <p:nvSpPr>
          <p:cNvPr id="4" name="Text Placeholder 5"/>
          <p:cNvSpPr txBox="1">
            <a:spLocks/>
          </p:cNvSpPr>
          <p:nvPr/>
        </p:nvSpPr>
        <p:spPr>
          <a:xfrm>
            <a:off x="586155" y="2939571"/>
            <a:ext cx="8077200" cy="317009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a:t>function Person(name) {</a:t>
            </a:r>
          </a:p>
          <a:p>
            <a:r>
              <a:rPr lang="en-US" dirty="0" smtClean="0"/>
              <a:t>  </a:t>
            </a:r>
            <a:r>
              <a:rPr lang="en-US" dirty="0"/>
              <a:t>this.name = name;</a:t>
            </a:r>
          </a:p>
          <a:p>
            <a:r>
              <a:rPr lang="en-US" dirty="0"/>
              <a:t>  </a:t>
            </a:r>
            <a:r>
              <a:rPr lang="en-US" dirty="0" err="1" smtClean="0"/>
              <a:t>this.getName</a:t>
            </a:r>
            <a:r>
              <a:rPr lang="en-US" dirty="0" smtClean="0"/>
              <a:t> </a:t>
            </a:r>
            <a:r>
              <a:rPr lang="en-US" dirty="0"/>
              <a:t>= function </a:t>
            </a:r>
            <a:r>
              <a:rPr lang="en-US" dirty="0" err="1"/>
              <a:t>getPersonName</a:t>
            </a:r>
            <a:r>
              <a:rPr lang="en-US" dirty="0"/>
              <a:t>() </a:t>
            </a:r>
            <a:r>
              <a:rPr lang="en-US" dirty="0" smtClean="0"/>
              <a:t>{</a:t>
            </a:r>
          </a:p>
          <a:p>
            <a:r>
              <a:rPr lang="en-US" dirty="0" smtClean="0"/>
              <a:t>    return </a:t>
            </a:r>
            <a:r>
              <a:rPr lang="en-US" dirty="0" smtClean="0">
                <a:solidFill>
                  <a:schemeClr val="tx1">
                    <a:lumMod val="20000"/>
                    <a:lumOff val="80000"/>
                  </a:schemeClr>
                </a:solidFill>
              </a:rPr>
              <a:t>this</a:t>
            </a:r>
            <a:r>
              <a:rPr lang="en-US" dirty="0" smtClean="0"/>
              <a:t>.name;</a:t>
            </a:r>
          </a:p>
          <a:p>
            <a:r>
              <a:rPr lang="en-US" dirty="0" smtClean="0"/>
              <a:t>  }</a:t>
            </a:r>
            <a:endParaRPr lang="en-US" dirty="0"/>
          </a:p>
          <a:p>
            <a:r>
              <a:rPr lang="en-US" dirty="0" smtClean="0"/>
              <a:t>} </a:t>
            </a:r>
          </a:p>
          <a:p>
            <a:r>
              <a:rPr lang="en-US" dirty="0" smtClean="0"/>
              <a:t>var </a:t>
            </a:r>
            <a:r>
              <a:rPr lang="en-US" dirty="0"/>
              <a:t>p = new Person("</a:t>
            </a:r>
            <a:r>
              <a:rPr lang="en-US" dirty="0" err="1"/>
              <a:t>Gosho</a:t>
            </a:r>
            <a:r>
              <a:rPr lang="en-US" dirty="0"/>
              <a:t>");</a:t>
            </a:r>
          </a:p>
          <a:p>
            <a:r>
              <a:rPr lang="en-US" dirty="0" smtClean="0">
                <a:solidFill>
                  <a:schemeClr val="tx1">
                    <a:lumMod val="20000"/>
                    <a:lumOff val="80000"/>
                  </a:schemeClr>
                </a:solidFill>
              </a:rPr>
              <a:t>var </a:t>
            </a:r>
            <a:r>
              <a:rPr lang="en-US" dirty="0" err="1">
                <a:solidFill>
                  <a:schemeClr val="tx1">
                    <a:lumMod val="20000"/>
                    <a:lumOff val="80000"/>
                  </a:schemeClr>
                </a:solidFill>
              </a:rPr>
              <a:t>getName</a:t>
            </a:r>
            <a:r>
              <a:rPr lang="en-US" dirty="0">
                <a:solidFill>
                  <a:schemeClr val="tx1">
                    <a:lumMod val="20000"/>
                    <a:lumOff val="80000"/>
                  </a:schemeClr>
                </a:solidFill>
              </a:rPr>
              <a:t> = </a:t>
            </a:r>
            <a:r>
              <a:rPr lang="en-US" dirty="0" err="1">
                <a:solidFill>
                  <a:schemeClr val="tx1">
                    <a:lumMod val="20000"/>
                    <a:lumOff val="80000"/>
                  </a:schemeClr>
                </a:solidFill>
              </a:rPr>
              <a:t>p.getName</a:t>
            </a:r>
            <a:r>
              <a:rPr lang="en-US" dirty="0" smtClean="0">
                <a:solidFill>
                  <a:schemeClr val="tx1">
                    <a:lumMod val="20000"/>
                    <a:lumOff val="80000"/>
                  </a:schemeClr>
                </a:solidFill>
              </a:rPr>
              <a:t>;</a:t>
            </a:r>
            <a:endParaRPr lang="en-US" dirty="0">
              <a:solidFill>
                <a:schemeClr val="tx1">
                  <a:lumMod val="20000"/>
                  <a:lumOff val="80000"/>
                </a:schemeClr>
              </a:solidFill>
            </a:endParaRPr>
          </a:p>
          <a:p>
            <a:r>
              <a:rPr lang="en-US" dirty="0"/>
              <a:t>console.log(</a:t>
            </a:r>
            <a:r>
              <a:rPr lang="en-US" dirty="0" err="1"/>
              <a:t>p.getName</a:t>
            </a:r>
            <a:r>
              <a:rPr lang="en-US" dirty="0" smtClean="0"/>
              <a:t>()); //</a:t>
            </a:r>
            <a:r>
              <a:rPr lang="en-US" dirty="0" err="1" smtClean="0"/>
              <a:t>Gosho</a:t>
            </a:r>
            <a:endParaRPr lang="en-US" dirty="0"/>
          </a:p>
          <a:p>
            <a:r>
              <a:rPr lang="en-US" dirty="0"/>
              <a:t>console.log(</a:t>
            </a:r>
            <a:r>
              <a:rPr lang="en-US" dirty="0" err="1">
                <a:solidFill>
                  <a:schemeClr val="tx1">
                    <a:lumMod val="20000"/>
                    <a:lumOff val="80000"/>
                  </a:schemeClr>
                </a:solidFill>
              </a:rPr>
              <a:t>getName</a:t>
            </a:r>
            <a:r>
              <a:rPr lang="en-US" dirty="0">
                <a:solidFill>
                  <a:schemeClr val="tx1">
                    <a:lumMod val="20000"/>
                    <a:lumOff val="80000"/>
                  </a:schemeClr>
                </a:solidFill>
              </a:rPr>
              <a:t>()</a:t>
            </a:r>
            <a:r>
              <a:rPr lang="en-US" dirty="0"/>
              <a:t>); //undefined</a:t>
            </a:r>
          </a:p>
        </p:txBody>
      </p:sp>
      <p:sp>
        <p:nvSpPr>
          <p:cNvPr id="5" name="AutoShape 7"/>
          <p:cNvSpPr>
            <a:spLocks noChangeArrowheads="1"/>
          </p:cNvSpPr>
          <p:nvPr/>
        </p:nvSpPr>
        <p:spPr bwMode="auto">
          <a:xfrm>
            <a:off x="4454497" y="3992346"/>
            <a:ext cx="2678996" cy="783193"/>
          </a:xfrm>
          <a:prstGeom prst="wedgeRoundRectCallout">
            <a:avLst>
              <a:gd name="adj1" fmla="val -65089"/>
              <a:gd name="adj2" fmla="val -55513"/>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spcBef>
                <a:spcPts val="0"/>
              </a:spcBef>
              <a:buClr>
                <a:schemeClr val="accent5">
                  <a:lumMod val="40000"/>
                  <a:lumOff val="60000"/>
                </a:schemeClr>
              </a:buClr>
              <a:buSzPct val="70000"/>
            </a:pPr>
            <a: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t>Here </a:t>
            </a:r>
            <a:r>
              <a:rPr lang="en-US" sz="2000" b="1" noProof="1" smtClean="0">
                <a:solidFill>
                  <a:schemeClr val="accent5">
                    <a:lumMod val="20000"/>
                    <a:lumOff val="80000"/>
                  </a:schemeClr>
                </a:solidFill>
                <a:effectLst>
                  <a:outerShdw blurRad="38100" dist="38100" dir="2700000" algn="tl">
                    <a:srgbClr val="000000">
                      <a:alpha val="43137"/>
                    </a:srgbClr>
                  </a:outerShdw>
                </a:effectLst>
                <a:latin typeface="+mn-lt"/>
                <a:cs typeface="Consolas" pitchFamily="49" charset="0"/>
              </a:rPr>
              <a:t>this</a:t>
            </a:r>
            <a: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t> means the Person object</a:t>
            </a:r>
            <a:endParaRPr lang="en-US" sz="2000" b="1" noProof="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 name="AutoShape 7"/>
          <p:cNvSpPr>
            <a:spLocks noChangeArrowheads="1"/>
          </p:cNvSpPr>
          <p:nvPr/>
        </p:nvSpPr>
        <p:spPr bwMode="auto">
          <a:xfrm>
            <a:off x="5512505" y="4927920"/>
            <a:ext cx="2857772" cy="783193"/>
          </a:xfrm>
          <a:prstGeom prst="wedgeRoundRectCallout">
            <a:avLst>
              <a:gd name="adj1" fmla="val -83140"/>
              <a:gd name="adj2" fmla="val -2071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spcBef>
                <a:spcPts val="0"/>
              </a:spcBef>
              <a:buClr>
                <a:schemeClr val="accent5">
                  <a:lumMod val="40000"/>
                  <a:lumOff val="60000"/>
                </a:schemeClr>
              </a:buClr>
              <a:buSzPct val="70000"/>
            </a:pPr>
            <a: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t>Here </a:t>
            </a:r>
            <a:r>
              <a:rPr lang="en-US" sz="2000" b="1" noProof="1" smtClean="0">
                <a:solidFill>
                  <a:schemeClr val="accent5">
                    <a:lumMod val="20000"/>
                    <a:lumOff val="80000"/>
                  </a:schemeClr>
                </a:solidFill>
                <a:effectLst>
                  <a:outerShdw blurRad="38100" dist="38100" dir="2700000" algn="tl">
                    <a:srgbClr val="000000">
                      <a:alpha val="43137"/>
                    </a:srgbClr>
                  </a:outerShdw>
                </a:effectLst>
                <a:latin typeface="+mn-lt"/>
                <a:cs typeface="Consolas" pitchFamily="49" charset="0"/>
              </a:rPr>
              <a:t>this</a:t>
            </a:r>
            <a: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t> means its parent scope (window)</a:t>
            </a:r>
            <a:endParaRPr lang="en-US" sz="2000" b="1" noProof="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137043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in Function Scope (2)</a:t>
            </a:r>
            <a:endParaRPr lang="en-US" dirty="0"/>
          </a:p>
        </p:txBody>
      </p:sp>
      <p:sp>
        <p:nvSpPr>
          <p:cNvPr id="3" name="Content Placeholder 2"/>
          <p:cNvSpPr>
            <a:spLocks noGrp="1"/>
          </p:cNvSpPr>
          <p:nvPr>
            <p:ph idx="1"/>
          </p:nvPr>
        </p:nvSpPr>
        <p:spPr/>
        <p:txBody>
          <a:bodyPr/>
          <a:lstStyle/>
          <a:p>
            <a:r>
              <a:rPr lang="en-US" dirty="0" smtClean="0"/>
              <a:t>Hopefully this is easily fixed</a:t>
            </a:r>
          </a:p>
          <a:p>
            <a:pPr lvl="1"/>
            <a:r>
              <a:rPr lang="en-US" dirty="0" smtClean="0"/>
              <a:t>Just assign this to a variable (</a:t>
            </a:r>
            <a:r>
              <a:rPr lang="en-US" dirty="0" smtClean="0">
                <a:solidFill>
                  <a:schemeClr val="accent5">
                    <a:lumMod val="20000"/>
                    <a:lumOff val="80000"/>
                  </a:schemeClr>
                </a:solidFill>
              </a:rPr>
              <a:t>self</a:t>
            </a:r>
            <a:r>
              <a:rPr lang="en-US" dirty="0" smtClean="0"/>
              <a:t>)</a:t>
            </a:r>
          </a:p>
          <a:p>
            <a:pPr lvl="1"/>
            <a:r>
              <a:rPr lang="en-US" dirty="0" smtClean="0"/>
              <a:t>And </a:t>
            </a:r>
            <a:r>
              <a:rPr lang="en-US" dirty="0" smtClean="0">
                <a:solidFill>
                  <a:schemeClr val="accent5">
                    <a:lumMod val="20000"/>
                    <a:lumOff val="80000"/>
                  </a:schemeClr>
                </a:solidFill>
              </a:rPr>
              <a:t>use it </a:t>
            </a:r>
            <a:r>
              <a:rPr lang="en-US" dirty="0" smtClean="0"/>
              <a:t>instead of this</a:t>
            </a:r>
            <a:endParaRPr lang="en-US" dirty="0"/>
          </a:p>
        </p:txBody>
      </p:sp>
      <p:sp>
        <p:nvSpPr>
          <p:cNvPr id="4" name="Text Placeholder 5"/>
          <p:cNvSpPr txBox="1">
            <a:spLocks/>
          </p:cNvSpPr>
          <p:nvPr/>
        </p:nvSpPr>
        <p:spPr>
          <a:xfrm>
            <a:off x="586155" y="2939571"/>
            <a:ext cx="8077200" cy="34778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a:t>function Person(name) </a:t>
            </a:r>
            <a:r>
              <a:rPr lang="en-US" dirty="0" smtClean="0"/>
              <a:t>{</a:t>
            </a:r>
          </a:p>
          <a:p>
            <a:r>
              <a:rPr lang="en-US" dirty="0"/>
              <a:t> </a:t>
            </a:r>
            <a:r>
              <a:rPr lang="en-US" dirty="0" smtClean="0"/>
              <a:t> </a:t>
            </a:r>
            <a:r>
              <a:rPr lang="en-US" dirty="0" smtClean="0">
                <a:solidFill>
                  <a:schemeClr val="tx1">
                    <a:lumMod val="20000"/>
                    <a:lumOff val="80000"/>
                  </a:schemeClr>
                </a:solidFill>
              </a:rPr>
              <a:t>var self = this;</a:t>
            </a:r>
            <a:endParaRPr lang="en-US" dirty="0">
              <a:solidFill>
                <a:schemeClr val="tx1">
                  <a:lumMod val="20000"/>
                  <a:lumOff val="80000"/>
                </a:schemeClr>
              </a:solidFill>
            </a:endParaRPr>
          </a:p>
          <a:p>
            <a:r>
              <a:rPr lang="en-US" dirty="0" smtClean="0"/>
              <a:t>  </a:t>
            </a:r>
            <a:r>
              <a:rPr lang="en-US" dirty="0" smtClean="0">
                <a:solidFill>
                  <a:schemeClr val="tx1">
                    <a:lumMod val="20000"/>
                    <a:lumOff val="80000"/>
                  </a:schemeClr>
                </a:solidFill>
              </a:rPr>
              <a:t>self</a:t>
            </a:r>
            <a:r>
              <a:rPr lang="en-US" dirty="0" smtClean="0"/>
              <a:t>.name = </a:t>
            </a:r>
            <a:r>
              <a:rPr lang="en-US" dirty="0"/>
              <a:t>name;</a:t>
            </a:r>
          </a:p>
          <a:p>
            <a:r>
              <a:rPr lang="en-US" dirty="0"/>
              <a:t>  </a:t>
            </a:r>
            <a:r>
              <a:rPr lang="en-US" dirty="0" err="1">
                <a:solidFill>
                  <a:schemeClr val="tx1">
                    <a:lumMod val="20000"/>
                    <a:lumOff val="80000"/>
                  </a:schemeClr>
                </a:solidFill>
              </a:rPr>
              <a:t>self</a:t>
            </a:r>
            <a:r>
              <a:rPr lang="en-US" dirty="0" err="1" smtClean="0"/>
              <a:t>.getName</a:t>
            </a:r>
            <a:r>
              <a:rPr lang="en-US" dirty="0" smtClean="0"/>
              <a:t> </a:t>
            </a:r>
            <a:r>
              <a:rPr lang="en-US" dirty="0"/>
              <a:t>= function </a:t>
            </a:r>
            <a:r>
              <a:rPr lang="en-US" dirty="0" err="1"/>
              <a:t>getPersonName</a:t>
            </a:r>
            <a:r>
              <a:rPr lang="en-US" dirty="0"/>
              <a:t>() </a:t>
            </a:r>
            <a:r>
              <a:rPr lang="en-US" dirty="0" smtClean="0"/>
              <a:t>{</a:t>
            </a:r>
          </a:p>
          <a:p>
            <a:r>
              <a:rPr lang="en-US" dirty="0" smtClean="0"/>
              <a:t>    return </a:t>
            </a:r>
            <a:r>
              <a:rPr lang="en-US" dirty="0">
                <a:solidFill>
                  <a:schemeClr val="tx1">
                    <a:lumMod val="20000"/>
                    <a:lumOff val="80000"/>
                  </a:schemeClr>
                </a:solidFill>
              </a:rPr>
              <a:t>self</a:t>
            </a:r>
            <a:r>
              <a:rPr lang="en-US" dirty="0" smtClean="0">
                <a:solidFill>
                  <a:schemeClr val="tx1">
                    <a:lumMod val="20000"/>
                    <a:lumOff val="80000"/>
                  </a:schemeClr>
                </a:solidFill>
              </a:rPr>
              <a:t>.name</a:t>
            </a:r>
            <a:r>
              <a:rPr lang="en-US" dirty="0" smtClean="0"/>
              <a:t>;</a:t>
            </a:r>
          </a:p>
          <a:p>
            <a:r>
              <a:rPr lang="en-US" dirty="0" smtClean="0"/>
              <a:t>  }</a:t>
            </a:r>
            <a:endParaRPr lang="en-US" dirty="0"/>
          </a:p>
          <a:p>
            <a:r>
              <a:rPr lang="en-US" dirty="0" smtClean="0"/>
              <a:t>} </a:t>
            </a:r>
          </a:p>
          <a:p>
            <a:r>
              <a:rPr lang="en-US" dirty="0" smtClean="0"/>
              <a:t>var </a:t>
            </a:r>
            <a:r>
              <a:rPr lang="en-US" dirty="0"/>
              <a:t>p = new Person("</a:t>
            </a:r>
            <a:r>
              <a:rPr lang="en-US" dirty="0" err="1"/>
              <a:t>Gosho</a:t>
            </a:r>
            <a:r>
              <a:rPr lang="en-US" dirty="0"/>
              <a:t>");</a:t>
            </a:r>
          </a:p>
          <a:p>
            <a:r>
              <a:rPr lang="en-US" dirty="0" smtClean="0"/>
              <a:t>var </a:t>
            </a:r>
            <a:r>
              <a:rPr lang="en-US" dirty="0" err="1"/>
              <a:t>getName</a:t>
            </a:r>
            <a:r>
              <a:rPr lang="en-US" dirty="0"/>
              <a:t> = </a:t>
            </a:r>
            <a:r>
              <a:rPr lang="en-US" dirty="0" err="1"/>
              <a:t>p.getName</a:t>
            </a:r>
            <a:r>
              <a:rPr lang="en-US" dirty="0" smtClean="0"/>
              <a:t>;</a:t>
            </a:r>
            <a:endParaRPr lang="en-US" dirty="0"/>
          </a:p>
          <a:p>
            <a:r>
              <a:rPr lang="en-US" dirty="0"/>
              <a:t>console.log(</a:t>
            </a:r>
            <a:r>
              <a:rPr lang="en-US" dirty="0" err="1"/>
              <a:t>p.getName</a:t>
            </a:r>
            <a:r>
              <a:rPr lang="en-US" dirty="0" smtClean="0"/>
              <a:t>()); //</a:t>
            </a:r>
            <a:r>
              <a:rPr lang="en-US" dirty="0" err="1" smtClean="0"/>
              <a:t>Gosho</a:t>
            </a:r>
            <a:endParaRPr lang="en-US" dirty="0"/>
          </a:p>
          <a:p>
            <a:r>
              <a:rPr lang="en-US" dirty="0"/>
              <a:t>console.log(</a:t>
            </a:r>
            <a:r>
              <a:rPr lang="en-US" dirty="0" err="1"/>
              <a:t>getName</a:t>
            </a:r>
            <a:r>
              <a:rPr lang="en-US" dirty="0"/>
              <a:t>()); </a:t>
            </a:r>
            <a:r>
              <a:rPr lang="en-US" dirty="0" smtClean="0"/>
              <a:t>//</a:t>
            </a:r>
            <a:r>
              <a:rPr lang="en-US" dirty="0" err="1" smtClean="0"/>
              <a:t>Gosho</a:t>
            </a:r>
            <a:endParaRPr lang="en-US" dirty="0"/>
          </a:p>
        </p:txBody>
      </p:sp>
    </p:spTree>
    <p:extLst>
      <p:ext uri="{BB962C8B-B14F-4D97-AF65-F5344CB8AC3E}">
        <p14:creationId xmlns:p14="http://schemas.microsoft.com/office/powerpoint/2010/main" val="20522291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this function object</a:t>
            </a:r>
            <a:endParaRPr lang="en-US" dirty="0"/>
          </a:p>
        </p:txBody>
      </p:sp>
      <p:sp>
        <p:nvSpPr>
          <p:cNvPr id="3" name="Subtitle 2"/>
          <p:cNvSpPr>
            <a:spLocks noGrp="1"/>
          </p:cNvSpPr>
          <p:nvPr>
            <p:ph type="subTitle" idx="1"/>
          </p:nvPr>
        </p:nvSpPr>
        <p:spPr/>
        <p:txBody>
          <a:bodyPr/>
          <a:lstStyle/>
          <a:p>
            <a:r>
              <a:rPr lang="en-US" dirty="0" smtClean="0"/>
              <a:t>Live Demo</a:t>
            </a:r>
            <a:endParaRPr lang="en-US" dirty="0"/>
          </a:p>
        </p:txBody>
      </p:sp>
    </p:spTree>
    <p:extLst>
      <p:ext uri="{BB962C8B-B14F-4D97-AF65-F5344CB8AC3E}">
        <p14:creationId xmlns:p14="http://schemas.microsoft.com/office/powerpoint/2010/main" val="2695152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 (2)</a:t>
            </a:r>
            <a:endParaRPr lang="en-US" dirty="0"/>
          </a:p>
        </p:txBody>
      </p:sp>
      <p:sp>
        <p:nvSpPr>
          <p:cNvPr id="3" name="Content Placeholder 2"/>
          <p:cNvSpPr>
            <a:spLocks noGrp="1"/>
          </p:cNvSpPr>
          <p:nvPr>
            <p:ph idx="1"/>
          </p:nvPr>
        </p:nvSpPr>
        <p:spPr/>
        <p:txBody>
          <a:bodyPr/>
          <a:lstStyle/>
          <a:p>
            <a:r>
              <a:rPr lang="en-US" dirty="0" smtClean="0"/>
              <a:t>Object </a:t>
            </a:r>
            <a:r>
              <a:rPr lang="en-US" dirty="0"/>
              <a:t>Members</a:t>
            </a:r>
          </a:p>
          <a:p>
            <a:r>
              <a:rPr lang="en-US" dirty="0"/>
              <a:t>Access Modifiers</a:t>
            </a:r>
          </a:p>
          <a:p>
            <a:r>
              <a:rPr lang="en-US" dirty="0"/>
              <a:t>The this function object</a:t>
            </a:r>
          </a:p>
          <a:p>
            <a:r>
              <a:rPr lang="en-US" dirty="0" smtClean="0"/>
              <a:t>Namespaces</a:t>
            </a:r>
            <a:endParaRPr lang="en-US" dirty="0"/>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336931" y="4191001"/>
            <a:ext cx="3352800" cy="2285999"/>
          </a:xfrm>
          <a:prstGeom prst="rect">
            <a:avLst/>
          </a:prstGeom>
        </p:spPr>
      </p:pic>
    </p:spTree>
    <p:extLst>
      <p:ext uri="{BB962C8B-B14F-4D97-AF65-F5344CB8AC3E}">
        <p14:creationId xmlns:p14="http://schemas.microsoft.com/office/powerpoint/2010/main" val="7159148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Function Constructors</a:t>
            </a:r>
            <a:endParaRPr lang="en-US" dirty="0"/>
          </a:p>
        </p:txBody>
      </p:sp>
      <p:sp>
        <p:nvSpPr>
          <p:cNvPr id="5" name="Content Placeholder 4"/>
          <p:cNvSpPr>
            <a:spLocks noGrp="1"/>
          </p:cNvSpPr>
          <p:nvPr>
            <p:ph idx="1"/>
          </p:nvPr>
        </p:nvSpPr>
        <p:spPr>
          <a:xfrm>
            <a:off x="228600" y="1509204"/>
            <a:ext cx="8686800" cy="1766656"/>
          </a:xfrm>
        </p:spPr>
        <p:txBody>
          <a:bodyPr/>
          <a:lstStyle/>
          <a:p>
            <a:r>
              <a:rPr lang="en-US" dirty="0" smtClean="0"/>
              <a:t>JavaScript cannot limit function to be used only as constructors</a:t>
            </a:r>
          </a:p>
          <a:p>
            <a:pPr lvl="1"/>
            <a:r>
              <a:rPr lang="en-US" dirty="0" smtClean="0"/>
              <a:t>JavaScript was </a:t>
            </a:r>
            <a:r>
              <a:rPr lang="en-US" dirty="0" smtClean="0"/>
              <a:t>meant </a:t>
            </a:r>
            <a:r>
              <a:rPr lang="en-US" dirty="0" smtClean="0"/>
              <a:t>for a simple UI purposes</a:t>
            </a:r>
            <a:endParaRPr lang="en-US" dirty="0" smtClean="0"/>
          </a:p>
        </p:txBody>
      </p:sp>
      <p:sp>
        <p:nvSpPr>
          <p:cNvPr id="6" name="Text Placeholder 5"/>
          <p:cNvSpPr txBox="1">
            <a:spLocks/>
          </p:cNvSpPr>
          <p:nvPr/>
        </p:nvSpPr>
        <p:spPr>
          <a:xfrm>
            <a:off x="586155" y="3387120"/>
            <a:ext cx="80772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a:t>function Person(name) </a:t>
            </a:r>
            <a:r>
              <a:rPr lang="en-US" dirty="0" smtClean="0"/>
              <a:t>{</a:t>
            </a:r>
          </a:p>
          <a:p>
            <a:r>
              <a:rPr lang="en-US" dirty="0"/>
              <a:t> </a:t>
            </a:r>
            <a:r>
              <a:rPr lang="en-US" dirty="0" smtClean="0"/>
              <a:t> </a:t>
            </a:r>
            <a:r>
              <a:rPr lang="en-US" dirty="0" smtClean="0">
                <a:solidFill>
                  <a:schemeClr val="tx1">
                    <a:lumMod val="20000"/>
                    <a:lumOff val="80000"/>
                  </a:schemeClr>
                </a:solidFill>
              </a:rPr>
              <a:t>var self = this;</a:t>
            </a:r>
            <a:endParaRPr lang="en-US" dirty="0">
              <a:solidFill>
                <a:schemeClr val="tx1">
                  <a:lumMod val="20000"/>
                  <a:lumOff val="80000"/>
                </a:schemeClr>
              </a:solidFill>
            </a:endParaRPr>
          </a:p>
          <a:p>
            <a:r>
              <a:rPr lang="en-US" dirty="0" smtClean="0"/>
              <a:t>  </a:t>
            </a:r>
            <a:r>
              <a:rPr lang="en-US" dirty="0" smtClean="0">
                <a:solidFill>
                  <a:schemeClr val="tx1">
                    <a:lumMod val="20000"/>
                    <a:lumOff val="80000"/>
                  </a:schemeClr>
                </a:solidFill>
              </a:rPr>
              <a:t>self</a:t>
            </a:r>
            <a:r>
              <a:rPr lang="en-US" dirty="0" smtClean="0"/>
              <a:t>.name = </a:t>
            </a:r>
            <a:r>
              <a:rPr lang="en-US" dirty="0"/>
              <a:t>name;</a:t>
            </a:r>
          </a:p>
          <a:p>
            <a:r>
              <a:rPr lang="en-US" dirty="0"/>
              <a:t>  </a:t>
            </a:r>
            <a:r>
              <a:rPr lang="en-US" dirty="0" err="1">
                <a:solidFill>
                  <a:schemeClr val="tx1">
                    <a:lumMod val="20000"/>
                    <a:lumOff val="80000"/>
                  </a:schemeClr>
                </a:solidFill>
              </a:rPr>
              <a:t>self</a:t>
            </a:r>
            <a:r>
              <a:rPr lang="en-US" dirty="0" err="1" smtClean="0"/>
              <a:t>.getName</a:t>
            </a:r>
            <a:r>
              <a:rPr lang="en-US" dirty="0" smtClean="0"/>
              <a:t> </a:t>
            </a:r>
            <a:r>
              <a:rPr lang="en-US" dirty="0"/>
              <a:t>= function </a:t>
            </a:r>
            <a:r>
              <a:rPr lang="en-US" dirty="0" err="1"/>
              <a:t>getPersonName</a:t>
            </a:r>
            <a:r>
              <a:rPr lang="en-US" dirty="0"/>
              <a:t>() </a:t>
            </a:r>
            <a:r>
              <a:rPr lang="en-US" dirty="0" smtClean="0"/>
              <a:t>{</a:t>
            </a:r>
          </a:p>
          <a:p>
            <a:r>
              <a:rPr lang="en-US" dirty="0" smtClean="0"/>
              <a:t>    return </a:t>
            </a:r>
            <a:r>
              <a:rPr lang="en-US" dirty="0">
                <a:solidFill>
                  <a:schemeClr val="tx1">
                    <a:lumMod val="20000"/>
                    <a:lumOff val="80000"/>
                  </a:schemeClr>
                </a:solidFill>
              </a:rPr>
              <a:t>self</a:t>
            </a:r>
            <a:r>
              <a:rPr lang="en-US" dirty="0" smtClean="0">
                <a:solidFill>
                  <a:schemeClr val="tx1">
                    <a:lumMod val="20000"/>
                    <a:lumOff val="80000"/>
                  </a:schemeClr>
                </a:solidFill>
              </a:rPr>
              <a:t>.name</a:t>
            </a:r>
            <a:r>
              <a:rPr lang="en-US" dirty="0" smtClean="0"/>
              <a:t>;</a:t>
            </a:r>
          </a:p>
          <a:p>
            <a:r>
              <a:rPr lang="en-US" dirty="0" smtClean="0"/>
              <a:t>  }</a:t>
            </a:r>
            <a:endParaRPr lang="en-US" dirty="0"/>
          </a:p>
          <a:p>
            <a:r>
              <a:rPr lang="en-US" dirty="0" smtClean="0"/>
              <a:t>} </a:t>
            </a:r>
          </a:p>
          <a:p>
            <a:r>
              <a:rPr lang="en-US" dirty="0" smtClean="0"/>
              <a:t>var </a:t>
            </a:r>
            <a:r>
              <a:rPr lang="en-US" dirty="0"/>
              <a:t>p = </a:t>
            </a:r>
            <a:r>
              <a:rPr lang="en-US" dirty="0" smtClean="0"/>
              <a:t>Person("Peter");</a:t>
            </a:r>
            <a:endParaRPr lang="en-US" dirty="0"/>
          </a:p>
        </p:txBody>
      </p:sp>
      <p:sp>
        <p:nvSpPr>
          <p:cNvPr id="7" name="AutoShape 7"/>
          <p:cNvSpPr>
            <a:spLocks noChangeArrowheads="1"/>
          </p:cNvSpPr>
          <p:nvPr/>
        </p:nvSpPr>
        <p:spPr bwMode="auto">
          <a:xfrm>
            <a:off x="4392951" y="4959500"/>
            <a:ext cx="2678996" cy="783193"/>
          </a:xfrm>
          <a:prstGeom prst="wedgeRoundRectCallout">
            <a:avLst>
              <a:gd name="adj1" fmla="val -59969"/>
              <a:gd name="adj2" fmla="val 49565"/>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spcBef>
                <a:spcPts val="0"/>
              </a:spcBef>
              <a:buClr>
                <a:schemeClr val="accent5">
                  <a:lumMod val="40000"/>
                  <a:lumOff val="60000"/>
                </a:schemeClr>
              </a:buClr>
              <a:buSzPct val="70000"/>
            </a:pPr>
            <a: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t>What will be the value of </a:t>
            </a:r>
            <a:r>
              <a:rPr lang="en-US" sz="2000" b="1" noProof="1" smtClean="0">
                <a:solidFill>
                  <a:schemeClr val="accent5">
                    <a:lumMod val="20000"/>
                    <a:lumOff val="80000"/>
                  </a:schemeClr>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this</a:t>
            </a:r>
            <a: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t>?</a:t>
            </a:r>
            <a:endParaRPr lang="en-US" sz="2000" b="1" noProof="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2141722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Function </a:t>
            </a:r>
            <a:r>
              <a:rPr lang="en-US" dirty="0" smtClean="0"/>
              <a:t>Constructors (2)</a:t>
            </a:r>
            <a:endParaRPr lang="en-US" dirty="0"/>
          </a:p>
        </p:txBody>
      </p:sp>
      <p:sp>
        <p:nvSpPr>
          <p:cNvPr id="5" name="Content Placeholder 4"/>
          <p:cNvSpPr>
            <a:spLocks noGrp="1"/>
          </p:cNvSpPr>
          <p:nvPr>
            <p:ph idx="1"/>
          </p:nvPr>
        </p:nvSpPr>
        <p:spPr>
          <a:xfrm>
            <a:off x="228600" y="2080260"/>
            <a:ext cx="8686800" cy="3211830"/>
          </a:xfrm>
        </p:spPr>
        <p:txBody>
          <a:bodyPr/>
          <a:lstStyle/>
          <a:p>
            <a:r>
              <a:rPr lang="en-US" dirty="0" smtClean="0"/>
              <a:t>The only way to mark something as </a:t>
            </a:r>
            <a:r>
              <a:rPr lang="en-US" dirty="0" err="1" smtClean="0"/>
              <a:t>contructor</a:t>
            </a:r>
            <a:r>
              <a:rPr lang="en-US" dirty="0" smtClean="0"/>
              <a:t> is to name it </a:t>
            </a:r>
            <a:r>
              <a:rPr lang="en-US" dirty="0" err="1" smtClean="0">
                <a:solidFill>
                  <a:schemeClr val="accent5">
                    <a:lumMod val="20000"/>
                    <a:lumOff val="80000"/>
                  </a:schemeClr>
                </a:solidFill>
              </a:rPr>
              <a:t>PascalCase</a:t>
            </a:r>
            <a:endParaRPr lang="en-US" dirty="0" smtClean="0">
              <a:solidFill>
                <a:schemeClr val="accent5">
                  <a:lumMod val="20000"/>
                  <a:lumOff val="80000"/>
                </a:schemeClr>
              </a:solidFill>
            </a:endParaRPr>
          </a:p>
          <a:p>
            <a:pPr lvl="1"/>
            <a:r>
              <a:rPr lang="en-US" dirty="0"/>
              <a:t>And </a:t>
            </a:r>
            <a:r>
              <a:rPr lang="en-US" dirty="0" smtClean="0"/>
              <a:t>hope that the user of you code will be so nice to call </a:t>
            </a:r>
            <a:r>
              <a:rPr lang="en-US" dirty="0" err="1" smtClean="0"/>
              <a:t>PascalCase</a:t>
            </a:r>
            <a:r>
              <a:rPr lang="en-US" dirty="0" smtClean="0"/>
              <a:t>-named functions with new</a:t>
            </a:r>
            <a:endParaRPr lang="en-US" dirty="0"/>
          </a:p>
        </p:txBody>
      </p:sp>
    </p:spTree>
    <p:extLst>
      <p:ext uri="{BB962C8B-B14F-4D97-AF65-F5344CB8AC3E}">
        <p14:creationId xmlns:p14="http://schemas.microsoft.com/office/powerpoint/2010/main" val="38439595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06091"/>
            <a:ext cx="7924800" cy="685800"/>
          </a:xfrm>
        </p:spPr>
        <p:txBody>
          <a:bodyPr/>
          <a:lstStyle/>
          <a:p>
            <a:r>
              <a:rPr lang="en-US" dirty="0" smtClean="0"/>
              <a:t>Namespaces</a:t>
            </a:r>
            <a:endParaRPr lang="en-US" dirty="0"/>
          </a:p>
        </p:txBody>
      </p:sp>
    </p:spTree>
    <p:extLst>
      <p:ext uri="{BB962C8B-B14F-4D97-AF65-F5344CB8AC3E}">
        <p14:creationId xmlns:p14="http://schemas.microsoft.com/office/powerpoint/2010/main" val="9775277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Namespaces</a:t>
            </a:r>
            <a:endParaRPr lang="en-US" dirty="0"/>
          </a:p>
        </p:txBody>
      </p:sp>
      <p:sp>
        <p:nvSpPr>
          <p:cNvPr id="5" name="Content Placeholder 4"/>
          <p:cNvSpPr>
            <a:spLocks noGrp="1"/>
          </p:cNvSpPr>
          <p:nvPr>
            <p:ph idx="1"/>
          </p:nvPr>
        </p:nvSpPr>
        <p:spPr>
          <a:xfrm>
            <a:off x="228600" y="1108710"/>
            <a:ext cx="8686800" cy="5596890"/>
          </a:xfrm>
        </p:spPr>
        <p:txBody>
          <a:bodyPr/>
          <a:lstStyle/>
          <a:p>
            <a:r>
              <a:rPr lang="en-US" dirty="0" smtClean="0"/>
              <a:t>It is always better to arrange your code</a:t>
            </a:r>
          </a:p>
          <a:p>
            <a:pPr lvl="1"/>
            <a:r>
              <a:rPr lang="en-US" dirty="0" smtClean="0"/>
              <a:t>Create modules that contain objects, functions, etc…</a:t>
            </a:r>
          </a:p>
          <a:p>
            <a:pPr lvl="1"/>
            <a:r>
              <a:rPr lang="en-US" dirty="0" smtClean="0"/>
              <a:t>Like C</a:t>
            </a:r>
            <a:r>
              <a:rPr lang="en-US" dirty="0" smtClean="0"/>
              <a:t>#/C++ </a:t>
            </a:r>
            <a:r>
              <a:rPr lang="en-US" dirty="0" smtClean="0"/>
              <a:t>namespaces or Java packages</a:t>
            </a:r>
          </a:p>
          <a:p>
            <a:r>
              <a:rPr lang="en-US" dirty="0" smtClean="0"/>
              <a:t>How can this be done with JavaScript?</a:t>
            </a:r>
          </a:p>
          <a:p>
            <a:pPr lvl="1"/>
            <a:r>
              <a:rPr lang="en-US" dirty="0" smtClean="0"/>
              <a:t>Maybe JS has the easiest solution</a:t>
            </a:r>
          </a:p>
          <a:p>
            <a:pPr lvl="1"/>
            <a:r>
              <a:rPr lang="en-US" dirty="0" smtClean="0"/>
              <a:t>Just define you objects and methods in a closure and return an object that contains them</a:t>
            </a:r>
            <a:endParaRPr lang="en-US" dirty="0"/>
          </a:p>
        </p:txBody>
      </p:sp>
    </p:spTree>
    <p:extLst>
      <p:ext uri="{BB962C8B-B14F-4D97-AF65-F5344CB8AC3E}">
        <p14:creationId xmlns:p14="http://schemas.microsoft.com/office/powerpoint/2010/main" val="6941220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Namespaces (2)</a:t>
            </a:r>
            <a:endParaRPr lang="en-US" dirty="0"/>
          </a:p>
        </p:txBody>
      </p:sp>
      <p:sp>
        <p:nvSpPr>
          <p:cNvPr id="5" name="Content Placeholder 4"/>
          <p:cNvSpPr>
            <a:spLocks noGrp="1"/>
          </p:cNvSpPr>
          <p:nvPr>
            <p:ph idx="1"/>
          </p:nvPr>
        </p:nvSpPr>
        <p:spPr>
          <a:xfrm>
            <a:off x="228600" y="914400"/>
            <a:ext cx="8686800" cy="641838"/>
          </a:xfrm>
        </p:spPr>
        <p:txBody>
          <a:bodyPr/>
          <a:lstStyle/>
          <a:p>
            <a:r>
              <a:rPr lang="en-US" dirty="0" smtClean="0"/>
              <a:t>This is called the Module pattern</a:t>
            </a:r>
          </a:p>
          <a:p>
            <a:pPr lvl="1"/>
            <a:endParaRPr lang="en-US" dirty="0"/>
          </a:p>
        </p:txBody>
      </p:sp>
      <p:sp>
        <p:nvSpPr>
          <p:cNvPr id="6" name="Text Placeholder 5"/>
          <p:cNvSpPr txBox="1">
            <a:spLocks/>
          </p:cNvSpPr>
          <p:nvPr/>
        </p:nvSpPr>
        <p:spPr>
          <a:xfrm>
            <a:off x="586155" y="1682264"/>
            <a:ext cx="8077200" cy="4708981"/>
          </a:xfrm>
          <a:prstGeom prst="rect">
            <a:avLst/>
          </a:prstGeom>
          <a:solidFill>
            <a:schemeClr val="tx1">
              <a:lumMod val="20000"/>
              <a:lumOff val="8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a:t>var </a:t>
            </a:r>
            <a:r>
              <a:rPr lang="en-US" dirty="0" err="1"/>
              <a:t>schoolNS</a:t>
            </a:r>
            <a:r>
              <a:rPr lang="en-US" dirty="0"/>
              <a:t> = (function() {﻿﻿﻿</a:t>
            </a:r>
          </a:p>
          <a:p>
            <a:r>
              <a:rPr lang="en-US" dirty="0" smtClean="0"/>
              <a:t>    </a:t>
            </a:r>
            <a:r>
              <a:rPr lang="en-US" dirty="0"/>
              <a:t>function Person(name, age) </a:t>
            </a:r>
            <a:r>
              <a:rPr lang="en-US" dirty="0" smtClean="0"/>
              <a:t>{ }</a:t>
            </a:r>
            <a:endParaRPr lang="en-US" dirty="0"/>
          </a:p>
          <a:p>
            <a:r>
              <a:rPr lang="en-US" dirty="0"/>
              <a:t>    function Student(name, age, grade) </a:t>
            </a:r>
            <a:r>
              <a:rPr lang="en-US" dirty="0" smtClean="0"/>
              <a:t>{}</a:t>
            </a:r>
            <a:endParaRPr lang="en-US" dirty="0"/>
          </a:p>
          <a:p>
            <a:r>
              <a:rPr lang="en-US" dirty="0"/>
              <a:t> </a:t>
            </a:r>
            <a:r>
              <a:rPr lang="en-US" dirty="0" smtClean="0"/>
              <a:t>   function </a:t>
            </a:r>
            <a:r>
              <a:rPr lang="en-US" dirty="0"/>
              <a:t>Teacher(name, age, </a:t>
            </a:r>
            <a:r>
              <a:rPr lang="en-US" dirty="0" smtClean="0"/>
              <a:t>specialty) {}</a:t>
            </a:r>
            <a:endParaRPr lang="en-US" dirty="0"/>
          </a:p>
          <a:p>
            <a:r>
              <a:rPr lang="en-US" dirty="0" smtClean="0"/>
              <a:t>    function </a:t>
            </a:r>
            <a:r>
              <a:rPr lang="en-US" dirty="0"/>
              <a:t>Class(name) </a:t>
            </a:r>
            <a:r>
              <a:rPr lang="en-US" dirty="0" smtClean="0"/>
              <a:t>{}</a:t>
            </a:r>
          </a:p>
          <a:p>
            <a:r>
              <a:rPr lang="en-US" dirty="0" smtClean="0"/>
              <a:t>    </a:t>
            </a:r>
            <a:r>
              <a:rPr lang="en-US" dirty="0"/>
              <a:t>function School(name) </a:t>
            </a:r>
            <a:r>
              <a:rPr lang="en-US" dirty="0" smtClean="0"/>
              <a:t>{}</a:t>
            </a:r>
            <a:endParaRPr lang="en-US" dirty="0"/>
          </a:p>
          <a:p>
            <a:r>
              <a:rPr lang="en-US" dirty="0"/>
              <a:t>    return {</a:t>
            </a:r>
          </a:p>
          <a:p>
            <a:r>
              <a:rPr lang="en-US" dirty="0"/>
              <a:t>        Person: Person,</a:t>
            </a:r>
          </a:p>
          <a:p>
            <a:r>
              <a:rPr lang="en-US" dirty="0"/>
              <a:t>        Student: Student,</a:t>
            </a:r>
          </a:p>
          <a:p>
            <a:r>
              <a:rPr lang="en-US" dirty="0"/>
              <a:t>        Teacher: Teacher,</a:t>
            </a:r>
          </a:p>
          <a:p>
            <a:r>
              <a:rPr lang="en-US" dirty="0"/>
              <a:t>        Class: Class,</a:t>
            </a:r>
          </a:p>
          <a:p>
            <a:r>
              <a:rPr lang="en-US" dirty="0"/>
              <a:t>        School: School</a:t>
            </a:r>
          </a:p>
          <a:p>
            <a:r>
              <a:rPr lang="en-US" dirty="0"/>
              <a:t>    };</a:t>
            </a:r>
          </a:p>
          <a:p>
            <a:r>
              <a:rPr lang="en-US" dirty="0" smtClean="0"/>
              <a:t>}());</a:t>
            </a:r>
            <a:endParaRPr lang="en-US" dirty="0"/>
          </a:p>
          <a:p>
            <a:r>
              <a:rPr lang="en-US" dirty="0"/>
              <a:t>var student = new </a:t>
            </a:r>
            <a:r>
              <a:rPr lang="en-US" dirty="0" err="1"/>
              <a:t>schoolNS.Person</a:t>
            </a:r>
            <a:r>
              <a:rPr lang="en-US" dirty="0"/>
              <a:t>("Gosho",23);</a:t>
            </a:r>
            <a:endParaRPr lang="en-US" dirty="0" smtClean="0"/>
          </a:p>
        </p:txBody>
      </p:sp>
    </p:spTree>
    <p:extLst>
      <p:ext uri="{BB962C8B-B14F-4D97-AF65-F5344CB8AC3E}">
        <p14:creationId xmlns:p14="http://schemas.microsoft.com/office/powerpoint/2010/main" val="41415550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Namespaces</a:t>
            </a:r>
            <a:endParaRPr lang="en-US" dirty="0"/>
          </a:p>
        </p:txBody>
      </p:sp>
      <p:sp>
        <p:nvSpPr>
          <p:cNvPr id="3" name="Subtitle 2"/>
          <p:cNvSpPr>
            <a:spLocks noGrp="1"/>
          </p:cNvSpPr>
          <p:nvPr>
            <p:ph type="subTitle" idx="1"/>
          </p:nvPr>
        </p:nvSpPr>
        <p:spPr/>
        <p:txBody>
          <a:bodyPr/>
          <a:lstStyle/>
          <a:p>
            <a:r>
              <a:rPr lang="en-US" dirty="0" smtClean="0"/>
              <a:t>Live Demo</a:t>
            </a:r>
            <a:endParaRPr lang="en-US" dirty="0"/>
          </a:p>
        </p:txBody>
      </p:sp>
    </p:spTree>
    <p:extLst>
      <p:ext uri="{BB962C8B-B14F-4D97-AF65-F5344CB8AC3E}">
        <p14:creationId xmlns:p14="http://schemas.microsoft.com/office/powerpoint/2010/main" val="2328784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JavaScript OOP</a:t>
            </a:r>
            <a:endParaRPr lang="en-US" dirty="0"/>
          </a:p>
        </p:txBody>
      </p:sp>
      <p:sp>
        <p:nvSpPr>
          <p:cNvPr id="2" name="Text Placeholder 1"/>
          <p:cNvSpPr>
            <a:spLocks noGrp="1"/>
          </p:cNvSpPr>
          <p:nvPr>
            <p:ph type="body" sz="quarter" idx="10"/>
          </p:nvPr>
        </p:nvSpPr>
        <p:spPr>
          <a:xfrm>
            <a:off x="6067891" y="6400800"/>
            <a:ext cx="2957797" cy="369332"/>
          </a:xfrm>
        </p:spPr>
        <p:txBody>
          <a:bodyPr/>
          <a:lstStyle/>
          <a:p>
            <a:r>
              <a:rPr lang="en-US" dirty="0" smtClean="0">
                <a:hlinkClick r:id="rId2"/>
              </a:rPr>
              <a:t>http://academy.telerik.com</a:t>
            </a:r>
            <a:endParaRPr lang="en-US" dirty="0"/>
          </a:p>
        </p:txBody>
      </p:sp>
    </p:spTree>
    <p:extLst>
      <p:ext uri="{BB962C8B-B14F-4D97-AF65-F5344CB8AC3E}">
        <p14:creationId xmlns:p14="http://schemas.microsoft.com/office/powerpoint/2010/main" val="11247671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a:t>
            </a:r>
            <a:endParaRPr lang="en-US" dirty="0"/>
          </a:p>
        </p:txBody>
      </p:sp>
      <p:sp>
        <p:nvSpPr>
          <p:cNvPr id="5" name="Content Placeholder 4"/>
          <p:cNvSpPr>
            <a:spLocks noGrp="1"/>
          </p:cNvSpPr>
          <p:nvPr>
            <p:ph idx="1"/>
          </p:nvPr>
        </p:nvSpPr>
        <p:spPr/>
        <p:txBody>
          <a:bodyPr/>
          <a:lstStyle/>
          <a:p>
            <a:pPr marL="404813" indent="-404813">
              <a:buFont typeface="+mj-lt"/>
              <a:buAutoNum type="arabicPeriod"/>
            </a:pPr>
            <a:r>
              <a:rPr lang="en-US" sz="2800" dirty="0"/>
              <a:t>Write a hierarchy of classes to simulate </a:t>
            </a:r>
            <a:r>
              <a:rPr lang="en-US" sz="2800" dirty="0" smtClean="0"/>
              <a:t>vehicles</a:t>
            </a:r>
            <a:endParaRPr lang="en-US" sz="2800" dirty="0"/>
          </a:p>
          <a:p>
            <a:pPr lvl="1"/>
            <a:r>
              <a:rPr lang="en-US" sz="2600" dirty="0" smtClean="0"/>
              <a:t>All </a:t>
            </a:r>
            <a:r>
              <a:rPr lang="en-US" sz="2600" dirty="0"/>
              <a:t>vehicles should have speed and propulsion units (things which make them move) and a Accelerate method, which should update their speed by summing it with the acceleration of their propulsion </a:t>
            </a:r>
            <a:r>
              <a:rPr lang="en-US" sz="2600" dirty="0" smtClean="0"/>
              <a:t>units</a:t>
            </a:r>
            <a:endParaRPr lang="en-US" sz="2600" dirty="0"/>
          </a:p>
          <a:p>
            <a:pPr lvl="1"/>
            <a:r>
              <a:rPr lang="en-US" sz="2600" dirty="0" smtClean="0"/>
              <a:t>Each </a:t>
            </a:r>
            <a:r>
              <a:rPr lang="en-US" sz="2600" dirty="0"/>
              <a:t>propulsion unit can produce acceleration (change in speed). There should be three types of propulsion units - wheels, propelling nozzles and </a:t>
            </a:r>
            <a:r>
              <a:rPr lang="en-US" sz="2600" dirty="0" smtClean="0"/>
              <a:t>propellers</a:t>
            </a:r>
          </a:p>
          <a:p>
            <a:pPr lvl="1"/>
            <a:r>
              <a:rPr lang="en-US" sz="2800" dirty="0"/>
              <a:t>A wheel should have a radius and the acceleration it produces should be equal to its </a:t>
            </a:r>
            <a:r>
              <a:rPr lang="en-US" sz="2800" dirty="0" smtClean="0"/>
              <a:t>perimeter</a:t>
            </a:r>
            <a:endParaRPr lang="en-US" sz="2800" dirty="0"/>
          </a:p>
        </p:txBody>
      </p:sp>
    </p:spTree>
    <p:extLst>
      <p:ext uri="{BB962C8B-B14F-4D97-AF65-F5344CB8AC3E}">
        <p14:creationId xmlns:p14="http://schemas.microsoft.com/office/powerpoint/2010/main" val="24091167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(2)</a:t>
            </a:r>
            <a:endParaRPr lang="en-US" dirty="0"/>
          </a:p>
        </p:txBody>
      </p:sp>
      <p:sp>
        <p:nvSpPr>
          <p:cNvPr id="5" name="Content Placeholder 4"/>
          <p:cNvSpPr>
            <a:spLocks noGrp="1"/>
          </p:cNvSpPr>
          <p:nvPr>
            <p:ph idx="1"/>
          </p:nvPr>
        </p:nvSpPr>
        <p:spPr>
          <a:xfrm>
            <a:off x="228600" y="694597"/>
            <a:ext cx="8686800" cy="5791200"/>
          </a:xfrm>
        </p:spPr>
        <p:txBody>
          <a:bodyPr/>
          <a:lstStyle/>
          <a:p>
            <a:pPr marL="404813" indent="-404813">
              <a:lnSpc>
                <a:spcPct val="90000"/>
              </a:lnSpc>
              <a:buFont typeface="+mj-lt"/>
              <a:buAutoNum type="arabicPeriod"/>
            </a:pPr>
            <a:r>
              <a:rPr lang="en-US" sz="2800" dirty="0" smtClean="0"/>
              <a:t>(cont.) Write </a:t>
            </a:r>
            <a:r>
              <a:rPr lang="en-US" sz="2800" dirty="0"/>
              <a:t>a hierarchy of classes to simulate vehicles</a:t>
            </a:r>
          </a:p>
          <a:p>
            <a:pPr lvl="1">
              <a:lnSpc>
                <a:spcPct val="100000"/>
              </a:lnSpc>
              <a:spcBef>
                <a:spcPts val="300"/>
              </a:spcBef>
            </a:pPr>
            <a:r>
              <a:rPr lang="en-US" sz="2600" dirty="0" smtClean="0"/>
              <a:t>A </a:t>
            </a:r>
            <a:r>
              <a:rPr lang="en-US" sz="2600" dirty="0"/>
              <a:t>propelling nozzle should have power and an afterburner switch. The acceleration the nozzle should produce as much acceleration as it has power, but if the afterburner is on it should produce double acceleration.</a:t>
            </a:r>
          </a:p>
          <a:p>
            <a:pPr lvl="1">
              <a:lnSpc>
                <a:spcPct val="100000"/>
              </a:lnSpc>
              <a:spcBef>
                <a:spcPts val="300"/>
              </a:spcBef>
            </a:pPr>
            <a:r>
              <a:rPr lang="en-US" sz="2600" dirty="0"/>
              <a:t>A propeller should have a number of fins and a spin direction. The acceleration a propeller produces should by default be equal to the number of fins it has. The spin direction should be clockwise and counter-clockwise. If the spin direction is counter-clockwise, the acceleration the propeller produces should be negative, if the spin direction is clockwise, the acceleration should be positive</a:t>
            </a:r>
            <a:r>
              <a:rPr lang="en-US" sz="2600" dirty="0" smtClean="0"/>
              <a:t>.</a:t>
            </a:r>
            <a:endParaRPr lang="en-US" sz="2600" dirty="0"/>
          </a:p>
        </p:txBody>
      </p:sp>
    </p:spTree>
    <p:extLst>
      <p:ext uri="{BB962C8B-B14F-4D97-AF65-F5344CB8AC3E}">
        <p14:creationId xmlns:p14="http://schemas.microsoft.com/office/powerpoint/2010/main" val="8068854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(3)</a:t>
            </a:r>
            <a:endParaRPr lang="en-US" dirty="0"/>
          </a:p>
        </p:txBody>
      </p:sp>
      <p:sp>
        <p:nvSpPr>
          <p:cNvPr id="5" name="Content Placeholder 4"/>
          <p:cNvSpPr>
            <a:spLocks noGrp="1"/>
          </p:cNvSpPr>
          <p:nvPr>
            <p:ph idx="1"/>
          </p:nvPr>
        </p:nvSpPr>
        <p:spPr/>
        <p:txBody>
          <a:bodyPr/>
          <a:lstStyle/>
          <a:p>
            <a:pPr marL="404813" indent="-404813">
              <a:buFont typeface="+mj-lt"/>
              <a:buAutoNum type="arabicPeriod"/>
            </a:pPr>
            <a:r>
              <a:rPr lang="en-US" sz="2800" dirty="0" smtClean="0"/>
              <a:t>(cont.) Write </a:t>
            </a:r>
            <a:r>
              <a:rPr lang="en-US" sz="2800" dirty="0"/>
              <a:t>a hierarchy of classes to simulate vehicles</a:t>
            </a:r>
          </a:p>
          <a:p>
            <a:pPr lvl="1">
              <a:lnSpc>
                <a:spcPct val="100000"/>
              </a:lnSpc>
            </a:pPr>
            <a:r>
              <a:rPr lang="en-US" sz="2600" dirty="0" smtClean="0"/>
              <a:t>There </a:t>
            </a:r>
            <a:r>
              <a:rPr lang="en-US" sz="2600" dirty="0"/>
              <a:t>should be land, air and water vehicles. Land vehicles should have 4 wheels, air vehicles should have 1 propelling nozzles and water vehicles should have a customizable number of propellers (passed in the constructor). </a:t>
            </a:r>
          </a:p>
          <a:p>
            <a:pPr lvl="1">
              <a:lnSpc>
                <a:spcPct val="100000"/>
              </a:lnSpc>
            </a:pPr>
            <a:r>
              <a:rPr lang="en-US" sz="2600" dirty="0"/>
              <a:t>Air vehicles should have the ability to switch on/off their afterburners.</a:t>
            </a:r>
          </a:p>
          <a:p>
            <a:pPr lvl="1">
              <a:lnSpc>
                <a:spcPct val="100000"/>
              </a:lnSpc>
            </a:pPr>
            <a:r>
              <a:rPr lang="en-US" sz="2600" dirty="0"/>
              <a:t>Water vehicles should have the ability to change the spin direction of their propellers</a:t>
            </a:r>
            <a:r>
              <a:rPr lang="en-US" sz="2600" dirty="0" smtClean="0"/>
              <a:t>.</a:t>
            </a:r>
            <a:endParaRPr lang="en-US" sz="2600" dirty="0"/>
          </a:p>
        </p:txBody>
      </p:sp>
    </p:spTree>
    <p:extLst>
      <p:ext uri="{BB962C8B-B14F-4D97-AF65-F5344CB8AC3E}">
        <p14:creationId xmlns:p14="http://schemas.microsoft.com/office/powerpoint/2010/main" val="994820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Object-oriented Design</a:t>
            </a:r>
            <a:endParaRPr lang="en-US" dirty="0"/>
          </a:p>
        </p:txBody>
      </p:sp>
    </p:spTree>
    <p:extLst>
      <p:ext uri="{BB962C8B-B14F-4D97-AF65-F5344CB8AC3E}">
        <p14:creationId xmlns:p14="http://schemas.microsoft.com/office/powerpoint/2010/main" val="42278864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(4)</a:t>
            </a:r>
            <a:endParaRPr lang="en-US" dirty="0"/>
          </a:p>
        </p:txBody>
      </p:sp>
      <p:sp>
        <p:nvSpPr>
          <p:cNvPr id="5" name="Content Placeholder 4"/>
          <p:cNvSpPr>
            <a:spLocks noGrp="1"/>
          </p:cNvSpPr>
          <p:nvPr>
            <p:ph idx="1"/>
          </p:nvPr>
        </p:nvSpPr>
        <p:spPr/>
        <p:txBody>
          <a:bodyPr/>
          <a:lstStyle/>
          <a:p>
            <a:pPr marL="404813" indent="-404813">
              <a:buFont typeface="+mj-lt"/>
              <a:buAutoNum type="arabicPeriod"/>
            </a:pPr>
            <a:r>
              <a:rPr lang="en-US" sz="2800" dirty="0" smtClean="0"/>
              <a:t>(cont.) Write </a:t>
            </a:r>
            <a:r>
              <a:rPr lang="en-US" sz="2800" dirty="0"/>
              <a:t>a hierarchy of classes to simulate vehicles</a:t>
            </a:r>
          </a:p>
          <a:p>
            <a:pPr lvl="1">
              <a:lnSpc>
                <a:spcPct val="100000"/>
              </a:lnSpc>
            </a:pPr>
            <a:r>
              <a:rPr lang="en-US" sz="2600" dirty="0" smtClean="0"/>
              <a:t>Implement </a:t>
            </a:r>
            <a:r>
              <a:rPr lang="en-US" sz="2600" dirty="0"/>
              <a:t>one additional amphibious vehicle. It should both have a propeller (so it can move </a:t>
            </a:r>
            <a:r>
              <a:rPr lang="en-US" sz="2600" dirty="0" smtClean="0"/>
              <a:t>on water</a:t>
            </a:r>
            <a:r>
              <a:rPr lang="en-US" sz="2600" dirty="0"/>
              <a:t>) and wheels (so it can move on land). The amphibious vehicle should be able to switch between land and water mode and it's speed property and Accelerate method should respectively depend on its wheels in the first case and on its propeller in the second </a:t>
            </a:r>
            <a:r>
              <a:rPr lang="en-US" sz="2600" dirty="0" smtClean="0"/>
              <a:t>case</a:t>
            </a:r>
            <a:endParaRPr lang="en-US" sz="2600" dirty="0"/>
          </a:p>
        </p:txBody>
      </p:sp>
    </p:spTree>
    <p:extLst>
      <p:ext uri="{BB962C8B-B14F-4D97-AF65-F5344CB8AC3E}">
        <p14:creationId xmlns:p14="http://schemas.microsoft.com/office/powerpoint/2010/main" val="1419367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Object-oriented Programming</a:t>
            </a:r>
            <a:endParaRPr lang="en-US" dirty="0"/>
          </a:p>
        </p:txBody>
      </p:sp>
      <p:sp>
        <p:nvSpPr>
          <p:cNvPr id="5" name="Content Placeholder 4"/>
          <p:cNvSpPr>
            <a:spLocks noGrp="1"/>
          </p:cNvSpPr>
          <p:nvPr>
            <p:ph idx="1"/>
          </p:nvPr>
        </p:nvSpPr>
        <p:spPr>
          <a:xfrm>
            <a:off x="228600" y="1046284"/>
            <a:ext cx="8686800" cy="5659315"/>
          </a:xfrm>
        </p:spPr>
        <p:txBody>
          <a:bodyPr/>
          <a:lstStyle/>
          <a:p>
            <a:r>
              <a:rPr lang="en-US" dirty="0" smtClean="0"/>
              <a:t>OOP means that the application/program is </a:t>
            </a:r>
            <a:r>
              <a:rPr lang="en-US" dirty="0" smtClean="0">
                <a:solidFill>
                  <a:schemeClr val="accent5">
                    <a:lumMod val="20000"/>
                    <a:lumOff val="80000"/>
                  </a:schemeClr>
                </a:solidFill>
              </a:rPr>
              <a:t>constructed as a set of objects</a:t>
            </a:r>
          </a:p>
          <a:p>
            <a:pPr lvl="1"/>
            <a:r>
              <a:rPr lang="en-US" dirty="0" smtClean="0"/>
              <a:t>Each object has its purpose</a:t>
            </a:r>
          </a:p>
          <a:p>
            <a:pPr lvl="1"/>
            <a:r>
              <a:rPr lang="en-US" dirty="0" smtClean="0"/>
              <a:t>Each object can hold other objects</a:t>
            </a:r>
          </a:p>
          <a:p>
            <a:r>
              <a:rPr lang="en-US" dirty="0" smtClean="0"/>
              <a:t>JavaScript is </a:t>
            </a:r>
            <a:r>
              <a:rPr lang="en-US" dirty="0" smtClean="0">
                <a:solidFill>
                  <a:schemeClr val="accent5">
                    <a:lumMod val="20000"/>
                    <a:lumOff val="80000"/>
                  </a:schemeClr>
                </a:solidFill>
              </a:rPr>
              <a:t>prototype-oriented</a:t>
            </a:r>
            <a:r>
              <a:rPr lang="en-US" dirty="0" smtClean="0"/>
              <a:t> language</a:t>
            </a:r>
          </a:p>
          <a:p>
            <a:pPr lvl="1"/>
            <a:r>
              <a:rPr lang="en-US" dirty="0" smtClean="0"/>
              <a:t>Uses prototypes to define its properties</a:t>
            </a:r>
          </a:p>
          <a:p>
            <a:pPr lvl="1"/>
            <a:r>
              <a:rPr lang="en-US" dirty="0" smtClean="0"/>
              <a:t>Does not have definition for class or constructor</a:t>
            </a:r>
          </a:p>
          <a:p>
            <a:endParaRPr lang="en-US" dirty="0" smtClean="0"/>
          </a:p>
        </p:txBody>
      </p:sp>
    </p:spTree>
    <p:extLst>
      <p:ext uri="{BB962C8B-B14F-4D97-AF65-F5344CB8AC3E}">
        <p14:creationId xmlns:p14="http://schemas.microsoft.com/office/powerpoint/2010/main" val="16035290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3097531"/>
            <a:ext cx="7924800" cy="685800"/>
          </a:xfrm>
        </p:spPr>
        <p:txBody>
          <a:bodyPr/>
          <a:lstStyle/>
          <a:p>
            <a:r>
              <a:rPr lang="en-US" dirty="0" smtClean="0"/>
              <a:t>OOP in JavaScript</a:t>
            </a:r>
            <a:endParaRPr lang="en-US" dirty="0"/>
          </a:p>
        </p:txBody>
      </p:sp>
    </p:spTree>
    <p:extLst>
      <p:ext uri="{BB962C8B-B14F-4D97-AF65-F5344CB8AC3E}">
        <p14:creationId xmlns:p14="http://schemas.microsoft.com/office/powerpoint/2010/main" val="38219364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OOP in JavaScript</a:t>
            </a:r>
            <a:endParaRPr lang="en-US" dirty="0"/>
          </a:p>
        </p:txBody>
      </p:sp>
      <p:sp>
        <p:nvSpPr>
          <p:cNvPr id="5" name="Content Placeholder 4"/>
          <p:cNvSpPr>
            <a:spLocks noGrp="1"/>
          </p:cNvSpPr>
          <p:nvPr>
            <p:ph idx="1"/>
          </p:nvPr>
        </p:nvSpPr>
        <p:spPr/>
        <p:txBody>
          <a:bodyPr/>
          <a:lstStyle/>
          <a:p>
            <a:r>
              <a:rPr lang="en-US" dirty="0" smtClean="0"/>
              <a:t>JavaScript is </a:t>
            </a:r>
            <a:r>
              <a:rPr lang="en-US" dirty="0" smtClean="0">
                <a:solidFill>
                  <a:schemeClr val="accent5">
                    <a:lumMod val="20000"/>
                    <a:lumOff val="80000"/>
                  </a:schemeClr>
                </a:solidFill>
              </a:rPr>
              <a:t>dynamic </a:t>
            </a:r>
            <a:r>
              <a:rPr lang="en-US" dirty="0" smtClean="0"/>
              <a:t>language</a:t>
            </a:r>
          </a:p>
          <a:p>
            <a:pPr lvl="1"/>
            <a:r>
              <a:rPr lang="en-US" dirty="0" smtClean="0"/>
              <a:t>No such things as </a:t>
            </a:r>
            <a:r>
              <a:rPr lang="en-US" dirty="0" smtClean="0">
                <a:solidFill>
                  <a:schemeClr val="accent5">
                    <a:lumMod val="20000"/>
                    <a:lumOff val="80000"/>
                  </a:schemeClr>
                </a:solidFill>
              </a:rPr>
              <a:t>types</a:t>
            </a:r>
            <a:r>
              <a:rPr lang="en-US" dirty="0" smtClean="0"/>
              <a:t> and </a:t>
            </a:r>
            <a:r>
              <a:rPr lang="en-US" dirty="0" smtClean="0">
                <a:solidFill>
                  <a:schemeClr val="accent5">
                    <a:lumMod val="20000"/>
                    <a:lumOff val="80000"/>
                  </a:schemeClr>
                </a:solidFill>
              </a:rPr>
              <a:t>polymorphism</a:t>
            </a:r>
          </a:p>
          <a:p>
            <a:r>
              <a:rPr lang="en-US" dirty="0" smtClean="0"/>
              <a:t>JavaScript is also highly expressive language</a:t>
            </a:r>
          </a:p>
          <a:p>
            <a:pPr lvl="1"/>
            <a:r>
              <a:rPr lang="en-US" dirty="0" smtClean="0"/>
              <a:t>Most things can be achieved in many ways</a:t>
            </a:r>
          </a:p>
          <a:p>
            <a:r>
              <a:rPr lang="en-US" dirty="0" smtClean="0"/>
              <a:t>That is why JavaScript has many ways to support OOP</a:t>
            </a:r>
          </a:p>
          <a:p>
            <a:pPr lvl="1"/>
            <a:r>
              <a:rPr lang="en-US" dirty="0" smtClean="0">
                <a:solidFill>
                  <a:schemeClr val="accent5">
                    <a:lumMod val="20000"/>
                    <a:lumOff val="80000"/>
                  </a:schemeClr>
                </a:solidFill>
              </a:rPr>
              <a:t>Classical</a:t>
            </a:r>
            <a:r>
              <a:rPr lang="en-US" dirty="0" smtClean="0"/>
              <a:t>, </a:t>
            </a:r>
            <a:r>
              <a:rPr lang="en-US" dirty="0" smtClean="0">
                <a:solidFill>
                  <a:schemeClr val="accent5">
                    <a:lumMod val="20000"/>
                    <a:lumOff val="80000"/>
                  </a:schemeClr>
                </a:solidFill>
              </a:rPr>
              <a:t>Functional</a:t>
            </a:r>
            <a:r>
              <a:rPr lang="en-US" dirty="0" smtClean="0"/>
              <a:t>, </a:t>
            </a:r>
            <a:r>
              <a:rPr lang="en-US" dirty="0" smtClean="0">
                <a:solidFill>
                  <a:schemeClr val="accent5">
                    <a:lumMod val="20000"/>
                    <a:lumOff val="80000"/>
                  </a:schemeClr>
                </a:solidFill>
              </a:rPr>
              <a:t>Prototypal</a:t>
            </a:r>
          </a:p>
          <a:p>
            <a:pPr lvl="1"/>
            <a:r>
              <a:rPr lang="en-US" dirty="0" smtClean="0"/>
              <a:t>Each has its advantages and drawbacks</a:t>
            </a:r>
          </a:p>
          <a:p>
            <a:pPr lvl="1"/>
            <a:r>
              <a:rPr lang="en-US" dirty="0" smtClean="0"/>
              <a:t>Usage depends on the case</a:t>
            </a:r>
          </a:p>
          <a:p>
            <a:pPr lvl="1"/>
            <a:endParaRPr lang="en-US" dirty="0" smtClean="0"/>
          </a:p>
        </p:txBody>
      </p:sp>
    </p:spTree>
    <p:extLst>
      <p:ext uri="{BB962C8B-B14F-4D97-AF65-F5344CB8AC3E}">
        <p14:creationId xmlns:p14="http://schemas.microsoft.com/office/powerpoint/2010/main" val="7032434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09600" y="3051811"/>
            <a:ext cx="7924800" cy="685800"/>
          </a:xfrm>
        </p:spPr>
        <p:txBody>
          <a:bodyPr/>
          <a:lstStyle/>
          <a:p>
            <a:r>
              <a:rPr lang="en-US" dirty="0" smtClean="0"/>
              <a:t>Classical OOP</a:t>
            </a:r>
            <a:endParaRPr lang="en-US" dirty="0"/>
          </a:p>
        </p:txBody>
      </p:sp>
    </p:spTree>
    <p:extLst>
      <p:ext uri="{BB962C8B-B14F-4D97-AF65-F5344CB8AC3E}">
        <p14:creationId xmlns:p14="http://schemas.microsoft.com/office/powerpoint/2010/main" val="29751767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Classical OOP</a:t>
            </a:r>
            <a:endParaRPr lang="en-US" dirty="0"/>
          </a:p>
        </p:txBody>
      </p:sp>
      <p:sp>
        <p:nvSpPr>
          <p:cNvPr id="5" name="Content Placeholder 4"/>
          <p:cNvSpPr>
            <a:spLocks noGrp="1"/>
          </p:cNvSpPr>
          <p:nvPr>
            <p:ph idx="1"/>
          </p:nvPr>
        </p:nvSpPr>
        <p:spPr>
          <a:xfrm>
            <a:off x="228600" y="1396216"/>
            <a:ext cx="8686800" cy="2980592"/>
          </a:xfrm>
        </p:spPr>
        <p:txBody>
          <a:bodyPr/>
          <a:lstStyle/>
          <a:p>
            <a:r>
              <a:rPr lang="en-US" dirty="0" smtClean="0"/>
              <a:t>JavaScript uses functions to create objects</a:t>
            </a:r>
          </a:p>
          <a:p>
            <a:pPr lvl="1"/>
            <a:r>
              <a:rPr lang="en-US" dirty="0" smtClean="0"/>
              <a:t>It has </a:t>
            </a:r>
            <a:r>
              <a:rPr lang="en-US" dirty="0" smtClean="0">
                <a:solidFill>
                  <a:schemeClr val="accent5">
                    <a:lumMod val="20000"/>
                    <a:lumOff val="80000"/>
                  </a:schemeClr>
                </a:solidFill>
              </a:rPr>
              <a:t>no definition for class or constructor</a:t>
            </a:r>
          </a:p>
          <a:p>
            <a:r>
              <a:rPr lang="en-US" dirty="0" smtClean="0"/>
              <a:t>Functions play the role of object constructors</a:t>
            </a:r>
          </a:p>
          <a:p>
            <a:pPr lvl="1"/>
            <a:r>
              <a:rPr lang="en-US" dirty="0" smtClean="0"/>
              <a:t>Create/initiate object by calling the function with the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new</a:t>
            </a:r>
            <a:r>
              <a:rPr lang="en-US" dirty="0" smtClean="0"/>
              <a:t>" keyword</a:t>
            </a:r>
          </a:p>
        </p:txBody>
      </p:sp>
      <p:sp>
        <p:nvSpPr>
          <p:cNvPr id="6" name="Text Placeholder 5"/>
          <p:cNvSpPr txBox="1">
            <a:spLocks/>
          </p:cNvSpPr>
          <p:nvPr/>
        </p:nvSpPr>
        <p:spPr>
          <a:xfrm>
            <a:off x="533400" y="4529216"/>
            <a:ext cx="80772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smtClean="0"/>
              <a:t>function Person(){}</a:t>
            </a:r>
          </a:p>
          <a:p>
            <a:r>
              <a:rPr lang="en-US" dirty="0"/>
              <a:t>v</a:t>
            </a:r>
            <a:r>
              <a:rPr lang="en-US" dirty="0" smtClean="0"/>
              <a:t>ar </a:t>
            </a:r>
            <a:r>
              <a:rPr lang="en-US" dirty="0" err="1" smtClean="0"/>
              <a:t>gosho</a:t>
            </a:r>
            <a:r>
              <a:rPr lang="en-US" dirty="0" smtClean="0"/>
              <a:t> = new Person(); //instance of Person</a:t>
            </a:r>
          </a:p>
          <a:p>
            <a:r>
              <a:rPr lang="en-US" dirty="0" smtClean="0"/>
              <a:t>var </a:t>
            </a:r>
            <a:r>
              <a:rPr lang="en-US" dirty="0" err="1" smtClean="0"/>
              <a:t>maria</a:t>
            </a:r>
            <a:r>
              <a:rPr lang="en-US" dirty="0" smtClean="0"/>
              <a:t> = new Person(); //another instance of Person</a:t>
            </a:r>
            <a:endParaRPr lang="en-US" dirty="0"/>
          </a:p>
        </p:txBody>
      </p:sp>
    </p:spTree>
    <p:extLst>
      <p:ext uri="{BB962C8B-B14F-4D97-AF65-F5344CB8AC3E}">
        <p14:creationId xmlns:p14="http://schemas.microsoft.com/office/powerpoint/2010/main" val="167885656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Telerik Academy</Template>
  <TotalTime>1270</TotalTime>
  <Words>1588</Words>
  <Application>Microsoft Office PowerPoint</Application>
  <PresentationFormat>On-screen Show (4:3)</PresentationFormat>
  <Paragraphs>261</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Calibri</vt:lpstr>
      <vt:lpstr>Cambria</vt:lpstr>
      <vt:lpstr>Consolas</vt:lpstr>
      <vt:lpstr>Corbel</vt:lpstr>
      <vt:lpstr>Wingdings 2</vt:lpstr>
      <vt:lpstr>Telerik Academy</vt:lpstr>
      <vt:lpstr>JavaScript OOP</vt:lpstr>
      <vt:lpstr>Table of Contents</vt:lpstr>
      <vt:lpstr>Table of Contents (2)</vt:lpstr>
      <vt:lpstr>Object-oriented Design</vt:lpstr>
      <vt:lpstr>Object-oriented Programming</vt:lpstr>
      <vt:lpstr>OOP in JavaScript</vt:lpstr>
      <vt:lpstr>OOP in JavaScript</vt:lpstr>
      <vt:lpstr>Classical OOP</vt:lpstr>
      <vt:lpstr>Classical OOP</vt:lpstr>
      <vt:lpstr>Creating Objects</vt:lpstr>
      <vt:lpstr>Creating Objects</vt:lpstr>
      <vt:lpstr>Function Constructors</vt:lpstr>
      <vt:lpstr>Prototypes</vt:lpstr>
      <vt:lpstr>The prototype Object</vt:lpstr>
      <vt:lpstr>The prototype Object (2)</vt:lpstr>
      <vt:lpstr>Prototypes</vt:lpstr>
      <vt:lpstr>Object Members</vt:lpstr>
      <vt:lpstr>Object Members (2)</vt:lpstr>
      <vt:lpstr>Object Members</vt:lpstr>
      <vt:lpstr>Attaching Methods</vt:lpstr>
      <vt:lpstr>Attaching Methods (2)</vt:lpstr>
      <vt:lpstr>Attaching Methods</vt:lpstr>
      <vt:lpstr>Access Modifiers</vt:lpstr>
      <vt:lpstr>Access Modifiers</vt:lpstr>
      <vt:lpstr>The this Function Object</vt:lpstr>
      <vt:lpstr>this</vt:lpstr>
      <vt:lpstr>this in Function Scope</vt:lpstr>
      <vt:lpstr>this in Function Scope (2)</vt:lpstr>
      <vt:lpstr>The this function object</vt:lpstr>
      <vt:lpstr>Function Constructors</vt:lpstr>
      <vt:lpstr>Function Constructors (2)</vt:lpstr>
      <vt:lpstr>Namespaces</vt:lpstr>
      <vt:lpstr>Namespaces</vt:lpstr>
      <vt:lpstr>Namespaces (2)</vt:lpstr>
      <vt:lpstr>Namespaces</vt:lpstr>
      <vt:lpstr>JavaScript OOP</vt:lpstr>
      <vt:lpstr>Homework</vt:lpstr>
      <vt:lpstr>Homework (2)</vt:lpstr>
      <vt:lpstr>Homework (3)</vt:lpstr>
      <vt:lpstr>Homework (4)</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OOP</dc:title>
  <dc:creator>Doncho Minkov</dc:creator>
  <cp:lastModifiedBy>Doncho Minkov</cp:lastModifiedBy>
  <cp:revision>723</cp:revision>
  <dcterms:created xsi:type="dcterms:W3CDTF">2013-04-02T06:47:44Z</dcterms:created>
  <dcterms:modified xsi:type="dcterms:W3CDTF">2014-01-30T07:50:28Z</dcterms:modified>
</cp:coreProperties>
</file>