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74" r:id="rId34"/>
    <p:sldId id="303" r:id="rId35"/>
    <p:sldId id="305"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83" autoAdjust="0"/>
  </p:normalViewPr>
  <p:slideViewPr>
    <p:cSldViewPr>
      <p:cViewPr varScale="1">
        <p:scale>
          <a:sx n="107" d="100"/>
          <a:sy n="107" d="100"/>
        </p:scale>
        <p:origin x="-1086" y="-84"/>
      </p:cViewPr>
      <p:guideLst>
        <p:guide orient="horz" pos="2160"/>
        <p:guide pos="2880"/>
      </p:guideLst>
    </p:cSldViewPr>
  </p:slideViewPr>
  <p:outlineViewPr>
    <p:cViewPr>
      <p:scale>
        <a:sx n="33" d="100"/>
        <a:sy n="33" d="100"/>
      </p:scale>
      <p:origin x="0" y="13288"/>
    </p:cViewPr>
  </p:outlin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1/29/2014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8" name="Text Placeholder 6"/>
          <p:cNvSpPr>
            <a:spLocks noGrp="1"/>
          </p:cNvSpPr>
          <p:nvPr>
            <p:ph type="body" sz="quarter" idx="10" hasCustomPrompt="1"/>
          </p:nvPr>
        </p:nvSpPr>
        <p:spPr>
          <a:xfrm>
            <a:off x="457198" y="5496290"/>
            <a:ext cx="3990513" cy="400110"/>
          </a:xfrm>
          <a:prstGeom prst="rect">
            <a:avLst/>
          </a:prstGeom>
          <a:noFill/>
        </p:spPr>
        <p:txBody>
          <a:bodyPr wrap="square" rtlCol="0">
            <a:spAutoFit/>
          </a:bodyPr>
          <a:lstStyle>
            <a:lvl1pPr marL="319088" indent="-319088">
              <a:buNone/>
              <a:defRPr lang="en-US" sz="2000" dirty="0">
                <a:solidFill>
                  <a:schemeClr val="tx2">
                    <a:lumMod val="20000"/>
                    <a:lumOff val="80000"/>
                  </a:schemeClr>
                </a:solidFill>
                <a:latin typeface="Corbel" pitchFamily="34" charset="0"/>
              </a:defRPr>
            </a:lvl1pPr>
          </a:lstStyle>
          <a:p>
            <a:pPr marL="0" lvl="0" indent="0" eaLnBrk="1" hangingPunct="1">
              <a:spcBef>
                <a:spcPct val="0"/>
              </a:spcBef>
            </a:pPr>
            <a:r>
              <a:rPr lang="en-US" sz="2000" dirty="0" smtClean="0">
                <a:solidFill>
                  <a:schemeClr val="tx2">
                    <a:lumMod val="20000"/>
                    <a:lumOff val="80000"/>
                  </a:schemeClr>
                </a:solidFill>
              </a:rPr>
              <a:t>Learning &amp; Development</a:t>
            </a:r>
            <a:endParaRPr lang="en-US" sz="2000" dirty="0">
              <a:solidFill>
                <a:schemeClr val="tx2">
                  <a:lumMod val="20000"/>
                  <a:lumOff val="80000"/>
                </a:schemeClr>
              </a:solidFill>
            </a:endParaRPr>
          </a:p>
        </p:txBody>
      </p:sp>
      <p:sp>
        <p:nvSpPr>
          <p:cNvPr id="19" name="Text Placeholder 7"/>
          <p:cNvSpPr>
            <a:spLocks noGrp="1"/>
          </p:cNvSpPr>
          <p:nvPr>
            <p:ph type="body" sz="quarter" idx="11" hasCustomPrompt="1"/>
          </p:nvPr>
        </p:nvSpPr>
        <p:spPr>
          <a:xfrm>
            <a:off x="457199" y="5801090"/>
            <a:ext cx="3990513" cy="369332"/>
          </a:xfrm>
          <a:prstGeom prst="rect">
            <a:avLst/>
          </a:prstGeom>
          <a:noFill/>
        </p:spPr>
        <p:txBody>
          <a:bodyPr wrap="square" rtlCol="0">
            <a:spAutoFit/>
          </a:bodyPr>
          <a:lstStyle>
            <a:lvl1pPr marL="319088" indent="-319088">
              <a:buNone/>
              <a:defRPr lang="en-US" sz="1800" dirty="0">
                <a:solidFill>
                  <a:schemeClr val="tx2">
                    <a:lumMod val="20000"/>
                    <a:lumOff val="80000"/>
                  </a:schemeClr>
                </a:solidFill>
                <a:latin typeface="Corbel" pitchFamily="34" charset="0"/>
              </a:defRPr>
            </a:lvl1pPr>
          </a:lstStyle>
          <a:p>
            <a:pPr marL="0" lvl="0" indent="0" eaLnBrk="1" hangingPunct="1">
              <a:spcBef>
                <a:spcPct val="0"/>
              </a:spcBef>
            </a:pPr>
            <a:r>
              <a:rPr lang="en-US" sz="1800" dirty="0" smtClean="0"/>
              <a:t>http://academy.telerik.com</a:t>
            </a:r>
            <a:endParaRPr lang="en-US" sz="1800" dirty="0"/>
          </a:p>
        </p:txBody>
      </p:sp>
      <p:sp>
        <p:nvSpPr>
          <p:cNvPr id="20" name="Text Placeholder 13"/>
          <p:cNvSpPr>
            <a:spLocks noGrp="1"/>
          </p:cNvSpPr>
          <p:nvPr>
            <p:ph type="body" sz="quarter" idx="12" hasCustomPrompt="1"/>
          </p:nvPr>
        </p:nvSpPr>
        <p:spPr>
          <a:xfrm>
            <a:off x="457199" y="5121647"/>
            <a:ext cx="3990513" cy="461665"/>
          </a:xfrm>
          <a:prstGeom prst="rect">
            <a:avLst/>
          </a:prstGeom>
          <a:noFill/>
        </p:spPr>
        <p:txBody>
          <a:bodyPr wrap="square" rtlCol="0">
            <a:spAutoFit/>
          </a:bodyPr>
          <a:lstStyle>
            <a:lvl1pPr marL="0" indent="0">
              <a:buNone/>
              <a:defRPr lang="en-US" sz="2400" dirty="0">
                <a:solidFill>
                  <a:schemeClr val="tx2">
                    <a:lumMod val="50000"/>
                  </a:schemeClr>
                </a:solidFill>
                <a:latin typeface="Corbel" pitchFamily="34" charset="0"/>
              </a:defRPr>
            </a:lvl1pPr>
          </a:lstStyle>
          <a:p>
            <a:pPr lvl="0" eaLnBrk="1" hangingPunct="1">
              <a:spcBef>
                <a:spcPct val="0"/>
              </a:spcBef>
            </a:pPr>
            <a:r>
              <a:rPr lang="en-US" sz="2400" dirty="0" smtClean="0">
                <a:solidFill>
                  <a:schemeClr val="tx2">
                    <a:lumMod val="50000"/>
                  </a:schemeClr>
                </a:solidFill>
                <a:latin typeface="Corbel" pitchFamily="34" charset="0"/>
              </a:rPr>
              <a:t>Telerik Software Academy</a:t>
            </a:r>
            <a:endParaRPr lang="en-US" sz="2400" dirty="0">
              <a:solidFill>
                <a:schemeClr val="tx2">
                  <a:lumMod val="50000"/>
                </a:schemeClr>
              </a:solidFill>
              <a:latin typeface="Corbel" pitchFamily="34" charset="0"/>
            </a:endParaRPr>
          </a:p>
        </p:txBody>
      </p:sp>
    </p:spTree>
    <p:extLst>
      <p:ext uri="{BB962C8B-B14F-4D97-AF65-F5344CB8AC3E}">
        <p14:creationId xmlns:p14="http://schemas.microsoft.com/office/powerpoint/2010/main" val="2154121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973546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1125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4917983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29158414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2659287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0047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Using Objects</a:t>
            </a:r>
            <a:endParaRPr lang="en-US" dirty="0"/>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pic>
        <p:nvPicPr>
          <p:cNvPr id="1026" name="Picture 2" descr="http://t3.gstatic.com/images?q=tbn:ANd9GcRlRqxwXr5WUgPhehVCB759WhQJoE58vky-qTP_LOTwXvrPUuCy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pic>
        <p:nvPicPr>
          <p:cNvPr id="2050" name="Picture 2" descr="objects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32373" r="2971" b="11034"/>
          <a:stretch/>
        </p:blipFill>
        <p:spPr bwMode="auto">
          <a:xfrm>
            <a:off x="756000" y="981000"/>
            <a:ext cx="3168000" cy="18909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Placeholder 5"/>
          <p:cNvSpPr>
            <a:spLocks noGrp="1"/>
          </p:cNvSpPr>
          <p:nvPr>
            <p:ph type="body" sz="quarter" idx="10"/>
          </p:nvPr>
        </p:nvSpPr>
        <p:spPr>
          <a:xfrm>
            <a:off x="457198" y="5496290"/>
            <a:ext cx="3990513" cy="400110"/>
          </a:xfrm>
          <a:noFill/>
        </p:spPr>
        <p:txBody>
          <a:bodyPr wrap="square" rtlCol="0">
            <a:spAutoFit/>
          </a:bodyPr>
          <a:lstStyle/>
          <a:p>
            <a:pPr>
              <a:spcBef>
                <a:spcPct val="20000"/>
              </a:spcBef>
            </a:pPr>
            <a:r>
              <a:rPr lang="en-US" sz="2000" dirty="0" smtClean="0">
                <a:solidFill>
                  <a:schemeClr val="tx2">
                    <a:lumMod val="20000"/>
                    <a:lumOff val="80000"/>
                  </a:schemeClr>
                </a:solidFill>
              </a:rPr>
              <a:t>Learning &amp; Development </a:t>
            </a:r>
            <a:r>
              <a:rPr lang="en-US" sz="2000" dirty="0">
                <a:solidFill>
                  <a:schemeClr val="tx2">
                    <a:lumMod val="20000"/>
                    <a:lumOff val="80000"/>
                  </a:schemeClr>
                </a:solidFill>
              </a:rPr>
              <a:t>Team</a:t>
            </a:r>
          </a:p>
        </p:txBody>
      </p:sp>
      <p:sp>
        <p:nvSpPr>
          <p:cNvPr id="26" name="Text Placeholder 6"/>
          <p:cNvSpPr>
            <a:spLocks noGrp="1"/>
          </p:cNvSpPr>
          <p:nvPr>
            <p:ph type="body" sz="quarter" idx="11"/>
          </p:nvPr>
        </p:nvSpPr>
        <p:spPr>
          <a:xfrm>
            <a:off x="457199" y="5801090"/>
            <a:ext cx="3990513" cy="369332"/>
          </a:xfrm>
          <a:noFill/>
        </p:spPr>
        <p:txBody>
          <a:bodyPr wrap="square" rtlCol="0">
            <a:spAutoFit/>
          </a:bodyPr>
          <a:lstStyle/>
          <a:p>
            <a:pPr marL="319088" indent="-319088">
              <a:spcBef>
                <a:spcPct val="20000"/>
              </a:spcBef>
            </a:pPr>
            <a:r>
              <a:rPr lang="en-US" dirty="0">
                <a:hlinkClick r:id="rId4"/>
              </a:rPr>
              <a:t>http://academy.telerik.com</a:t>
            </a:r>
            <a:r>
              <a:rPr lang="en-US" dirty="0"/>
              <a:t> </a:t>
            </a:r>
          </a:p>
        </p:txBody>
      </p:sp>
      <p:sp>
        <p:nvSpPr>
          <p:cNvPr id="27" name="Text Placeholder 7"/>
          <p:cNvSpPr>
            <a:spLocks noGrp="1"/>
          </p:cNvSpPr>
          <p:nvPr>
            <p:ph type="body" sz="quarter" idx="12"/>
          </p:nvPr>
        </p:nvSpPr>
        <p:spPr>
          <a:xfrm>
            <a:off x="457199" y="5121647"/>
            <a:ext cx="3990513" cy="461665"/>
          </a:xfrm>
          <a:noFill/>
        </p:spPr>
        <p:txBody>
          <a:bodyPr wrap="square" rtlCol="0">
            <a:spAutoFit/>
          </a:bodyPr>
          <a:lstStyle/>
          <a:p>
            <a:pPr marL="0" indent="0">
              <a:spcBef>
                <a:spcPct val="20000"/>
              </a:spcBef>
            </a:pPr>
            <a:r>
              <a:rPr lang="en-US" sz="2400" dirty="0">
                <a:solidFill>
                  <a:schemeClr val="tx2">
                    <a:lumMod val="50000"/>
                  </a:schemeClr>
                </a:solidFill>
              </a:rPr>
              <a:t>Telerik Software Academy</a:t>
            </a:r>
          </a:p>
        </p:txBody>
      </p:sp>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a:t>
            </a:r>
            <a:r>
              <a:rPr lang="en-US" dirty="0" smtClean="0"/>
              <a:t>with a </a:t>
            </a:r>
            <a:r>
              <a:rPr lang="en-US" dirty="0"/>
              <a:t>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a:t>
            </a:r>
            <a:r>
              <a:rPr lang="en-US" dirty="0" smtClean="0">
                <a:solidFill>
                  <a:schemeClr val="accent5">
                    <a:lumMod val="20000"/>
                    <a:lumOff val="80000"/>
                  </a:schemeClr>
                </a:solidFill>
              </a:rPr>
              <a:t>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632178" y="4232802"/>
            <a:ext cx="787964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arrStr = arr</a:t>
            </a:r>
            <a:r>
              <a:rPr lang="en-US" noProof="1" smtClean="0">
                <a:solidFill>
                  <a:schemeClr val="tx1">
                    <a:lumMod val="20000"/>
                    <a:lumOff val="80000"/>
                  </a:schemeClr>
                </a:solidFill>
              </a:rPr>
              <a:t>.join(", ")</a:t>
            </a:r>
            <a:r>
              <a:rPr lang="en-US" noProof="1" smtClean="0"/>
              <a:t>; // property </a:t>
            </a:r>
            <a:r>
              <a:rPr lang="en-US" noProof="1" smtClean="0">
                <a:solidFill>
                  <a:schemeClr val="tx1">
                    <a:lumMod val="20000"/>
                    <a:lumOff val="80000"/>
                  </a:schemeClr>
                </a:solidFill>
              </a:rPr>
              <a:t>join</a:t>
            </a:r>
            <a:r>
              <a:rPr lang="en-US" noProof="1" smtClean="0"/>
              <a:t> of Array</a:t>
            </a:r>
          </a:p>
          <a:p>
            <a:r>
              <a:rPr lang="en-US" noProof="1" smtClean="0"/>
              <a:t>var length = arr</a:t>
            </a:r>
            <a:r>
              <a:rPr lang="en-US" noProof="1" smtClean="0">
                <a:solidFill>
                  <a:schemeClr val="tx1">
                    <a:lumMod val="20000"/>
                    <a:lumOff val="80000"/>
                  </a:schemeClr>
                </a:solidFill>
              </a:rPr>
              <a:t>.length</a:t>
            </a:r>
            <a:r>
              <a:rPr lang="en-US" noProof="1" smtClean="0"/>
              <a:t>;  // property </a:t>
            </a:r>
            <a:r>
              <a:rPr lang="en-US" noProof="1" smtClean="0">
                <a:solidFill>
                  <a:schemeClr val="tx1">
                    <a:lumMod val="20000"/>
                    <a:lumOff val="80000"/>
                  </a:schemeClr>
                </a:solidFill>
              </a:rPr>
              <a:t>length</a:t>
            </a:r>
            <a:r>
              <a:rPr lang="en-US" noProof="1" smtClean="0"/>
              <a:t> of Array</a:t>
            </a:r>
          </a:p>
          <a:p>
            <a:r>
              <a:rPr lang="en-US" noProof="1" smtClean="0"/>
              <a:t>var words = text.</a:t>
            </a:r>
            <a:r>
              <a:rPr lang="en-US" noProof="1" smtClean="0">
                <a:solidFill>
                  <a:schemeClr val="tx1">
                    <a:lumMod val="20000"/>
                    <a:lumOff val="80000"/>
                  </a:schemeClr>
                </a:solidFill>
              </a:rPr>
              <a:t>split(" ")</a:t>
            </a:r>
            <a:r>
              <a:rPr lang="en-US" noProof="1" smtClean="0"/>
              <a:t>;</a:t>
            </a:r>
            <a:endParaRPr lang="en-US" noProof="1"/>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166221"/>
            <a:ext cx="5900058" cy="1622779"/>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and Primitive Types</a:t>
            </a:r>
            <a:endParaRPr lang="bg-BG" dirty="0"/>
          </a:p>
        </p:txBody>
      </p:sp>
      <p:sp>
        <p:nvSpPr>
          <p:cNvPr id="5" name="Content Placeholder 4"/>
          <p:cNvSpPr>
            <a:spLocks noGrp="1"/>
          </p:cNvSpPr>
          <p:nvPr>
            <p:ph idx="1"/>
          </p:nvPr>
        </p:nvSpPr>
        <p:spPr>
          <a:xfrm>
            <a:off x="228600" y="909000"/>
            <a:ext cx="8686800" cy="5742170"/>
          </a:xfrm>
        </p:spPr>
        <p:txBody>
          <a:bodyPr/>
          <a:lstStyle/>
          <a:p>
            <a:pPr>
              <a:lnSpc>
                <a:spcPct val="100000"/>
              </a:lnSpc>
            </a:pPr>
            <a:r>
              <a:rPr lang="en-US" sz="3000" dirty="0" smtClean="0"/>
              <a:t>JavaScript is a dynamic language</a:t>
            </a:r>
          </a:p>
          <a:p>
            <a:pPr lvl="1">
              <a:lnSpc>
                <a:spcPct val="100000"/>
              </a:lnSpc>
            </a:pPr>
            <a:r>
              <a:rPr lang="en-US" sz="2800" dirty="0" smtClean="0"/>
              <a:t>Variables don’t have type, but their values do</a:t>
            </a:r>
          </a:p>
          <a:p>
            <a:pPr>
              <a:lnSpc>
                <a:spcPct val="100000"/>
              </a:lnSpc>
            </a:pPr>
            <a:r>
              <a:rPr lang="en-US" sz="3000" dirty="0" smtClean="0"/>
              <a:t>JavaScript has </a:t>
            </a:r>
            <a:r>
              <a:rPr lang="en-US" sz="3000" dirty="0" smtClean="0">
                <a:solidFill>
                  <a:schemeClr val="accent5">
                    <a:lumMod val="20000"/>
                    <a:lumOff val="80000"/>
                  </a:schemeClr>
                </a:solidFill>
              </a:rPr>
              <a:t>six</a:t>
            </a:r>
            <a:r>
              <a:rPr lang="en-US" sz="3000" dirty="0" smtClean="0"/>
              <a:t> different types:</a:t>
            </a:r>
          </a:p>
          <a:p>
            <a:pPr lvl="1">
              <a:lnSpc>
                <a:spcPct val="100000"/>
              </a:lnSpc>
            </a:pP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2800" dirty="0" smtClean="0">
                <a:solidFill>
                  <a:schemeClr val="accent5">
                    <a:lumMod val="20000"/>
                    <a:lumOff val="80000"/>
                  </a:schemeClr>
                </a:solidFill>
              </a:rPr>
              <a:t> </a:t>
            </a:r>
            <a:r>
              <a:rPr lang="en-US" sz="2800" dirty="0" smtClean="0"/>
              <a:t>and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dirty="0" smtClean="0">
                <a:solidFill>
                  <a:schemeClr val="accent5">
                    <a:lumMod val="20000"/>
                    <a:lumOff val="80000"/>
                  </a:schemeClr>
                </a:solidFill>
              </a:rPr>
              <a:t>reference</a:t>
            </a:r>
            <a:r>
              <a:rPr lang="en-US" sz="3000" dirty="0" smtClean="0"/>
              <a:t> type</a:t>
            </a:r>
          </a:p>
          <a:p>
            <a:pPr lvl="1">
              <a:lnSpc>
                <a:spcPct val="100000"/>
              </a:lnSpc>
            </a:pPr>
            <a:r>
              <a:rPr lang="en-US" sz="2800" dirty="0" smtClean="0"/>
              <a:t>Copied by </a:t>
            </a:r>
            <a:r>
              <a:rPr lang="en-US" sz="2800" dirty="0" smtClean="0">
                <a:solidFill>
                  <a:schemeClr val="accent5">
                    <a:lumMod val="20000"/>
                    <a:lumOff val="80000"/>
                  </a:schemeClr>
                </a:solidFill>
              </a:rPr>
              <a:t>reference</a:t>
            </a:r>
          </a:p>
          <a:p>
            <a:pPr>
              <a:lnSpc>
                <a:spcPct val="100000"/>
              </a:lnSpc>
            </a:pPr>
            <a:r>
              <a:rPr lang="en-US" sz="3000" dirty="0">
                <a:solidFill>
                  <a:schemeClr val="accent5">
                    <a:lumMod val="20000"/>
                    <a:lumOff val="80000"/>
                  </a:schemeClr>
                </a:solidFill>
                <a:latin typeface="Consolas" panose="020B0609020204030204" pitchFamily="49" charset="0"/>
                <a:cs typeface="Consolas" panose="020B0609020204030204" pitchFamily="49" charset="0"/>
              </a:rPr>
              <a:t>Number</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String</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Boolean</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Null</a:t>
            </a:r>
            <a:r>
              <a:rPr lang="en-US" sz="3000" dirty="0"/>
              <a:t>, </a:t>
            </a: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dirty="0" smtClean="0">
                <a:solidFill>
                  <a:schemeClr val="accent5">
                    <a:lumMod val="20000"/>
                    <a:lumOff val="80000"/>
                  </a:schemeClr>
                </a:solidFill>
              </a:rPr>
              <a:t>primitive</a:t>
            </a:r>
            <a:r>
              <a:rPr lang="en-US" sz="3000" dirty="0" smtClean="0"/>
              <a:t> types</a:t>
            </a:r>
          </a:p>
          <a:p>
            <a:pPr lvl="1">
              <a:lnSpc>
                <a:spcPct val="100000"/>
              </a:lnSpc>
            </a:pPr>
            <a:r>
              <a:rPr lang="en-US" sz="2800" dirty="0" smtClean="0"/>
              <a:t>Copied by </a:t>
            </a:r>
            <a:r>
              <a:rPr lang="en-US" sz="2800"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Reference and </a:t>
            </a:r>
            <a:r>
              <a:rPr lang="en-US" sz="3800" dirty="0" smtClean="0"/>
              <a:t>Primitive Types (2)</a:t>
            </a:r>
            <a:endParaRPr lang="bg-BG" sz="3800"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41156" y="3719050"/>
            <a:ext cx="8280000" cy="10772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 true</a:t>
            </a:r>
          </a:p>
          <a:p>
            <a:pPr>
              <a:spcBef>
                <a:spcPts val="6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 true</a:t>
            </a:r>
            <a:endParaRPr lang="en-US" sz="1800" dirty="0"/>
          </a:p>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 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733800"/>
            <a:ext cx="8686800" cy="5791200"/>
          </a:xfrm>
        </p:spPr>
        <p:txBody>
          <a:bodyPr/>
          <a:lstStyle/>
          <a:p>
            <a:pPr>
              <a:lnSpc>
                <a:spcPct val="100000"/>
              </a:lnSpc>
            </a:pPr>
            <a:r>
              <a:rPr lang="en-US" dirty="0" smtClean="0"/>
              <a:t>Primitive types are passed </a:t>
            </a:r>
            <a:r>
              <a:rPr lang="en-US" dirty="0" smtClean="0">
                <a:solidFill>
                  <a:schemeClr val="accent5">
                    <a:lumMod val="20000"/>
                    <a:lumOff val="80000"/>
                  </a:schemeClr>
                </a:solidFill>
              </a:rPr>
              <a:t>by value</a:t>
            </a:r>
          </a:p>
          <a:p>
            <a:pPr lvl="1">
              <a:lnSpc>
                <a:spcPct val="100000"/>
              </a:lnSpc>
            </a:pPr>
            <a:r>
              <a:rPr lang="en-US" dirty="0" smtClean="0"/>
              <a:t>When passed as argument</a:t>
            </a:r>
          </a:p>
          <a:p>
            <a:pPr lvl="2">
              <a:lnSpc>
                <a:spcPct val="100000"/>
              </a:lnSpc>
            </a:pPr>
            <a:r>
              <a:rPr lang="en-US" sz="3000" dirty="0" smtClean="0"/>
              <a:t>New memory is allocated (in the stack)</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spcBef>
                <a:spcPts val="1200"/>
              </a:spcBef>
            </a:pPr>
            <a:r>
              <a:rPr lang="en-US" dirty="0" smtClean="0"/>
              <a:t>Primitive types have a reference type </a:t>
            </a:r>
            <a:r>
              <a:rPr lang="en-US" dirty="0" smtClean="0">
                <a:solidFill>
                  <a:schemeClr val="accent5">
                    <a:lumMod val="20000"/>
                    <a:lumOff val="80000"/>
                  </a:schemeClr>
                </a:solidFill>
              </a:rPr>
              <a:t>wrapper</a:t>
            </a:r>
          </a:p>
        </p:txBody>
      </p:sp>
      <p:sp>
        <p:nvSpPr>
          <p:cNvPr id="4" name="Text Placeholder 5"/>
          <p:cNvSpPr txBox="1">
            <a:spLocks/>
          </p:cNvSpPr>
          <p:nvPr/>
        </p:nvSpPr>
        <p:spPr>
          <a:xfrm>
            <a:off x="540000" y="4495813"/>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540000" y="5862144"/>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number = 5; // Holds a primitive value of 5</a:t>
            </a:r>
          </a:p>
          <a:p>
            <a:r>
              <a:rPr lang="en-US" sz="1800" noProof="1" smtClean="0"/>
              <a:t>var numberObj = new Number(5); // Holds a reference value of 5</a:t>
            </a:r>
            <a:endParaRPr lang="en-US" sz="1800" noProof="1"/>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p:txBody>
      </p:sp>
      <p:sp>
        <p:nvSpPr>
          <p:cNvPr id="4" name="Text Placeholder 5"/>
          <p:cNvSpPr txBox="1">
            <a:spLocks/>
          </p:cNvSpPr>
          <p:nvPr/>
        </p:nvSpPr>
        <p:spPr>
          <a:xfrm>
            <a:off x="756000" y="4312840"/>
            <a:ext cx="7632000"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fname = "Pesho";</a:t>
            </a:r>
          </a:p>
          <a:p>
            <a:r>
              <a:rPr lang="en-US" sz="1800" noProof="1" smtClean="0"/>
              <a:t>var lname = "Ivanov";</a:t>
            </a:r>
          </a:p>
          <a:p>
            <a:pPr>
              <a:spcBef>
                <a:spcPts val="900"/>
              </a:spcBef>
            </a:pPr>
            <a:r>
              <a:rPr lang="en-US" sz="1800" noProof="1" smtClean="0"/>
              <a:t>var person = {firstName:fname, lastName:lname};</a:t>
            </a:r>
          </a:p>
          <a:p>
            <a:pPr>
              <a:spcBef>
                <a:spcPts val="900"/>
              </a:spcBef>
            </a:pPr>
            <a:r>
              <a:rPr lang="en-US" sz="1800" noProof="1" smtClean="0"/>
              <a:t>lname = "Petrov";</a:t>
            </a:r>
          </a:p>
          <a:p>
            <a:r>
              <a:rPr lang="en-US" sz="1800" noProof="1" smtClean="0"/>
              <a:t>console.log(person.lastName) // logged "Ivanov"</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Type</a:t>
            </a:r>
            <a:endParaRPr lang="bg-BG" dirty="0"/>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a:t>
            </a:r>
            <a:r>
              <a:rPr lang="en-US" dirty="0" smtClean="0">
                <a:solidFill>
                  <a:schemeClr val="accent5">
                    <a:lumMod val="20000"/>
                    <a:lumOff val="80000"/>
                  </a:schemeClr>
                </a:solidFill>
              </a:rPr>
              <a:t>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684000" y="3302678"/>
            <a:ext cx="77760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marks= [</a:t>
            </a:r>
          </a:p>
          <a:p>
            <a:r>
              <a:rPr lang="en-US" sz="1800" noProof="1" smtClean="0"/>
              <a:t>  {subject : "JavaScript", score : 4.50},</a:t>
            </a:r>
          </a:p>
          <a:p>
            <a:r>
              <a:rPr lang="en-US" sz="1800" noProof="1" smtClean="0"/>
              <a:t>  {subject : "OOP", score : 5.00},</a:t>
            </a:r>
          </a:p>
          <a:p>
            <a:r>
              <a:rPr lang="en-US" sz="1800" noProof="1"/>
              <a:t>  {subject : </a:t>
            </a:r>
            <a:r>
              <a:rPr lang="en-US" sz="1800" noProof="1" smtClean="0"/>
              <a:t>"HTML5", </a:t>
            </a:r>
            <a:r>
              <a:rPr lang="en-US" sz="1800" noProof="1"/>
              <a:t>score : 6.00</a:t>
            </a:r>
            <a:r>
              <a:rPr lang="en-US" sz="1800" noProof="1" smtClean="0"/>
              <a:t>},</a:t>
            </a:r>
          </a:p>
          <a:p>
            <a:r>
              <a:rPr lang="en-US" sz="1800" noProof="1" smtClean="0"/>
              <a:t>  {subject : "Photoshop", score : 4.00}];</a:t>
            </a:r>
          </a:p>
          <a:p>
            <a:endParaRPr lang="en-US" sz="1800" noProof="1" smtClean="0"/>
          </a:p>
          <a:p>
            <a:r>
              <a:rPr lang="en-US" sz="1800" noProof="1" smtClean="0"/>
              <a:t>var student = {name:"Doncho Minkov", marks:marks};</a:t>
            </a:r>
          </a:p>
          <a:p>
            <a:r>
              <a:rPr lang="en-US" sz="1800" noProof="1" smtClean="0"/>
              <a:t>marks[2].score = 5.50;</a:t>
            </a:r>
          </a:p>
          <a:p>
            <a:endParaRPr lang="en-US" sz="1800" noProof="1" smtClean="0"/>
          </a:p>
          <a:p>
            <a:r>
              <a:rPr lang="en-US" sz="1800" noProof="1" smtClean="0"/>
              <a:t>console.log(student.marks); // logs 5.50 for </a:t>
            </a:r>
            <a:r>
              <a:rPr lang="en-US" sz="1800" noProof="1"/>
              <a:t>HTML5 </a:t>
            </a:r>
            <a:r>
              <a:rPr lang="en-US" sz="1800" noProof="1" smtClean="0"/>
              <a:t>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09000"/>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5391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334231"/>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person = {</a:t>
            </a:r>
          </a:p>
          <a:p>
            <a:r>
              <a:rPr lang="en-US" noProof="1" smtClean="0"/>
              <a:t>  firstName : "Doncho",</a:t>
            </a:r>
          </a:p>
          <a:p>
            <a:r>
              <a:rPr lang="en-US" noProof="1" smtClean="0"/>
              <a:t>  lastName : "Minkov",</a:t>
            </a:r>
          </a:p>
          <a:p>
            <a:r>
              <a:rPr lang="en-US" noProof="1" smtClean="0"/>
              <a:t>  toString : function personToString() {</a:t>
            </a:r>
          </a:p>
          <a:p>
            <a:r>
              <a:rPr lang="en-US" noProof="1" smtClean="0"/>
              <a:t>    return this.firstName + " " + this.lastName;</a:t>
            </a:r>
          </a:p>
          <a:p>
            <a:r>
              <a:rPr lang="en-US" noProof="1" smtClean="0"/>
              <a:t>  }</a:t>
            </a:r>
          </a:p>
          <a:p>
            <a:r>
              <a:rPr lang="en-US" noProof="1" smtClean="0"/>
              <a:t>}</a:t>
            </a:r>
            <a:endParaRPr lang="en-US" noProof="1"/>
          </a:p>
        </p:txBody>
      </p:sp>
      <p:sp>
        <p:nvSpPr>
          <p:cNvPr id="7" name="Text Placeholder 5"/>
          <p:cNvSpPr txBox="1">
            <a:spLocks/>
          </p:cNvSpPr>
          <p:nvPr/>
        </p:nvSpPr>
        <p:spPr>
          <a:xfrm>
            <a:off x="481584" y="5476890"/>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console.log(person.toString()); // writes "Doncho Minkov"</a:t>
            </a:r>
            <a:endParaRPr lang="en-US" noProof="1"/>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JSON Objects</a:t>
            </a:r>
            <a:endParaRPr lang="en-US" dirty="0"/>
          </a:p>
        </p:txBody>
      </p:sp>
      <p:sp>
        <p:nvSpPr>
          <p:cNvPr id="5" name="Subtitle 4"/>
          <p:cNvSpPr>
            <a:spLocks noGrp="1"/>
          </p:cNvSpPr>
          <p:nvPr>
            <p:ph type="subTitle" idx="1"/>
          </p:nvPr>
        </p:nvSpPr>
        <p:spPr>
          <a:xfrm>
            <a:off x="609600" y="3507880"/>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Building a JSON Object</a:t>
            </a:r>
            <a:endParaRPr lang="en-US" dirty="0"/>
          </a:p>
        </p:txBody>
      </p:sp>
      <p:sp>
        <p:nvSpPr>
          <p:cNvPr id="5" name="Content Placeholder 4"/>
          <p:cNvSpPr>
            <a:spLocks noGrp="1"/>
          </p:cNvSpPr>
          <p:nvPr>
            <p:ph idx="1"/>
          </p:nvPr>
        </p:nvSpPr>
        <p:spPr>
          <a:xfrm>
            <a:off x="228600" y="1388364"/>
            <a:ext cx="8686800" cy="5064636"/>
          </a:xfrm>
        </p:spPr>
        <p:txBody>
          <a:bodyPr/>
          <a:lstStyle/>
          <a:p>
            <a:r>
              <a:rPr lang="en-US" dirty="0" smtClean="0"/>
              <a:t>JSON is great, but </a:t>
            </a:r>
            <a:r>
              <a:rPr lang="en-US" dirty="0" smtClean="0">
                <a:solidFill>
                  <a:schemeClr val="accent5">
                    <a:lumMod val="20000"/>
                    <a:lumOff val="80000"/>
                  </a:schemeClr>
                </a:solidFill>
              </a:rPr>
              <a:t>repeating code </a:t>
            </a:r>
            <a:r>
              <a:rPr lang="en-US" dirty="0" smtClean="0"/>
              <a:t>is not, right?</a:t>
            </a:r>
          </a:p>
          <a:p>
            <a:pPr lvl="1"/>
            <a:r>
              <a:rPr lang="en-US" dirty="0" smtClean="0"/>
              <a:t>Lets make two persons:</a:t>
            </a:r>
          </a:p>
          <a:p>
            <a:pPr lvl="1"/>
            <a:endParaRPr lang="en-US" dirty="0"/>
          </a:p>
          <a:p>
            <a:pPr lvl="1"/>
            <a:endParaRPr lang="en-US" dirty="0" smtClean="0"/>
          </a:p>
          <a:p>
            <a:pPr lvl="1"/>
            <a:endParaRPr lang="en-US" dirty="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6" name="Text Placeholder 5"/>
          <p:cNvSpPr txBox="1">
            <a:spLocks/>
          </p:cNvSpPr>
          <p:nvPr/>
        </p:nvSpPr>
        <p:spPr>
          <a:xfrm>
            <a:off x="481584" y="282172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minkov = {fname : "Doncho", lname : "Minkov",</a:t>
            </a:r>
          </a:p>
          <a:p>
            <a:r>
              <a:rPr lang="en-US" sz="1800" noProof="1" smtClean="0"/>
              <a:t>  toString : function(){ return this.fname + " " + this.lname;}</a:t>
            </a:r>
          </a:p>
          <a:p>
            <a:r>
              <a:rPr lang="en-US" sz="1800" noProof="1" smtClean="0"/>
              <a:t>}</a:t>
            </a:r>
          </a:p>
          <a:p>
            <a:pPr>
              <a:spcBef>
                <a:spcPts val="600"/>
              </a:spcBef>
            </a:pPr>
            <a:r>
              <a:rPr lang="en-US" sz="1800" noProof="1" smtClean="0"/>
              <a:t>var georgiev = { fname : "Georgi", lname : "Georgiev", </a:t>
            </a:r>
            <a:br>
              <a:rPr lang="en-US" sz="1800" noProof="1" smtClean="0"/>
            </a:br>
            <a:r>
              <a:rPr lang="en-US" sz="1800" noProof="1" smtClean="0"/>
              <a:t>  toString : function(){ return this.fname + " " + this.lname;}</a:t>
            </a:r>
          </a:p>
          <a:p>
            <a:r>
              <a:rPr lang="en-US" sz="1800" noProof="1" smtClean="0"/>
              <a:t>}   </a:t>
            </a:r>
            <a:endParaRPr lang="en-US" sz="1800" noProof="1"/>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998733"/>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buildPerson(fname, lname) {</a:t>
            </a:r>
          </a:p>
          <a:p>
            <a:r>
              <a:rPr lang="en-US" sz="1800" noProof="1" smtClean="0"/>
              <a:t>  return {</a:t>
            </a:r>
          </a:p>
          <a:p>
            <a:r>
              <a:rPr lang="en-US" sz="1800" noProof="1" smtClean="0"/>
              <a:t>    fname : fname, </a:t>
            </a:r>
          </a:p>
          <a:p>
            <a:r>
              <a:rPr lang="en-US" sz="1800" noProof="1" smtClean="0"/>
              <a:t>    lname : lname,</a:t>
            </a:r>
          </a:p>
          <a:p>
            <a:r>
              <a:rPr lang="en-US" sz="1800" noProof="1" smtClean="0"/>
              <a:t>    toString:function (){return this.fname + " " + this.lname;}</a:t>
            </a:r>
          </a:p>
          <a:p>
            <a:r>
              <a:rPr lang="en-US" sz="1800" noProof="1" smtClean="0"/>
              <a:t>  }</a:t>
            </a:r>
          </a:p>
          <a:p>
            <a:r>
              <a:rPr lang="en-US" sz="1800" noProof="1" smtClean="0"/>
              <a:t>}</a:t>
            </a:r>
          </a:p>
          <a:p>
            <a:pPr>
              <a:spcBef>
                <a:spcPts val="600"/>
              </a:spcBef>
            </a:pPr>
            <a:r>
              <a:rPr lang="en-US" sz="1800" noProof="1" smtClean="0"/>
              <a:t>var minkov = buildPerson("Doncho","Minkov");</a:t>
            </a:r>
          </a:p>
          <a:p>
            <a:r>
              <a:rPr lang="en-US" sz="1800" noProof="1" smtClean="0"/>
              <a:t>var georgiev = buildPerson("Georgi","Georgiev");</a:t>
            </a:r>
            <a:endParaRPr lang="en-US" sz="1800" noProof="1"/>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39880"/>
            <a:ext cx="8229600" cy="569120"/>
          </a:xfrm>
        </p:spPr>
        <p:txBody>
          <a:bodyPr/>
          <a:lstStyle/>
          <a:p>
            <a:r>
              <a:rPr lang="en-US" dirty="0" smtClean="0"/>
              <a:t>Modeling Real-world Entities with Objects</a:t>
            </a:r>
            <a:endParaRPr lang="en-US" dirty="0"/>
          </a:p>
        </p:txBody>
      </p:sp>
      <p:pic>
        <p:nvPicPr>
          <p:cNvPr id="1026" name="Picture 2" descr="object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000" y="3111905"/>
            <a:ext cx="3678000" cy="314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754600"/>
          </a:xfrm>
        </p:spPr>
        <p:txBody>
          <a:bodyPr/>
          <a:lstStyle/>
          <a:p>
            <a:r>
              <a:rPr lang="en-US" dirty="0" smtClean="0"/>
              <a:t>JavaScript objects are just a set of key/value pairs</a:t>
            </a:r>
          </a:p>
          <a:p>
            <a:pPr lvl="1"/>
            <a:r>
              <a:rPr lang="en-US" dirty="0"/>
              <a:t>E</a:t>
            </a:r>
            <a:r>
              <a:rPr lang="en-US" dirty="0" smtClean="0"/>
              <a:t>ach value can be accessed by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noProof="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756000" y="5867668"/>
            <a:ext cx="7632000" cy="384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t>document.write === document["write"] //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sz="2800" dirty="0" smtClean="0"/>
              <a:t>Write functions for working with shapes in  standard Planar coordinate system</a:t>
            </a:r>
          </a:p>
          <a:p>
            <a:pPr lvl="1"/>
            <a:r>
              <a:rPr lang="en-US" sz="2600" dirty="0" smtClean="0"/>
              <a:t>Points are represented by coordinates P(X, Y)</a:t>
            </a:r>
          </a:p>
          <a:p>
            <a:pPr lvl="1"/>
            <a:r>
              <a:rPr lang="en-US" sz="2600" dirty="0" smtClean="0"/>
              <a:t>Lines are represented by two points, marking their beginning and ending</a:t>
            </a:r>
          </a:p>
          <a:p>
            <a:pPr lvl="2"/>
            <a:r>
              <a:rPr lang="en-US" sz="2400" dirty="0" smtClean="0">
                <a:latin typeface="Consolas" panose="020B0609020204030204" pitchFamily="49" charset="0"/>
                <a:cs typeface="Consolas" panose="020B0609020204030204" pitchFamily="49" charset="0"/>
              </a:rPr>
              <a:t>L(P</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a:t>
            </a:r>
            <a:r>
              <a:rPr lang="bg-BG"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p>
          <a:p>
            <a:pPr lvl="1"/>
            <a:r>
              <a:rPr lang="en-US" sz="2600" dirty="0"/>
              <a:t>Calculate the distance between two points</a:t>
            </a:r>
          </a:p>
          <a:p>
            <a:pPr lvl="1"/>
            <a:r>
              <a:rPr lang="en-US" sz="2600" dirty="0"/>
              <a:t>Check if three segment lines can form a triangle</a:t>
            </a: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2400"/>
              </a:spcBef>
              <a:spcAft>
                <a:spcPts val="300"/>
              </a:spcAft>
            </a:pPr>
            <a:r>
              <a:rPr lang="en-US" sz="2600" dirty="0"/>
              <a:t>Attach it to the </a:t>
            </a:r>
            <a:r>
              <a:rPr lang="en-US" sz="2600"/>
              <a:t>array </a:t>
            </a:r>
            <a:r>
              <a:rPr lang="en-US" sz="2600" smtClean="0"/>
              <a:t>type</a:t>
            </a:r>
            <a:endParaRPr lang="en-US" sz="2600" dirty="0"/>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684000" y="1846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arr = [1,2,1,4,1,3,4,1,111,3,2,1,"1"];</a:t>
            </a:r>
          </a:p>
          <a:p>
            <a:r>
              <a:rPr lang="en-US" sz="1800" noProof="1" smtClean="0"/>
              <a:t>arr.remove(1); //arr = [2,4,3,4,111,3,2,"1"];</a:t>
            </a:r>
          </a:p>
        </p:txBody>
      </p:sp>
      <p:sp>
        <p:nvSpPr>
          <p:cNvPr id="7" name="Text Placeholder 5"/>
          <p:cNvSpPr txBox="1">
            <a:spLocks/>
          </p:cNvSpPr>
          <p:nvPr/>
        </p:nvSpPr>
        <p:spPr>
          <a:xfrm>
            <a:off x="757152" y="5878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obj  = …;</a:t>
            </a:r>
          </a:p>
          <a:p>
            <a:r>
              <a:rPr lang="en-US" sz="1800" noProof="1" smtClean="0"/>
              <a:t>var hasProp = hasProperty(obj,"length");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684000" y="248412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  {firstname : "Gosho", lastname: "Petrov", age: 32}, </a:t>
            </a:r>
          </a:p>
          <a:p>
            <a:r>
              <a:rPr lang="en-US" sz="1800" noProof="1" smtClean="0"/>
              <a:t>  {firstname : "Bay", lastname: "Ivan", age: 81},…];</a:t>
            </a:r>
          </a:p>
        </p:txBody>
      </p:sp>
      <p:sp>
        <p:nvSpPr>
          <p:cNvPr id="7" name="Text Placeholder 5"/>
          <p:cNvSpPr txBox="1">
            <a:spLocks/>
          </p:cNvSpPr>
          <p:nvPr/>
        </p:nvSpPr>
        <p:spPr>
          <a:xfrm>
            <a:off x="684000" y="573300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var groupedByFname = group(persons,"firstname");</a:t>
            </a:r>
          </a:p>
          <a:p>
            <a:r>
              <a:rPr lang="en-US" sz="1800" noProof="1" smtClean="0"/>
              <a:t>var groupedByAge= group(persons,"age");</a:t>
            </a:r>
            <a:endParaRPr lang="en-US" sz="1800" noProof="1"/>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xmlns="" name="Telerik Academy theme" id="{2620D71C-A5FD-46E0-A488-16D4CF22AEE2}" vid="{F028A4D3-6851-4D6D-A82D-72CBFB9A8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669</TotalTime>
  <Words>1561</Words>
  <Application>Microsoft Office PowerPoint</Application>
  <PresentationFormat>On-screen Show (4:3)</PresentationFormat>
  <Paragraphs>280</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Telerik Academy theme</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Objects</vt:lpstr>
      <vt:lpstr>Building a JSON Object</vt:lpstr>
      <vt:lpstr>JSON Building Function</vt:lpstr>
      <vt:lpstr>JSON Building Function</vt:lpstr>
      <vt:lpstr>JavaScript Object Properties</vt:lpstr>
      <vt:lpstr>JS Object Properties</vt:lpstr>
      <vt:lpstr>Using Objects</vt:lpstr>
      <vt:lpstr>Homework</vt:lpstr>
      <vt:lpstr>Homework (2)</vt:lpstr>
      <vt:lpstr>Homework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Ivaylo Kenov</cp:lastModifiedBy>
  <cp:revision>689</cp:revision>
  <dcterms:created xsi:type="dcterms:W3CDTF">2013-03-08T15:31:43Z</dcterms:created>
  <dcterms:modified xsi:type="dcterms:W3CDTF">2014-01-29T09:51:26Z</dcterms:modified>
</cp:coreProperties>
</file>