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3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9"/>
  </p:notesMasterIdLst>
  <p:handoutMasterIdLst>
    <p:handoutMasterId r:id="rId70"/>
  </p:handoutMasterIdLst>
  <p:sldIdLst>
    <p:sldId id="334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92" r:id="rId60"/>
    <p:sldId id="393" r:id="rId61"/>
    <p:sldId id="394" r:id="rId62"/>
    <p:sldId id="395" r:id="rId63"/>
    <p:sldId id="396" r:id="rId64"/>
    <p:sldId id="400" r:id="rId65"/>
    <p:sldId id="398" r:id="rId66"/>
    <p:sldId id="399" r:id="rId67"/>
    <p:sldId id="333" r:id="rId6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64" d="100"/>
          <a:sy n="64" d="100"/>
        </p:scale>
        <p:origin x="90" y="9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1/22/2015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962303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schoolacademy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6"/>
          <p:cNvSpPr>
            <a:spLocks noGrp="1"/>
          </p:cNvSpPr>
          <p:nvPr userDrawn="1"/>
        </p:nvSpPr>
        <p:spPr>
          <a:xfrm>
            <a:off x="250913" y="571500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Telerik </a:t>
            </a:r>
            <a:r>
              <a:rPr lang="bg-BG" dirty="0" smtClean="0"/>
              <a:t>S</a:t>
            </a:r>
            <a:r>
              <a:rPr lang="en-US" dirty="0" err="1" smtClean="0"/>
              <a:t>chool</a:t>
            </a:r>
            <a:r>
              <a:rPr lang="bg-BG" dirty="0" smtClean="0"/>
              <a:t> </a:t>
            </a:r>
            <a:r>
              <a:rPr lang="bg-BG" dirty="0" smtClean="0"/>
              <a:t>Academy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 userDrawn="1"/>
        </p:nvSpPr>
        <p:spPr>
          <a:xfrm>
            <a:off x="250916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>
                <a:hlinkClick r:id="rId2"/>
              </a:rPr>
              <a:t>http</a:t>
            </a:r>
            <a:r>
              <a:rPr lang="bg-BG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academy.telerik.com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 userDrawn="1"/>
        </p:nvSpPr>
        <p:spPr>
          <a:xfrm>
            <a:off x="250912" y="529373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HTML, CSS and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075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689" r:id="rId2"/>
    <p:sldLayoutId id="2147483688" r:id="rId3"/>
    <p:sldLayoutId id="2147483704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ss.maxdesign.com.au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zengarden.com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3-selectors/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g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maxdesign/css-cascade-1658158" TargetMode="Externa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css.maxdesign.com.au/selectutorial/advanced_conflict.htm" TargetMode="External"/><Relationship Id="rId2" Type="http://schemas.openxmlformats.org/officeDocument/2006/relationships/hyperlink" Target="http://www.smashingmagazine.com/2007/07/27/css-specificity-things-you-should-know/" TargetMode="Externa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CSS" TargetMode="External"/><Relationship Id="rId2" Type="http://schemas.openxmlformats.org/officeDocument/2006/relationships/hyperlink" Target="http://docs.webplatform.org/wiki/cs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w3.org/TR/CSS2/propidx.html" TargetMode="External"/><Relationship Id="rId4" Type="http://schemas.openxmlformats.org/officeDocument/2006/relationships/hyperlink" Target="http://www.w3schools.com/css3/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9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6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614" y="2365830"/>
            <a:ext cx="1573973" cy="1775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CSS Overview 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Cascading Style Sheets</a:t>
            </a:r>
            <a:endParaRPr lang="en-US" dirty="0"/>
          </a:p>
        </p:txBody>
      </p:sp>
      <p:pic>
        <p:nvPicPr>
          <p:cNvPr id="80898" name="Picture 2" descr="http://www.dlocc.com/articles/wp-content/uploads/2009/12/css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53367">
            <a:off x="6461331" y="560673"/>
            <a:ext cx="1338789" cy="1338790"/>
          </a:xfrm>
          <a:prstGeom prst="rect">
            <a:avLst/>
          </a:prstGeom>
          <a:noFill/>
        </p:spPr>
      </p:pic>
      <p:pic>
        <p:nvPicPr>
          <p:cNvPr id="80900" name="Picture 4" descr="http://www.iconspedia.com/uploads/1238117267184726349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748391">
            <a:off x="2702318" y="577979"/>
            <a:ext cx="1748902" cy="1748902"/>
          </a:xfrm>
          <a:prstGeom prst="rect">
            <a:avLst/>
          </a:prstGeom>
          <a:noFill/>
        </p:spPr>
      </p:pic>
      <p:pic>
        <p:nvPicPr>
          <p:cNvPr id="80902" name="Picture 6" descr="http://www.cssnewbie.com/wp-content/uploads/2008/02/css-example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1419" y="4724400"/>
            <a:ext cx="3657600" cy="1636776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3018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</a:t>
            </a:r>
            <a:r>
              <a:rPr lang="en-US" smtClean="0"/>
              <a:t>"Cascading"?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050" name="Picture 2" descr="http://www.guistuff.com/css/images/css_rules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16712" y="1143000"/>
            <a:ext cx="4979388" cy="5248275"/>
          </a:xfrm>
          <a:prstGeom prst="roundRect">
            <a:avLst>
              <a:gd name="adj" fmla="val 364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17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Inheritance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CSS styles are inherited and some are not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Text-related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list-related</a:t>
            </a:r>
            <a:r>
              <a:rPr lang="en-US" dirty="0" smtClean="0"/>
              <a:t> properties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inherited</a:t>
            </a:r>
            <a:r>
              <a:rPr lang="en-US" dirty="0" smtClean="0"/>
              <a:t>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color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font-size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font-family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line-height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text-align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list-style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Box-related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positioning</a:t>
            </a:r>
            <a:r>
              <a:rPr lang="en-US" dirty="0" smtClean="0"/>
              <a:t> styles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inherited</a:t>
            </a:r>
            <a:r>
              <a:rPr lang="en-US" dirty="0" smtClean="0"/>
              <a:t>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width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height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padding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position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float</a:t>
            </a:r>
            <a:r>
              <a:rPr lang="en-US" sz="2800" dirty="0" smtClean="0"/>
              <a:t>, etc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&lt;a&gt;</a:t>
            </a:r>
            <a:r>
              <a:rPr lang="en-US" dirty="0" smtClean="0"/>
              <a:t> elements do not inherit color and text-decoration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4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Style Sheets Syntax</a:t>
            </a:r>
            <a:endParaRPr lang="bg-BG" dirty="0" smtClean="0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 smtClean="0"/>
              <a:t>Stylesheets consist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rules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selectors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declarations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values</a:t>
            </a:r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Selectors</a:t>
            </a:r>
            <a:r>
              <a:rPr lang="en-US" sz="3000" dirty="0" smtClean="0"/>
              <a:t> are separated by commas</a:t>
            </a:r>
          </a:p>
          <a:p>
            <a:pPr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Declarations</a:t>
            </a:r>
            <a:r>
              <a:rPr lang="en-US" sz="3000" dirty="0" smtClean="0"/>
              <a:t> are separated by semicolons</a:t>
            </a:r>
          </a:p>
          <a:p>
            <a:pPr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values</a:t>
            </a:r>
            <a:r>
              <a:rPr lang="en-US" sz="3000" dirty="0" smtClean="0"/>
              <a:t> are separated by colons</a:t>
            </a:r>
            <a:endParaRPr lang="bg-BG" sz="30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85800" y="5943600"/>
            <a:ext cx="7772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h1,h2,h3 { color: green; font-weight: bold; 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81250" y="2133600"/>
            <a:ext cx="4381500" cy="1143000"/>
          </a:xfrm>
          <a:prstGeom prst="roundRect">
            <a:avLst>
              <a:gd name="adj" fmla="val 8862"/>
            </a:avLst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381250" y="3332946"/>
            <a:ext cx="4381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http://css.maxdesign.com.au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0119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 smtClean="0"/>
              <a:t>Common Selectors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250279"/>
            <a:ext cx="7924800" cy="569120"/>
          </a:xfrm>
        </p:spPr>
        <p:txBody>
          <a:bodyPr/>
          <a:lstStyle/>
          <a:p>
            <a:r>
              <a:rPr lang="en-US" dirty="0" smtClean="0"/>
              <a:t>Select the Elements to Apply a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6452" y="3047999"/>
            <a:ext cx="5272548" cy="2514600"/>
          </a:xfrm>
          <a:prstGeom prst="roundRect">
            <a:avLst>
              <a:gd name="adj" fmla="val 2821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7554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Selectors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Selectors determine which element the rules apply to: </a:t>
            </a:r>
          </a:p>
          <a:p>
            <a:pPr lvl="1">
              <a:defRPr/>
            </a:pPr>
            <a:r>
              <a:rPr lang="en-US" dirty="0" smtClean="0"/>
              <a:t>All elements of specific type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tag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Those that match a specific attribute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Elements may be matched depending on how they are nested in the document tree (HTML)</a:t>
            </a:r>
          </a:p>
          <a:p>
            <a:pPr>
              <a:defRPr/>
            </a:pPr>
            <a:r>
              <a:rPr lang="en-US" dirty="0" smtClean="0"/>
              <a:t>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5257800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.header a { color: green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5893713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#menu&gt;li { padding-top: 8px }</a:t>
            </a:r>
          </a:p>
        </p:txBody>
      </p:sp>
    </p:spTree>
    <p:extLst>
      <p:ext uri="{BB962C8B-B14F-4D97-AF65-F5344CB8AC3E}">
        <p14:creationId xmlns:p14="http://schemas.microsoft.com/office/powerpoint/2010/main" val="3559166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Primary Selectors</a:t>
            </a:r>
            <a:endParaRPr lang="bg-BG" dirty="0" smtClean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38200"/>
            <a:ext cx="8439150" cy="5715000"/>
          </a:xfrm>
        </p:spPr>
        <p:txBody>
          <a:bodyPr/>
          <a:lstStyle/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800" dirty="0" smtClean="0"/>
              <a:t>Three primary kinds of selectors:</a:t>
            </a:r>
          </a:p>
          <a:p>
            <a:pPr lvl="1">
              <a:lnSpc>
                <a:spcPts val="3700"/>
              </a:lnSpc>
              <a:spcBef>
                <a:spcPts val="0"/>
              </a:spcBef>
              <a:defRPr/>
            </a:pPr>
            <a:r>
              <a:rPr lang="en-US" sz="2600" dirty="0" smtClean="0"/>
              <a:t>By tag (type selector):</a:t>
            </a:r>
            <a:br>
              <a:rPr lang="en-US" sz="2600" dirty="0" smtClean="0"/>
            </a:br>
            <a:endParaRPr lang="en-US" sz="2600" dirty="0" smtClean="0">
              <a:latin typeface="Courier New" pitchFamily="49" charset="0"/>
            </a:endParaRP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600" dirty="0" smtClean="0"/>
              <a:t>By element id:</a:t>
            </a:r>
            <a:br>
              <a:rPr lang="en-US" sz="2600" dirty="0" smtClean="0"/>
            </a:br>
            <a:endParaRPr lang="en-US" sz="2600" noProof="1" smtClean="0">
              <a:latin typeface="Courier New" pitchFamily="49" charset="0"/>
            </a:endParaRP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600" dirty="0" smtClean="0"/>
              <a:t>By element class name (only for HTML): </a:t>
            </a:r>
            <a:br>
              <a:rPr lang="en-US" sz="2600" dirty="0" smtClean="0"/>
            </a:br>
            <a:endParaRPr lang="en-US" sz="2600" dirty="0" smtClean="0">
              <a:latin typeface="Courier New" pitchFamily="49" charset="0"/>
            </a:endParaRPr>
          </a:p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800" dirty="0" smtClean="0"/>
              <a:t>Selectors can be combined with commas:</a:t>
            </a:r>
          </a:p>
          <a:p>
            <a:pPr>
              <a:lnSpc>
                <a:spcPts val="3700"/>
              </a:lnSpc>
              <a:spcBef>
                <a:spcPts val="300"/>
              </a:spcBef>
              <a:buFontTx/>
              <a:buNone/>
              <a:defRPr/>
            </a:pPr>
            <a:r>
              <a:rPr lang="en-US" sz="2800" dirty="0" smtClean="0"/>
              <a:t>	</a:t>
            </a:r>
            <a:br>
              <a:rPr lang="en-US" sz="2800" dirty="0" smtClean="0"/>
            </a:br>
            <a:r>
              <a:rPr lang="en-US" sz="2800" dirty="0" smtClean="0"/>
              <a:t>This will match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tags</a:t>
            </a:r>
            <a:r>
              <a:rPr lang="en-US" sz="2800" dirty="0" smtClean="0"/>
              <a:t>, elements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dirty="0" smtClean="0"/>
              <a:t>, and the element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top-link</a:t>
            </a:r>
            <a:endParaRPr lang="bg-BG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900113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 { font-family: verdana,sans-serif; }</a:t>
            </a:r>
          </a:p>
        </p:txBody>
      </p:sp>
      <p:sp>
        <p:nvSpPr>
          <p:cNvPr id="1002501" name="Rectangle 5"/>
          <p:cNvSpPr>
            <a:spLocks noChangeArrowheads="1"/>
          </p:cNvSpPr>
          <p:nvPr/>
        </p:nvSpPr>
        <p:spPr bwMode="auto">
          <a:xfrm>
            <a:off x="900113" y="30480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#element_id { color: #ff0000; }</a:t>
            </a:r>
          </a:p>
        </p:txBody>
      </p:sp>
      <p:sp>
        <p:nvSpPr>
          <p:cNvPr id="1002502" name="Rectangle 6"/>
          <p:cNvSpPr>
            <a:spLocks noChangeArrowheads="1"/>
          </p:cNvSpPr>
          <p:nvPr/>
        </p:nvSpPr>
        <p:spPr bwMode="auto">
          <a:xfrm>
            <a:off x="900113" y="41148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.myClass {border: 1px solid red}</a:t>
            </a:r>
          </a:p>
        </p:txBody>
      </p:sp>
      <p:sp>
        <p:nvSpPr>
          <p:cNvPr id="1002503" name="Rectangle 7"/>
          <p:cNvSpPr>
            <a:spLocks noChangeArrowheads="1"/>
          </p:cNvSpPr>
          <p:nvPr/>
        </p:nvSpPr>
        <p:spPr bwMode="auto">
          <a:xfrm>
            <a:off x="900113" y="51317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 .link, #top-link {font-weight: bold}</a:t>
            </a:r>
          </a:p>
        </p:txBody>
      </p:sp>
    </p:spTree>
    <p:extLst>
      <p:ext uri="{BB962C8B-B14F-4D97-AF65-F5344CB8AC3E}">
        <p14:creationId xmlns:p14="http://schemas.microsoft.com/office/powerpoint/2010/main" val="4215038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Nested Selectors</a:t>
            </a:r>
            <a:endParaRPr lang="bg-BG" dirty="0" smtClean="0"/>
          </a:p>
        </p:txBody>
      </p:sp>
      <p:sp>
        <p:nvSpPr>
          <p:cNvPr id="10055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1"/>
            <a:ext cx="8496300" cy="5678488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3000" dirty="0" smtClean="0"/>
              <a:t>Match relative to element placement:</a:t>
            </a:r>
          </a:p>
          <a:p>
            <a:pPr>
              <a:lnSpc>
                <a:spcPct val="85000"/>
              </a:lnSpc>
              <a:spcBef>
                <a:spcPts val="2400"/>
              </a:spcBef>
              <a:buFontTx/>
              <a:buNone/>
              <a:defRPr/>
            </a:pP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This will match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3000" dirty="0" smtClean="0"/>
              <a:t> tags that are inside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endParaRPr lang="en-US" sz="3000" dirty="0" smtClean="0"/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dirty="0" smtClean="0"/>
              <a:t> – universal selector (avoid or use with care!):</a:t>
            </a:r>
          </a:p>
          <a:p>
            <a:pPr>
              <a:lnSpc>
                <a:spcPct val="85000"/>
              </a:lnSpc>
              <a:spcBef>
                <a:spcPts val="3000"/>
              </a:spcBef>
              <a:spcAft>
                <a:spcPts val="0"/>
              </a:spcAft>
              <a:buFontTx/>
              <a:buNone/>
              <a:defRPr/>
            </a:pPr>
            <a:r>
              <a:rPr lang="en-US" sz="3000" dirty="0" smtClean="0">
                <a:latin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</a:rPr>
            </a:br>
            <a:r>
              <a:rPr lang="en-US" sz="3000" dirty="0" smtClean="0"/>
              <a:t>This will match all descendants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3000" dirty="0" smtClean="0"/>
              <a:t> element</a:t>
            </a: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dirty="0" smtClean="0"/>
              <a:t> selector – used to match “next sibling”:</a:t>
            </a:r>
          </a:p>
          <a:p>
            <a:pPr>
              <a:lnSpc>
                <a:spcPct val="85000"/>
              </a:lnSpc>
              <a:spcBef>
                <a:spcPct val="50000"/>
              </a:spcBef>
              <a:buFontTx/>
              <a:buNone/>
              <a:defRPr/>
            </a:pPr>
            <a:endParaRPr lang="en-US" sz="3000" dirty="0" smtClean="0"/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sz="3000" dirty="0" smtClean="0"/>
              <a:t>	This will match all siblings with class name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3000" dirty="0" smtClean="0"/>
              <a:t> that appear immediately after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dirty="0" smtClean="0"/>
              <a:t> tag</a:t>
            </a:r>
            <a:endParaRPr lang="bg-BG" sz="30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005572" name="Rectangle 4"/>
          <p:cNvSpPr>
            <a:spLocks noChangeArrowheads="1"/>
          </p:cNvSpPr>
          <p:nvPr/>
        </p:nvSpPr>
        <p:spPr bwMode="auto">
          <a:xfrm>
            <a:off x="900113" y="15503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a {text-decoration: underline}</a:t>
            </a:r>
          </a:p>
        </p:txBody>
      </p:sp>
      <p:sp>
        <p:nvSpPr>
          <p:cNvPr id="1005573" name="Rectangle 5"/>
          <p:cNvSpPr>
            <a:spLocks noChangeArrowheads="1"/>
          </p:cNvSpPr>
          <p:nvPr/>
        </p:nvSpPr>
        <p:spPr bwMode="auto">
          <a:xfrm>
            <a:off x="900113" y="33528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* {color: black}</a:t>
            </a:r>
          </a:p>
        </p:txBody>
      </p:sp>
      <p:sp>
        <p:nvSpPr>
          <p:cNvPr id="1005574" name="Rectangle 6"/>
          <p:cNvSpPr>
            <a:spLocks noChangeArrowheads="1"/>
          </p:cNvSpPr>
          <p:nvPr/>
        </p:nvSpPr>
        <p:spPr bwMode="auto">
          <a:xfrm>
            <a:off x="900113" y="52079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+ .link {float:right}</a:t>
            </a:r>
          </a:p>
        </p:txBody>
      </p:sp>
    </p:spTree>
    <p:extLst>
      <p:ext uri="{BB962C8B-B14F-4D97-AF65-F5344CB8AC3E}">
        <p14:creationId xmlns:p14="http://schemas.microsoft.com/office/powerpoint/2010/main" val="2553332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Nested Selectors </a:t>
            </a:r>
            <a:r>
              <a:rPr lang="en-US" dirty="0" smtClean="0"/>
              <a:t>(2)</a:t>
            </a:r>
            <a:endParaRPr lang="bg-BG" dirty="0" smtClean="0"/>
          </a:p>
        </p:txBody>
      </p:sp>
      <p:sp>
        <p:nvSpPr>
          <p:cNvPr id="1008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2672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sz="2800" dirty="0" smtClean="0"/>
              <a:t> selector – matches direct child nodes:</a:t>
            </a:r>
            <a:r>
              <a:rPr lang="en-US" sz="2800" dirty="0" smtClean="0">
                <a:latin typeface="Courier New" pitchFamily="49" charset="0"/>
              </a:rPr>
              <a:t/>
            </a:r>
            <a:br>
              <a:rPr lang="en-US" sz="2800" dirty="0" smtClean="0">
                <a:latin typeface="Courier New" pitchFamily="49" charset="0"/>
              </a:rPr>
            </a:br>
            <a:endParaRPr lang="en-US" sz="2800" dirty="0" smtClean="0">
              <a:latin typeface="Courier New" pitchFamily="49" charset="0"/>
            </a:endParaRPr>
          </a:p>
          <a:p>
            <a:pPr>
              <a:spcBef>
                <a:spcPts val="2400"/>
              </a:spcBef>
              <a:buFontTx/>
              <a:buNone/>
              <a:defRPr/>
            </a:pPr>
            <a:r>
              <a:rPr lang="en-US" sz="2800" dirty="0" smtClean="0"/>
              <a:t>	This will match all elements with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error</a:t>
            </a:r>
            <a:r>
              <a:rPr lang="en-US" sz="2800" dirty="0" smtClean="0"/>
              <a:t>, direct children of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&lt;p&gt;</a:t>
            </a:r>
            <a:r>
              <a:rPr lang="en-US" sz="2800" dirty="0" smtClean="0"/>
              <a:t> tag</a:t>
            </a:r>
          </a:p>
          <a:p>
            <a:pPr>
              <a:spcBef>
                <a:spcPts val="120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.class1.class2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(no space!)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600" dirty="0" smtClean="0"/>
              <a:t>Matches elements with both (all) classes applied at the same time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008644" name="Rectangle 4"/>
          <p:cNvSpPr>
            <a:spLocks noChangeArrowheads="1"/>
          </p:cNvSpPr>
          <p:nvPr/>
        </p:nvSpPr>
        <p:spPr bwMode="auto">
          <a:xfrm>
            <a:off x="889000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&gt; .error {font-size: 8px}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89000" y="54864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p.post-text.special {font-weight: bold}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160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/>
              <a:t>Common Selectors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2502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8913" y="3124200"/>
            <a:ext cx="3595687" cy="23927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3786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0" y="1419224"/>
            <a:ext cx="5181600" cy="1743075"/>
          </a:xfrm>
        </p:spPr>
        <p:txBody>
          <a:bodyPr/>
          <a:lstStyle/>
          <a:p>
            <a:r>
              <a:rPr lang="en-US" dirty="0" smtClean="0"/>
              <a:t>Importing CSS </a:t>
            </a:r>
            <a:br>
              <a:rPr lang="en-US" dirty="0" smtClean="0"/>
            </a:br>
            <a:r>
              <a:rPr lang="en-US" dirty="0" smtClean="0"/>
              <a:t>Into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0" y="3476624"/>
            <a:ext cx="5181600" cy="569120"/>
          </a:xfrm>
        </p:spPr>
        <p:txBody>
          <a:bodyPr/>
          <a:lstStyle/>
          <a:p>
            <a:r>
              <a:rPr lang="en-US" dirty="0" smtClean="0"/>
              <a:t>How to Use CSS with HTML?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133" y="1495425"/>
            <a:ext cx="2504867" cy="1666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133" y="3324225"/>
            <a:ext cx="2504867" cy="2466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7600" y="4314825"/>
            <a:ext cx="4572000" cy="13625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8039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5638800"/>
          </a:xfrm>
        </p:spPr>
        <p:txBody>
          <a:bodyPr/>
          <a:lstStyle/>
          <a:p>
            <a:pPr marL="541338" indent="-541338">
              <a:tabLst/>
            </a:pPr>
            <a:r>
              <a:rPr lang="en-US" dirty="0"/>
              <a:t>What is CSS</a:t>
            </a:r>
            <a:r>
              <a:rPr lang="en-US" dirty="0" smtClean="0"/>
              <a:t>?</a:t>
            </a:r>
          </a:p>
          <a:p>
            <a:pPr marL="541338" indent="-541338">
              <a:tabLst/>
            </a:pPr>
            <a:r>
              <a:rPr lang="en-US" dirty="0" smtClean="0"/>
              <a:t>Styling </a:t>
            </a:r>
            <a:r>
              <a:rPr lang="en-US" dirty="0"/>
              <a:t>with Cascading </a:t>
            </a:r>
            <a:r>
              <a:rPr lang="en-US" dirty="0" smtClean="0"/>
              <a:t>Style Sheets </a:t>
            </a:r>
            <a:r>
              <a:rPr lang="en-US" dirty="0"/>
              <a:t>(CSS)</a:t>
            </a:r>
          </a:p>
          <a:p>
            <a:pPr marL="541338" indent="-541338">
              <a:tabLst/>
            </a:pPr>
            <a:r>
              <a:rPr lang="en-US" dirty="0" smtClean="0"/>
              <a:t>CSS Selectors</a:t>
            </a:r>
          </a:p>
          <a:p>
            <a:pPr marL="889001" lvl="1" indent="-541338"/>
            <a:r>
              <a:rPr lang="en-US" dirty="0" smtClean="0"/>
              <a:t>Select by element name, id or class</a:t>
            </a:r>
          </a:p>
          <a:p>
            <a:pPr marL="889001" lvl="1" indent="-541338"/>
            <a:r>
              <a:rPr lang="en-US" dirty="0" smtClean="0"/>
              <a:t>Nested Selectors</a:t>
            </a:r>
          </a:p>
          <a:p>
            <a:pPr marL="541338" indent="-541338">
              <a:tabLst/>
            </a:pPr>
            <a:r>
              <a:rPr lang="en-US" dirty="0" smtClean="0"/>
              <a:t>Importing CSS into HTML</a:t>
            </a:r>
          </a:p>
          <a:p>
            <a:pPr marL="541338" indent="-541338">
              <a:tabLst/>
            </a:pPr>
            <a:r>
              <a:rPr lang="en-US" dirty="0" smtClean="0"/>
              <a:t>Selectors</a:t>
            </a:r>
          </a:p>
          <a:p>
            <a:pPr marL="889001" lvl="1" indent="-541338"/>
            <a:r>
              <a:rPr lang="en-US" dirty="0" smtClean="0"/>
              <a:t>Attribute selectors</a:t>
            </a:r>
          </a:p>
          <a:p>
            <a:pPr marL="889001" lvl="1" indent="-541338"/>
            <a:r>
              <a:rPr lang="en-US" dirty="0" smtClean="0"/>
              <a:t>Pseudo Selectors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70538">
            <a:off x="7069513" y="2696742"/>
            <a:ext cx="1975742" cy="123374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83543" y="177800"/>
            <a:ext cx="2264228" cy="736600"/>
          </a:xfrm>
          <a:prstGeom prst="wedgeEllipseCallout">
            <a:avLst>
              <a:gd name="adj1" fmla="val 34971"/>
              <a:gd name="adj2" fmla="val 75943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1225" y="4648200"/>
            <a:ext cx="2619375" cy="1752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0824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76200"/>
            <a:ext cx="71628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Importing CSS Into HTML</a:t>
            </a:r>
            <a:endParaRPr lang="bg-BG" dirty="0" smtClean="0"/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CSS</a:t>
            </a:r>
            <a:r>
              <a:rPr lang="en-US" dirty="0" smtClean="0"/>
              <a:t> (presentation) can be imported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/>
              <a:t> (content</a:t>
            </a:r>
            <a:r>
              <a:rPr lang="en-US" dirty="0" smtClean="0"/>
              <a:t>) in three ways: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</a:t>
            </a:r>
            <a:r>
              <a:rPr lang="en-US" dirty="0" smtClean="0"/>
              <a:t>: the CSS rules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style</a:t>
            </a:r>
            <a:r>
              <a:rPr lang="en-US" dirty="0" smtClean="0"/>
              <a:t> attribute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No selectors are needed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Embedded</a:t>
            </a:r>
            <a:r>
              <a:rPr lang="en-US" dirty="0" smtClean="0"/>
              <a:t>: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&lt;head&gt;</a:t>
            </a:r>
            <a:r>
              <a:rPr lang="en-US" dirty="0" smtClean="0"/>
              <a:t>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&lt;style&gt;</a:t>
            </a:r>
            <a:r>
              <a:rPr lang="en-US" dirty="0" smtClean="0"/>
              <a:t> tag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External</a:t>
            </a:r>
            <a:r>
              <a:rPr lang="en-US" dirty="0" smtClean="0"/>
              <a:t>: CSS rules in separate file (best)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Usually a file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.css</a:t>
            </a:r>
            <a:r>
              <a:rPr lang="en-US" dirty="0" smtClean="0"/>
              <a:t> extension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Linked via </a:t>
            </a:r>
            <a: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&lt;link</a:t>
            </a:r>
            <a: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rel="stylesheet"</a:t>
            </a:r>
            <a: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href="</a:t>
            </a:r>
            <a:b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</a:br>
            <a: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…"&gt;</a:t>
            </a:r>
            <a:r>
              <a:rPr lang="en-US" sz="2600" dirty="0" smtClean="0"/>
              <a:t> </a:t>
            </a:r>
            <a:r>
              <a:rPr lang="en-US" dirty="0" smtClean="0"/>
              <a:t>tag 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Via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@import</a:t>
            </a:r>
            <a:r>
              <a:rPr lang="en-US" dirty="0" smtClean="0"/>
              <a:t> directive in embedded CSS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860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Linking HTML and CSS (2)</a:t>
            </a:r>
            <a:endParaRPr lang="bg-BG" dirty="0" smtClean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external CSS files </a:t>
            </a:r>
            <a:r>
              <a:rPr lang="en-US" dirty="0" smtClean="0"/>
              <a:t>is highly recommended</a:t>
            </a:r>
          </a:p>
          <a:p>
            <a:pPr lvl="1">
              <a:defRPr/>
            </a:pPr>
            <a:r>
              <a:rPr lang="en-US" dirty="0" smtClean="0"/>
              <a:t>Simplifies the HTML document </a:t>
            </a:r>
          </a:p>
          <a:p>
            <a:pPr lvl="1">
              <a:defRPr/>
            </a:pPr>
            <a:r>
              <a:rPr lang="en-US" dirty="0" smtClean="0"/>
              <a:t>Improves page load speed (CSS file is cached)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b="1" smtClean="0"/>
              <a:pPr>
                <a:defRPr/>
              </a:pPr>
              <a:t>21</a:t>
            </a:fld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1447800" y="3886200"/>
            <a:ext cx="6096000" cy="2295526"/>
            <a:chOff x="1447800" y="3886200"/>
            <a:chExt cx="6096000" cy="2295526"/>
          </a:xfrm>
        </p:grpSpPr>
        <p:sp>
          <p:nvSpPr>
            <p:cNvPr id="6" name="TextBox 5"/>
            <p:cNvSpPr txBox="1"/>
            <p:nvPr/>
          </p:nvSpPr>
          <p:spPr>
            <a:xfrm>
              <a:off x="3429000" y="4519550"/>
              <a:ext cx="2071794" cy="967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HTML links to external CSS file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026" name="Picture 2" descr="html icon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886201"/>
              <a:ext cx="1779262" cy="2295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ss icon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4538" y="3886200"/>
              <a:ext cx="1779262" cy="2295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Straight Arrow Connector 2"/>
            <p:cNvCxnSpPr/>
            <p:nvPr/>
          </p:nvCxnSpPr>
          <p:spPr>
            <a:xfrm>
              <a:off x="3352800" y="5052950"/>
              <a:ext cx="2286000" cy="0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  <a:tailEnd type="arrow"/>
            </a:ln>
          </p:spPr>
        </p:cxnSp>
      </p:grpSp>
    </p:spTree>
    <p:extLst>
      <p:ext uri="{BB962C8B-B14F-4D97-AF65-F5344CB8AC3E}">
        <p14:creationId xmlns:p14="http://schemas.microsoft.com/office/powerpoint/2010/main" val="1658150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Styles: Example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755651" y="1554063"/>
            <a:ext cx="7702550" cy="41857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lang="en"&gt;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&lt;title&gt;Inline Styles&lt;/title&gt;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&lt;!--Separate multiple styles with a semicolon--&gt;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20pt"&gt;Here is some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more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20pt;color: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#0000FF" &gt;Even more text&lt;/p&gt;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39496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Styles: Example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755651" y="1554063"/>
            <a:ext cx="7702550" cy="41857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lang="en"&gt;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&lt;title&gt;Inline Styles&lt;/title&gt;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&lt;!--Separate multiple styles with a semicolon--&gt;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20pt"&gt;Here is some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more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20pt;color: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#0000FF" &gt;Even more text&lt;/p&gt;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2971800"/>
            <a:ext cx="30099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3323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Embedded Styles</a:t>
            </a:r>
            <a:endParaRPr lang="bg-BG" smtClean="0"/>
          </a:p>
        </p:txBody>
      </p:sp>
      <p:sp>
        <p:nvSpPr>
          <p:cNvPr id="988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Embedded in the HTML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&lt;style&gt;</a:t>
            </a:r>
            <a:r>
              <a:rPr lang="en-US" dirty="0" smtClean="0"/>
              <a:t> tag:</a:t>
            </a:r>
            <a:br>
              <a:rPr lang="en-US" dirty="0" smtClean="0"/>
            </a:br>
            <a:r>
              <a:rPr lang="en-US" noProof="1" smtClean="0"/>
              <a:t>	</a:t>
            </a:r>
            <a:endParaRPr lang="en-US" sz="2900" noProof="1" smtClean="0">
              <a:latin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dirty="0" smtClean="0"/>
              <a:t> tag is placed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section of the document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/>
              <a:t> attribute specifies the MIME type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MIME describes the format of the content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Other MIME types include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image/gif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text/javascript</a:t>
            </a:r>
            <a:r>
              <a:rPr lang="en-US" dirty="0" smtClean="0"/>
              <a:t> …</a:t>
            </a:r>
          </a:p>
          <a:p>
            <a:pPr lvl="2">
              <a:lnSpc>
                <a:spcPct val="100000"/>
              </a:lnSpc>
              <a:defRPr/>
            </a:pPr>
            <a:r>
              <a:rPr lang="en-US" noProof="1"/>
              <a:t>Not required </a:t>
            </a:r>
            <a:r>
              <a:rPr lang="en-US" noProof="1" smtClean="0"/>
              <a:t>in HTML5</a:t>
            </a:r>
            <a:endParaRPr lang="en-US" noProof="1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Used for document-specific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988164" name="Rectangle 4"/>
          <p:cNvSpPr>
            <a:spLocks noChangeArrowheads="1"/>
          </p:cNvSpPr>
          <p:nvPr/>
        </p:nvSpPr>
        <p:spPr bwMode="auto">
          <a:xfrm>
            <a:off x="827088" y="1600200"/>
            <a:ext cx="74168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 type="text/css"&gt;</a:t>
            </a:r>
          </a:p>
        </p:txBody>
      </p:sp>
    </p:spTree>
    <p:extLst>
      <p:ext uri="{BB962C8B-B14F-4D97-AF65-F5344CB8AC3E}">
        <p14:creationId xmlns:p14="http://schemas.microsoft.com/office/powerpoint/2010/main" val="506489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050627" name="Rectangle 3"/>
          <p:cNvSpPr>
            <a:spLocks noChangeArrowheads="1"/>
          </p:cNvSpPr>
          <p:nvPr/>
        </p:nvSpPr>
        <p:spPr bwMode="auto">
          <a:xfrm>
            <a:off x="684213" y="1898571"/>
            <a:ext cx="7777162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&lt;title&gt;Style Sheets&lt;/title&gt;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&lt;style type="text/css"&gt;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em {background-color:#8000FF; color:white}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h1 {font-family:Arial, sans-serif}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  {font-size:18pt}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.blue {color:blue}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&lt;/style&gt;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</p:txBody>
      </p:sp>
    </p:spTree>
    <p:extLst>
      <p:ext uri="{BB962C8B-B14F-4D97-AF65-F5344CB8AC3E}">
        <p14:creationId xmlns:p14="http://schemas.microsoft.com/office/powerpoint/2010/main" val="831744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 (2)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051651" name="Rectangle 3"/>
          <p:cNvSpPr>
            <a:spLocks noChangeArrowheads="1"/>
          </p:cNvSpPr>
          <p:nvPr/>
        </p:nvSpPr>
        <p:spPr bwMode="auto">
          <a:xfrm>
            <a:off x="762000" y="1066800"/>
            <a:ext cx="76200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&lt;h1 class="blue"&gt;A Heading&lt;/h1&gt;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&lt;/header&gt;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&lt;p&gt;Here is some text. Here is some text.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Here is some text. Here is some text. Here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is some text.&lt;/p&gt;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&lt;h1&gt;Another Heading&lt;/h1&gt;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more text.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Here is some more text.&lt;/p&gt;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&lt;em&gt;more&lt;/em&gt;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text. Here is some more text.&lt;/p&gt;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70440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2000" y="1066800"/>
            <a:ext cx="76200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&lt;h1 class="blue"&gt;A Heading&lt;/h1&gt;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&lt;/header&gt;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&lt;p&gt;Here is some text. Here is some text.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Here is some text. Here is some text. Here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is some text.&lt;/p&gt;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&lt;h1&gt;Another Heading&lt;/h1&gt;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more text.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Here is some more text.&lt;/p&gt;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&lt;em&gt;more&lt;/em&gt;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text. Here is some more text.&lt;/p&gt;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 (3)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9000" y="2267010"/>
            <a:ext cx="488632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5106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CSS Styles</a:t>
            </a:r>
            <a:endParaRPr lang="bg-BG" dirty="0" smtClean="0"/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External linking</a:t>
            </a:r>
          </a:p>
          <a:p>
            <a:pPr lvl="1">
              <a:defRPr/>
            </a:pPr>
            <a:r>
              <a:rPr lang="en-US" sz="2800" dirty="0" smtClean="0"/>
              <a:t>Separate pages can all use a shared style sheet</a:t>
            </a:r>
          </a:p>
          <a:p>
            <a:pPr lvl="1">
              <a:defRPr/>
            </a:pPr>
            <a:r>
              <a:rPr lang="en-US" sz="2800" dirty="0" smtClean="0"/>
              <a:t>Only modify a single file to change the styles across your entire Web site (see </a:t>
            </a:r>
            <a:r>
              <a:rPr lang="en-US" sz="2800" dirty="0" smtClean="0">
                <a:hlinkClick r:id="rId2"/>
              </a:rPr>
              <a:t>www.csszengarden.com</a:t>
            </a:r>
            <a:r>
              <a:rPr lang="en-US" sz="2800" dirty="0" smtClean="0"/>
              <a:t>)</a:t>
            </a:r>
          </a:p>
          <a:p>
            <a:pPr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3000" dirty="0" smtClean="0"/>
              <a:t> tag (with a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rel</a:t>
            </a:r>
            <a:r>
              <a:rPr lang="en-US" sz="3000" dirty="0" smtClean="0"/>
              <a:t> attribute)</a:t>
            </a:r>
          </a:p>
          <a:p>
            <a:pPr lvl="1">
              <a:defRPr/>
            </a:pPr>
            <a:r>
              <a:rPr lang="en-US" sz="2800" dirty="0" smtClean="0"/>
              <a:t>Specifies a relationship between current document and another document</a:t>
            </a:r>
          </a:p>
          <a:p>
            <a:pPr lvl="1">
              <a:buFontTx/>
              <a:buNone/>
              <a:defRPr/>
            </a:pPr>
            <a:endParaRPr lang="en-US" sz="2800" dirty="0" smtClean="0">
              <a:latin typeface="Courier New" pitchFamily="49" charset="0"/>
            </a:endParaRPr>
          </a:p>
          <a:p>
            <a:pPr lvl="1">
              <a:spcBef>
                <a:spcPts val="30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dirty="0" smtClean="0"/>
              <a:t> elements should be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993284" name="Rectangle 4"/>
          <p:cNvSpPr>
            <a:spLocks noChangeArrowheads="1"/>
          </p:cNvSpPr>
          <p:nvPr/>
        </p:nvSpPr>
        <p:spPr bwMode="auto">
          <a:xfrm>
            <a:off x="900113" y="5000045"/>
            <a:ext cx="7416800" cy="7911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72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&lt;link rel="stylesheet" type="text/css"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href="styles.css"&gt;</a:t>
            </a:r>
          </a:p>
        </p:txBody>
      </p:sp>
    </p:spTree>
    <p:extLst>
      <p:ext uri="{BB962C8B-B14F-4D97-AF65-F5344CB8AC3E}">
        <p14:creationId xmlns:p14="http://schemas.microsoft.com/office/powerpoint/2010/main" val="3814948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CSS Styles (2)</a:t>
            </a:r>
            <a:endParaRPr lang="bg-BG" dirty="0" smtClean="0"/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buNone/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@import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Another way to link external CSS files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buNone/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buNone/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 smtClean="0"/>
              <a:t>Ancient browsers do not recognize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@import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@import</a:t>
            </a:r>
            <a:r>
              <a:rPr lang="en-US" dirty="0" smtClean="0"/>
              <a:t> in an external CSS file to workaround the IE CSS file limit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 files</a:t>
            </a:r>
          </a:p>
          <a:p>
            <a:pPr lvl="1">
              <a:lnSpc>
                <a:spcPct val="100000"/>
              </a:lnSpc>
              <a:buNone/>
              <a:defRPr/>
            </a:pPr>
            <a:r>
              <a:rPr lang="en-US" dirty="0" smtClean="0"/>
              <a:t>	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0113" y="2955971"/>
            <a:ext cx="7416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 type="text/css"&gt;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@import url("styles.css");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/* same as */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@import "styles.css";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124206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521529"/>
            <a:ext cx="7924800" cy="685800"/>
          </a:xfrm>
        </p:spPr>
        <p:txBody>
          <a:bodyPr/>
          <a:lstStyle/>
          <a:p>
            <a:r>
              <a:rPr lang="en-US" dirty="0" smtClean="0"/>
              <a:t>Cascading Style Sheets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247808"/>
            <a:ext cx="7924800" cy="569120"/>
          </a:xfrm>
        </p:spPr>
        <p:txBody>
          <a:bodyPr/>
          <a:lstStyle/>
          <a:p>
            <a:r>
              <a:rPr lang="en-US" dirty="0" smtClean="0"/>
              <a:t>Separating Content </a:t>
            </a:r>
            <a:r>
              <a:rPr lang="en-US" smtClean="0"/>
              <a:t>from Presentation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324756" y="1066801"/>
            <a:ext cx="8382000" cy="1385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755" y="4045528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8400" y="4238724"/>
            <a:ext cx="2458356" cy="2077639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0285" y="4242780"/>
            <a:ext cx="3132773" cy="176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8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57438" y="71438"/>
            <a:ext cx="6607175" cy="90963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External Styles: Example</a:t>
            </a:r>
            <a:endParaRPr lang="bg-BG" sz="3600" dirty="0" smtClean="0">
              <a:latin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994309" name="Rectangle 5"/>
          <p:cNvSpPr>
            <a:spLocks noChangeArrowheads="1"/>
          </p:cNvSpPr>
          <p:nvPr/>
        </p:nvSpPr>
        <p:spPr bwMode="auto">
          <a:xfrm>
            <a:off x="749300" y="1371600"/>
            <a:ext cx="7632700" cy="4724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CSS Document */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	  { text-decoration: none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 { text-decoration: underline;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color: red;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background-color: #CCFFCC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 em   { color: red;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font-weight: bold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	  { margin-left: 2cm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 ul	  { text-decoration: underline;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margin-left: .5cm }</a:t>
            </a:r>
          </a:p>
        </p:txBody>
      </p:sp>
    </p:spTree>
    <p:extLst>
      <p:ext uri="{BB962C8B-B14F-4D97-AF65-F5344CB8AC3E}">
        <p14:creationId xmlns:p14="http://schemas.microsoft.com/office/powerpoint/2010/main" val="3012702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Styles: Example (2)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995332" name="Rectangle 4"/>
          <p:cNvSpPr>
            <a:spLocks noChangeArrowheads="1"/>
          </p:cNvSpPr>
          <p:nvPr/>
        </p:nvSpPr>
        <p:spPr bwMode="auto">
          <a:xfrm>
            <a:off x="684213" y="1428750"/>
            <a:ext cx="7777162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&lt;title&gt;Importing style sheets&lt;/title&gt;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&lt;link type="text/css" rel="stylesheet"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href="styles.css" 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&lt;h1&gt;Shopping list for &lt;em&gt;Monday&lt;/em&gt;:&lt;/h1&gt;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&lt;li&gt;Milk&lt;/li&gt;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val="3344593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External Styles: Example (3)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996356" name="Rectangle 4"/>
          <p:cNvSpPr>
            <a:spLocks noChangeArrowheads="1"/>
          </p:cNvSpPr>
          <p:nvPr/>
        </p:nvSpPr>
        <p:spPr bwMode="auto">
          <a:xfrm>
            <a:off x="685800" y="1143000"/>
            <a:ext cx="7777163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&lt;li&gt;Bread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&lt;li&gt;White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&lt;li&gt;Rye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&lt;li&gt;Whole wheat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&lt;li&gt;Rice&lt;/li&gt;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&lt;li&gt;Potatoes&lt;/li&gt;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&lt;li&gt;Pizza &lt;em&gt;with mushrooms&lt;/em&gt;&lt;/li&gt;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href="http://food.com" title="grocery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store"&gt;Go to the Grocery store&lt;/a&gt;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417930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143000"/>
            <a:ext cx="7777163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&lt;li&gt;Bread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&lt;li&gt;White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&lt;li&gt;Rye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&lt;li&gt;Whole wheat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&lt;li&gt;Rice&lt;/li&gt;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&lt;li&gt;Potatoes&lt;/li&gt;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&lt;li&gt;Pizza &lt;em&gt;with mushrooms&lt;/em&gt;&lt;/li&gt;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href="http://food.com" title="grocery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store"&gt;Go to the Grocery store&lt;/a&gt;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Styles: Example (4)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4" name="Picture 4" descr="advancedho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24200" y="1447800"/>
            <a:ext cx="5326063" cy="49371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05739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98873"/>
            <a:ext cx="7924800" cy="685800"/>
          </a:xfrm>
        </p:spPr>
        <p:txBody>
          <a:bodyPr/>
          <a:lstStyle/>
          <a:p>
            <a:r>
              <a:rPr lang="en-US" dirty="0" smtClean="0"/>
              <a:t>Attribute Selectors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584673"/>
            <a:ext cx="7924800" cy="569120"/>
          </a:xfrm>
        </p:spPr>
        <p:txBody>
          <a:bodyPr/>
          <a:lstStyle/>
          <a:p>
            <a:r>
              <a:rPr lang="en-US" dirty="0" smtClean="0"/>
              <a:t>Picking Elements with Certain Attributes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3200" y="2306193"/>
            <a:ext cx="4038601" cy="40184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4021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Selectors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 ] </a:t>
            </a:r>
            <a:r>
              <a:rPr lang="en-US" dirty="0" smtClean="0"/>
              <a:t>selects elements based on attributes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Element with a given attribute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dirty="0" smtClean="0"/>
              <a:t> elements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Elements </a:t>
            </a:r>
            <a:r>
              <a:rPr lang="en-US" dirty="0"/>
              <a:t>with a </a:t>
            </a:r>
            <a:r>
              <a:rPr lang="en-US" dirty="0" smtClean="0"/>
              <a:t>concrete attribute value</a:t>
            </a:r>
          </a:p>
          <a:p>
            <a:pPr lvl="1">
              <a:spcBef>
                <a:spcPts val="0"/>
              </a:spcBef>
              <a:defRPr/>
            </a:pPr>
            <a:endParaRPr lang="en-US" dirty="0"/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Selects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&lt;input&gt;</a:t>
            </a:r>
            <a:r>
              <a:rPr lang="en-US" dirty="0" smtClean="0"/>
              <a:t> elements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type=text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Elements</a:t>
            </a:r>
            <a:r>
              <a:rPr lang="en-US" sz="2700" dirty="0" smtClean="0"/>
              <a:t> </a:t>
            </a:r>
            <a:r>
              <a:rPr lang="en-US" dirty="0" smtClean="0"/>
              <a:t>whose</a:t>
            </a:r>
            <a:r>
              <a:rPr lang="en-US" sz="2700" dirty="0" smtClean="0"/>
              <a:t> </a:t>
            </a:r>
            <a:r>
              <a:rPr lang="en-US" dirty="0" smtClean="0"/>
              <a:t>attribute</a:t>
            </a:r>
            <a:r>
              <a:rPr lang="en-US" sz="2700" dirty="0" smtClean="0"/>
              <a:t> </a:t>
            </a:r>
            <a:r>
              <a:rPr lang="en-US" dirty="0" smtClean="0"/>
              <a:t>values</a:t>
            </a:r>
            <a:r>
              <a:rPr lang="en-US" sz="2700" dirty="0" smtClean="0"/>
              <a:t> </a:t>
            </a:r>
            <a:r>
              <a:rPr lang="en-US" dirty="0" smtClean="0"/>
              <a:t>contain a word</a:t>
            </a:r>
          </a:p>
          <a:p>
            <a:pPr lvl="1">
              <a:spcBef>
                <a:spcPts val="0"/>
              </a:spcBef>
              <a:defRPr/>
            </a:pPr>
            <a:endParaRPr lang="en-US" dirty="0" smtClean="0"/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Selects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dirty="0" smtClean="0"/>
              <a:t> elements whose title attribute value contains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logo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44550" y="1885890"/>
            <a:ext cx="74549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a[title] {color:black}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44550" y="3455313"/>
            <a:ext cx="74549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[type=text]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font-family:Consolas}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63600" y="5181600"/>
            <a:ext cx="7416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a[title*=logo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{border: none}</a:t>
            </a:r>
          </a:p>
        </p:txBody>
      </p:sp>
    </p:spTree>
    <p:extLst>
      <p:ext uri="{BB962C8B-B14F-4D97-AF65-F5344CB8AC3E}">
        <p14:creationId xmlns:p14="http://schemas.microsoft.com/office/powerpoint/2010/main" val="24720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Attribute Selectors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9454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0800" y="2667000"/>
            <a:ext cx="4011611" cy="30937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5568926"/>
            <a:ext cx="9715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448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Pseudo Selectors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21680"/>
            <a:ext cx="7924800" cy="569120"/>
          </a:xfrm>
        </p:spPr>
        <p:txBody>
          <a:bodyPr/>
          <a:lstStyle/>
          <a:p>
            <a:r>
              <a:rPr lang="en-US" dirty="0" smtClean="0"/>
              <a:t>Relative to Element Content or State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5999" y="2855295"/>
            <a:ext cx="4706257" cy="28597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1064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Common Pseudo Selectors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Pseudo-classes define state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:hover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:visited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:active</a:t>
            </a:r>
            <a:r>
              <a:rPr lang="en-US" noProof="1" smtClean="0"/>
              <a:t> 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:lang</a:t>
            </a:r>
          </a:p>
          <a:p>
            <a:pPr>
              <a:defRPr/>
            </a:pPr>
            <a:r>
              <a:rPr lang="en-US" dirty="0" smtClean="0"/>
              <a:t>Pseudo-elements define element "parts" or are used to generate content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:first-line</a:t>
            </a:r>
            <a:r>
              <a:rPr lang="en-US" dirty="0" smtClean="0"/>
              <a:t> 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:before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:after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4344650"/>
            <a:ext cx="76327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 { color: red;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p:first-line { text-transform: uppercase;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.title:before { content: "»";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.title:after { content: "«"; }</a:t>
            </a:r>
          </a:p>
        </p:txBody>
      </p:sp>
    </p:spTree>
    <p:extLst>
      <p:ext uri="{BB962C8B-B14F-4D97-AF65-F5344CB8AC3E}">
        <p14:creationId xmlns:p14="http://schemas.microsoft.com/office/powerpoint/2010/main" val="1573130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600201"/>
            <a:ext cx="7924800" cy="685800"/>
          </a:xfrm>
        </p:spPr>
        <p:txBody>
          <a:bodyPr/>
          <a:lstStyle/>
          <a:p>
            <a:r>
              <a:rPr lang="en-US" dirty="0" smtClean="0"/>
              <a:t>Common Pseudo Selectors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326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1" y="3048000"/>
            <a:ext cx="5257799" cy="27387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7288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</a:t>
            </a:r>
            <a:r>
              <a:rPr lang="en-US" smtClean="0"/>
              <a:t>: A </a:t>
            </a:r>
            <a:r>
              <a:rPr lang="en-US" dirty="0" smtClean="0"/>
              <a:t>New Philosophy</a:t>
            </a:r>
          </a:p>
        </p:txBody>
      </p:sp>
      <p:sp>
        <p:nvSpPr>
          <p:cNvPr id="976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Separate content from presentation!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76900" name="Rectangle 4"/>
          <p:cNvSpPr>
            <a:spLocks noChangeArrowheads="1"/>
          </p:cNvSpPr>
          <p:nvPr/>
        </p:nvSpPr>
        <p:spPr bwMode="auto">
          <a:xfrm>
            <a:off x="1752600" y="3505200"/>
            <a:ext cx="1828800" cy="2590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bg-BG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76901" name="Text Box 5"/>
          <p:cNvSpPr txBox="1">
            <a:spLocks noChangeArrowheads="1"/>
          </p:cNvSpPr>
          <p:nvPr/>
        </p:nvSpPr>
        <p:spPr bwMode="auto">
          <a:xfrm>
            <a:off x="1828800" y="3581400"/>
            <a:ext cx="16764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Vestibulum et odio et ipsum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accumsan accumsan. Morbi at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tortor purus, luctus non, aliquam nec, interdum vel, mi. Sed nec quam nec odio lacinia molestie. Praesent augue tortor, convallis eget, euismod nonummy, lacinia ut, risus. </a:t>
            </a:r>
          </a:p>
        </p:txBody>
      </p:sp>
      <p:sp>
        <p:nvSpPr>
          <p:cNvPr id="976902" name="Rectangle 6"/>
          <p:cNvSpPr>
            <a:spLocks noChangeArrowheads="1"/>
          </p:cNvSpPr>
          <p:nvPr/>
        </p:nvSpPr>
        <p:spPr bwMode="auto">
          <a:xfrm>
            <a:off x="5486400" y="3505200"/>
            <a:ext cx="1828800" cy="2590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76903" name="Rectangle 7"/>
          <p:cNvSpPr>
            <a:spLocks noChangeArrowheads="1"/>
          </p:cNvSpPr>
          <p:nvPr/>
        </p:nvSpPr>
        <p:spPr bwMode="auto">
          <a:xfrm>
            <a:off x="5638800" y="4738688"/>
            <a:ext cx="15240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4" name="Rectangle 8"/>
          <p:cNvSpPr>
            <a:spLocks noChangeArrowheads="1"/>
          </p:cNvSpPr>
          <p:nvPr/>
        </p:nvSpPr>
        <p:spPr bwMode="auto">
          <a:xfrm>
            <a:off x="5638800" y="5195888"/>
            <a:ext cx="1524000" cy="228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5" name="Rectangle 9"/>
          <p:cNvSpPr>
            <a:spLocks noChangeArrowheads="1"/>
          </p:cNvSpPr>
          <p:nvPr/>
        </p:nvSpPr>
        <p:spPr bwMode="auto">
          <a:xfrm>
            <a:off x="5638800" y="5653088"/>
            <a:ext cx="1524000" cy="228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6" name="Text Box 10"/>
          <p:cNvSpPr txBox="1">
            <a:spLocks noChangeArrowheads="1"/>
          </p:cNvSpPr>
          <p:nvPr/>
        </p:nvSpPr>
        <p:spPr bwMode="auto">
          <a:xfrm>
            <a:off x="5556250" y="3609975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Bold</a:t>
            </a:r>
          </a:p>
        </p:txBody>
      </p:sp>
      <p:sp>
        <p:nvSpPr>
          <p:cNvPr id="976907" name="Text Box 11"/>
          <p:cNvSpPr txBox="1">
            <a:spLocks noChangeArrowheads="1"/>
          </p:cNvSpPr>
          <p:nvPr/>
        </p:nvSpPr>
        <p:spPr bwMode="auto">
          <a:xfrm>
            <a:off x="5562600" y="3914775"/>
            <a:ext cx="638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Italics</a:t>
            </a:r>
          </a:p>
        </p:txBody>
      </p:sp>
      <p:sp>
        <p:nvSpPr>
          <p:cNvPr id="976908" name="Text Box 12"/>
          <p:cNvSpPr txBox="1">
            <a:spLocks noChangeArrowheads="1"/>
          </p:cNvSpPr>
          <p:nvPr/>
        </p:nvSpPr>
        <p:spPr bwMode="auto">
          <a:xfrm>
            <a:off x="5562600" y="4248150"/>
            <a:ext cx="6912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Indent</a:t>
            </a:r>
          </a:p>
        </p:txBody>
      </p:sp>
      <p:sp>
        <p:nvSpPr>
          <p:cNvPr id="976909" name="Text Box 13"/>
          <p:cNvSpPr txBox="1">
            <a:spLocks noChangeArrowheads="1"/>
          </p:cNvSpPr>
          <p:nvPr/>
        </p:nvSpPr>
        <p:spPr bwMode="auto">
          <a:xfrm>
            <a:off x="1312430" y="2127250"/>
            <a:ext cx="280237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sz="26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document)</a:t>
            </a:r>
          </a:p>
        </p:txBody>
      </p:sp>
      <p:sp>
        <p:nvSpPr>
          <p:cNvPr id="976910" name="Text Box 14"/>
          <p:cNvSpPr txBox="1">
            <a:spLocks noChangeArrowheads="1"/>
          </p:cNvSpPr>
          <p:nvPr/>
        </p:nvSpPr>
        <p:spPr bwMode="auto">
          <a:xfrm>
            <a:off x="5161724" y="2127250"/>
            <a:ext cx="2534476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sz="26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Document)</a:t>
            </a:r>
          </a:p>
        </p:txBody>
      </p:sp>
      <p:sp>
        <p:nvSpPr>
          <p:cNvPr id="976911" name="Line 15"/>
          <p:cNvSpPr>
            <a:spLocks noChangeShapeType="1"/>
          </p:cNvSpPr>
          <p:nvPr/>
        </p:nvSpPr>
        <p:spPr bwMode="auto">
          <a:xfrm flipH="1" flipV="1">
            <a:off x="2209800" y="3657600"/>
            <a:ext cx="3352800" cy="76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2" name="Line 16"/>
          <p:cNvSpPr>
            <a:spLocks noChangeShapeType="1"/>
          </p:cNvSpPr>
          <p:nvPr/>
        </p:nvSpPr>
        <p:spPr bwMode="auto">
          <a:xfrm flipH="1">
            <a:off x="3276600" y="4038600"/>
            <a:ext cx="2286000" cy="6096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3" name="Line 17"/>
          <p:cNvSpPr>
            <a:spLocks noChangeShapeType="1"/>
          </p:cNvSpPr>
          <p:nvPr/>
        </p:nvSpPr>
        <p:spPr bwMode="auto">
          <a:xfrm flipH="1">
            <a:off x="3352800" y="4419600"/>
            <a:ext cx="2286000" cy="3048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4" name="Line 18"/>
          <p:cNvSpPr>
            <a:spLocks noChangeShapeType="1"/>
          </p:cNvSpPr>
          <p:nvPr/>
        </p:nvSpPr>
        <p:spPr bwMode="auto">
          <a:xfrm flipH="1" flipV="1">
            <a:off x="2209800" y="3733800"/>
            <a:ext cx="3352800" cy="10668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5" name="Line 19"/>
          <p:cNvSpPr>
            <a:spLocks noChangeShapeType="1"/>
          </p:cNvSpPr>
          <p:nvPr/>
        </p:nvSpPr>
        <p:spPr bwMode="auto">
          <a:xfrm flipH="1" flipV="1">
            <a:off x="3429000" y="4876800"/>
            <a:ext cx="2133600" cy="457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6" name="Line 20"/>
          <p:cNvSpPr>
            <a:spLocks noChangeShapeType="1"/>
          </p:cNvSpPr>
          <p:nvPr/>
        </p:nvSpPr>
        <p:spPr bwMode="auto">
          <a:xfrm flipH="1" flipV="1">
            <a:off x="3505200" y="5638800"/>
            <a:ext cx="2057400" cy="76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34984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7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7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7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7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900" grpId="0" animBg="1"/>
      <p:bldP spid="976901" grpId="0"/>
      <p:bldP spid="976902" grpId="0" animBg="1"/>
      <p:bldP spid="976903" grpId="0" animBg="1"/>
      <p:bldP spid="976904" grpId="0" animBg="1"/>
      <p:bldP spid="976905" grpId="0" animBg="1"/>
      <p:bldP spid="976906" grpId="0"/>
      <p:bldP spid="976907" grpId="0"/>
      <p:bldP spid="976908" grpId="0"/>
      <p:bldP spid="976909" grpId="0"/>
      <p:bldP spid="9769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Pseudo-classes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:root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root of the </a:t>
            </a:r>
            <a:r>
              <a:rPr lang="en-US" dirty="0" smtClean="0"/>
              <a:t>document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E:nth-child(n)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the </a:t>
            </a:r>
            <a:r>
              <a:rPr lang="en-US" noProof="1" smtClean="0"/>
              <a:t>n-th</a:t>
            </a:r>
            <a:r>
              <a:rPr lang="en-US" dirty="0" smtClean="0"/>
              <a:t> </a:t>
            </a:r>
            <a:r>
              <a:rPr lang="en-US" dirty="0"/>
              <a:t>child of its </a:t>
            </a:r>
            <a:r>
              <a:rPr lang="en-US" dirty="0" smtClean="0"/>
              <a:t>parent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E:nth-last-child(n)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the </a:t>
            </a:r>
            <a:r>
              <a:rPr lang="en-US" noProof="1" smtClean="0"/>
              <a:t>n-th</a:t>
            </a:r>
            <a:r>
              <a:rPr lang="en-US" dirty="0" smtClean="0"/>
              <a:t> </a:t>
            </a:r>
            <a:r>
              <a:rPr lang="en-US" dirty="0"/>
              <a:t>child of its parent, counting </a:t>
            </a:r>
            <a:r>
              <a:rPr lang="en-US" dirty="0" smtClean="0"/>
              <a:t>from </a:t>
            </a:r>
            <a:r>
              <a:rPr lang="en-US" dirty="0"/>
              <a:t>the last </a:t>
            </a:r>
            <a:r>
              <a:rPr lang="en-US" dirty="0" smtClean="0"/>
              <a:t>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E:nth-of-type(n)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</a:t>
            </a:r>
            <a:r>
              <a:rPr lang="en-US" noProof="1" smtClean="0"/>
              <a:t>the n-th </a:t>
            </a:r>
            <a:r>
              <a:rPr lang="en-US" dirty="0" smtClean="0"/>
              <a:t>sibling </a:t>
            </a:r>
            <a:r>
              <a:rPr lang="en-US" dirty="0"/>
              <a:t>of its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8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Pseudo-classes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E:nth-last-of-type(n)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the </a:t>
            </a:r>
            <a:r>
              <a:rPr lang="en-US" noProof="1" smtClean="0"/>
              <a:t>n-th</a:t>
            </a:r>
            <a:r>
              <a:rPr lang="en-US" dirty="0" smtClean="0"/>
              <a:t> </a:t>
            </a:r>
            <a:r>
              <a:rPr lang="en-US" dirty="0"/>
              <a:t>sibling of its type, counting from the last </a:t>
            </a:r>
            <a:r>
              <a:rPr lang="en-US" dirty="0" smtClean="0"/>
              <a:t>one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E:last-child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last child of its </a:t>
            </a:r>
            <a:r>
              <a:rPr lang="en-US" dirty="0" smtClean="0"/>
              <a:t>parent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E:first-of-type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first sibling of its </a:t>
            </a:r>
            <a:r>
              <a:rPr lang="en-US" dirty="0" smtClean="0"/>
              <a:t>type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E:last-of-type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last sibling of its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76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Pseudo-classes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E:only-child</a:t>
            </a:r>
          </a:p>
          <a:p>
            <a:pPr lvl="1"/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only child of its </a:t>
            </a:r>
            <a:r>
              <a:rPr lang="en-US" dirty="0" smtClean="0"/>
              <a:t>parent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E:only-of-type</a:t>
            </a:r>
          </a:p>
          <a:p>
            <a:pPr lvl="1"/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only sibling of its </a:t>
            </a:r>
            <a:r>
              <a:rPr lang="en-US" dirty="0" smtClean="0"/>
              <a:t>type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E:empty</a:t>
            </a:r>
          </a:p>
          <a:p>
            <a:pPr lvl="1"/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 that has no children (including text nodes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More detailed descriptions:</a:t>
            </a:r>
          </a:p>
          <a:p>
            <a:pPr marL="0" indent="0">
              <a:buNone/>
            </a:pPr>
            <a:r>
              <a:rPr lang="en-US" sz="2600" dirty="0" smtClean="0">
                <a:hlinkClick r:id="rId2"/>
              </a:rPr>
              <a:t>http://www.w3.org/TR/css3-selectors/#structural-pseudos</a:t>
            </a:r>
            <a:endParaRPr lang="en-US" sz="26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Structural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33400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C:\Users\Nikolay\Document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3650" y="482600"/>
            <a:ext cx="40767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7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The UI </a:t>
            </a:r>
            <a:r>
              <a:rPr lang="en-US" dirty="0" smtClean="0"/>
              <a:t>Element States</a:t>
            </a:r>
            <a:br>
              <a:rPr lang="en-US" dirty="0" smtClean="0"/>
            </a:br>
            <a:r>
              <a:rPr lang="en-US" dirty="0" smtClean="0"/>
              <a:t>Pseudo-Classes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25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E:enabled</a:t>
            </a:r>
          </a:p>
          <a:p>
            <a:pPr lvl="1"/>
            <a:r>
              <a:rPr lang="en-US" dirty="0"/>
              <a:t>A user interface element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which is enabled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E:disabled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user interface element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which is </a:t>
            </a:r>
            <a:r>
              <a:rPr lang="en-US" dirty="0" smtClean="0"/>
              <a:t>disabled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E:checked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user interface element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which is checked (for instance a </a:t>
            </a:r>
            <a:r>
              <a:rPr lang="en-US" dirty="0" smtClean="0"/>
              <a:t>radio-button </a:t>
            </a:r>
            <a:r>
              <a:rPr lang="en-US" dirty="0"/>
              <a:t>or checkbox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Currently supported only in Opera and IE10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7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3434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UI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14588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5200" y="1371600"/>
            <a:ext cx="2276475" cy="24630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67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CSS 3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E:target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 smtClean="0"/>
              <a:t> </a:t>
            </a:r>
            <a:r>
              <a:rPr lang="en-US" dirty="0"/>
              <a:t>element being the target of the referring </a:t>
            </a:r>
            <a:r>
              <a:rPr lang="en-US" dirty="0" smtClean="0"/>
              <a:t>URI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E:not(s)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 smtClean="0"/>
              <a:t> </a:t>
            </a:r>
            <a:r>
              <a:rPr lang="en-US" dirty="0"/>
              <a:t>element that does not match simple </a:t>
            </a:r>
            <a:r>
              <a:rPr lang="en-US" dirty="0" smtClean="0"/>
              <a:t>selector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 F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 </a:t>
            </a:r>
            <a:r>
              <a:rPr lang="en-US" dirty="0"/>
              <a:t>element preceded by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8768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Other CSS 3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1800" y="1066800"/>
            <a:ext cx="3276600" cy="327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48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CSS Values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1945479"/>
            <a:ext cx="7924800" cy="569120"/>
          </a:xfrm>
        </p:spPr>
        <p:txBody>
          <a:bodyPr/>
          <a:lstStyle/>
          <a:p>
            <a:r>
              <a:rPr lang="en-US" dirty="0" smtClean="0"/>
              <a:t>Types, Ranges, Units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324805">
            <a:off x="708275" y="3949240"/>
            <a:ext cx="2171700" cy="2105025"/>
          </a:xfrm>
          <a:prstGeom prst="round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778591">
            <a:off x="6696683" y="4034031"/>
            <a:ext cx="1935443" cy="1935443"/>
          </a:xfrm>
          <a:prstGeom prst="round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45540">
            <a:off x="3469079" y="4257239"/>
            <a:ext cx="2619375" cy="1743075"/>
          </a:xfrm>
          <a:prstGeom prst="round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669891">
            <a:off x="2484690" y="3054959"/>
            <a:ext cx="1182048" cy="1252537"/>
          </a:xfrm>
          <a:prstGeom prst="round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23621">
            <a:off x="5317467" y="300631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Values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All values in CSS are strings</a:t>
            </a:r>
          </a:p>
          <a:p>
            <a:pPr lvl="1"/>
            <a:r>
              <a:rPr lang="en-US" dirty="0" smtClean="0"/>
              <a:t>They can represent values that are not strings</a:t>
            </a:r>
          </a:p>
          <a:p>
            <a:pPr lvl="1"/>
            <a:r>
              <a:rPr lang="en-US" dirty="0" smtClean="0"/>
              <a:t>I.e.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14px</a:t>
            </a:r>
            <a:r>
              <a:rPr lang="en-US" dirty="0" smtClean="0"/>
              <a:t> means size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 pixels</a:t>
            </a:r>
          </a:p>
          <a:p>
            <a:r>
              <a:rPr lang="en-US" dirty="0" smtClean="0"/>
              <a:t>Colors are set in a red-green-blue format (RGB)</a:t>
            </a:r>
          </a:p>
          <a:p>
            <a:pPr lvl="1"/>
            <a:r>
              <a:rPr lang="en-US" dirty="0" smtClean="0"/>
              <a:t>Both in hex and decimal</a:t>
            </a:r>
          </a:p>
          <a:p>
            <a:pPr lvl="1"/>
            <a:endParaRPr lang="en-US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7413" y="4114800"/>
            <a:ext cx="74168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li.nav-item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</a:t>
            </a:r>
            <a:r>
              <a:rPr lang="en-US" sz="22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44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f1</a:t>
            </a:r>
            <a:r>
              <a:rPr lang="en-US" sz="2200" b="1" noProof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e1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87413" y="5375196"/>
            <a:ext cx="74168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li.nav-item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rgb(</a:t>
            </a:r>
            <a:r>
              <a:rPr lang="en-US" sz="2200" b="1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68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241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255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1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Resulting Page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77923" name="Rectangle 3"/>
          <p:cNvSpPr>
            <a:spLocks noChangeArrowheads="1"/>
          </p:cNvSpPr>
          <p:nvPr/>
        </p:nvSpPr>
        <p:spPr bwMode="auto">
          <a:xfrm>
            <a:off x="2133600" y="1066800"/>
            <a:ext cx="4681537" cy="53340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7924" name="Text Box 4"/>
          <p:cNvSpPr txBox="1">
            <a:spLocks noChangeArrowheads="1"/>
          </p:cNvSpPr>
          <p:nvPr/>
        </p:nvSpPr>
        <p:spPr bwMode="auto">
          <a:xfrm>
            <a:off x="2339975" y="1196975"/>
            <a:ext cx="436245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0"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Vestibulum et odio et ipsum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accumsan accumsan. Morbi at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Tortor purus, luctus non, aliquam nec, interdum vel, mi. Sed nec quam nec odio lacinia molestie. Praesent augue tortor, convallis eget, euismod nonummy, lacinia ut, risus. </a:t>
            </a:r>
          </a:p>
        </p:txBody>
      </p:sp>
    </p:spTree>
    <p:extLst>
      <p:ext uri="{BB962C8B-B14F-4D97-AF65-F5344CB8AC3E}">
        <p14:creationId xmlns:p14="http://schemas.microsoft.com/office/powerpoint/2010/main" val="39765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setting a size (width, height, font-size…) the values are given as numbers</a:t>
            </a:r>
          </a:p>
          <a:p>
            <a:pPr lvl="1"/>
            <a:r>
              <a:rPr lang="en-US" dirty="0" smtClean="0"/>
              <a:t>Multiple formats / metrics may be used</a:t>
            </a:r>
          </a:p>
          <a:p>
            <a:pPr lvl="1">
              <a:defRPr/>
            </a:pPr>
            <a:r>
              <a:rPr lang="en-US" dirty="0"/>
              <a:t>Pixels, ems,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12px</a:t>
            </a:r>
            <a:r>
              <a:rPr lang="en-US" dirty="0"/>
              <a:t> 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1.4em</a:t>
            </a:r>
          </a:p>
          <a:p>
            <a:pPr lvl="1">
              <a:defRPr/>
            </a:pPr>
            <a:r>
              <a:rPr lang="en-US" dirty="0"/>
              <a:t>Points, inches, centimeters, millimeters</a:t>
            </a:r>
          </a:p>
          <a:p>
            <a:pPr lvl="2">
              <a:defRPr/>
            </a:pPr>
            <a:r>
              <a:rPr lang="en-US" dirty="0"/>
              <a:t>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10pt</a:t>
            </a:r>
            <a:r>
              <a:rPr lang="en-US" dirty="0"/>
              <a:t> 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1in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1cm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1mm</a:t>
            </a:r>
          </a:p>
          <a:p>
            <a:pPr lvl="1">
              <a:defRPr/>
            </a:pPr>
            <a:r>
              <a:rPr lang="en-US" dirty="0"/>
              <a:t>Percentages,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50%</a:t>
            </a:r>
          </a:p>
          <a:p>
            <a:pPr lvl="2">
              <a:defRPr/>
            </a:pPr>
            <a:r>
              <a:rPr lang="en-US" dirty="0" smtClean="0"/>
              <a:t>Of the size of the container/font size</a:t>
            </a:r>
            <a:endParaRPr lang="en-US" dirty="0"/>
          </a:p>
          <a:p>
            <a:pPr lvl="1">
              <a:defRPr/>
            </a:pPr>
            <a:r>
              <a:rPr lang="en-US" dirty="0"/>
              <a:t>Zero can be used with no unit: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border: 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;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1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685800"/>
          </a:xfrm>
        </p:spPr>
        <p:txBody>
          <a:bodyPr/>
          <a:lstStyle/>
          <a:p>
            <a:r>
              <a:rPr lang="en-US" dirty="0" smtClean="0"/>
              <a:t>Size Values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4026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7200" y="4681764"/>
            <a:ext cx="2752725" cy="1657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0737" y="3200400"/>
            <a:ext cx="31432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0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Values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Colors in CSS can be represented in few ways</a:t>
            </a:r>
          </a:p>
          <a:p>
            <a:pPr lvl="1"/>
            <a:r>
              <a:rPr lang="en-US" dirty="0" smtClean="0"/>
              <a:t>Using red-green-blue</a:t>
            </a:r>
          </a:p>
          <a:p>
            <a:pPr lvl="2"/>
            <a:r>
              <a:rPr lang="en-US" dirty="0" smtClean="0"/>
              <a:t>Or red-green-blue-alpha</a:t>
            </a:r>
          </a:p>
          <a:p>
            <a:pPr lvl="2"/>
            <a:endParaRPr lang="en-US" dirty="0"/>
          </a:p>
          <a:p>
            <a:pPr marL="649288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Using hue-saturation-light</a:t>
            </a:r>
          </a:p>
          <a:p>
            <a:pPr lvl="2"/>
            <a:r>
              <a:rPr lang="en-US" dirty="0" smtClean="0"/>
              <a:t>Or hue-saturation-light-alpha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8342" y="2819400"/>
            <a:ext cx="7416800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#f1a2ff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rgb(241, 162, 255)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rgba(241, 162, 255, 0.1)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410200" y="1828800"/>
            <a:ext cx="3262314" cy="953453"/>
          </a:xfrm>
          <a:prstGeom prst="wedgeRoundRectCallout">
            <a:avLst>
              <a:gd name="adj1" fmla="val -38991"/>
              <a:gd name="adj2" fmla="val 11919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opacity values are from 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to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1.0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30742" y="5463671"/>
            <a:ext cx="741680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hsl(291, 85%, 89%);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hsl(291, 85%, 89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%, 0.1);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3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RGB Colors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RGB colors are defined with values for red, green and blue intensity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Syntax</a:t>
            </a:r>
            <a:r>
              <a:rPr lang="en-US" dirty="0"/>
              <a:t>: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#44fa36</a:t>
            </a:r>
            <a:r>
              <a:rPr lang="en-US" sz="2800" dirty="0"/>
              <a:t> </a:t>
            </a:r>
            <a:r>
              <a:rPr lang="en-US" sz="2800" dirty="0" smtClean="0"/>
              <a:t>– values are in </a:t>
            </a:r>
            <a:r>
              <a:rPr lang="en-US" sz="2800" dirty="0"/>
              <a:t>hex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rgb(&lt;red&gt;,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&lt;green&gt;,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&lt;blue&gt;)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dirty="0" smtClean="0"/>
              <a:t>– decimal </a:t>
            </a:r>
            <a:r>
              <a:rPr lang="en-US" sz="2800" dirty="0"/>
              <a:t>values</a:t>
            </a:r>
          </a:p>
          <a:p>
            <a:pPr>
              <a:lnSpc>
                <a:spcPct val="100000"/>
              </a:lnSpc>
            </a:pPr>
            <a:r>
              <a:rPr lang="en-US" dirty="0"/>
              <a:t>The range for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en-US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green</a:t>
            </a:r>
            <a:r>
              <a:rPr lang="en-US" dirty="0"/>
              <a:t> and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blue</a:t>
            </a:r>
            <a:r>
              <a:rPr lang="en-US" dirty="0"/>
              <a:t> is between </a:t>
            </a:r>
            <a:r>
              <a:rPr lang="en-US" dirty="0" smtClean="0"/>
              <a:t>integers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255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24675" y="1752600"/>
            <a:ext cx="1381125" cy="1381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40879" y="5425523"/>
            <a:ext cx="1369721" cy="60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08939" y="5181600"/>
            <a:ext cx="5968061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#07f2b3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&lt;!– or --&gt;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rgb (7, 242, 179)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 rot="16200000">
            <a:off x="6710811" y="5481192"/>
            <a:ext cx="294380" cy="457196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44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RGBA Colors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Standard RGB colors with an </a:t>
            </a:r>
            <a:r>
              <a:rPr lang="en-US" dirty="0"/>
              <a:t>opacity value for </a:t>
            </a:r>
            <a:r>
              <a:rPr lang="en-US" dirty="0" smtClean="0"/>
              <a:t>the color (alpha channel)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Syntax</a:t>
            </a:r>
            <a:r>
              <a:rPr lang="en-US" dirty="0"/>
              <a:t>: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rgba(&lt;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red&gt;,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&lt;green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&gt;,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/>
            </a:r>
            <a:b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</a:b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blue&gt;,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&lt;alpha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&gt;)</a:t>
            </a:r>
          </a:p>
          <a:p>
            <a:pPr>
              <a:lnSpc>
                <a:spcPct val="100000"/>
              </a:lnSpc>
            </a:pPr>
            <a:r>
              <a:rPr lang="en-US" dirty="0"/>
              <a:t>The range for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en-US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green</a:t>
            </a:r>
            <a:r>
              <a:rPr lang="en-US" dirty="0"/>
              <a:t> and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blue</a:t>
            </a:r>
            <a:r>
              <a:rPr lang="en-US" dirty="0"/>
              <a:t> is between </a:t>
            </a:r>
            <a:r>
              <a:rPr lang="en-US" dirty="0" smtClean="0"/>
              <a:t>integers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255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range for </a:t>
            </a:r>
            <a:r>
              <a:rPr lang="en-US" dirty="0" smtClean="0"/>
              <a:t>the alpha channel is </a:t>
            </a:r>
            <a:r>
              <a:rPr lang="en-US" dirty="0"/>
              <a:t>between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dirty="0"/>
              <a:t> and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1.0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rgba(255, 0, 0, 0.5)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24675" y="1752600"/>
            <a:ext cx="1381125" cy="1381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40879" y="5438899"/>
            <a:ext cx="1369721" cy="60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Down Arrow 9"/>
          <p:cNvSpPr/>
          <p:nvPr/>
        </p:nvSpPr>
        <p:spPr>
          <a:xfrm rot="16200000">
            <a:off x="6710811" y="5481192"/>
            <a:ext cx="294380" cy="457196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17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HSL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Hue is a degree on the color </a:t>
            </a:r>
            <a:r>
              <a:rPr lang="en-US" dirty="0" smtClean="0"/>
              <a:t>wheel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</a:t>
            </a:r>
            <a:r>
              <a:rPr lang="en-US" dirty="0"/>
              <a:t>(or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360</a:t>
            </a:r>
            <a:r>
              <a:rPr lang="en-US" dirty="0"/>
              <a:t>) is </a:t>
            </a:r>
            <a:r>
              <a:rPr lang="en-US" dirty="0" smtClean="0"/>
              <a:t>red,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120</a:t>
            </a:r>
            <a:r>
              <a:rPr lang="en-US" dirty="0" smtClean="0"/>
              <a:t> </a:t>
            </a:r>
            <a:r>
              <a:rPr lang="en-US" dirty="0"/>
              <a:t>is green,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240</a:t>
            </a:r>
            <a:r>
              <a:rPr lang="en-US" dirty="0"/>
              <a:t> is blue</a:t>
            </a:r>
            <a:endParaRPr lang="en-US" dirty="0" smtClean="0"/>
          </a:p>
          <a:p>
            <a:r>
              <a:rPr lang="en-US" dirty="0"/>
              <a:t>Saturation is a percentage </a:t>
            </a:r>
            <a:r>
              <a:rPr lang="en-US" dirty="0" smtClean="0"/>
              <a:t>value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100%</a:t>
            </a:r>
            <a:r>
              <a:rPr lang="en-US" dirty="0"/>
              <a:t> is the full </a:t>
            </a:r>
            <a:r>
              <a:rPr lang="en-US" dirty="0" smtClean="0"/>
              <a:t>color</a:t>
            </a:r>
          </a:p>
          <a:p>
            <a:r>
              <a:rPr lang="en-US" dirty="0"/>
              <a:t>Lightness is also a </a:t>
            </a:r>
            <a:r>
              <a:rPr lang="en-US" dirty="0" smtClean="0"/>
              <a:t>percentage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0%</a:t>
            </a:r>
            <a:r>
              <a:rPr lang="en-US" dirty="0"/>
              <a:t> is dark (</a:t>
            </a:r>
            <a:r>
              <a:rPr lang="en-US" dirty="0" smtClean="0"/>
              <a:t>black)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100%</a:t>
            </a:r>
            <a:r>
              <a:rPr lang="en-US" dirty="0"/>
              <a:t> is light (white</a:t>
            </a:r>
            <a:r>
              <a:rPr lang="en-US" dirty="0" smtClean="0"/>
              <a:t>)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50%</a:t>
            </a:r>
            <a:r>
              <a:rPr lang="en-US" dirty="0"/>
              <a:t> is the </a:t>
            </a:r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3600" y="4305300"/>
            <a:ext cx="2667000" cy="20002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86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HSLA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HSLA allows </a:t>
            </a:r>
            <a:r>
              <a:rPr lang="en-US" dirty="0"/>
              <a:t>a fourth value, which sets the Opacity (via the Alpha channel) of the </a:t>
            </a:r>
            <a:r>
              <a:rPr lang="en-US" dirty="0" smtClean="0"/>
              <a:t>element</a:t>
            </a:r>
          </a:p>
          <a:p>
            <a:r>
              <a:rPr lang="en-US" dirty="0"/>
              <a:t>As RGBA is to RGB, HSLA is to </a:t>
            </a:r>
            <a:r>
              <a:rPr lang="en-US" dirty="0" smtClean="0"/>
              <a:t>HSL</a:t>
            </a:r>
          </a:p>
          <a:p>
            <a:r>
              <a:rPr lang="en-US" dirty="0" smtClean="0"/>
              <a:t>Supported </a:t>
            </a:r>
            <a:r>
              <a:rPr lang="en-US" dirty="0"/>
              <a:t>in IE9+, Firefox 3+, Chrome, Safari, and in Opera </a:t>
            </a:r>
            <a:r>
              <a:rPr lang="en-US" dirty="0" smtClean="0"/>
              <a:t>10+</a:t>
            </a:r>
          </a:p>
          <a:p>
            <a:r>
              <a:rPr lang="en-US" dirty="0" smtClean="0"/>
              <a:t>Example: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hsla(0,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100%,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50%,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0.5)</a:t>
            </a:r>
          </a:p>
          <a:p>
            <a:pPr lvl="1"/>
            <a:r>
              <a:rPr lang="en-US" dirty="0"/>
              <a:t>Result: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8800" y="3657600"/>
            <a:ext cx="3048000" cy="27572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0" y="5284709"/>
            <a:ext cx="2209800" cy="50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395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1"/>
            <a:ext cx="7924800" cy="685800"/>
          </a:xfrm>
        </p:spPr>
        <p:txBody>
          <a:bodyPr/>
          <a:lstStyle/>
          <a:p>
            <a:r>
              <a:rPr lang="en-US" dirty="0" smtClean="0"/>
              <a:t>Color Values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97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0658" y="2895600"/>
            <a:ext cx="2971800" cy="2971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8451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Default Browser Styles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1869279"/>
            <a:ext cx="8229600" cy="569120"/>
          </a:xfrm>
        </p:spPr>
        <p:txBody>
          <a:bodyPr/>
          <a:lstStyle/>
          <a:p>
            <a:r>
              <a:rPr lang="en-US" dirty="0" smtClean="0"/>
              <a:t>Why Things Look Different on Different Browsers?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3125" y="2666999"/>
            <a:ext cx="4857750" cy="3095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4143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Default Browser Styles</a:t>
            </a:r>
            <a:endParaRPr lang="bg-BG" dirty="0" smtClean="0"/>
          </a:p>
        </p:txBody>
      </p:sp>
      <p:sp>
        <p:nvSpPr>
          <p:cNvPr id="1049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Browsers have predefined CSS styles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Used when there is no CSS information or any other style information in the document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Caution</a:t>
            </a:r>
            <a:r>
              <a:rPr lang="en-US" dirty="0" smtClean="0"/>
              <a:t>: default styles differ in browsers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margins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paddings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font sizes</a:t>
            </a:r>
            <a:r>
              <a:rPr lang="en-US" dirty="0" smtClean="0"/>
              <a:t> differ most often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Usually developers reset them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5029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{ margin: 0; padding: 0;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57413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body, h1, p, ul, li { margin: 0; padding: 0;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752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5929" y="4467457"/>
            <a:ext cx="5752142" cy="685800"/>
          </a:xfrm>
        </p:spPr>
        <p:txBody>
          <a:bodyPr/>
          <a:lstStyle/>
          <a:p>
            <a:pPr>
              <a:defRPr/>
            </a:pPr>
            <a:r>
              <a:rPr lang="en-US" smtClean="0"/>
              <a:t>CSS Intro</a:t>
            </a:r>
            <a:endParaRPr lang="bg-BG" dirty="0" smtClean="0"/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1687033" y="5381857"/>
            <a:ext cx="5761038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Styling with Cascading Stylesheets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5455" y="1743307"/>
            <a:ext cx="3253590" cy="2190750"/>
          </a:xfrm>
          <a:prstGeom prst="roundRect">
            <a:avLst>
              <a:gd name="adj" fmla="val 4783"/>
            </a:avLst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blog.arcane-graphics.com/wp-content/uploads/2009/01/1083339_computer_abbreviations_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7600" y="1743307"/>
            <a:ext cx="2921000" cy="2190750"/>
          </a:xfrm>
          <a:prstGeom prst="roundRect">
            <a:avLst>
              <a:gd name="adj" fmla="val 4783"/>
            </a:avLst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conarchive.com/icons/enhancedlabs/lha-objects/128/Filetype-CSS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43370">
            <a:off x="3641471" y="1175433"/>
            <a:ext cx="1654152" cy="1654152"/>
          </a:xfrm>
          <a:prstGeom prst="rect">
            <a:avLst/>
          </a:prstGeom>
          <a:noFill/>
          <a:effectLst>
            <a:outerShdw blurRad="127000" dist="38100" dir="2700000" sx="104000" sy="104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34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Cascade (Precedence)</a:t>
            </a:r>
            <a:endParaRPr lang="bg-BG" dirty="0" smtClean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There are browser, user and author stylesheets with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normal</a:t>
            </a:r>
            <a:r>
              <a:rPr lang="en-US" dirty="0" smtClean="0"/>
              <a:t>" and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important</a:t>
            </a:r>
            <a:r>
              <a:rPr lang="en-US" dirty="0" smtClean="0"/>
              <a:t>" declarations</a:t>
            </a:r>
          </a:p>
          <a:p>
            <a:pPr lvl="1">
              <a:defRPr/>
            </a:pPr>
            <a:r>
              <a:rPr lang="en-US" dirty="0" smtClean="0"/>
              <a:t>Browser styles (least priority)</a:t>
            </a:r>
          </a:p>
          <a:p>
            <a:pPr lvl="1">
              <a:defRPr/>
            </a:pPr>
            <a:r>
              <a:rPr lang="en-US" dirty="0" smtClean="0"/>
              <a:t>Normal user styles</a:t>
            </a:r>
          </a:p>
          <a:p>
            <a:pPr lvl="1">
              <a:defRPr/>
            </a:pPr>
            <a:r>
              <a:rPr lang="en-US" dirty="0" smtClean="0"/>
              <a:t>Normal author styles (external, in head, inline)</a:t>
            </a:r>
          </a:p>
          <a:p>
            <a:pPr lvl="1">
              <a:defRPr/>
            </a:pPr>
            <a:r>
              <a:rPr lang="en-US" dirty="0" smtClean="0"/>
              <a:t>Important author styles</a:t>
            </a:r>
          </a:p>
          <a:p>
            <a:pPr lvl="1">
              <a:defRPr/>
            </a:pPr>
            <a:r>
              <a:rPr lang="en-US" dirty="0" smtClean="0"/>
              <a:t>Important user styles (max priority)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53603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{ color: red !important 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5999946"/>
            <a:ext cx="84582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hlinkClick r:id="rId2"/>
              </a:rPr>
              <a:t>http://www.slideshare.net/maxdesign/css-cascade-1658158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8332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Specificity</a:t>
            </a:r>
            <a:endParaRPr lang="bg-BG" dirty="0" smtClean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CSS specificity is used to determine the precedence (priority) of the CSS style declarations with the same origin</a:t>
            </a:r>
          </a:p>
          <a:p>
            <a:pPr lvl="1">
              <a:defRPr/>
            </a:pPr>
            <a:r>
              <a:rPr lang="en-US" dirty="0" smtClean="0"/>
              <a:t>Simple calculation: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#id = 100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.class = 10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:pseudo = 10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[attr] = 10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tag = 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* = 0</a:t>
            </a:r>
          </a:p>
          <a:p>
            <a:pPr lvl="1">
              <a:defRPr/>
            </a:pPr>
            <a:r>
              <a:rPr lang="en-US" dirty="0" smtClean="0"/>
              <a:t>Same number of points? Order matters!</a:t>
            </a:r>
          </a:p>
          <a:p>
            <a:pPr lvl="1">
              <a:defRPr/>
            </a:pPr>
            <a:r>
              <a:rPr lang="en-US" dirty="0" smtClean="0"/>
              <a:t>See also:</a:t>
            </a:r>
          </a:p>
          <a:p>
            <a:pPr lvl="2">
              <a:defRPr/>
            </a:pPr>
            <a:r>
              <a:rPr lang="en-US" sz="2100" dirty="0" smtClean="0">
                <a:hlinkClick r:id="rId2"/>
              </a:rPr>
              <a:t>http://www.smashingmagazine.com/2007/07/27/css-specificity-things-you-should-know/</a:t>
            </a:r>
            <a:r>
              <a:rPr lang="en-US" sz="2100" dirty="0" smtClean="0"/>
              <a:t> </a:t>
            </a:r>
          </a:p>
          <a:p>
            <a:pPr lvl="2">
              <a:defRPr/>
            </a:pPr>
            <a:r>
              <a:rPr lang="en-US" sz="2100" dirty="0" smtClean="0">
                <a:hlinkClick r:id="rId3"/>
              </a:rPr>
              <a:t>http://css.maxdesign.com.au/selectutorial/advanced_conflict.htm</a:t>
            </a:r>
            <a:endParaRPr lang="en-US" sz="2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27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95601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CSS Rules Precedence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362188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37539">
            <a:off x="730394" y="942669"/>
            <a:ext cx="7683211" cy="1451945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4381500"/>
            <a:ext cx="1905000" cy="1905000"/>
          </a:xfrm>
          <a:prstGeom prst="roundRect">
            <a:avLst>
              <a:gd name="adj" fmla="val 923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thehardsix.com/wp-content/uploads/2007/11/css_iesucks.png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37275" y="4097078"/>
            <a:ext cx="2095078" cy="23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97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The CSS documentation at WebPlatform.org: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docs.webplatform.org/wiki/css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CSS documentation at Mozilla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developer.mozilla.org/en-US/docs/CSS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CSS3 tutorial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4"/>
              </a:rPr>
              <a:t>http://www.w3schools.com/css3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A list of all CSS 2.1 properties is available at </a:t>
            </a:r>
            <a:r>
              <a:rPr lang="en-US" dirty="0" smtClean="0">
                <a:hlinkClick r:id="rId5"/>
              </a:rPr>
              <a:t>http://www.w3.org/TR/CSS2/propidx.html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5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Overview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769667" y="6400800"/>
            <a:ext cx="3256020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html5course.telerik.com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509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Homework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90600"/>
            <a:ext cx="8686800" cy="5486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tabLst/>
            </a:pPr>
            <a:r>
              <a:rPr lang="en-US" sz="2800" dirty="0" smtClean="0"/>
              <a:t>Create the following page section using HTML and external CSS (no inline styles). Use a table or a definition list (in this case the layout will be different).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09800" y="3039076"/>
            <a:ext cx="4724400" cy="3180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767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599" y="1066800"/>
            <a:ext cx="8686801" cy="541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 smtClean="0"/>
              <a:t>Create the following Web page using external CSS styles. </a:t>
            </a:r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/>
              <a:t>Create a web page using the </a:t>
            </a:r>
            <a:br>
              <a:rPr lang="en-US" sz="2800" dirty="0"/>
            </a:b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homework-3.png</a:t>
            </a:r>
            <a:r>
              <a:rPr lang="en-US" sz="2800" dirty="0"/>
              <a:t> design and the HTML markup in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homework-3.html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4122" y="2256972"/>
            <a:ext cx="7875756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284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Introduction</a:t>
            </a:r>
            <a:endParaRPr lang="bg-BG" dirty="0" smtClean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Cascading Style Sheets (CSS)</a:t>
            </a:r>
          </a:p>
          <a:p>
            <a:pPr lvl="1">
              <a:defRPr/>
            </a:pPr>
            <a:r>
              <a:rPr lang="en-US" sz="2800" dirty="0" smtClean="0"/>
              <a:t>Used to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describe</a:t>
            </a:r>
            <a:r>
              <a:rPr lang="en-US" sz="2800" dirty="0" smtClean="0"/>
              <a:t> the presentation of documents</a:t>
            </a:r>
          </a:p>
          <a:p>
            <a:pPr lvl="1">
              <a:defRPr/>
            </a:pPr>
            <a:r>
              <a:rPr lang="en-US" sz="2800" dirty="0" smtClean="0"/>
              <a:t>Define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sizes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spacing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fonts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colors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layout</a:t>
            </a:r>
            <a:r>
              <a:rPr lang="en-US" sz="2800" dirty="0" smtClean="0"/>
              <a:t>, etc.</a:t>
            </a:r>
          </a:p>
          <a:p>
            <a:pPr lvl="1">
              <a:defRPr/>
            </a:pPr>
            <a:r>
              <a:rPr lang="en-US" sz="2800" dirty="0" smtClean="0"/>
              <a:t>Improve content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accessibility</a:t>
            </a:r>
          </a:p>
          <a:p>
            <a:pPr lvl="1">
              <a:defRPr/>
            </a:pPr>
            <a:r>
              <a:rPr lang="en-US" sz="2800" dirty="0" smtClean="0"/>
              <a:t>Improve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flexibility</a:t>
            </a:r>
          </a:p>
          <a:p>
            <a:pPr>
              <a:defRPr/>
            </a:pPr>
            <a:r>
              <a:rPr lang="en-US" sz="3000" dirty="0" smtClean="0"/>
              <a:t>Designed to separate presentation from content</a:t>
            </a:r>
          </a:p>
          <a:p>
            <a:pPr>
              <a:defRPr/>
            </a:pPr>
            <a:r>
              <a:rPr lang="en-US" sz="3000" dirty="0" smtClean="0"/>
              <a:t>Due to CSS,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presentation</a:t>
            </a:r>
            <a:r>
              <a:rPr lang="en-US" sz="3000" dirty="0" smtClean="0"/>
              <a:t> tags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  <a:r>
              <a:rPr lang="en-US" sz="3000" dirty="0" smtClean="0"/>
              <a:t> are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deprecated</a:t>
            </a:r>
            <a:r>
              <a:rPr lang="en-US" sz="3000" dirty="0" smtClean="0"/>
              <a:t>, e.g.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center</a:t>
            </a:r>
            <a:r>
              <a:rPr lang="en-US" sz="3000" dirty="0" smtClean="0"/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4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Introduction (2)</a:t>
            </a:r>
            <a:endParaRPr lang="bg-BG" dirty="0" smtClean="0"/>
          </a:p>
        </p:txBody>
      </p:sp>
      <p:sp>
        <p:nvSpPr>
          <p:cNvPr id="99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can be applied to any XML document</a:t>
            </a:r>
          </a:p>
          <a:p>
            <a:pPr lvl="1">
              <a:defRPr/>
            </a:pPr>
            <a:r>
              <a:rPr lang="en-US" dirty="0" smtClean="0"/>
              <a:t>Not just to HTML / XHTML</a:t>
            </a:r>
          </a:p>
          <a:p>
            <a:pPr>
              <a:defRPr/>
            </a:pPr>
            <a:r>
              <a:rPr lang="en-US" dirty="0" smtClean="0"/>
              <a:t>CSS can specify different styles for different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media</a:t>
            </a:r>
          </a:p>
          <a:p>
            <a:pPr lvl="1">
              <a:defRPr/>
            </a:pPr>
            <a:r>
              <a:rPr lang="en-US" dirty="0" smtClean="0"/>
              <a:t>On-screen</a:t>
            </a:r>
          </a:p>
          <a:p>
            <a:pPr lvl="1">
              <a:defRPr/>
            </a:pPr>
            <a:r>
              <a:rPr lang="en-US" dirty="0" smtClean="0"/>
              <a:t>In print</a:t>
            </a:r>
          </a:p>
          <a:p>
            <a:pPr lvl="1">
              <a:defRPr/>
            </a:pPr>
            <a:r>
              <a:rPr lang="en-US" dirty="0" smtClean="0"/>
              <a:t>Handheld, projection, etc.</a:t>
            </a:r>
          </a:p>
          <a:p>
            <a:pPr lvl="1">
              <a:defRPr/>
            </a:pPr>
            <a:r>
              <a:rPr lang="en-US" dirty="0" smtClean="0"/>
              <a:t>… even by voice or Braille-based reader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54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Why “Cascading”?</a:t>
            </a:r>
            <a:endParaRPr lang="bg-BG" dirty="0" smtClean="0"/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Priority scheme determining which style rules apply to element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Cascade priorities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specificity (weight)</a:t>
            </a:r>
            <a:r>
              <a:rPr lang="en-US" dirty="0" smtClean="0"/>
              <a:t> are calculated and assigned to the rules</a:t>
            </a:r>
          </a:p>
          <a:p>
            <a:pPr lvl="1">
              <a:defRPr/>
            </a:pPr>
            <a:r>
              <a:rPr lang="en-US" dirty="0" smtClean="0"/>
              <a:t>Child elements in the HTML DOM tree inherit styles from their parent</a:t>
            </a:r>
          </a:p>
          <a:p>
            <a:pPr lvl="2">
              <a:defRPr/>
            </a:pPr>
            <a:r>
              <a:rPr lang="en-US" dirty="0" smtClean="0"/>
              <a:t>Can override them</a:t>
            </a:r>
          </a:p>
          <a:p>
            <a:pPr lvl="2">
              <a:defRPr/>
            </a:pPr>
            <a:r>
              <a:rPr lang="en-US" dirty="0" smtClean="0"/>
              <a:t>Control via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!important</a:t>
            </a:r>
            <a:r>
              <a:rPr lang="en-US" dirty="0" smtClean="0"/>
              <a:t> rule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193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1402</TotalTime>
  <Words>2769</Words>
  <Application>Microsoft Office PowerPoint</Application>
  <PresentationFormat>On-screen Show (4:3)</PresentationFormat>
  <Paragraphs>552</Paragraphs>
  <Slides>67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Calibri</vt:lpstr>
      <vt:lpstr>Cambria</vt:lpstr>
      <vt:lpstr>Consolas</vt:lpstr>
      <vt:lpstr>Corbel</vt:lpstr>
      <vt:lpstr>Courier New</vt:lpstr>
      <vt:lpstr>Wingdings 2</vt:lpstr>
      <vt:lpstr>Telerik Academy</vt:lpstr>
      <vt:lpstr>CSS Overview </vt:lpstr>
      <vt:lpstr>Table of Contents</vt:lpstr>
      <vt:lpstr>Cascading Style Sheets</vt:lpstr>
      <vt:lpstr>CSS: A New Philosophy</vt:lpstr>
      <vt:lpstr>The Resulting Page</vt:lpstr>
      <vt:lpstr>CSS Intro</vt:lpstr>
      <vt:lpstr>CSS Introduction</vt:lpstr>
      <vt:lpstr>CSS Introduction (2)</vt:lpstr>
      <vt:lpstr>Why “Cascading”?</vt:lpstr>
      <vt:lpstr>Why "Cascading"? (2)</vt:lpstr>
      <vt:lpstr>Style Inheritance</vt:lpstr>
      <vt:lpstr>Style Sheets Syntax</vt:lpstr>
      <vt:lpstr>Common Selectors</vt:lpstr>
      <vt:lpstr>Selectors</vt:lpstr>
      <vt:lpstr>Primary Selectors</vt:lpstr>
      <vt:lpstr>Nested Selectors</vt:lpstr>
      <vt:lpstr>Nested Selectors (2)</vt:lpstr>
      <vt:lpstr>Common Selectors</vt:lpstr>
      <vt:lpstr>Importing CSS  Into HTML</vt:lpstr>
      <vt:lpstr>Importing CSS Into HTML</vt:lpstr>
      <vt:lpstr>Linking HTML and CSS (2)</vt:lpstr>
      <vt:lpstr>Inline Styles: Example</vt:lpstr>
      <vt:lpstr>Inline Styles: Example</vt:lpstr>
      <vt:lpstr>Embedded Styles</vt:lpstr>
      <vt:lpstr>Embedded Styles: Example</vt:lpstr>
      <vt:lpstr>Embedded Styles: Example (2)</vt:lpstr>
      <vt:lpstr>Embedded Styles: Example (3)</vt:lpstr>
      <vt:lpstr>External CSS Styles</vt:lpstr>
      <vt:lpstr>External CSS Styles (2)</vt:lpstr>
      <vt:lpstr>External Styles: Example</vt:lpstr>
      <vt:lpstr>External Styles: Example (2)</vt:lpstr>
      <vt:lpstr>External Styles: Example (3)</vt:lpstr>
      <vt:lpstr>External Styles: Example (4)</vt:lpstr>
      <vt:lpstr>Attribute Selectors</vt:lpstr>
      <vt:lpstr>Attribute Selectors</vt:lpstr>
      <vt:lpstr>Attribute Selectors</vt:lpstr>
      <vt:lpstr>Pseudo Selectors</vt:lpstr>
      <vt:lpstr>Common Pseudo Selectors</vt:lpstr>
      <vt:lpstr>Common Pseudo Selectors</vt:lpstr>
      <vt:lpstr>Structural Pseudo-classes</vt:lpstr>
      <vt:lpstr>Structural Pseudo-classes (2)</vt:lpstr>
      <vt:lpstr>Structural Pseudo-classes (3)</vt:lpstr>
      <vt:lpstr>Structural Selectors</vt:lpstr>
      <vt:lpstr>The UI Element States Pseudo-Classes</vt:lpstr>
      <vt:lpstr>UI Selectors</vt:lpstr>
      <vt:lpstr>Other CSS 3 Selectors</vt:lpstr>
      <vt:lpstr>Other CSS 3 Selectors</vt:lpstr>
      <vt:lpstr>CSS Values</vt:lpstr>
      <vt:lpstr>CSS Values</vt:lpstr>
      <vt:lpstr>Size Values</vt:lpstr>
      <vt:lpstr>Size Values</vt:lpstr>
      <vt:lpstr>Color Values</vt:lpstr>
      <vt:lpstr>RGB Colors</vt:lpstr>
      <vt:lpstr>RGBA Colors</vt:lpstr>
      <vt:lpstr>HSL Colors</vt:lpstr>
      <vt:lpstr>HSLA Colors</vt:lpstr>
      <vt:lpstr>Color Values</vt:lpstr>
      <vt:lpstr>Default Browser Styles</vt:lpstr>
      <vt:lpstr>Default Browser Styles</vt:lpstr>
      <vt:lpstr>CSS Cascade (Precedence)</vt:lpstr>
      <vt:lpstr>CSS Specificity</vt:lpstr>
      <vt:lpstr>CSS Rules Precedence </vt:lpstr>
      <vt:lpstr>CSS References</vt:lpstr>
      <vt:lpstr>CSS Overview </vt:lpstr>
      <vt:lpstr>Homework</vt:lpstr>
      <vt:lpstr>Homework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Evlogi Hristov</cp:lastModifiedBy>
  <cp:revision>328</cp:revision>
  <dcterms:created xsi:type="dcterms:W3CDTF">2007-12-08T16:03:35Z</dcterms:created>
  <dcterms:modified xsi:type="dcterms:W3CDTF">2015-01-22T13:33:33Z</dcterms:modified>
  <cp:category>software engineering</cp:category>
</cp:coreProperties>
</file>