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87" r:id="rId21"/>
    <p:sldId id="375" r:id="rId22"/>
    <p:sldId id="334" r:id="rId23"/>
    <p:sldId id="335" r:id="rId24"/>
    <p:sldId id="379" r:id="rId25"/>
    <p:sldId id="377" r:id="rId26"/>
    <p:sldId id="380" r:id="rId27"/>
    <p:sldId id="376" r:id="rId28"/>
    <p:sldId id="382" r:id="rId29"/>
    <p:sldId id="336" r:id="rId30"/>
    <p:sldId id="388" r:id="rId31"/>
    <p:sldId id="340" r:id="rId32"/>
    <p:sldId id="389" r:id="rId33"/>
    <p:sldId id="390" r:id="rId34"/>
    <p:sldId id="391" r:id="rId35"/>
    <p:sldId id="392" r:id="rId36"/>
    <p:sldId id="394" r:id="rId37"/>
    <p:sldId id="393" r:id="rId38"/>
    <p:sldId id="358" r:id="rId39"/>
    <p:sldId id="383" r:id="rId40"/>
    <p:sldId id="384" r:id="rId41"/>
    <p:sldId id="386" r:id="rId42"/>
    <p:sldId id="36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20-Jan-15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20-Jan-15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2.1.1.min.js" TargetMode="External"/><Relationship Id="rId4" Type="http://schemas.openxmlformats.org/officeDocument/2006/relationships/hyperlink" Target="http://code.jquery.com/jquery-2.1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4229256" y="4497742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32" y="4578322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Telerik School Academy</a:t>
            </a:r>
            <a:endParaRPr lang="en-US" sz="20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9"/>
              </a:rPr>
              <a:t>http://academy.telerik.com</a:t>
            </a:r>
            <a:r>
              <a:rPr lang="en-US" sz="1800" dirty="0" smtClean="0"/>
              <a:t> </a:t>
            </a:r>
            <a:endParaRPr lang="en-US" sz="1800" dirty="0" smtClean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HTML, CSS and JavaScript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 smtClean="0">
              <a:latin typeface="+mj-lt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More at: </a:t>
            </a: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Traversing the nodes of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2"/>
            <a:r>
              <a:rPr lang="en-US" dirty="0" smtClean="0"/>
              <a:t>Next and previous siblings</a:t>
            </a:r>
          </a:p>
          <a:p>
            <a:pPr lvl="2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</a:t>
            </a:r>
            <a:r>
              <a:rPr lang="it-IT" sz="1800" dirty="0" smtClean="0"/>
              <a:t>$first </a:t>
            </a:r>
            <a:r>
              <a:rPr lang="it-IT" sz="1800" dirty="0"/>
              <a:t>= $("li").first();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</a:t>
            </a:r>
            <a:r>
              <a:rPr lang="it-IT" sz="1800" dirty="0"/>
              <a:t>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($first.next</a:t>
            </a:r>
            <a:r>
              <a:rPr lang="it-IT" sz="1800" dirty="0"/>
              <a:t>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4400" y="4168676"/>
            <a:ext cx="42056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$node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$node.parent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 smtClean="0"/>
              <a:t>$node.parents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$node.parents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and removing DOM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186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</a:t>
            </a:r>
          </a:p>
          <a:p>
            <a:pPr lvl="1" eaLnBrk="1" hangingPunct="1"/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7486" y="4331977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939" y="2286000"/>
            <a:ext cx="8686800" cy="584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Creating new elements is also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971800"/>
            <a:ext cx="7649028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divElement</a:t>
            </a:r>
            <a:r>
              <a:rPr lang="en-US" dirty="0" smtClean="0"/>
              <a:t> = $('&lt;</a:t>
            </a:r>
            <a:r>
              <a:rPr lang="en-US" dirty="0"/>
              <a:t>div</a:t>
            </a:r>
            <a:r>
              <a:rPr lang="en-US" dirty="0" smtClean="0"/>
              <a:t>&gt;');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anotherDivElement</a:t>
            </a:r>
            <a:r>
              <a:rPr lang="en-US" dirty="0" smtClean="0"/>
              <a:t> </a:t>
            </a:r>
            <a:r>
              <a:rPr lang="en-US" dirty="0"/>
              <a:t>= $('&lt;</a:t>
            </a:r>
            <a:r>
              <a:rPr lang="en-US" dirty="0" smtClean="0"/>
              <a:t>div /&gt;');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20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22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010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extended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additional properties and methods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toogleClass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on(event, callback)</a:t>
            </a:r>
            <a:r>
              <a:rPr lang="en-US" dirty="0"/>
              <a:t> </a:t>
            </a:r>
            <a:r>
              <a:rPr lang="en-US" dirty="0" smtClean="0"/>
              <a:t>for attaching events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animate(), fade(), etc…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/>
              <a:t>c</a:t>
            </a:r>
            <a:r>
              <a:rPr lang="en-US" dirty="0" smtClean="0"/>
              <a:t>ontent 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62907"/>
          </a:xfrm>
        </p:spPr>
        <p:txBody>
          <a:bodyPr/>
          <a:lstStyle/>
          <a:p>
            <a:r>
              <a:rPr lang="en-US" dirty="0" smtClean="0"/>
              <a:t>jQuery elements extend regular DOM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Cross-browser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2971800"/>
            <a:ext cx="5742858" cy="2619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447800"/>
            <a:ext cx="8686800" cy="250837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Optimize the event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Add it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on the parent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Consolas" panose="020B0609020204030204" pitchFamily="49" charset="0"/>
                <a:sym typeface="Lucida Grande" charset="0"/>
              </a:rPr>
              <a:t>A bit different syntax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  <a:p>
            <a:pPr lvl="1" eaLnBrk="1" hangingPunct="1"/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200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onListItemClick(){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 smtClean="0"/>
              <a:t>  $(this).addClass("selected");</a:t>
            </a:r>
          </a:p>
          <a:p>
            <a:pPr eaLnBrk="1" hangingPunct="1"/>
            <a:r>
              <a:rPr lang="en-US" noProof="1" smtClean="0"/>
              <a:t>}</a:t>
            </a:r>
          </a:p>
          <a:p>
            <a:pPr eaLnBrk="1" hangingPunct="1"/>
            <a:endParaRPr lang="en-US" noProof="1" smtClean="0"/>
          </a:p>
          <a:p>
            <a:pPr eaLnBrk="1" hangingPunct="1"/>
            <a:r>
              <a:rPr lang="en-US" noProof="1" smtClean="0"/>
              <a:t>$("ul").on("click", "li", </a:t>
            </a:r>
            <a:r>
              <a:rPr lang="en-US" noProof="1"/>
              <a:t>onListItemClick);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Call after call, after call… </a:t>
            </a:r>
            <a:br>
              <a:rPr lang="en-US" dirty="0" smtClean="0"/>
            </a:br>
            <a:r>
              <a:rPr lang="en-US" dirty="0" smtClean="0"/>
              <a:t>Like an </a:t>
            </a:r>
            <a:r>
              <a:rPr lang="en-US" smtClean="0"/>
              <a:t>angry girlfriend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chaining paradigm is as follows:</a:t>
            </a:r>
          </a:p>
          <a:p>
            <a:pPr lvl="1"/>
            <a:r>
              <a:rPr lang="en-US" dirty="0" smtClean="0"/>
              <a:t>If a method should return result -&gt; Ok, return it</a:t>
            </a:r>
          </a:p>
          <a:p>
            <a:pPr lvl="1"/>
            <a:r>
              <a:rPr lang="en-US" dirty="0" smtClean="0"/>
              <a:t>If a method should NOT return a result </a:t>
            </a:r>
            <a:br>
              <a:rPr lang="en-US" dirty="0" smtClean="0"/>
            </a:br>
            <a:r>
              <a:rPr lang="en-US" dirty="0" smtClean="0"/>
              <a:t>-&gt;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r>
              <a:rPr lang="en-US" dirty="0"/>
              <a:t>jQuery </a:t>
            </a:r>
            <a:r>
              <a:rPr lang="en-US" dirty="0" smtClean="0"/>
              <a:t>implements this paradigm, so methods can be chained to one another: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1" hangingPunct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$('&lt;button /&gt;')</a:t>
            </a:r>
          </a:p>
          <a:p>
            <a:r>
              <a:rPr lang="en-US" noProof="1" smtClean="0"/>
              <a:t>  .addClass('btn-success')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.html('Click me for 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.on('click', onSuccessButtonClick)</a:t>
            </a:r>
          </a:p>
          <a:p>
            <a:r>
              <a:rPr lang="en-US" noProof="1"/>
              <a:t> </a:t>
            </a:r>
            <a:r>
              <a:rPr lang="en-US" noProof="1" smtClean="0"/>
              <a:t> .appendTo(document.body);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665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HTTP requests with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900" dirty="0" smtClean="0"/>
              <a:t> stands for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Meaning asynchronously get data from a remote place and render it dynamically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jQuery provides some methods for AJAX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</a:t>
            </a:r>
            <a:r>
              <a:rPr lang="en-US" sz="2700" dirty="0"/>
              <a:t> – HTTP request with full control (headers, data, method, etc…)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GET request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POST request</a:t>
            </a:r>
          </a:p>
          <a:p>
            <a:pPr lvl="1">
              <a:lnSpc>
                <a:spcPct val="100000"/>
              </a:lnSpc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jQuery(selector).load(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loads the contents from the </a:t>
            </a:r>
            <a:r>
              <a:rPr lang="en-US" sz="2700" dirty="0" err="1" smtClean="0"/>
              <a:t>url</a:t>
            </a:r>
            <a:r>
              <a:rPr lang="en-US" sz="2700" dirty="0" smtClean="0"/>
              <a:t> inside </a:t>
            </a:r>
            <a:r>
              <a:rPr lang="en-US" sz="2700" dirty="0"/>
              <a:t>the selected </a:t>
            </a:r>
            <a:r>
              <a:rPr lang="en-US" sz="2700" dirty="0" smtClean="0"/>
              <a:t>node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814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jquery-2.1.1.js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.min.js </a:t>
            </a:r>
            <a:r>
              <a:rPr lang="en-US" dirty="0"/>
              <a:t>file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http://code.jquery.com/jquery-2.1.1.min.js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http://ajax.microsoft.com/ajax/jquery/jquery-2.1.1.min.js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3861</TotalTime>
  <Words>1328</Words>
  <Application>Microsoft Office PowerPoint</Application>
  <PresentationFormat>On-screen Show (4:3)</PresentationFormat>
  <Paragraphs>301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Helvetica</vt:lpstr>
      <vt:lpstr>Lucida Grande</vt:lpstr>
      <vt:lpstr>Wingdings 2</vt:lpstr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Creating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jQuery Events</vt:lpstr>
      <vt:lpstr>jQuery Events</vt:lpstr>
      <vt:lpstr>jQuery Events</vt:lpstr>
      <vt:lpstr>jQuery Event Handlers</vt:lpstr>
      <vt:lpstr>jQuery Chaining</vt:lpstr>
      <vt:lpstr>jQuery Chaining</vt:lpstr>
      <vt:lpstr>jQuery Chaining</vt:lpstr>
      <vt:lpstr>jQuery AJAX</vt:lpstr>
      <vt:lpstr>jQuery AJAX</vt:lpstr>
      <vt:lpstr>jQuery AJAX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973</cp:revision>
  <dcterms:created xsi:type="dcterms:W3CDTF">2007-12-08T16:03:35Z</dcterms:created>
  <dcterms:modified xsi:type="dcterms:W3CDTF">2015-01-20T10:16:29Z</dcterms:modified>
  <cp:category>software engineering</cp:category>
</cp:coreProperties>
</file>