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sldIdLst>
    <p:sldId id="378" r:id="rId2"/>
    <p:sldId id="379" r:id="rId3"/>
    <p:sldId id="380" r:id="rId4"/>
    <p:sldId id="381" r:id="rId5"/>
    <p:sldId id="382" r:id="rId6"/>
    <p:sldId id="383" r:id="rId7"/>
    <p:sldId id="384" r:id="rId8"/>
    <p:sldId id="385" r:id="rId9"/>
    <p:sldId id="386" r:id="rId10"/>
    <p:sldId id="387" r:id="rId11"/>
    <p:sldId id="388" r:id="rId12"/>
    <p:sldId id="389" r:id="rId13"/>
    <p:sldId id="390" r:id="rId14"/>
    <p:sldId id="391" r:id="rId15"/>
    <p:sldId id="392" r:id="rId16"/>
    <p:sldId id="393" r:id="rId17"/>
    <p:sldId id="394" r:id="rId18"/>
    <p:sldId id="395" r:id="rId19"/>
    <p:sldId id="396" r:id="rId20"/>
    <p:sldId id="397" r:id="rId21"/>
    <p:sldId id="398" r:id="rId22"/>
    <p:sldId id="399" r:id="rId23"/>
    <p:sldId id="400" r:id="rId24"/>
    <p:sldId id="401" r:id="rId25"/>
    <p:sldId id="402" r:id="rId26"/>
    <p:sldId id="403" r:id="rId27"/>
    <p:sldId id="404" r:id="rId28"/>
    <p:sldId id="405" r:id="rId29"/>
    <p:sldId id="406" r:id="rId30"/>
    <p:sldId id="407" r:id="rId31"/>
    <p:sldId id="408" r:id="rId32"/>
    <p:sldId id="409" r:id="rId33"/>
    <p:sldId id="410" r:id="rId34"/>
    <p:sldId id="411" r:id="rId35"/>
    <p:sldId id="412" r:id="rId36"/>
    <p:sldId id="413" r:id="rId37"/>
    <p:sldId id="414" r:id="rId38"/>
    <p:sldId id="415" r:id="rId39"/>
    <p:sldId id="416" r:id="rId40"/>
    <p:sldId id="417" r:id="rId41"/>
    <p:sldId id="418" r:id="rId42"/>
    <p:sldId id="419" r:id="rId43"/>
    <p:sldId id="420" r:id="rId44"/>
    <p:sldId id="421" r:id="rId45"/>
    <p:sldId id="422" r:id="rId46"/>
    <p:sldId id="423" r:id="rId47"/>
    <p:sldId id="424" r:id="rId48"/>
    <p:sldId id="425" r:id="rId49"/>
    <p:sldId id="426" r:id="rId50"/>
    <p:sldId id="427" r:id="rId51"/>
    <p:sldId id="428" r:id="rId52"/>
    <p:sldId id="429" r:id="rId53"/>
    <p:sldId id="430" r:id="rId54"/>
    <p:sldId id="431" r:id="rId55"/>
    <p:sldId id="432" r:id="rId56"/>
    <p:sldId id="433" r:id="rId57"/>
    <p:sldId id="434" r:id="rId58"/>
    <p:sldId id="435" r:id="rId59"/>
    <p:sldId id="436" r:id="rId60"/>
    <p:sldId id="437" r:id="rId61"/>
    <p:sldId id="438" r:id="rId62"/>
    <p:sldId id="439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-94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9D01A-8049-CD42-A449-03932FC0FD01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E0EBA-0357-994A-82C0-2E5B2BDFA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8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9479A0-BDBE-4071-837B-4A4AD4FDA879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EE976E-4A6E-47DD-94F4-B83863275282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3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FA0E73-83D6-4C48-9C95-D4583FB2310E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04E88C-98D7-45F1-9AD5-F0E8B4497201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6360D-0382-4AF6-B310-29C85E33C999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6360D-0382-4AF6-B310-29C85E33C999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AFA419-99E3-43CF-A268-F6F7F4E0B51A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8A042-90CE-46E4-87A2-839A7AF39898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8A042-90CE-46E4-87A2-839A7AF39898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8A042-90CE-46E4-87A2-839A7AF39898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98AA8F-C284-4ED4-8671-8BE7BB96D4CA}" type="slidenum">
              <a:rPr lang="en-US"/>
              <a:pPr/>
              <a:t>43</a:t>
            </a:fld>
            <a:r>
              <a:rPr lang="en-US" dirty="0"/>
              <a:t>##</a:t>
            </a:r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C7565E-DDDC-426D-8B7D-F956FBEF309F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E9DE08-4686-4778-8A5D-322620CA6354}" type="slidenum">
              <a:rPr lang="en-US"/>
              <a:pPr/>
              <a:t>45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A51837-78AF-4751-971A-086B6C1DA229}" type="slidenum">
              <a:rPr lang="en-US"/>
              <a:pPr/>
              <a:t>47</a:t>
            </a:fld>
            <a:r>
              <a:rPr lang="en-US" dirty="0"/>
              <a:t>##</a:t>
            </a:r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F3D4B5-8203-4FD6-B911-D75742F3CB87}" type="slidenum">
              <a:rPr lang="en-US"/>
              <a:pPr/>
              <a:t>50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00C018-9893-4D0C-A94E-FCFA464D0AF9}" type="slidenum">
              <a:rPr lang="en-US"/>
              <a:pPr/>
              <a:t>52</a:t>
            </a:fld>
            <a:r>
              <a:rPr lang="en-US" dirty="0"/>
              <a:t>##</a:t>
            </a:r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4D1B9-CA03-4E79-B7D1-2BD2B0230702}" type="slidenum">
              <a:rPr lang="en-US"/>
              <a:pPr/>
              <a:t>54</a:t>
            </a:fld>
            <a:r>
              <a:rPr lang="en-US" dirty="0"/>
              <a:t>##</a:t>
            </a:r>
          </a:p>
        </p:txBody>
      </p:sp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C83ECF-64E9-409A-B47B-496734B654A8}" type="slidenum">
              <a:rPr lang="en-US"/>
              <a:pPr/>
              <a:t>55</a:t>
            </a:fld>
            <a:r>
              <a:rPr lang="en-US" dirty="0"/>
              <a:t>##</a:t>
            </a:r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3858A0-FBDC-4166-BF45-231080A817FE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F3278A-6643-4A5E-BFB3-1FC68AABD78C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B247DB-F7E8-4B93-A8F7-C248E9015606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59C514-A489-449D-B8EC-00631DF43C54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3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9C66E-5DDF-442F-824E-812718AA564C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FDC70C-8DB9-422C-9342-7FF19081608B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A8B326-645E-44A7-99CC-7B66F3874EA3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7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25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24A681C0-C414-428A-9549-021B523D3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91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24A681C0-C414-428A-9549-021B523D3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3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62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545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3906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65468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5312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0" r:id="rId6"/>
    <p:sldLayoutId id="2147483671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thumbs.imagekind.com/member/e0efd513-821a-48e3-862b-509421fc5dcb/uploadedartwork/650X650/f8cac265-11a0-4002-a577-61c6ca8ab4cc.jpg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schoolacademy.telerik.com/" TargetMode="External"/><Relationship Id="rId5" Type="http://schemas.openxmlformats.org/officeDocument/2006/relationships/image" Target="../media/image6.jpeg"/><Relationship Id="rId4" Type="http://schemas.openxmlformats.org/officeDocument/2006/relationships/hyperlink" Target="http://thumbs.imagekind.com/member/7be72e7b-6ce7-4daf-8e4f-07d332d733a2/uploadedartwork/650X650/8bb09960-cd1e-43ef-b39b-2a89e55c524c.jp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academy.telerik.com/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8229600" cy="1524000"/>
          </a:xfrm>
        </p:spPr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40880"/>
            <a:ext cx="8134350" cy="56912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Execute Blocks of Code Multiple Times</a:t>
            </a:r>
            <a:endParaRPr lang="en-US" dirty="0"/>
          </a:p>
        </p:txBody>
      </p:sp>
      <p:pic>
        <p:nvPicPr>
          <p:cNvPr id="84996" name="Picture 4" descr="spiral - &amp;#x22;The Coasters&amp;#x22;, fractal art">
            <a:hlinkClick r:id="rId2" tooltip="spiral - &quot;The Coasters&quot;, fractal art | Edward Kinnally "/>
          </p:cNvPr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762500" y="4495800"/>
            <a:ext cx="3816524" cy="1828800"/>
          </a:xfrm>
          <a:prstGeom prst="roundRect">
            <a:avLst>
              <a:gd name="adj" fmla="val 9375"/>
            </a:avLst>
          </a:prstGeom>
          <a:noFill/>
        </p:spPr>
      </p:pic>
      <p:pic>
        <p:nvPicPr>
          <p:cNvPr id="84998" name="Picture 6" descr="Genesis">
            <a:hlinkClick r:id="rId4" tooltip="Genesis | Edward Kinnally "/>
          </p:cNvPr>
          <p:cNvPicPr>
            <a:picLocks noChangeAspect="1" noChangeArrowheads="1"/>
          </p:cNvPicPr>
          <p:nvPr/>
        </p:nvPicPr>
        <p:blipFill>
          <a:blip r:embed="rId5" cstate="screen">
            <a:lum contrast="-20000"/>
          </a:blip>
          <a:srcRect/>
          <a:stretch>
            <a:fillRect/>
          </a:stretch>
        </p:blipFill>
        <p:spPr bwMode="auto">
          <a:xfrm rot="5400000">
            <a:off x="1769457" y="-169254"/>
            <a:ext cx="1795087" cy="4267202"/>
          </a:xfrm>
          <a:prstGeom prst="roundRect">
            <a:avLst>
              <a:gd name="adj" fmla="val 9914"/>
            </a:avLst>
          </a:prstGeom>
          <a:noFill/>
        </p:spPr>
      </p:pic>
      <p:sp>
        <p:nvSpPr>
          <p:cNvPr id="8" name="Text Placeholder 6"/>
          <p:cNvSpPr>
            <a:spLocks noGrp="1"/>
          </p:cNvSpPr>
          <p:nvPr/>
        </p:nvSpPr>
        <p:spPr>
          <a:xfrm>
            <a:off x="245726" y="5715122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 smtClean="0"/>
              <a:t>Telerik Software Academy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/>
        </p:nvSpPr>
        <p:spPr>
          <a:xfrm>
            <a:off x="245729" y="60315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 smtClean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schoolacademy.telerik.com</a:t>
            </a:r>
            <a:endParaRPr lang="en-US" dirty="0"/>
          </a:p>
        </p:txBody>
      </p:sp>
      <p:sp>
        <p:nvSpPr>
          <p:cNvPr id="10" name="Text Placeholder 13"/>
          <p:cNvSpPr>
            <a:spLocks noGrp="1"/>
          </p:cNvSpPr>
          <p:nvPr/>
        </p:nvSpPr>
        <p:spPr>
          <a:xfrm>
            <a:off x="245725" y="5293858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School Academy</a:t>
            </a:r>
          </a:p>
        </p:txBody>
      </p:sp>
    </p:spTree>
    <p:extLst>
      <p:ext uri="{BB962C8B-B14F-4D97-AF65-F5344CB8AC3E}">
        <p14:creationId xmlns:p14="http://schemas.microsoft.com/office/powerpoint/2010/main" val="178828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42988" y="1752600"/>
            <a:ext cx="6840537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Calculating Sum 1..N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21952" y="2773362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71682" name="Picture 2" descr="http://www.mathsyear2000.co.uk/thesum/issue-11/images/MathFormula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00200" y="3733800"/>
            <a:ext cx="5867400" cy="2286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747126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Prime Number – Example</a:t>
            </a:r>
            <a:endParaRPr lang="bg-BG"/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604838"/>
          </a:xfrm>
        </p:spPr>
        <p:txBody>
          <a:bodyPr/>
          <a:lstStyle/>
          <a:p>
            <a:r>
              <a:rPr lang="en-US" dirty="0"/>
              <a:t>Checking </a:t>
            </a:r>
            <a:r>
              <a:rPr lang="en-US" dirty="0" smtClean="0"/>
              <a:t>whether a </a:t>
            </a:r>
            <a:r>
              <a:rPr lang="en-US" dirty="0"/>
              <a:t>number is prime or not</a:t>
            </a:r>
            <a:endParaRPr lang="bg-BG" dirty="0"/>
          </a:p>
        </p:txBody>
      </p:sp>
      <p:sp>
        <p:nvSpPr>
          <p:cNvPr id="439301" name="Rectangle 5"/>
          <p:cNvSpPr>
            <a:spLocks noChangeArrowheads="1"/>
          </p:cNvSpPr>
          <p:nvPr/>
        </p:nvSpPr>
        <p:spPr bwMode="auto">
          <a:xfrm>
            <a:off x="539750" y="1752600"/>
            <a:ext cx="80645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a positive integer number: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consoleArgument=Console.ReadLine();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 number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uint.Parse(consoleArgument);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 divider = 2;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 maxDivider = (uint)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Math.Sqrt(number);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prime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(prime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 (divider &lt;= maxDivider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%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divider ==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prime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false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       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divider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("Prime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 {0}", prime);</a:t>
            </a:r>
          </a:p>
        </p:txBody>
      </p:sp>
    </p:spTree>
    <p:extLst>
      <p:ext uri="{BB962C8B-B14F-4D97-AF65-F5344CB8AC3E}">
        <p14:creationId xmlns:p14="http://schemas.microsoft.com/office/powerpoint/2010/main" val="13473503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24000" y="1219200"/>
            <a:ext cx="5943600" cy="1457325"/>
          </a:xfrm>
          <a:noFill/>
          <a:ln/>
        </p:spPr>
        <p:txBody>
          <a:bodyPr/>
          <a:lstStyle/>
          <a:p>
            <a:pPr>
              <a:lnSpc>
                <a:spcPts val="5600"/>
              </a:lnSpc>
            </a:pPr>
            <a:r>
              <a:rPr lang="en-US" dirty="0"/>
              <a:t>Checking </a:t>
            </a:r>
            <a:r>
              <a:rPr lang="en-US" dirty="0" smtClean="0"/>
              <a:t>Whether a </a:t>
            </a:r>
            <a:r>
              <a:rPr lang="en-US" dirty="0"/>
              <a:t>Number Is Prime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912074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68610" name="Picture 2" descr="http://www.inkycircus.com/photos/uncategorized/prime_numbers.jp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715000" y="3886200"/>
            <a:ext cx="3009900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8612" name="Picture 4" descr="http://ocw.mit.edu/NR/rdonlyres/CBCC8193-3AF9-4FD2-A5AA-97DF6659A77C/0/chp_prime_numbrs.jp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09600" y="3886201"/>
            <a:ext cx="4343400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22770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/>
              <a:t> Operator</a:t>
            </a:r>
            <a:endParaRPr lang="bg-BG" dirty="0"/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647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/>
              <a:t> operator exits the inner-most loop</a:t>
            </a:r>
            <a:endParaRPr lang="bg-BG" dirty="0"/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755650" y="1722477"/>
            <a:ext cx="76327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 = Convert.ToInt32(Console.ReadLine());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Calculate n! = 1 * 2 * ... * 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result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== 1)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result *=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n--;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Console.WriteLine("n! = " + result);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47488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 descr="http://locke.citizendium.org:8080/images/thumb/c/cd/OneOverFactorial.jpg/400px-OneOverFactorial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590800" y="838199"/>
            <a:ext cx="3810000" cy="2905125"/>
          </a:xfrm>
          <a:prstGeom prst="roundRect">
            <a:avLst>
              <a:gd name="adj" fmla="val 400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365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4343400"/>
            <a:ext cx="6246812" cy="921349"/>
          </a:xfrm>
          <a:noFill/>
          <a:ln/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/>
              <a:t>Calculating Factorial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534095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1019345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1371600"/>
            <a:ext cx="6480175" cy="2209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do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{ 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 while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Loop</a:t>
            </a:r>
            <a:endParaRPr lang="bg-BG" dirty="0"/>
          </a:p>
        </p:txBody>
      </p:sp>
      <p:pic>
        <p:nvPicPr>
          <p:cNvPr id="63489" name="Picture 1" descr="C:\Trash\infinity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76400" y="4105275"/>
            <a:ext cx="5562600" cy="2143125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064809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Do-While Loop</a:t>
            </a:r>
            <a:endParaRPr lang="bg-BG"/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Another loop structure 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The block of statements is repeated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While the boolean loop condition holds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loop is executed at least once</a:t>
            </a:r>
            <a:endParaRPr lang="en-US" dirty="0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754063" y="1828800"/>
            <a:ext cx="7489825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1442" name="Picture 2" descr="http://thankingcustomers.com/cycle6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62800" y="1308100"/>
            <a:ext cx="1603102" cy="1435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10018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Do-While Statement</a:t>
            </a:r>
            <a:endParaRPr lang="bg-BG"/>
          </a:p>
        </p:txBody>
      </p:sp>
      <p:grpSp>
        <p:nvGrpSpPr>
          <p:cNvPr id="16" name="Group 15"/>
          <p:cNvGrpSpPr/>
          <p:nvPr/>
        </p:nvGrpSpPr>
        <p:grpSpPr>
          <a:xfrm>
            <a:off x="1981200" y="1981200"/>
            <a:ext cx="4781028" cy="3650203"/>
            <a:chOff x="686322" y="2057400"/>
            <a:chExt cx="4781028" cy="3650203"/>
          </a:xfrm>
        </p:grpSpPr>
        <p:sp>
          <p:nvSpPr>
            <p:cNvPr id="5" name="Text Box 11"/>
            <p:cNvSpPr txBox="1">
              <a:spLocks noChangeArrowheads="1"/>
            </p:cNvSpPr>
            <p:nvPr/>
          </p:nvSpPr>
          <p:spPr bwMode="auto">
            <a:xfrm>
              <a:off x="4532312" y="3200400"/>
              <a:ext cx="935038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true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686322" y="4002592"/>
              <a:ext cx="3887787" cy="1150937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condition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2628900" y="3390900"/>
              <a:ext cx="0" cy="59690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381648" y="2667000"/>
              <a:ext cx="2519362" cy="719138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statement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2627330" y="5156741"/>
              <a:ext cx="0" cy="5508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20863" y="5162550"/>
              <a:ext cx="865187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false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628900" y="2057400"/>
              <a:ext cx="0" cy="600075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  <a:headE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 flipV="1">
              <a:off x="2657475" y="2300579"/>
              <a:ext cx="2705137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4572036" y="4577995"/>
              <a:ext cx="792953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V="1">
              <a:off x="5350705" y="2286000"/>
              <a:ext cx="0" cy="2293938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23724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657600" y="1600200"/>
            <a:ext cx="4495800" cy="133985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do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{ 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 while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46004" y="3213786"/>
            <a:ext cx="380524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Examples</a:t>
            </a:r>
          </a:p>
        </p:txBody>
      </p:sp>
      <p:pic>
        <p:nvPicPr>
          <p:cNvPr id="59394" name="Picture 2" descr="C:\Trash\spiral2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185579">
            <a:off x="345829" y="3364631"/>
            <a:ext cx="5143236" cy="2941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752910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 – Example</a:t>
            </a:r>
            <a:endParaRPr lang="bg-BG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792163"/>
          </a:xfrm>
        </p:spPr>
        <p:txBody>
          <a:bodyPr/>
          <a:lstStyle/>
          <a:p>
            <a:r>
              <a:rPr lang="en-US" dirty="0"/>
              <a:t>Calculating N factorial</a:t>
            </a:r>
            <a:endParaRPr lang="bg-BG" dirty="0"/>
          </a:p>
        </p:txBody>
      </p:sp>
      <p:sp>
        <p:nvSpPr>
          <p:cNvPr id="477189" name="Rectangle 5"/>
          <p:cNvSpPr>
            <a:spLocks noChangeArrowheads="1"/>
          </p:cNvSpPr>
          <p:nvPr/>
        </p:nvSpPr>
        <p:spPr bwMode="auto">
          <a:xfrm>
            <a:off x="684213" y="1703388"/>
            <a:ext cx="7777162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numberAsString = Console.ReadLine();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Convert.ToInt32(numberAsString);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factorial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factorial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*=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n-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&gt; 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("n! = " +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factorial);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6526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0"/>
            <a:ext cx="8496300" cy="5486400"/>
          </a:xfrm>
        </p:spPr>
        <p:txBody>
          <a:bodyPr/>
          <a:lstStyle/>
          <a:p>
            <a:pPr marL="355600" indent="-3556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What is </a:t>
            </a:r>
            <a:r>
              <a:rPr lang="en-US" dirty="0" smtClean="0"/>
              <a:t>a Loop</a:t>
            </a:r>
            <a:r>
              <a:rPr lang="en-US" dirty="0"/>
              <a:t>?</a:t>
            </a:r>
          </a:p>
          <a:p>
            <a:pPr marL="355600" indent="-3556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Loops in C#</a:t>
            </a:r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 loops</a:t>
            </a:r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en-US" dirty="0"/>
              <a:t> …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 loops</a:t>
            </a:r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</a:t>
            </a:r>
            <a:r>
              <a:rPr lang="en-US" dirty="0" smtClean="0"/>
              <a:t>loops</a:t>
            </a:r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loops</a:t>
            </a:r>
            <a:endParaRPr lang="en-US" dirty="0"/>
          </a:p>
          <a:p>
            <a:pPr marL="355600" indent="-355600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Special loop operators</a:t>
            </a:r>
          </a:p>
          <a:p>
            <a:pPr marL="703263" lvl="1" indent="-355600">
              <a:lnSpc>
                <a:spcPct val="100000"/>
              </a:lnSpc>
              <a:spcBef>
                <a:spcPts val="5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</a:p>
          <a:p>
            <a:pPr marL="355600" indent="-355600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Nested </a:t>
            </a:r>
            <a:r>
              <a:rPr lang="en-US" dirty="0"/>
              <a:t>loops</a:t>
            </a:r>
            <a:endParaRPr lang="bg-BG" dirty="0"/>
          </a:p>
        </p:txBody>
      </p:sp>
      <p:pic>
        <p:nvPicPr>
          <p:cNvPr id="82946" name="Picture 2" descr="http://clipart.peirceinternet.com/png/books-stacked2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744479" y="1676400"/>
            <a:ext cx="3713721" cy="38195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647406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Factorial </a:t>
            </a:r>
            <a:r>
              <a:rPr lang="en-US" dirty="0" smtClean="0"/>
              <a:t>with </a:t>
            </a:r>
            <a:r>
              <a:rPr lang="en-US" noProof="1" smtClean="0"/>
              <a:t>BigInteger</a:t>
            </a:r>
            <a:r>
              <a:rPr lang="en-US" dirty="0" smtClean="0"/>
              <a:t> – </a:t>
            </a:r>
            <a:r>
              <a:rPr lang="en-US" dirty="0"/>
              <a:t>Example</a:t>
            </a:r>
            <a:endParaRPr lang="bg-BG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7921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Calculating N </a:t>
            </a:r>
            <a:r>
              <a:rPr lang="en-US" dirty="0" smtClean="0"/>
              <a:t>factorial</a:t>
            </a:r>
            <a:r>
              <a:rPr lang="bg-BG" dirty="0" smtClean="0"/>
              <a:t> </a:t>
            </a:r>
            <a:r>
              <a:rPr lang="en-US" dirty="0" smtClean="0"/>
              <a:t>with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BigInteger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7189" name="Rectangle 5"/>
          <p:cNvSpPr>
            <a:spLocks noChangeArrowheads="1"/>
          </p:cNvSpPr>
          <p:nvPr/>
        </p:nvSpPr>
        <p:spPr bwMode="auto">
          <a:xfrm>
            <a:off x="684213" y="1909763"/>
            <a:ext cx="7777162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System.Numerics;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BigInteger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factorial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factorial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*= n;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n--;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&gt; 0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Console.WriteLine("n! = " +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factorial);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4724400" y="1828800"/>
            <a:ext cx="3886200" cy="1379101"/>
          </a:xfrm>
          <a:prstGeom prst="wedgeRoundRectCallout">
            <a:avLst>
              <a:gd name="adj1" fmla="val -63618"/>
              <a:gd name="adj2" fmla="val -2856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Don't forget to add reference to 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System.Numerics.dll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2770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58888" y="1489129"/>
            <a:ext cx="6480175" cy="66992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Factorial 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do</a:t>
            </a:r>
            <a:r>
              <a:rPr lang="en-US" dirty="0"/>
              <a:t> ...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424166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56321" name="Picture 1" descr="C:\Trash\spiral3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324100" y="3124200"/>
            <a:ext cx="4327740" cy="322158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27932477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Product[N..M] – Example</a:t>
            </a:r>
            <a:endParaRPr lang="bg-BG"/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43000"/>
            <a:ext cx="8496300" cy="10810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/>
              <a:t>Calculating the product of all numbers in the interval [n..m]:</a:t>
            </a:r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754063" y="2366963"/>
            <a:ext cx="7705725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product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	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product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number++;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m);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Console.WriteLine("product[n..m] = " + product);</a:t>
            </a:r>
          </a:p>
        </p:txBody>
      </p:sp>
    </p:spTree>
    <p:extLst>
      <p:ext uri="{BB962C8B-B14F-4D97-AF65-F5344CB8AC3E}">
        <p14:creationId xmlns:p14="http://schemas.microsoft.com/office/powerpoint/2010/main" val="26694814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76325" y="1295400"/>
            <a:ext cx="6818312" cy="167640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/>
              <a:t>Product of </a:t>
            </a:r>
            <a:r>
              <a:rPr lang="en-US" noProof="1" smtClean="0"/>
              <a:t>the Numbers </a:t>
            </a:r>
            <a:r>
              <a:rPr lang="en-US" noProof="1"/>
              <a:t>in the Interval [n..m]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31311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53250" name="Picture 2" descr="http://www.jpowered.com/graph_chart_collection/graph-images/bar-chart-vertical.gif"/>
          <p:cNvPicPr>
            <a:picLocks noChangeAspect="1" noChangeArrowheads="1"/>
          </p:cNvPicPr>
          <p:nvPr/>
        </p:nvPicPr>
        <p:blipFill>
          <a:blip r:embed="rId3" cstate="screen">
            <a:lum contrast="-10000"/>
          </a:blip>
          <a:srcRect l="9639" r="2410" b="2702"/>
          <a:stretch>
            <a:fillRect/>
          </a:stretch>
        </p:blipFill>
        <p:spPr bwMode="auto">
          <a:xfrm>
            <a:off x="1754718" y="3810001"/>
            <a:ext cx="5408081" cy="26669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524678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2057400"/>
            <a:ext cx="73453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Loops</a:t>
            </a:r>
            <a:endParaRPr lang="bg-BG" dirty="0"/>
          </a:p>
        </p:txBody>
      </p:sp>
      <p:pic>
        <p:nvPicPr>
          <p:cNvPr id="51203" name="Picture 3" descr="C:\Trash\cycle.png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295400" y="3429000"/>
            <a:ext cx="6324600" cy="2574512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3307258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bg-BG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43000"/>
            <a:ext cx="84963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typical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loop </a:t>
            </a:r>
            <a:r>
              <a:rPr lang="en-US" dirty="0" smtClean="0"/>
              <a:t>syntax </a:t>
            </a:r>
            <a:r>
              <a:rPr lang="en-US" dirty="0"/>
              <a:t>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 smtClean="0"/>
              <a:t>Consists </a:t>
            </a:r>
            <a:r>
              <a:rPr lang="en-US" dirty="0"/>
              <a:t>of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Initialization statement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Boolean test expression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Update statement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Loop body block</a:t>
            </a:r>
            <a:endParaRPr lang="bg-BG" dirty="0"/>
          </a:p>
        </p:txBody>
      </p:sp>
      <p:sp>
        <p:nvSpPr>
          <p:cNvPr id="463881" name="Rectangle 9"/>
          <p:cNvSpPr>
            <a:spLocks noChangeArrowheads="1"/>
          </p:cNvSpPr>
          <p:nvPr/>
        </p:nvSpPr>
        <p:spPr bwMode="auto">
          <a:xfrm>
            <a:off x="827088" y="1872344"/>
            <a:ext cx="7489825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(initialization; test; update)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6868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Initialization Expression</a:t>
            </a:r>
          </a:p>
        </p:txBody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3744913"/>
            <a:ext cx="8496300" cy="23764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Executed once, just before the loop is </a:t>
            </a:r>
            <a:r>
              <a:rPr lang="en-US" dirty="0" smtClean="0"/>
              <a:t>entered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Like it is out of the loop, before it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Usually used to declare a counter variable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4053" name="Rectangle 5"/>
          <p:cNvSpPr>
            <a:spLocks noChangeArrowheads="1"/>
          </p:cNvSpPr>
          <p:nvPr/>
        </p:nvSpPr>
        <p:spPr bwMode="auto">
          <a:xfrm>
            <a:off x="754063" y="1412875"/>
            <a:ext cx="756285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22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0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...; ...)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Can use number here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use number here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81150" y="1447801"/>
            <a:ext cx="2228850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2372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 Expression</a:t>
            </a:r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3429000"/>
            <a:ext cx="8496300" cy="31829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Evaluated </a:t>
            </a:r>
            <a:r>
              <a:rPr lang="en-US" dirty="0" smtClean="0"/>
              <a:t>before </a:t>
            </a:r>
            <a:r>
              <a:rPr lang="en-US" dirty="0"/>
              <a:t>each iteration of the loop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, the loop body is </a:t>
            </a:r>
            <a:r>
              <a:rPr lang="en-US" dirty="0" smtClean="0"/>
              <a:t>executed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, the loop body is skipped</a:t>
            </a:r>
          </a:p>
          <a:p>
            <a:pPr>
              <a:lnSpc>
                <a:spcPct val="100000"/>
              </a:lnSpc>
            </a:pPr>
            <a:r>
              <a:rPr lang="en-US" dirty="0"/>
              <a:t>Used as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loop condition</a:t>
            </a:r>
          </a:p>
        </p:txBody>
      </p:sp>
      <p:sp>
        <p:nvSpPr>
          <p:cNvPr id="515079" name="Rectangle 7"/>
          <p:cNvSpPr>
            <a:spLocks noChangeArrowheads="1"/>
          </p:cNvSpPr>
          <p:nvPr/>
        </p:nvSpPr>
        <p:spPr bwMode="auto">
          <a:xfrm>
            <a:off x="754063" y="1236504"/>
            <a:ext cx="7562850" cy="188769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number = 0; </a:t>
            </a:r>
            <a:r>
              <a:rPr lang="en-US" sz="22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&lt; 10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...)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Can use number here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use number here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029074" y="1271429"/>
            <a:ext cx="1762126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7659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Update Expression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3505200"/>
            <a:ext cx="8496300" cy="27352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Executed at each iteration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after</a:t>
            </a:r>
            <a:r>
              <a:rPr lang="en-US" dirty="0"/>
              <a:t> the body of the loop is finished</a:t>
            </a:r>
          </a:p>
          <a:p>
            <a:pPr>
              <a:lnSpc>
                <a:spcPct val="100000"/>
              </a:lnSpc>
            </a:pPr>
            <a:r>
              <a:rPr lang="en-US" dirty="0"/>
              <a:t>Usually used to update the counter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6102" name="Rectangle 6"/>
          <p:cNvSpPr>
            <a:spLocks noChangeArrowheads="1"/>
          </p:cNvSpPr>
          <p:nvPr/>
        </p:nvSpPr>
        <p:spPr bwMode="auto">
          <a:xfrm>
            <a:off x="754063" y="1412875"/>
            <a:ext cx="756285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number = 0; number &lt; 10; </a:t>
            </a:r>
            <a:r>
              <a:rPr lang="en-US" sz="22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number++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Can use number here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use number here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19800" y="1447800"/>
            <a:ext cx="1295400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4627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827088" y="1823049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Loop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7501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Examples</a:t>
            </a:r>
          </a:p>
        </p:txBody>
      </p:sp>
      <p:pic>
        <p:nvPicPr>
          <p:cNvPr id="45058" name="Picture 2" descr="http://kenmurphy.typepad.com/.a/6a00d83453d52569e20115712f8ddd970c-350wi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828800" y="3600450"/>
            <a:ext cx="5334000" cy="249555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586821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Loop?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0" lang="en-US" dirty="0"/>
              <a:t>A </a:t>
            </a:r>
            <a:r>
              <a:rPr kumimoji="0"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loop</a:t>
            </a:r>
            <a:r>
              <a:rPr kumimoji="0" lang="en-US" dirty="0"/>
              <a:t> is a </a:t>
            </a:r>
            <a:r>
              <a:rPr kumimoji="0" lang="en-US" dirty="0" smtClean="0"/>
              <a:t>control statement that </a:t>
            </a:r>
            <a:r>
              <a:rPr kumimoji="0" lang="en-US" dirty="0"/>
              <a:t>allows </a:t>
            </a:r>
            <a:r>
              <a:rPr kumimoji="0" lang="en-US" dirty="0" smtClean="0"/>
              <a:t>repeating </a:t>
            </a:r>
            <a:r>
              <a:rPr kumimoji="0" lang="en-US" dirty="0"/>
              <a:t>execution of a block of statements</a:t>
            </a:r>
          </a:p>
          <a:p>
            <a:pPr lvl="1">
              <a:lnSpc>
                <a:spcPct val="100000"/>
              </a:lnSpc>
            </a:pPr>
            <a:r>
              <a:rPr kumimoji="0" lang="en-US" dirty="0"/>
              <a:t>May execute </a:t>
            </a:r>
            <a:r>
              <a:rPr kumimoji="0" lang="en-US" dirty="0" smtClean="0"/>
              <a:t>a code block fixed </a:t>
            </a:r>
            <a:r>
              <a:rPr kumimoji="0" lang="en-US" dirty="0"/>
              <a:t>number of times</a:t>
            </a:r>
          </a:p>
          <a:p>
            <a:pPr lvl="1">
              <a:lnSpc>
                <a:spcPct val="100000"/>
              </a:lnSpc>
            </a:pPr>
            <a:r>
              <a:rPr kumimoji="0" lang="en-US" dirty="0"/>
              <a:t>May execute </a:t>
            </a:r>
            <a:r>
              <a:rPr kumimoji="0" lang="en-US" dirty="0" smtClean="0"/>
              <a:t>a code block </a:t>
            </a:r>
            <a:r>
              <a:rPr kumimoji="0" lang="en-US" dirty="0"/>
              <a:t>while given condition </a:t>
            </a:r>
            <a:r>
              <a:rPr kumimoji="0" lang="en-US" dirty="0" smtClean="0"/>
              <a:t>holds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May execute a code block for each member of a collection</a:t>
            </a:r>
            <a:endParaRPr kumimoji="0"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Loops that </a:t>
            </a:r>
            <a:r>
              <a:rPr lang="en-US" dirty="0"/>
              <a:t>never </a:t>
            </a:r>
            <a:r>
              <a:rPr lang="en-US" dirty="0" smtClean="0"/>
              <a:t>end are </a:t>
            </a:r>
            <a:r>
              <a:rPr lang="en-US" dirty="0"/>
              <a:t>called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infinite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loops</a:t>
            </a:r>
            <a:endParaRPr kumimoji="0"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138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 – Example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6397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simple for-loop to print the numbers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…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9</a:t>
            </a:r>
            <a:r>
              <a:rPr lang="en-US" dirty="0" smtClean="0"/>
              <a:t>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815975" y="1821444"/>
            <a:ext cx="7489825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number = 0; number &lt; 10; number++)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Console.Write(number + 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42900" y="3633940"/>
            <a:ext cx="8496300" cy="639762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 simple for-loop to calculate n!: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5025" y="4419600"/>
            <a:ext cx="7489825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factorial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1; i &lt;=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factorial *= i;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4180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3850" y="990600"/>
            <a:ext cx="8496300" cy="114300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Complex 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for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-loops could</a:t>
            </a:r>
            <a:r>
              <a:rPr kumimoji="0" lang="en-US" sz="30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have several counter variables: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2211050"/>
            <a:ext cx="7794624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i=1, sum=1; i&lt;=128; i=i*2, sum+=i)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Console.WriteLine("i={0}, sum={1}", i, sum);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4565144"/>
            <a:ext cx="7794624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i=1, sum=1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i=2, sum=3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i=4, sum=7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i=8, sum=15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3886200"/>
            <a:ext cx="8496300" cy="60960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Result: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85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27088" y="4953000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For Loops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588010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050" name="Picture 2" descr="http://www.jrcompton.com/photos/6_flags/2629-looping-the-wav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905000" y="990600"/>
            <a:ext cx="5181600" cy="3429000"/>
          </a:xfrm>
          <a:prstGeom prst="roundRect">
            <a:avLst>
              <a:gd name="adj" fmla="val 592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197696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N^M – Example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6397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Calculating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/>
              <a:t> to power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 smtClean="0"/>
              <a:t> (denoted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n^m</a:t>
            </a:r>
            <a:r>
              <a:rPr lang="en-US" dirty="0" smtClean="0"/>
              <a:t>):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827088" y="1828800"/>
            <a:ext cx="7489825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 = int.Parse(Console.ReadLine());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 = int.Parse(Console.ReadLine());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=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i=0; i&lt;m;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result *= n;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Console.WriteLine("n^m = " + result);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18583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27088" y="1594449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Calculating N^M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5215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41986" name="Picture 2" descr="http://www.bathsheba.com/math/borromean/borromean_front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943100" y="3464142"/>
            <a:ext cx="5105400" cy="2784258"/>
          </a:xfrm>
          <a:prstGeom prst="round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668297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 Operator</a:t>
            </a:r>
            <a:endParaRPr lang="bg-BG" dirty="0"/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838200"/>
            <a:ext cx="8496300" cy="2286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 operator </a:t>
            </a:r>
            <a:r>
              <a:rPr lang="en-US" dirty="0" smtClean="0"/>
              <a:t>ends the </a:t>
            </a:r>
            <a:r>
              <a:rPr lang="en-US" dirty="0"/>
              <a:t>iteration of the inner-most loop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Example: </a:t>
            </a:r>
            <a:r>
              <a:rPr lang="en-US" dirty="0" smtClean="0"/>
              <a:t>sum all odd </a:t>
            </a:r>
            <a:r>
              <a:rPr lang="en-US" dirty="0"/>
              <a:t>numbers </a:t>
            </a:r>
            <a:r>
              <a:rPr lang="en-US" dirty="0" smtClean="0"/>
              <a:t>in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[1,</a:t>
            </a:r>
            <a:r>
              <a:rPr lang="en-US" dirty="0" smtClean="0"/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]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smtClean="0"/>
              <a:t>that </a:t>
            </a:r>
            <a:r>
              <a:rPr lang="en-US" dirty="0"/>
              <a:t>are not divisors of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: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755650" y="3048000"/>
            <a:ext cx="7561263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1; i &lt;= n; i += 2)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 % 7 == 0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continue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sum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i;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Console.WriteLine("sum = {0}", sum);</a:t>
            </a:r>
          </a:p>
        </p:txBody>
      </p:sp>
    </p:spTree>
    <p:extLst>
      <p:ext uri="{BB962C8B-B14F-4D97-AF65-F5344CB8AC3E}">
        <p14:creationId xmlns:p14="http://schemas.microsoft.com/office/powerpoint/2010/main" val="16361360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57200" y="2120900"/>
            <a:ext cx="8229600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Using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 Operator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52096" y="304800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38914" name="Picture 2" descr="http://www.careercoachdirect.com/images/arrow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133600" y="4067175"/>
            <a:ext cx="4724400" cy="2028825"/>
          </a:xfrm>
          <a:prstGeom prst="roundRect">
            <a:avLst>
              <a:gd name="adj" fmla="val 774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4497207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1750024"/>
            <a:ext cx="73453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6739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Iteration over a Collection</a:t>
            </a:r>
          </a:p>
        </p:txBody>
      </p:sp>
      <p:pic>
        <p:nvPicPr>
          <p:cNvPr id="9218" name="Picture 2" descr="http://www.jotero.com/bilder/paracloud/gem/sheba_paracloud_jotero_2_iteration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6400" y="3486150"/>
            <a:ext cx="5638800" cy="30670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782398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bg-BG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43000"/>
            <a:ext cx="84963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typical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</a:t>
            </a:r>
            <a:r>
              <a:rPr lang="en-US" dirty="0"/>
              <a:t>loop </a:t>
            </a:r>
            <a:r>
              <a:rPr lang="en-US" dirty="0" smtClean="0"/>
              <a:t>syntax </a:t>
            </a:r>
            <a:r>
              <a:rPr lang="en-US" dirty="0"/>
              <a:t>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 smtClean="0"/>
              <a:t>Iterates over all elements of a collection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dirty="0" smtClean="0"/>
              <a:t> is the loop variable that takes sequentially all collection values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collection</a:t>
            </a:r>
            <a:r>
              <a:rPr lang="en-US" dirty="0" smtClean="0"/>
              <a:t> can be list, array or other group of elements of the same type</a:t>
            </a:r>
            <a:endParaRPr lang="bg-BG" dirty="0"/>
          </a:p>
        </p:txBody>
      </p:sp>
      <p:sp>
        <p:nvSpPr>
          <p:cNvPr id="463881" name="Rectangle 9"/>
          <p:cNvSpPr>
            <a:spLocks noChangeArrowheads="1"/>
          </p:cNvSpPr>
          <p:nvPr/>
        </p:nvSpPr>
        <p:spPr bwMode="auto">
          <a:xfrm>
            <a:off x="827088" y="1953161"/>
            <a:ext cx="748982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(Type element in collection)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4871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6397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Example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685800" y="1715631"/>
            <a:ext cx="77724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days = {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"Monday", "Tuesday", "Wednesday", "Thursday",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"Friday", "Saturday", "Sunday" 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(string day in days)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Console.WriteLine(day);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3850" y="4191000"/>
            <a:ext cx="8496300" cy="228600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The above loop iterates of the array of days</a:t>
            </a:r>
          </a:p>
          <a:p>
            <a:pPr marL="739775" lvl="1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variable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</a:t>
            </a: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takes all its values</a:t>
            </a:r>
          </a:p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 the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loop we cannot set the value of the current item</a:t>
            </a:r>
          </a:p>
        </p:txBody>
      </p:sp>
    </p:spTree>
    <p:extLst>
      <p:ext uri="{BB962C8B-B14F-4D97-AF65-F5344CB8AC3E}">
        <p14:creationId xmlns:p14="http://schemas.microsoft.com/office/powerpoint/2010/main" val="22132993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549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Using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while(…)</a:t>
            </a:r>
            <a:r>
              <a:rPr lang="en-US" dirty="0"/>
              <a:t> Loop</a:t>
            </a:r>
            <a:endParaRPr lang="bg-BG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40984" y="2633448"/>
            <a:ext cx="4913312" cy="947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Repeating a Statement While Given Condition Holds</a:t>
            </a:r>
          </a:p>
        </p:txBody>
      </p:sp>
      <p:pic>
        <p:nvPicPr>
          <p:cNvPr id="79874" name="Picture 2" descr="http://www.practicalbiology.org/data/images/originals/technology-15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524000" y="4191000"/>
            <a:ext cx="5943600" cy="190500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31698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1743075"/>
            <a:ext cx="73453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7501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050" name="Picture 2" descr="http://dtv.was.demoscene.tv/was/app/demoscenetv/14/25796_1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40205"/>
              </a:clrFrom>
              <a:clrTo>
                <a:srgbClr val="040205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492601">
            <a:off x="1219200" y="3779536"/>
            <a:ext cx="7010400" cy="2514600"/>
          </a:xfrm>
          <a:prstGeom prst="rect">
            <a:avLst/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8910116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1590675"/>
            <a:ext cx="73453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Nested Loops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5215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Using Loops Inside a Loop</a:t>
            </a:r>
          </a:p>
        </p:txBody>
      </p:sp>
      <p:pic>
        <p:nvPicPr>
          <p:cNvPr id="36868" name="Picture 4" descr="http://www.cruzio.com/images/comprofiler/plug_profilegallery/9670/pg_133432938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933700" y="3505200"/>
            <a:ext cx="3124200" cy="28379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813180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Nested Loop?</a:t>
            </a:r>
            <a:endParaRPr lang="bg-BG"/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0"/>
            <a:ext cx="8496300" cy="19319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composition of loops is called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 loop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loop inside another loop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  <a:r>
              <a:rPr lang="en-US" dirty="0"/>
              <a:t>:</a:t>
            </a:r>
          </a:p>
        </p:txBody>
      </p:sp>
      <p:sp>
        <p:nvSpPr>
          <p:cNvPr id="496645" name="Rectangle 5"/>
          <p:cNvSpPr>
            <a:spLocks noChangeArrowheads="1"/>
          </p:cNvSpPr>
          <p:nvPr/>
        </p:nvSpPr>
        <p:spPr bwMode="auto">
          <a:xfrm>
            <a:off x="755650" y="3276600"/>
            <a:ext cx="7561263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(initialization; test; update)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(initialization; test; update)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		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4315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27088" y="1600200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Nested Loops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52096" y="252730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Examples</a:t>
            </a:r>
          </a:p>
        </p:txBody>
      </p:sp>
      <p:pic>
        <p:nvPicPr>
          <p:cNvPr id="33793" name="Picture 1" descr="C:\Trash\ring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995025" y="3352800"/>
            <a:ext cx="2986675" cy="3000375"/>
          </a:xfrm>
          <a:prstGeom prst="roundRect">
            <a:avLst>
              <a:gd name="adj" fmla="val 1575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6415413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Triangle – Example</a:t>
            </a:r>
            <a:endParaRPr lang="bg-BG"/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838200"/>
            <a:ext cx="8496300" cy="2895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the following </a:t>
            </a:r>
            <a:r>
              <a:rPr lang="en-US" dirty="0" smtClean="0"/>
              <a:t>triangle:</a:t>
            </a:r>
            <a:endParaRPr lang="en-US" dirty="0"/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1</a:t>
            </a:r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1 2</a:t>
            </a:r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1 2 3 ... n</a:t>
            </a:r>
            <a:endParaRPr lang="bg-BG" sz="2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755650" y="3733800"/>
            <a:ext cx="76327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for(int row = 1; row &lt;= n;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for(int column = 1; column &lt;= row; column++)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Console.Write("{0} ", column);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0855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27088" y="1632549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Triangle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5977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30722" name="Picture 2" descr="http://tkecleveland.com/Triangles_interlocking_hi-res.jp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590800" y="3429000"/>
            <a:ext cx="3810000" cy="28635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808321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Primes[N, M]</a:t>
            </a:r>
            <a:r>
              <a:rPr lang="en-US"/>
              <a:t> – Example</a:t>
            </a:r>
            <a:endParaRPr lang="bg-BG"/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762000"/>
            <a:ext cx="8496300" cy="577850"/>
          </a:xfrm>
        </p:spPr>
        <p:txBody>
          <a:bodyPr/>
          <a:lstStyle/>
          <a:p>
            <a:r>
              <a:rPr lang="en-US" dirty="0"/>
              <a:t>Print all prime numbers in </a:t>
            </a:r>
            <a:r>
              <a:rPr lang="en-US" dirty="0" smtClean="0"/>
              <a:t>the interval [n</a:t>
            </a:r>
            <a:r>
              <a:rPr lang="en-US" dirty="0"/>
              <a:t>, m</a:t>
            </a:r>
            <a:r>
              <a:rPr lang="en-US" dirty="0" smtClean="0"/>
              <a:t>]:</a:t>
            </a:r>
            <a:endParaRPr lang="bg-BG" dirty="0"/>
          </a:p>
        </p:txBody>
      </p:sp>
      <p:sp>
        <p:nvSpPr>
          <p:cNvPr id="501764" name="Rectangle 4"/>
          <p:cNvSpPr>
            <a:spLocks noChangeArrowheads="1"/>
          </p:cNvSpPr>
          <p:nvPr/>
        </p:nvSpPr>
        <p:spPr bwMode="auto">
          <a:xfrm>
            <a:off x="754063" y="1295400"/>
            <a:ext cx="7634287" cy="53276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n;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m;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number++)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bool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prime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divider = 2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maxDivider = Math.Sqrt(num);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while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(divider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maxDivider)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divider ==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prime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false;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break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divider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(prime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("{0} ",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number);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18617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27088" y="1816100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Primes in Range [n, m]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6739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7650" name="Picture 2" descr="http://www.whitecraneeducation.com/images/general/numbers3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244600" y="3505200"/>
            <a:ext cx="6502400" cy="243840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742843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C# Jump Statements</a:t>
            </a:r>
            <a:endParaRPr lang="bg-BG"/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55600" indent="-355600">
              <a:lnSpc>
                <a:spcPct val="100000"/>
              </a:lnSpc>
            </a:pPr>
            <a:r>
              <a:rPr lang="en-US" dirty="0"/>
              <a:t>Jump statements are:</a:t>
            </a:r>
          </a:p>
          <a:p>
            <a:pPr marL="900113" lvl="1" indent="-269875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</a:p>
          <a:p>
            <a:pPr marL="355600" indent="-355600">
              <a:lnSpc>
                <a:spcPct val="100000"/>
              </a:lnSpc>
            </a:pPr>
            <a:r>
              <a:rPr lang="en-US" dirty="0"/>
              <a:t>How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 woks?</a:t>
            </a:r>
            <a:endParaRPr lang="en-US" noProof="1"/>
          </a:p>
          <a:p>
            <a:pPr marL="900113" lvl="1" indent="-269875">
              <a:lnSpc>
                <a:spcPct val="100000"/>
              </a:lnSpc>
            </a:pPr>
            <a:r>
              <a:rPr lang="en-US" noProof="1"/>
              <a:t>In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noProof="1"/>
              <a:t> 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do-while</a:t>
            </a:r>
            <a:r>
              <a:rPr lang="en-US" noProof="1"/>
              <a:t> loops jumps to the test expression</a:t>
            </a:r>
          </a:p>
          <a:p>
            <a:pPr marL="900113" lvl="1" indent="-269875">
              <a:lnSpc>
                <a:spcPct val="100000"/>
              </a:lnSpc>
            </a:pPr>
            <a:r>
              <a:rPr lang="en-US" noProof="1"/>
              <a:t>In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noProof="1"/>
              <a:t> loops jumps to the update expression</a:t>
            </a:r>
          </a:p>
          <a:p>
            <a:pPr marL="355600" indent="-355600">
              <a:lnSpc>
                <a:spcPct val="100000"/>
              </a:lnSpc>
            </a:pPr>
            <a:r>
              <a:rPr lang="en-US" noProof="1"/>
              <a:t>To exit an inner loop use</a:t>
            </a:r>
            <a:r>
              <a:rPr lang="en-US" noProof="1">
                <a:solidFill>
                  <a:srgbClr val="003399"/>
                </a:solidFill>
              </a:rPr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</a:p>
          <a:p>
            <a:pPr marL="355600" indent="-355600">
              <a:lnSpc>
                <a:spcPct val="100000"/>
              </a:lnSpc>
            </a:pPr>
            <a:r>
              <a:rPr lang="en-US" noProof="1"/>
              <a:t>To exit outer loops use</a:t>
            </a:r>
            <a:r>
              <a:rPr lang="en-US" noProof="1">
                <a:solidFill>
                  <a:srgbClr val="003399"/>
                </a:solidFill>
              </a:rPr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  <a:r>
              <a:rPr lang="en-US" noProof="1"/>
              <a:t> with a label</a:t>
            </a:r>
            <a:endParaRPr lang="en-US" dirty="0"/>
          </a:p>
          <a:p>
            <a:pPr marL="703263" lvl="1" indent="-355600">
              <a:lnSpc>
                <a:spcPct val="100000"/>
              </a:lnSpc>
            </a:pPr>
            <a:r>
              <a:rPr lang="en-US" dirty="0"/>
              <a:t>Avoid using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  <a:r>
              <a:rPr lang="en-US" dirty="0" smtClean="0"/>
              <a:t>! (it is considered harmful)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6039891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C# Jump Statements – </a:t>
            </a:r>
            <a:r>
              <a:rPr lang="en-US" sz="3600" dirty="0" smtClean="0"/>
              <a:t>Example</a:t>
            </a:r>
            <a:endParaRPr lang="bg-BG" sz="3600" dirty="0"/>
          </a:p>
        </p:txBody>
      </p:sp>
      <p:sp>
        <p:nvSpPr>
          <p:cNvPr id="545796" name="Rectangle 4"/>
          <p:cNvSpPr>
            <a:spLocks noChangeArrowheads="1"/>
          </p:cNvSpPr>
          <p:nvPr/>
        </p:nvSpPr>
        <p:spPr bwMode="auto">
          <a:xfrm>
            <a:off x="755650" y="1114738"/>
            <a:ext cx="7632700" cy="528606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outerCounter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outer = 0; outer &lt; 10; outer++)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inner = 0; inner &lt; 10; inner++)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(inner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3 ==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continue;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(outer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break;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(inner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outer &gt;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goto breakOut;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outerCounter++;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breakOut:</a:t>
            </a:r>
          </a:p>
        </p:txBody>
      </p:sp>
      <p:sp>
        <p:nvSpPr>
          <p:cNvPr id="545799" name="Freeform 7"/>
          <p:cNvSpPr>
            <a:spLocks/>
          </p:cNvSpPr>
          <p:nvPr/>
        </p:nvSpPr>
        <p:spPr bwMode="auto">
          <a:xfrm>
            <a:off x="4184650" y="2533962"/>
            <a:ext cx="2620963" cy="882650"/>
          </a:xfrm>
          <a:custGeom>
            <a:avLst/>
            <a:gdLst/>
            <a:ahLst/>
            <a:cxnLst>
              <a:cxn ang="0">
                <a:pos x="0" y="487"/>
              </a:cxn>
              <a:cxn ang="0">
                <a:pos x="1106" y="466"/>
              </a:cxn>
              <a:cxn ang="0">
                <a:pos x="1564" y="353"/>
              </a:cxn>
              <a:cxn ang="0">
                <a:pos x="1628" y="0"/>
              </a:cxn>
            </a:cxnLst>
            <a:rect l="0" t="0" r="r" b="b"/>
            <a:pathLst>
              <a:path w="1651" h="488">
                <a:moveTo>
                  <a:pt x="0" y="487"/>
                </a:moveTo>
                <a:cubicBezTo>
                  <a:pt x="186" y="483"/>
                  <a:pt x="845" y="488"/>
                  <a:pt x="1106" y="466"/>
                </a:cubicBezTo>
                <a:cubicBezTo>
                  <a:pt x="1367" y="444"/>
                  <a:pt x="1477" y="431"/>
                  <a:pt x="1564" y="353"/>
                </a:cubicBezTo>
                <a:cubicBezTo>
                  <a:pt x="1651" y="275"/>
                  <a:pt x="1615" y="74"/>
                  <a:pt x="1628" y="0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5800" name="Freeform 8"/>
          <p:cNvSpPr>
            <a:spLocks/>
          </p:cNvSpPr>
          <p:nvPr/>
        </p:nvSpPr>
        <p:spPr bwMode="auto">
          <a:xfrm>
            <a:off x="3736294" y="4005942"/>
            <a:ext cx="3017837" cy="1378640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1253" y="30"/>
              </a:cxn>
              <a:cxn ang="0">
                <a:pos x="1806" y="189"/>
              </a:cxn>
              <a:cxn ang="0">
                <a:pos x="1805" y="562"/>
              </a:cxn>
              <a:cxn ang="0">
                <a:pos x="1230" y="745"/>
              </a:cxn>
              <a:cxn ang="0">
                <a:pos x="63" y="789"/>
              </a:cxn>
            </a:cxnLst>
            <a:rect l="0" t="0" r="r" b="b"/>
            <a:pathLst>
              <a:path w="1901" h="789">
                <a:moveTo>
                  <a:pt x="0" y="8"/>
                </a:moveTo>
                <a:cubicBezTo>
                  <a:pt x="211" y="12"/>
                  <a:pt x="952" y="0"/>
                  <a:pt x="1253" y="30"/>
                </a:cubicBezTo>
                <a:cubicBezTo>
                  <a:pt x="1554" y="60"/>
                  <a:pt x="1714" y="100"/>
                  <a:pt x="1806" y="189"/>
                </a:cubicBezTo>
                <a:cubicBezTo>
                  <a:pt x="1898" y="278"/>
                  <a:pt x="1901" y="469"/>
                  <a:pt x="1805" y="562"/>
                </a:cubicBezTo>
                <a:cubicBezTo>
                  <a:pt x="1709" y="655"/>
                  <a:pt x="1521" y="707"/>
                  <a:pt x="1230" y="745"/>
                </a:cubicBezTo>
                <a:cubicBezTo>
                  <a:pt x="940" y="783"/>
                  <a:pt x="306" y="780"/>
                  <a:pt x="63" y="789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5801" name="Freeform 9"/>
          <p:cNvSpPr>
            <a:spLocks/>
          </p:cNvSpPr>
          <p:nvPr/>
        </p:nvSpPr>
        <p:spPr bwMode="auto">
          <a:xfrm>
            <a:off x="2307772" y="4712313"/>
            <a:ext cx="3733800" cy="1329259"/>
          </a:xfrm>
          <a:custGeom>
            <a:avLst/>
            <a:gdLst/>
            <a:ahLst/>
            <a:cxnLst>
              <a:cxn ang="0">
                <a:pos x="1633" y="0"/>
              </a:cxn>
              <a:cxn ang="0">
                <a:pos x="2166" y="112"/>
              </a:cxn>
              <a:cxn ang="0">
                <a:pos x="2330" y="327"/>
              </a:cxn>
              <a:cxn ang="0">
                <a:pos x="2201" y="593"/>
              </a:cxn>
              <a:cxn ang="0">
                <a:pos x="1533" y="723"/>
              </a:cxn>
              <a:cxn ang="0">
                <a:pos x="0" y="756"/>
              </a:cxn>
            </a:cxnLst>
            <a:rect l="0" t="0" r="r" b="b"/>
            <a:pathLst>
              <a:path w="2336" h="756">
                <a:moveTo>
                  <a:pt x="1633" y="0"/>
                </a:moveTo>
                <a:cubicBezTo>
                  <a:pt x="1722" y="19"/>
                  <a:pt x="2050" y="58"/>
                  <a:pt x="2166" y="112"/>
                </a:cubicBezTo>
                <a:cubicBezTo>
                  <a:pt x="2282" y="166"/>
                  <a:pt x="2324" y="247"/>
                  <a:pt x="2330" y="327"/>
                </a:cubicBezTo>
                <a:cubicBezTo>
                  <a:pt x="2336" y="407"/>
                  <a:pt x="2334" y="527"/>
                  <a:pt x="2201" y="593"/>
                </a:cubicBezTo>
                <a:cubicBezTo>
                  <a:pt x="2068" y="659"/>
                  <a:pt x="1900" y="696"/>
                  <a:pt x="1533" y="723"/>
                </a:cubicBezTo>
                <a:cubicBezTo>
                  <a:pt x="1166" y="750"/>
                  <a:pt x="319" y="749"/>
                  <a:pt x="0" y="756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5802" name="AutoShape 10"/>
          <p:cNvSpPr>
            <a:spLocks noChangeArrowheads="1"/>
          </p:cNvSpPr>
          <p:nvPr/>
        </p:nvSpPr>
        <p:spPr bwMode="auto">
          <a:xfrm>
            <a:off x="381000" y="4162737"/>
            <a:ext cx="1290638" cy="527804"/>
          </a:xfrm>
          <a:prstGeom prst="wedgeRoundRectCallout">
            <a:avLst>
              <a:gd name="adj1" fmla="val 11904"/>
              <a:gd name="adj2" fmla="val 29676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Label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3870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799" grpId="0" animBg="1"/>
      <p:bldP spid="545800" grpId="0" animBg="1"/>
      <p:bldP spid="545801" grpId="0" animBg="1"/>
      <p:bldP spid="54580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Use While Loop?</a:t>
            </a:r>
            <a:endParaRPr lang="bg-BG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simplest and most frequently used loop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The repeat condition</a:t>
            </a:r>
            <a:endParaRPr lang="en-US" dirty="0">
              <a:cs typeface="Times New Roman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Returns a boolean result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Also called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loop condition</a:t>
            </a:r>
          </a:p>
        </p:txBody>
      </p:sp>
      <p:sp>
        <p:nvSpPr>
          <p:cNvPr id="428037" name="Rectangle 5"/>
          <p:cNvSpPr>
            <a:spLocks noChangeArrowheads="1"/>
          </p:cNvSpPr>
          <p:nvPr/>
        </p:nvSpPr>
        <p:spPr bwMode="auto">
          <a:xfrm>
            <a:off x="757238" y="1824176"/>
            <a:ext cx="755967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300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2688" y="1828800"/>
            <a:ext cx="674211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Loops – More Examples</a:t>
            </a:r>
            <a:endParaRPr lang="bg-BG" dirty="0"/>
          </a:p>
        </p:txBody>
      </p:sp>
      <p:pic>
        <p:nvPicPr>
          <p:cNvPr id="23554" name="Picture 2" descr="http://mpcarroll.com/photos/Wood-Spiral-Hor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60201"/>
              </a:clrFrom>
              <a:clrTo>
                <a:srgbClr val="06020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7800" y="3124200"/>
            <a:ext cx="6172200" cy="3124200"/>
          </a:xfrm>
          <a:prstGeom prst="roundRect">
            <a:avLst>
              <a:gd name="adj" fmla="val 50000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7888969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Loops – Examples</a:t>
            </a:r>
            <a:endParaRPr lang="bg-BG"/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all four digit numbers </a:t>
            </a:r>
            <a:r>
              <a:rPr lang="en-US" dirty="0" smtClean="0"/>
              <a:t>in format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ABCD</a:t>
            </a:r>
            <a:r>
              <a:rPr lang="en-US" dirty="0" smtClean="0"/>
              <a:t> </a:t>
            </a:r>
            <a:r>
              <a:rPr lang="en-US" dirty="0"/>
              <a:t>such that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+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 =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/>
              <a:t>+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dirty="0"/>
              <a:t> </a:t>
            </a:r>
            <a:r>
              <a:rPr lang="en-US" dirty="0" smtClean="0"/>
              <a:t>(known as happy </a:t>
            </a:r>
            <a:r>
              <a:rPr lang="en-US" dirty="0"/>
              <a:t>numbers)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bg-BG" dirty="0"/>
          </a:p>
        </p:txBody>
      </p:sp>
      <p:sp>
        <p:nvSpPr>
          <p:cNvPr id="492549" name="Rectangle 5"/>
          <p:cNvSpPr>
            <a:spLocks noChangeArrowheads="1"/>
          </p:cNvSpPr>
          <p:nvPr/>
        </p:nvSpPr>
        <p:spPr bwMode="auto">
          <a:xfrm>
            <a:off x="755650" y="2514600"/>
            <a:ext cx="7561263" cy="378103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a =1 ; a &lt;= 9; a++)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b = 0; b &lt;= 9; b++)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(int c = 0; c &lt;= 9; c++)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(int d = 0; d &lt;= 9; d++)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if (a + b == c + d)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Console.WriteLine("{0}{1}{2}{3}",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a, b, c, d);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2552" name="AutoShape 8"/>
          <p:cNvSpPr>
            <a:spLocks noChangeArrowheads="1"/>
          </p:cNvSpPr>
          <p:nvPr/>
        </p:nvSpPr>
        <p:spPr bwMode="auto">
          <a:xfrm>
            <a:off x="5715000" y="2278499"/>
            <a:ext cx="3024188" cy="1379101"/>
          </a:xfrm>
          <a:prstGeom prst="wedgeRoundRectCallout">
            <a:avLst>
              <a:gd name="adj1" fmla="val -40655"/>
              <a:gd name="adj2" fmla="val 6550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Can you improve this algorithm to use 3 loops only?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3097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5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1905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Happy Numbers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8390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0482" name="Picture 2" descr="http://i.ehow.com/images/GlobalPhoto/Articles/4519796/happyface_Full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52800" y="3733800"/>
            <a:ext cx="2286000" cy="2286000"/>
          </a:xfrm>
          <a:prstGeom prst="rect">
            <a:avLst/>
          </a:prstGeom>
          <a:noFill/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12134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 </a:t>
            </a:r>
            <a:r>
              <a:rPr lang="en-US" dirty="0" smtClean="0"/>
              <a:t>– Examples</a:t>
            </a:r>
            <a:endParaRPr lang="bg-BG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all combinations from TOTO 6/49</a:t>
            </a:r>
            <a:endParaRPr lang="bg-BG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409575" y="1981200"/>
            <a:ext cx="8353425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	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i1, i2, i3, i4, i5, i6;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(i1 = 1; i1 &lt;= 44; i1++)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(i2 = i1 + 1; i2 &lt;= 45; i2++)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(i3 = i2 + 1; i3 &lt;= 46; i3++)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(i4 = i3 + 1; i4 &lt;= 47; i4++)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for (i5 = i4 + 1; i5 &lt;= 48; i5++)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for (i6 = i5 + 1; i6 &lt;= 49; i6++)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Console.WriteLine("{0} {1} {2} {3} {4} {5}",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i1, i2, i3, i4, i5, i6);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	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5791200" y="1752600"/>
            <a:ext cx="3024188" cy="1804749"/>
          </a:xfrm>
          <a:prstGeom prst="wedgeRoundRectCallout">
            <a:avLst>
              <a:gd name="adj1" fmla="val -35301"/>
              <a:gd name="adj2" fmla="val 7288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Warning: execution of this code could take too long time.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297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www.stuttgarter-zeitung.de/media_fast/626/lottokugeln_260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981200" y="1060938"/>
            <a:ext cx="5029200" cy="29014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46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44958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TOTO 6/49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52096" y="538480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2082294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C# supports </a:t>
            </a:r>
            <a:r>
              <a:rPr lang="en-US" dirty="0" smtClean="0"/>
              <a:t>four </a:t>
            </a:r>
            <a:r>
              <a:rPr lang="en-US" dirty="0"/>
              <a:t>types of loops: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do-while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Nested loops can be used </a:t>
            </a:r>
            <a:r>
              <a:rPr lang="en-US" dirty="0"/>
              <a:t>to implement more complex logic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operators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,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/>
              <a:t> &amp;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  <a:r>
              <a:rPr lang="en-US" dirty="0"/>
              <a:t> </a:t>
            </a:r>
            <a:r>
              <a:rPr lang="en-US" dirty="0" smtClean="0"/>
              <a:t>can control </a:t>
            </a:r>
            <a:r>
              <a:rPr lang="en-US" dirty="0"/>
              <a:t>the loop execution</a:t>
            </a:r>
          </a:p>
        </p:txBody>
      </p:sp>
      <p:pic>
        <p:nvPicPr>
          <p:cNvPr id="4" name="Picture 2" descr="http://www.shallowsky.com/blog/images/NautilusCutawaySpiral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096000" y="2042236"/>
            <a:ext cx="2438400" cy="18439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512737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pic>
        <p:nvPicPr>
          <p:cNvPr id="10245" name="Picture 5" descr="C:\Trash\questionmark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20728820">
            <a:off x="6903562" y="4312763"/>
            <a:ext cx="1809750" cy="1809750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7" name="Picture 5" descr="C:\Trash\questionmark.pn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1085075">
            <a:off x="499034" y="4842435"/>
            <a:ext cx="1488273" cy="1488273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8" name="Picture 5" descr="C:\Trash\questionmark.png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3255387">
            <a:off x="3214058" y="3976059"/>
            <a:ext cx="2293316" cy="2293316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10247" name="Picture 7" descr="http://www.pixelatedpalette.com/images/174_Briar_Patch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17717" y="838200"/>
            <a:ext cx="5773683" cy="1962150"/>
          </a:xfrm>
          <a:prstGeom prst="roundRect">
            <a:avLst>
              <a:gd name="adj" fmla="val 50000"/>
            </a:avLst>
          </a:prstGeom>
          <a:noFill/>
          <a:effectLst>
            <a:softEdge rad="317500"/>
          </a:effectLst>
        </p:spPr>
      </p:pic>
      <p:sp>
        <p:nvSpPr>
          <p:cNvPr id="9" name="TextBox 5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4"/>
              </a:rPr>
              <a:t>http://academy.telerik.com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8536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10600" cy="5867400"/>
          </a:xfrm>
        </p:spPr>
        <p:txBody>
          <a:bodyPr/>
          <a:lstStyle/>
          <a:p>
            <a:pPr marL="447675" indent="-447675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/>
              <a:t>Write a program that prints all the numbers from 1 to N.</a:t>
            </a:r>
          </a:p>
          <a:p>
            <a:pPr marL="447675" indent="-447675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/>
              <a:t>Write a program that prints all </a:t>
            </a:r>
            <a:r>
              <a:rPr lang="en-US" sz="2800" dirty="0" smtClean="0"/>
              <a:t>the </a:t>
            </a:r>
            <a:r>
              <a:rPr lang="en-US" sz="2800" dirty="0"/>
              <a:t>numbers from 1 to N, that are not divisible by 3 and 7 at the same time.</a:t>
            </a:r>
          </a:p>
          <a:p>
            <a:pPr marL="447675" indent="-447675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/>
              <a:t>Write a program that reads from the console a sequence of N integer numbers and returns the minimal and maximal of them.</a:t>
            </a:r>
          </a:p>
          <a:p>
            <a:pPr marL="447675" indent="-447675">
              <a:lnSpc>
                <a:spcPct val="100000"/>
              </a:lnSpc>
              <a:buFontTx/>
              <a:buAutoNum type="arabicPeriod" startAt="4"/>
              <a:tabLst/>
            </a:pPr>
            <a:r>
              <a:rPr lang="en-US" sz="2800" dirty="0"/>
              <a:t>Write a program that calculates N!/K! for given N and K </a:t>
            </a:r>
            <a:r>
              <a:rPr lang="en-US" sz="2800"/>
              <a:t>(</a:t>
            </a:r>
            <a:r>
              <a:rPr lang="en-US" sz="2800" smtClean="0"/>
              <a:t>1&lt;K&lt;N).</a:t>
            </a:r>
            <a:endParaRPr lang="en-US" sz="2800" dirty="0"/>
          </a:p>
          <a:p>
            <a:pPr marL="447675" indent="-447675">
              <a:lnSpc>
                <a:spcPct val="100000"/>
              </a:lnSpc>
              <a:buFontTx/>
              <a:buAutoNum type="arabicPeriod" startAt="4"/>
              <a:tabLst/>
            </a:pPr>
            <a:r>
              <a:rPr lang="en-US" sz="2800" dirty="0"/>
              <a:t>Write a program that calculates N!*K! / (K-N)! for given N and K (1&lt;N&lt;K).</a:t>
            </a:r>
          </a:p>
        </p:txBody>
      </p:sp>
    </p:spTree>
    <p:extLst>
      <p:ext uri="{BB962C8B-B14F-4D97-AF65-F5344CB8AC3E}">
        <p14:creationId xmlns:p14="http://schemas.microsoft.com/office/powerpoint/2010/main" val="3095628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6"/>
              <a:tabLst/>
            </a:pPr>
            <a:r>
              <a:rPr lang="en-US" sz="2800" dirty="0"/>
              <a:t>Write a program that, for a </a:t>
            </a:r>
            <a:r>
              <a:rPr lang="en-US" sz="2800" dirty="0" smtClean="0"/>
              <a:t>given two </a:t>
            </a:r>
            <a:r>
              <a:rPr lang="en-US" sz="2800" dirty="0"/>
              <a:t>integer numbers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 and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dirty="0"/>
              <a:t>, calculates the sum</a:t>
            </a:r>
            <a:br>
              <a:rPr lang="en-US" sz="2800" dirty="0"/>
            </a:br>
            <a:r>
              <a:rPr lang="en-US" sz="2800" noProof="1">
                <a:latin typeface="Consolas" pitchFamily="49" charset="0"/>
                <a:cs typeface="Consolas" pitchFamily="49" charset="0"/>
              </a:rPr>
              <a:t>S = 1 + 1!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/X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2!/X</a:t>
            </a:r>
            <a:r>
              <a:rPr lang="en-US" sz="2800" baseline="30000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…</a:t>
            </a:r>
            <a:r>
              <a:rPr lang="en-US" sz="28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+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N!/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baseline="30000" noProof="1" smtClean="0">
                <a:latin typeface="Consolas" pitchFamily="49" charset="0"/>
                <a:cs typeface="Consolas" pitchFamily="49" charset="0"/>
              </a:rPr>
              <a:t>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6"/>
              <a:tabLst/>
            </a:pPr>
            <a:r>
              <a:rPr lang="en-US" sz="2800" dirty="0" smtClean="0"/>
              <a:t>Write a program that reads a number N and calculates the sum of the first N members of the sequence of Fibonacci: </a:t>
            </a:r>
            <a:r>
              <a:rPr lang="bg-BG" sz="2800" dirty="0" smtClean="0"/>
              <a:t>0, 1, 1, 2, 3, 5, 8, 13, 21, 34, 55, 89, 144, 233, 377, …</a:t>
            </a:r>
            <a:endParaRPr lang="en-US" sz="2800" dirty="0" smtClean="0"/>
          </a:p>
          <a:p>
            <a:pPr marL="520700" indent="0">
              <a:lnSpc>
                <a:spcPct val="100000"/>
              </a:lnSpc>
              <a:buNone/>
              <a:tabLst/>
            </a:pPr>
            <a:r>
              <a:rPr lang="en-US" sz="2800" dirty="0" smtClean="0"/>
              <a:t>Each member of the Fibonacci sequence (except the              first two) is a sum of the previous two members.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8"/>
              <a:tabLst/>
            </a:pPr>
            <a:r>
              <a:rPr lang="en-US" sz="2800" dirty="0" smtClean="0"/>
              <a:t>Write a program that calculates the greatest common divisor (GCD) of given two numbers. Use the Euclidean algorithm (find it in Internet).</a:t>
            </a:r>
            <a:endParaRPr lang="en-US" sz="2800" baseline="30000" noProof="1"/>
          </a:p>
        </p:txBody>
      </p:sp>
    </p:spTree>
    <p:extLst>
      <p:ext uri="{BB962C8B-B14F-4D97-AF65-F5344CB8AC3E}">
        <p14:creationId xmlns:p14="http://schemas.microsoft.com/office/powerpoint/2010/main" val="2766989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4886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542925" indent="-542925">
              <a:lnSpc>
                <a:spcPct val="100000"/>
              </a:lnSpc>
              <a:buFont typeface="+mj-lt"/>
              <a:buAutoNum type="arabicPeriod" startAt="9"/>
            </a:pPr>
            <a:r>
              <a:rPr lang="en-US" sz="2800" dirty="0" smtClean="0"/>
              <a:t>In </a:t>
            </a:r>
            <a:r>
              <a:rPr lang="en-US" sz="2800" dirty="0"/>
              <a:t>the </a:t>
            </a:r>
            <a:r>
              <a:rPr lang="en-US" sz="2800" dirty="0" smtClean="0"/>
              <a:t>combinatorial mathematics, </a:t>
            </a:r>
            <a:r>
              <a:rPr lang="en-US" sz="2800" dirty="0"/>
              <a:t>the Catalan numbers are calculated by the following formula</a:t>
            </a:r>
            <a:r>
              <a:rPr lang="en-US" sz="2800" dirty="0" smtClean="0"/>
              <a:t>:</a:t>
            </a:r>
          </a:p>
          <a:p>
            <a:pPr marL="627063" indent="-627063">
              <a:lnSpc>
                <a:spcPct val="100000"/>
              </a:lnSpc>
              <a:buFont typeface="+mj-lt"/>
              <a:buAutoNum type="arabicPeriod" startAt="9"/>
            </a:pPr>
            <a:endParaRPr lang="en-US" sz="2800" dirty="0"/>
          </a:p>
          <a:p>
            <a:pPr marL="627063" indent="-627063">
              <a:lnSpc>
                <a:spcPct val="100000"/>
              </a:lnSpc>
              <a:buFont typeface="+mj-lt"/>
              <a:buAutoNum type="arabicPeriod" startAt="9"/>
            </a:pPr>
            <a:endParaRPr lang="en-US" sz="2800" dirty="0"/>
          </a:p>
          <a:p>
            <a:pPr marL="533400" indent="-533400">
              <a:lnSpc>
                <a:spcPct val="100000"/>
              </a:lnSpc>
              <a:spcBef>
                <a:spcPts val="1800"/>
              </a:spcBef>
              <a:buFont typeface="+mj-lt"/>
              <a:buAutoNum type="arabicPeriod" startAt="9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program to calculate the </a:t>
            </a:r>
            <a:r>
              <a:rPr lang="en-US" sz="2800" dirty="0" smtClean="0"/>
              <a:t>N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Catalan </a:t>
            </a:r>
            <a:r>
              <a:rPr lang="en-US" sz="2800" dirty="0"/>
              <a:t>number by given N</a:t>
            </a:r>
            <a:r>
              <a:rPr lang="en-US" sz="2800" dirty="0" smtClean="0"/>
              <a:t>.</a:t>
            </a:r>
          </a:p>
          <a:p>
            <a:pPr marL="542925" lvl="0" indent="-542925">
              <a:lnSpc>
                <a:spcPct val="100000"/>
              </a:lnSpc>
              <a:buClr>
                <a:srgbClr val="46A6BD">
                  <a:lumMod val="40000"/>
                  <a:lumOff val="60000"/>
                </a:srgbClr>
              </a:buClr>
              <a:buFont typeface="+mj-lt"/>
              <a:buAutoNum type="arabicPeriod" startAt="9"/>
            </a:pPr>
            <a:r>
              <a:rPr lang="en-US" sz="2800" dirty="0" smtClean="0"/>
              <a:t>Write a program that prints all possible cards from a standard deck of 52 cards (without jokers). The cards should be printed with their English names. Use nested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dirty="0" smtClean="0"/>
              <a:t> loops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sz="2800" dirty="0" smtClean="0"/>
              <a:t>.</a:t>
            </a:r>
          </a:p>
        </p:txBody>
      </p:sp>
      <p:pic>
        <p:nvPicPr>
          <p:cNvPr id="548870" name="Picture 6" descr="C_n = \frac{1}{n+1}{2n\choose n} = \frac{(2n)!}{(n+1)!\,n!} \qquad\mbox{ for }n\ge 0."/>
          <p:cNvPicPr>
            <a:picLocks noChangeAspect="1" noChangeArrowheads="1"/>
          </p:cNvPicPr>
          <p:nvPr/>
        </p:nvPicPr>
        <p:blipFill>
          <a:blip r:embed="rId2" cstate="screen"/>
          <a:srcRect l="-2236" t="-12500" r="-1751" b="-7292"/>
          <a:stretch>
            <a:fillRect/>
          </a:stretch>
        </p:blipFill>
        <p:spPr bwMode="auto">
          <a:xfrm>
            <a:off x="1066800" y="2190750"/>
            <a:ext cx="7086600" cy="109537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64260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 – How It Works?</a:t>
            </a:r>
            <a:endParaRPr lang="bg-BG" dirty="0"/>
          </a:p>
        </p:txBody>
      </p:sp>
      <p:grpSp>
        <p:nvGrpSpPr>
          <p:cNvPr id="31" name="Group 30"/>
          <p:cNvGrpSpPr/>
          <p:nvPr/>
        </p:nvGrpSpPr>
        <p:grpSpPr>
          <a:xfrm>
            <a:off x="1884363" y="2133600"/>
            <a:ext cx="5049837" cy="3276600"/>
            <a:chOff x="1547812" y="2057400"/>
            <a:chExt cx="5049837" cy="3276600"/>
          </a:xfrm>
        </p:grpSpPr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2971800" y="3599850"/>
              <a:ext cx="935038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true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8" name="AutoShape 4"/>
            <p:cNvSpPr>
              <a:spLocks noChangeArrowheads="1"/>
            </p:cNvSpPr>
            <p:nvPr/>
          </p:nvSpPr>
          <p:spPr bwMode="auto">
            <a:xfrm>
              <a:off x="1905000" y="2551113"/>
              <a:ext cx="3887787" cy="1030287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condition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Line 5"/>
            <p:cNvSpPr>
              <a:spLocks noChangeShapeType="1"/>
            </p:cNvSpPr>
            <p:nvPr/>
          </p:nvSpPr>
          <p:spPr bwMode="auto">
            <a:xfrm>
              <a:off x="3848100" y="3581400"/>
              <a:ext cx="0" cy="48260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6"/>
            <p:cNvSpPr txBox="1">
              <a:spLocks noChangeArrowheads="1"/>
            </p:cNvSpPr>
            <p:nvPr/>
          </p:nvSpPr>
          <p:spPr bwMode="auto">
            <a:xfrm>
              <a:off x="2552700" y="4064000"/>
              <a:ext cx="2519362" cy="719138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statement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Line 7"/>
            <p:cNvSpPr>
              <a:spLocks noChangeShapeType="1"/>
            </p:cNvSpPr>
            <p:nvPr/>
          </p:nvSpPr>
          <p:spPr bwMode="auto">
            <a:xfrm>
              <a:off x="3848100" y="4783138"/>
              <a:ext cx="0" cy="5508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 flipH="1">
              <a:off x="3845719" y="4988720"/>
              <a:ext cx="267970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0"/>
            <p:cNvSpPr>
              <a:spLocks noChangeShapeType="1"/>
            </p:cNvSpPr>
            <p:nvPr/>
          </p:nvSpPr>
          <p:spPr bwMode="auto">
            <a:xfrm>
              <a:off x="5734049" y="3067250"/>
              <a:ext cx="792953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12"/>
            <p:cNvSpPr txBox="1">
              <a:spLocks noChangeArrowheads="1"/>
            </p:cNvSpPr>
            <p:nvPr/>
          </p:nvSpPr>
          <p:spPr bwMode="auto">
            <a:xfrm>
              <a:off x="5732462" y="2703031"/>
              <a:ext cx="865187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false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3848100" y="2057400"/>
              <a:ext cx="0" cy="495300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  <a:headE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26" name="Line 9"/>
            <p:cNvSpPr>
              <a:spLocks noChangeShapeType="1"/>
            </p:cNvSpPr>
            <p:nvPr/>
          </p:nvSpPr>
          <p:spPr bwMode="auto">
            <a:xfrm>
              <a:off x="6513512" y="3063875"/>
              <a:ext cx="0" cy="193675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8"/>
            <p:cNvSpPr>
              <a:spLocks noChangeShapeType="1"/>
            </p:cNvSpPr>
            <p:nvPr/>
          </p:nvSpPr>
          <p:spPr bwMode="auto">
            <a:xfrm flipV="1">
              <a:off x="1551694" y="2223844"/>
              <a:ext cx="2283706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0"/>
            <p:cNvSpPr>
              <a:spLocks noChangeShapeType="1"/>
            </p:cNvSpPr>
            <p:nvPr/>
          </p:nvSpPr>
          <p:spPr bwMode="auto">
            <a:xfrm flipH="1" flipV="1">
              <a:off x="1547812" y="4408202"/>
              <a:ext cx="1000125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9"/>
            <p:cNvSpPr>
              <a:spLocks noChangeShapeType="1"/>
            </p:cNvSpPr>
            <p:nvPr/>
          </p:nvSpPr>
          <p:spPr bwMode="auto">
            <a:xfrm flipH="1" flipV="1">
              <a:off x="1556835" y="2209800"/>
              <a:ext cx="0" cy="220980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190020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3850" y="1268413"/>
            <a:ext cx="8351838" cy="2312987"/>
          </a:xfrm>
          <a:prstGeom prst="rect">
            <a:avLst/>
          </a:prstGeom>
        </p:spPr>
        <p:txBody>
          <a:bodyPr/>
          <a:lstStyle/>
          <a:p>
            <a:pPr marL="514350" marR="0" lvl="0" indent="-514350" algn="l" defTabSz="914400" rtl="0" eaLnBrk="0" fontAlgn="base" latinLnBrk="0" hangingPunct="0">
              <a:spcBef>
                <a:spcPts val="18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12"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Write a program that reads from the console a positive integer number N (N &lt; 20) and outputs a matrix like the following:</a:t>
            </a:r>
          </a:p>
          <a:p>
            <a:pPr marL="514350" marR="0" lvl="0" indent="-514350" algn="l" defTabSz="914400" rtl="0" eaLnBrk="0" fontAlgn="base" latinLnBrk="0" hangingPunct="0">
              <a:spcBef>
                <a:spcPts val="18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	N = 3			N = 4</a:t>
            </a:r>
            <a:endParaRPr kumimoji="0" lang="bg-BG" sz="28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8" name="Group 134"/>
          <p:cNvGraphicFramePr>
            <a:graphicFrameLocks noGrp="1"/>
          </p:cNvGraphicFramePr>
          <p:nvPr>
            <p:ph idx="1"/>
          </p:nvPr>
        </p:nvGraphicFramePr>
        <p:xfrm>
          <a:off x="914400" y="3810000"/>
          <a:ext cx="1828800" cy="17145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1403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134"/>
          <p:cNvGraphicFramePr>
            <a:graphicFrameLocks/>
          </p:cNvGraphicFramePr>
          <p:nvPr/>
        </p:nvGraphicFramePr>
        <p:xfrm>
          <a:off x="4038600" y="3810635"/>
          <a:ext cx="2133600" cy="2157984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1403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16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3"/>
              <a:tabLst/>
            </a:pPr>
            <a:r>
              <a:rPr lang="en-US" sz="2800" dirty="0" smtClean="0"/>
              <a:t>* Write a program that calculates for given N how many trailing zeros present at the end of the number N!. Examples:</a:t>
            </a:r>
          </a:p>
          <a:p>
            <a:pPr marL="714375" indent="-714375">
              <a:lnSpc>
                <a:spcPct val="100000"/>
              </a:lnSpc>
              <a:buNone/>
              <a:tabLst/>
            </a:pPr>
            <a:r>
              <a:rPr lang="en-US" sz="2600" dirty="0" smtClean="0"/>
              <a:t>	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N = 10 </a:t>
            </a:r>
            <a:r>
              <a:rPr lang="en-US" sz="26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N! = 36288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00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2</a:t>
            </a:r>
          </a:p>
          <a:p>
            <a:pPr marL="714375" indent="-714375">
              <a:lnSpc>
                <a:spcPct val="100000"/>
              </a:lnSpc>
              <a:buNone/>
              <a:tabLst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	N = 20 </a:t>
            </a:r>
            <a:r>
              <a:rPr lang="en-US" sz="26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N! = 243290200817664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0000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4</a:t>
            </a:r>
          </a:p>
          <a:p>
            <a:pPr marL="447675" indent="-447675">
              <a:lnSpc>
                <a:spcPct val="100000"/>
              </a:lnSpc>
              <a:buNone/>
              <a:tabLst>
                <a:tab pos="447675" algn="l"/>
              </a:tabLst>
            </a:pPr>
            <a:r>
              <a:rPr lang="en-US" sz="2800" dirty="0" smtClean="0"/>
              <a:t>	Does your program work for N = 50 000?</a:t>
            </a:r>
          </a:p>
          <a:p>
            <a:pPr marL="447675" indent="-447675">
              <a:lnSpc>
                <a:spcPct val="100000"/>
              </a:lnSpc>
              <a:buNone/>
              <a:tabLst>
                <a:tab pos="447675" algn="l"/>
              </a:tabLst>
            </a:pPr>
            <a:r>
              <a:rPr lang="en-US" sz="2800" dirty="0" smtClean="0"/>
              <a:t>	Hint: The trailing zeros in N! are equal to the number of its prime divisors of value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 smtClean="0"/>
              <a:t>. Think why!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46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4"/>
            </a:pPr>
            <a:r>
              <a:rPr lang="en-US" sz="2800" dirty="0" smtClean="0"/>
              <a:t>* Write a program that reads a positive integer number N (N &lt; 20) from console and outputs in the console the numbers 1 ... N numbers arranged as a spiral.</a:t>
            </a:r>
          </a:p>
          <a:p>
            <a:pPr marL="514350" indent="-514350">
              <a:lnSpc>
                <a:spcPct val="100000"/>
              </a:lnSpc>
              <a:buNone/>
            </a:pPr>
            <a:r>
              <a:rPr lang="en-US" sz="2800" dirty="0" smtClean="0"/>
              <a:t>		Example for N = 4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graphicFrame>
        <p:nvGraphicFramePr>
          <p:cNvPr id="6" name="Group 134"/>
          <p:cNvGraphicFramePr>
            <a:graphicFrameLocks/>
          </p:cNvGraphicFramePr>
          <p:nvPr/>
        </p:nvGraphicFramePr>
        <p:xfrm>
          <a:off x="876300" y="3886200"/>
          <a:ext cx="2590800" cy="2157984"/>
        </p:xfrm>
        <a:graphic>
          <a:graphicData uri="http://schemas.openxmlformats.org/drawingml/2006/table">
            <a:tbl>
              <a:tblPr/>
              <a:tblGrid>
                <a:gridCol w="678180"/>
                <a:gridCol w="678180"/>
                <a:gridCol w="678180"/>
                <a:gridCol w="556260"/>
              </a:tblGrid>
              <a:tr h="1403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01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 Loop – Example</a:t>
            </a:r>
            <a:endParaRPr lang="bg-BG"/>
          </a:p>
        </p:txBody>
      </p:sp>
      <p:sp>
        <p:nvSpPr>
          <p:cNvPr id="506884" name="Rectangle 4"/>
          <p:cNvSpPr>
            <a:spLocks noChangeArrowheads="1"/>
          </p:cNvSpPr>
          <p:nvPr/>
        </p:nvSpPr>
        <p:spPr bwMode="auto">
          <a:xfrm>
            <a:off x="611188" y="1219200"/>
            <a:ext cx="7921625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counter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counter &lt; 10)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Console.WriteLine("Number : {0}", counter);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counter++;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06886" name="Picture 6"/>
          <p:cNvPicPr>
            <a:picLocks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11188" y="3787775"/>
            <a:ext cx="7877175" cy="2593975"/>
          </a:xfrm>
          <a:prstGeom prst="roundRect">
            <a:avLst>
              <a:gd name="adj" fmla="val 2481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948406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3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300667" y="4267200"/>
            <a:ext cx="6480175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while(…)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5267325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Examples</a:t>
            </a:r>
          </a:p>
        </p:txBody>
      </p:sp>
      <p:pic>
        <p:nvPicPr>
          <p:cNvPr id="74756" name="Picture 4" descr="http://www.thelivingmoon.com/43ancients/04images/Sun/traceloop1jpg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752600" y="1060269"/>
            <a:ext cx="5486400" cy="2978331"/>
          </a:xfrm>
          <a:prstGeom prst="roundRect">
            <a:avLst>
              <a:gd name="adj" fmla="val 29139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916285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 1..N – Example</a:t>
            </a:r>
            <a:endParaRPr lang="bg-BG"/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52512"/>
            <a:ext cx="8496300" cy="10810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Calculate and print the sum of the first N </a:t>
            </a:r>
            <a:r>
              <a:rPr lang="en-US" dirty="0" smtClean="0"/>
              <a:t>natural numbers</a:t>
            </a:r>
            <a:endParaRPr lang="bg-BG" dirty="0"/>
          </a:p>
        </p:txBody>
      </p:sp>
      <p:sp>
        <p:nvSpPr>
          <p:cNvPr id="438277" name="Rectangle 5"/>
          <p:cNvSpPr>
            <a:spLocks noChangeArrowheads="1"/>
          </p:cNvSpPr>
          <p:nvPr/>
        </p:nvSpPr>
        <p:spPr bwMode="auto">
          <a:xfrm>
            <a:off x="685800" y="2209800"/>
            <a:ext cx="77724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Console.Write("n = 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=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("The sum 1");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 &lt; n)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number++;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sum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number 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("+{0}",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 = {0}", sum);</a:t>
            </a:r>
          </a:p>
        </p:txBody>
      </p:sp>
    </p:spTree>
    <p:extLst>
      <p:ext uri="{BB962C8B-B14F-4D97-AF65-F5344CB8AC3E}">
        <p14:creationId xmlns:p14="http://schemas.microsoft.com/office/powerpoint/2010/main" val="42307043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1008</TotalTime>
  <Words>2869</Words>
  <Application>Microsoft Office PowerPoint</Application>
  <PresentationFormat>On-screen Show (4:3)</PresentationFormat>
  <Paragraphs>556</Paragraphs>
  <Slides>62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Telerik Academy theme</vt:lpstr>
      <vt:lpstr>Loops</vt:lpstr>
      <vt:lpstr>Table of Contents</vt:lpstr>
      <vt:lpstr>What Is Loop?</vt:lpstr>
      <vt:lpstr>Using while(…) Loop</vt:lpstr>
      <vt:lpstr>How To Use While Loop?</vt:lpstr>
      <vt:lpstr>While Loop – How It Works?</vt:lpstr>
      <vt:lpstr>While Loop – Example</vt:lpstr>
      <vt:lpstr>while(…)</vt:lpstr>
      <vt:lpstr>Sum 1..N – Example</vt:lpstr>
      <vt:lpstr>Calculating Sum 1..N</vt:lpstr>
      <vt:lpstr>Prime Number – Example</vt:lpstr>
      <vt:lpstr>Checking Whether a Number Is Prime</vt:lpstr>
      <vt:lpstr>Using break Operator</vt:lpstr>
      <vt:lpstr>Calculating Factorial</vt:lpstr>
      <vt:lpstr>do { … }  while (…) Loop</vt:lpstr>
      <vt:lpstr>Using Do-While Loop</vt:lpstr>
      <vt:lpstr>Do-While Statement</vt:lpstr>
      <vt:lpstr>do { … }  while (…)</vt:lpstr>
      <vt:lpstr>Factorial – Example</vt:lpstr>
      <vt:lpstr>Factorial with BigInteger – Example</vt:lpstr>
      <vt:lpstr>Factorial (do ... while)</vt:lpstr>
      <vt:lpstr>Product[N..M] – Example</vt:lpstr>
      <vt:lpstr>Product of the Numbers in the Interval [n..m]</vt:lpstr>
      <vt:lpstr>for Loops</vt:lpstr>
      <vt:lpstr>For Loops</vt:lpstr>
      <vt:lpstr>The Initialization Expression</vt:lpstr>
      <vt:lpstr>The Test Expression</vt:lpstr>
      <vt:lpstr>The Update Expression</vt:lpstr>
      <vt:lpstr>for Loop</vt:lpstr>
      <vt:lpstr>Simple for Loop – Example</vt:lpstr>
      <vt:lpstr>Complex for Loop – Example</vt:lpstr>
      <vt:lpstr>For Loops</vt:lpstr>
      <vt:lpstr>N^M – Example</vt:lpstr>
      <vt:lpstr>Calculating N^M</vt:lpstr>
      <vt:lpstr>Using continue Operator</vt:lpstr>
      <vt:lpstr>Using continue Operator</vt:lpstr>
      <vt:lpstr>foreach Loop</vt:lpstr>
      <vt:lpstr>For Loops</vt:lpstr>
      <vt:lpstr>foreach Loop – Example</vt:lpstr>
      <vt:lpstr>foreach Loop</vt:lpstr>
      <vt:lpstr>Nested Loops</vt:lpstr>
      <vt:lpstr>What Is Nested Loop?</vt:lpstr>
      <vt:lpstr>Nested Loops</vt:lpstr>
      <vt:lpstr>Triangle – Example</vt:lpstr>
      <vt:lpstr>Triangle</vt:lpstr>
      <vt:lpstr>Primes[N, M] – Example</vt:lpstr>
      <vt:lpstr>Primes in Range [n, m]</vt:lpstr>
      <vt:lpstr>C# Jump Statements</vt:lpstr>
      <vt:lpstr>C# Jump Statements – Example</vt:lpstr>
      <vt:lpstr>Loops – More Examples</vt:lpstr>
      <vt:lpstr>Nested Loops – Examples</vt:lpstr>
      <vt:lpstr>Happy Numbers</vt:lpstr>
      <vt:lpstr>Nested Loops – Examples</vt:lpstr>
      <vt:lpstr>TOTO 6/49</vt:lpstr>
      <vt:lpstr>Summary</vt:lpstr>
      <vt:lpstr>Loops</vt:lpstr>
      <vt:lpstr>Exercises</vt:lpstr>
      <vt:lpstr>Exercises (2)</vt:lpstr>
      <vt:lpstr>Exercises (3)</vt:lpstr>
      <vt:lpstr>Exercises (4)</vt:lpstr>
      <vt:lpstr>Exercises (5)</vt:lpstr>
      <vt:lpstr>Exercises (6)</vt:lpstr>
    </vt:vector>
  </TitlesOfParts>
  <Company>Telerik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Ivaylo Kenov</cp:lastModifiedBy>
  <cp:revision>253</cp:revision>
  <dcterms:created xsi:type="dcterms:W3CDTF">2014-04-02T11:15:51Z</dcterms:created>
  <dcterms:modified xsi:type="dcterms:W3CDTF">2014-10-15T11:31:12Z</dcterms:modified>
</cp:coreProperties>
</file>