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33"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70" d="100"/>
          <a:sy n="70" d="100"/>
        </p:scale>
        <p:origin x="12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16-Oct-14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16-Oct-14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CA3FD5-FD3F-4C79-A80B-E275BA2DB07B}" type="slidenum">
              <a:rPr lang="en-US"/>
              <a:pPr/>
              <a:t>31</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322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35</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7184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36</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8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BAAA9F8-CCF5-4E25-AD2C-8F006C88416B}" type="slidenum">
              <a:rPr lang="en-US"/>
              <a:pPr/>
              <a:t>38</a:t>
            </a:fld>
            <a:r>
              <a:rPr lang="en-US" dirty="0"/>
              <a:t>##</a:t>
            </a: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3257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40</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9816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43</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6287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2D76B48-857F-4E3A-B30D-EFD8DEDF63DB}" type="slidenum">
              <a:rPr lang="en-US"/>
              <a:pPr/>
              <a:t>49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52175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51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53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28236FC-7460-47B5-8E5C-2AF21A4EC5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984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182BDED-90FC-4B07-A4AE-5C0AABA2B497}" type="slidenum">
              <a:rPr lang="en-US"/>
              <a:pPr/>
              <a:t>4</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02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C72624-484E-4601-9E8A-6AA48CB11F9F}" type="slidenum">
              <a:rPr lang="en-US"/>
              <a:pPr/>
              <a:t>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408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13</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63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14</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152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D98A618-929C-404A-86C7-6B369336850D}" type="slidenum">
              <a:rPr lang="en-US"/>
              <a:pPr/>
              <a:t>20</a:t>
            </a:fld>
            <a:r>
              <a:rPr lang="en-US" dirty="0"/>
              <a:t>##</a:t>
            </a: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5065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CE93A6-FA01-421A-9A1A-9D030E5B8DE9}" type="slidenum">
              <a:rPr lang="en-US"/>
              <a:pPr/>
              <a:t>22</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5348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5E64494-E13B-4300-AA68-72227FFCA007}" type="slidenum">
              <a:rPr lang="en-US"/>
              <a:pPr/>
              <a:t>25</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939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hoolacademy.telerik.com/" TargetMode="External"/><Relationship Id="rId3" Type="http://schemas.openxmlformats.org/officeDocument/2006/relationships/hyperlink" Target="http://csharpfundamentals.telerik.com/" TargetMode="External"/><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3.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forums.academy.telerik.com/" TargetMode="External"/><Relationship Id="rId10" Type="http://schemas.openxmlformats.org/officeDocument/2006/relationships/image" Target="../media/image45.png"/><Relationship Id="rId4" Type="http://schemas.openxmlformats.org/officeDocument/2006/relationships/hyperlink" Target="http://www.facebook.com/telerikacademy" TargetMode="Externa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Methods</a:t>
            </a:r>
          </a:p>
        </p:txBody>
      </p:sp>
      <p:sp>
        <p:nvSpPr>
          <p:cNvPr id="3" name="Subtitle 2"/>
          <p:cNvSpPr>
            <a:spLocks noGrp="1"/>
          </p:cNvSpPr>
          <p:nvPr>
            <p:ph type="subTitle" idx="1"/>
          </p:nvPr>
        </p:nvSpPr>
        <p:spPr>
          <a:xfrm>
            <a:off x="457200" y="3317080"/>
            <a:ext cx="8229600" cy="569120"/>
          </a:xfrm>
        </p:spPr>
        <p:txBody>
          <a:bodyPr/>
          <a:lstStyle/>
          <a:p>
            <a:r>
              <a:rPr lang="en-US" dirty="0"/>
              <a:t>Subroutines in Computer Programming</a:t>
            </a:r>
          </a:p>
        </p:txBody>
      </p:sp>
      <p:sp>
        <p:nvSpPr>
          <p:cNvPr id="12" name="TextBox 10"/>
          <p:cNvSpPr txBox="1"/>
          <p:nvPr/>
        </p:nvSpPr>
        <p:spPr>
          <a:xfrm rot="21402176">
            <a:off x="694595" y="7649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3"/>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901544" y="511628"/>
            <a:ext cx="1690210" cy="1611475"/>
          </a:xfrm>
          <a:prstGeom prst="rect">
            <a:avLst/>
          </a:prstGeom>
        </p:spPr>
      </p:pic>
      <p:pic>
        <p:nvPicPr>
          <p:cNvPr id="20" name="Picture 2" descr="http://www.iskouk.org/images/digital_brain.png"/>
          <p:cNvPicPr>
            <a:picLocks noChangeAspect="1" noChangeArrowheads="1"/>
          </p:cNvPicPr>
          <p:nvPr/>
        </p:nvPicPr>
        <p:blipFill>
          <a:blip r:embed="rId5" cstate="screen">
            <a:lum bright="10000" contrast="20000"/>
          </a:blip>
          <a:srcRect/>
          <a:stretch>
            <a:fillRect/>
          </a:stretch>
        </p:blipFill>
        <p:spPr bwMode="auto">
          <a:xfrm>
            <a:off x="4267200" y="4495800"/>
            <a:ext cx="4363496" cy="1848896"/>
          </a:xfrm>
          <a:prstGeom prst="roundRect">
            <a:avLst>
              <a:gd name="adj" fmla="val 12080"/>
            </a:avLst>
          </a:prstGeom>
          <a:noFill/>
          <a:effectLst>
            <a:softEdge rad="31750"/>
          </a:effectLst>
        </p:spPr>
      </p:pic>
      <p:pic>
        <p:nvPicPr>
          <p:cNvPr id="17" name="Picture 5"/>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50229" y="4617775"/>
            <a:ext cx="1476780" cy="16110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descr="http://blogs.aspect.com/wp-content/uploads/2009/09/Building-Blocks1.JPG"/>
          <p:cNvPicPr>
            <a:picLocks noChangeAspect="1" noChangeArrowheads="1"/>
          </p:cNvPicPr>
          <p:nvPr/>
        </p:nvPicPr>
        <p:blipFill>
          <a:blip r:embed="rId7" cstate="screen">
            <a:clrChange>
              <a:clrFrom>
                <a:srgbClr val="FFFFFF"/>
              </a:clrFrom>
              <a:clrTo>
                <a:srgbClr val="FFFFFF">
                  <a:alpha val="0"/>
                </a:srgbClr>
              </a:clrTo>
            </a:clrChange>
          </a:blip>
          <a:srcRect/>
          <a:stretch>
            <a:fillRect/>
          </a:stretch>
        </p:blipFill>
        <p:spPr bwMode="auto">
          <a:xfrm rot="20328255" flipH="1">
            <a:off x="896794" y="1372758"/>
            <a:ext cx="2464098" cy="1871306"/>
          </a:xfrm>
          <a:prstGeom prst="rect">
            <a:avLst/>
          </a:prstGeom>
          <a:noFill/>
          <a:effectLst>
            <a:softEdge rad="31750"/>
          </a:effectLst>
        </p:spPr>
      </p:pic>
      <p:sp>
        <p:nvSpPr>
          <p:cNvPr id="22" name="Text Placeholder 6"/>
          <p:cNvSpPr>
            <a:spLocks noGrp="1"/>
          </p:cNvSpPr>
          <p:nvPr/>
        </p:nvSpPr>
        <p:spPr>
          <a:xfrm>
            <a:off x="219536" y="5556243"/>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School Academy</a:t>
            </a:r>
            <a:endParaRPr lang="en-US" dirty="0"/>
          </a:p>
        </p:txBody>
      </p:sp>
      <p:sp>
        <p:nvSpPr>
          <p:cNvPr id="23" name="Text Placeholder 7"/>
          <p:cNvSpPr>
            <a:spLocks noGrp="1"/>
          </p:cNvSpPr>
          <p:nvPr/>
        </p:nvSpPr>
        <p:spPr>
          <a:xfrm>
            <a:off x="219537" y="5861043"/>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8"/>
              </a:rPr>
              <a:t>http</a:t>
            </a:r>
            <a:r>
              <a:rPr lang="en-US" dirty="0" smtClean="0">
                <a:hlinkClick r:id="rId8"/>
              </a:rPr>
              <a:t>://schoolacademy.telerik.com</a:t>
            </a:r>
            <a:r>
              <a:rPr lang="en-US" dirty="0"/>
              <a:t> </a:t>
            </a:r>
            <a:endParaRPr lang="en-US" dirty="0"/>
          </a:p>
        </p:txBody>
      </p:sp>
      <p:sp>
        <p:nvSpPr>
          <p:cNvPr id="24" name="Text Placeholder 13"/>
          <p:cNvSpPr>
            <a:spLocks noGrp="1"/>
          </p:cNvSpPr>
          <p:nvPr/>
        </p:nvSpPr>
        <p:spPr>
          <a:xfrm>
            <a:off x="219537" y="5181600"/>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C# Fundamentals – Part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81200"/>
            <a:ext cx="8229600" cy="685800"/>
          </a:xfrm>
        </p:spPr>
        <p:txBody>
          <a:bodyPr/>
          <a:lstStyle/>
          <a:p>
            <a:r>
              <a:rPr lang="en-US" dirty="0" smtClean="0"/>
              <a:t>Calling Methods</a:t>
            </a:r>
            <a:endParaRPr lang="en-US" dirty="0"/>
          </a:p>
        </p:txBody>
      </p:sp>
      <p:pic>
        <p:nvPicPr>
          <p:cNvPr id="31746" name="Picture 2" descr="http://www.launchlab.co.uk/manager/tinymce/jscripts/tiny_mce/plugins/imagemanager/files/keyboard1.jpg"/>
          <p:cNvPicPr>
            <a:picLocks noChangeAspect="1" noChangeArrowheads="1"/>
          </p:cNvPicPr>
          <p:nvPr/>
        </p:nvPicPr>
        <p:blipFill>
          <a:blip r:embed="rId2" cstate="screen"/>
          <a:srcRect/>
          <a:stretch>
            <a:fillRect/>
          </a:stretch>
        </p:blipFill>
        <p:spPr bwMode="auto">
          <a:xfrm>
            <a:off x="2438400" y="3200400"/>
            <a:ext cx="4267200" cy="2362200"/>
          </a:xfrm>
          <a:prstGeom prst="roundRect">
            <a:avLst>
              <a:gd name="adj" fmla="val 8159"/>
            </a:avLst>
          </a:prstGeom>
          <a:noFill/>
        </p:spPr>
      </p:pic>
    </p:spTree>
    <p:extLst>
      <p:ext uri="{BB962C8B-B14F-4D97-AF65-F5344CB8AC3E}">
        <p14:creationId xmlns:p14="http://schemas.microsoft.com/office/powerpoint/2010/main" val="124745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Calling </a:t>
            </a:r>
            <a:r>
              <a:rPr lang="en-US" dirty="0" smtClean="0"/>
              <a:t>Methods</a:t>
            </a:r>
            <a:endParaRPr lang="bg-BG" dirty="0"/>
          </a:p>
        </p:txBody>
      </p:sp>
      <p:sp>
        <p:nvSpPr>
          <p:cNvPr id="443395" name="Rectangle 3"/>
          <p:cNvSpPr>
            <a:spLocks noGrp="1" noChangeArrowheads="1"/>
          </p:cNvSpPr>
          <p:nvPr>
            <p:ph idx="1"/>
          </p:nvPr>
        </p:nvSpPr>
        <p:spPr/>
        <p:txBody>
          <a:bodyPr/>
          <a:lstStyle/>
          <a:p>
            <a:r>
              <a:rPr lang="en-US" dirty="0"/>
              <a:t>To call a method, simply </a:t>
            </a:r>
            <a:r>
              <a:rPr lang="en-US" dirty="0" smtClean="0"/>
              <a:t>use:</a:t>
            </a:r>
            <a:endParaRPr lang="en-US" dirty="0"/>
          </a:p>
          <a:p>
            <a:pPr marL="871538" lvl="1" indent="-514350">
              <a:buFont typeface="+mj-lt"/>
              <a:buAutoNum type="arabicPeriod"/>
            </a:pPr>
            <a:r>
              <a:rPr lang="en-US" dirty="0" smtClean="0"/>
              <a:t>The </a:t>
            </a:r>
            <a:r>
              <a:rPr lang="en-US" dirty="0"/>
              <a:t>method’s name</a:t>
            </a:r>
          </a:p>
          <a:p>
            <a:pPr marL="871538" lvl="1" indent="-514350">
              <a:buFont typeface="+mj-lt"/>
              <a:buAutoNum type="arabicPeriod"/>
            </a:pPr>
            <a:r>
              <a:rPr lang="en-US" dirty="0" smtClean="0"/>
              <a:t>Parentheses </a:t>
            </a:r>
            <a:r>
              <a:rPr lang="en-US" dirty="0"/>
              <a:t>(don’t forget them!)</a:t>
            </a:r>
          </a:p>
          <a:p>
            <a:pPr marL="871538" lvl="1" indent="-514350">
              <a:buFont typeface="+mj-lt"/>
              <a:buAutoNum type="arabicPeriod"/>
            </a:pPr>
            <a:r>
              <a:rPr lang="en-US" dirty="0" smtClean="0"/>
              <a:t>A </a:t>
            </a:r>
            <a:r>
              <a:rPr lang="en-US" dirty="0"/>
              <a:t>semicolon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buFontTx/>
              <a:buNone/>
            </a:pPr>
            <a:endParaRPr lang="en-US" dirty="0"/>
          </a:p>
          <a:p>
            <a:pPr>
              <a:spcBef>
                <a:spcPts val="1800"/>
              </a:spcBef>
            </a:pPr>
            <a:r>
              <a:rPr lang="en-US" dirty="0"/>
              <a:t>This will execute the code in the method’s </a:t>
            </a:r>
            <a:r>
              <a:rPr lang="en-US" dirty="0" smtClean="0"/>
              <a:t>body and will result in printing the following:</a:t>
            </a:r>
            <a:endParaRPr lang="en-US"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43396" name="Rectangle 4"/>
          <p:cNvSpPr>
            <a:spLocks noChangeArrowheads="1"/>
          </p:cNvSpPr>
          <p:nvPr/>
        </p:nvSpPr>
        <p:spPr bwMode="auto">
          <a:xfrm>
            <a:off x="685800" y="3768595"/>
            <a:ext cx="7696200" cy="4224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PrintLogo</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79450" y="5638800"/>
            <a:ext cx="7696200" cy="6994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8" name="Picture 4" descr="http://cs.astronomy.com/asycs/blogs/astronomy/Spacecraft/blog_usa193-launch.jpg"/>
          <p:cNvPicPr>
            <a:picLocks noChangeAspect="1" noChangeArrowheads="1"/>
          </p:cNvPicPr>
          <p:nvPr/>
        </p:nvPicPr>
        <p:blipFill>
          <a:blip r:embed="rId2" cstate="screen"/>
          <a:srcRect/>
          <a:stretch>
            <a:fillRect/>
          </a:stretch>
        </p:blipFill>
        <p:spPr bwMode="auto">
          <a:xfrm>
            <a:off x="6934200" y="1143000"/>
            <a:ext cx="1768247" cy="2209800"/>
          </a:xfrm>
          <a:prstGeom prst="roundRect">
            <a:avLst>
              <a:gd name="adj" fmla="val 6492"/>
            </a:avLst>
          </a:prstGeom>
          <a:solidFill>
            <a:srgbClr val="FFFFFF">
              <a:shade val="85000"/>
            </a:srgbClr>
          </a:solidFill>
          <a:ln>
            <a:solidFill>
              <a:schemeClr val="accent5">
                <a:lumMod val="20000"/>
                <a:lumOff val="80000"/>
              </a:schemeClr>
            </a:solidFill>
          </a:ln>
          <a:effectLst/>
        </p:spPr>
      </p:pic>
    </p:spTree>
    <p:extLst>
      <p:ext uri="{BB962C8B-B14F-4D97-AF65-F5344CB8AC3E}">
        <p14:creationId xmlns:p14="http://schemas.microsoft.com/office/powerpoint/2010/main" val="8544730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Calling Methods (2)</a:t>
            </a:r>
            <a:endParaRPr lang="bg-BG"/>
          </a:p>
        </p:txBody>
      </p:sp>
      <p:sp>
        <p:nvSpPr>
          <p:cNvPr id="444419" name="Rectangle 3"/>
          <p:cNvSpPr>
            <a:spLocks noGrp="1" noChangeArrowheads="1"/>
          </p:cNvSpPr>
          <p:nvPr>
            <p:ph idx="1"/>
          </p:nvPr>
        </p:nvSpPr>
        <p:spPr/>
        <p:txBody>
          <a:bodyPr/>
          <a:lstStyle/>
          <a:p>
            <a:r>
              <a:rPr lang="en-US" dirty="0"/>
              <a:t>A method can be called from:</a:t>
            </a:r>
          </a:p>
          <a:p>
            <a:pPr lvl="1"/>
            <a:r>
              <a:rPr lang="en-US" dirty="0"/>
              <a:t>The</a:t>
            </a:r>
            <a:r>
              <a:rPr lang="bg-BG" dirty="0"/>
              <a:t> </a:t>
            </a:r>
            <a:r>
              <a:rPr lang="en-US" dirty="0">
                <a:solidFill>
                  <a:schemeClr val="accent5">
                    <a:lumMod val="20000"/>
                    <a:lumOff val="80000"/>
                  </a:schemeClr>
                </a:solidFill>
                <a:latin typeface="Consolas" pitchFamily="49" charset="0"/>
                <a:cs typeface="Consolas" pitchFamily="49" charset="0"/>
              </a:rPr>
              <a:t>Main()</a:t>
            </a:r>
            <a:r>
              <a:rPr lang="en-US" dirty="0"/>
              <a:t> method</a:t>
            </a:r>
          </a:p>
          <a:p>
            <a:pPr lvl="1">
              <a:spcBef>
                <a:spcPct val="30000"/>
              </a:spcBef>
            </a:pPr>
            <a:endParaRPr lang="en-US" dirty="0"/>
          </a:p>
          <a:p>
            <a:pPr lvl="1">
              <a:spcBef>
                <a:spcPct val="30000"/>
              </a:spcBef>
            </a:pPr>
            <a:endParaRPr lang="en-US" dirty="0"/>
          </a:p>
          <a:p>
            <a:pPr lvl="1">
              <a:spcBef>
                <a:spcPct val="30000"/>
              </a:spcBef>
            </a:pPr>
            <a:endParaRPr lang="en-US" dirty="0"/>
          </a:p>
          <a:p>
            <a:pPr lvl="1">
              <a:lnSpc>
                <a:spcPct val="130000"/>
              </a:lnSpc>
            </a:pPr>
            <a:r>
              <a:rPr lang="en-US" dirty="0" smtClean="0"/>
              <a:t>Any </a:t>
            </a:r>
            <a:r>
              <a:rPr lang="en-US" dirty="0"/>
              <a:t>other method</a:t>
            </a:r>
          </a:p>
          <a:p>
            <a:pPr lvl="1"/>
            <a:r>
              <a:rPr lang="en-US" dirty="0"/>
              <a:t>Itself </a:t>
            </a:r>
            <a:r>
              <a:rPr lang="en-US" dirty="0" smtClean="0"/>
              <a:t>(process known as </a:t>
            </a:r>
            <a:r>
              <a:rPr lang="en-US" dirty="0" smtClean="0">
                <a:solidFill>
                  <a:schemeClr val="accent5">
                    <a:lumMod val="20000"/>
                    <a:lumOff val="80000"/>
                  </a:schemeClr>
                </a:solidFill>
              </a:rPr>
              <a:t>recursion</a:t>
            </a:r>
            <a:r>
              <a:rPr lang="en-US" dirty="0"/>
              <a: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44420" name="Rectangle 4"/>
          <p:cNvSpPr>
            <a:spLocks noChangeArrowheads="1"/>
          </p:cNvSpPr>
          <p:nvPr/>
        </p:nvSpPr>
        <p:spPr bwMode="auto">
          <a:xfrm>
            <a:off x="898525" y="2514600"/>
            <a:ext cx="7345363"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PrintLogo();</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7825" name="Picture 1" descr="C:\Trash\rocket.png"/>
          <p:cNvPicPr>
            <a:picLocks noChangeAspect="1" noChangeArrowheads="1"/>
          </p:cNvPicPr>
          <p:nvPr/>
        </p:nvPicPr>
        <p:blipFill>
          <a:blip r:embed="rId2" cstate="screen"/>
          <a:srcRect/>
          <a:stretch>
            <a:fillRect/>
          </a:stretch>
        </p:blipFill>
        <p:spPr bwMode="auto">
          <a:xfrm>
            <a:off x="6400800" y="1447800"/>
            <a:ext cx="2133600" cy="21336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4052680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1905000" y="3886200"/>
            <a:ext cx="5321302" cy="1244600"/>
          </a:xfrm>
        </p:spPr>
        <p:txBody>
          <a:bodyPr/>
          <a:lstStyle/>
          <a:p>
            <a:pPr>
              <a:lnSpc>
                <a:spcPct val="110000"/>
              </a:lnSpc>
            </a:pPr>
            <a:r>
              <a:rPr lang="en-US" dirty="0" smtClean="0"/>
              <a:t>Declaring and Calling Methods</a:t>
            </a:r>
            <a:endParaRPr lang="bg-BG" dirty="0"/>
          </a:p>
        </p:txBody>
      </p:sp>
      <p:sp>
        <p:nvSpPr>
          <p:cNvPr id="461828" name="Rectangle 4"/>
          <p:cNvSpPr>
            <a:spLocks noChangeArrowheads="1"/>
          </p:cNvSpPr>
          <p:nvPr/>
        </p:nvSpPr>
        <p:spPr bwMode="auto">
          <a:xfrm>
            <a:off x="823876" y="5569549"/>
            <a:ext cx="74819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6802" name="Picture 2" descr="http://heasarc.gsfc.nasa.gov/Images/spartan/sts51g_launch.gif"/>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4943715" y="1066800"/>
            <a:ext cx="282868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804" name="Picture 4" descr="http://msnbcmedia2.msn.com/j/msnbc/Components/Photo_StoryLevel/071204/071204_shuttle_vlg6p.widec.jpg"/>
          <p:cNvPicPr>
            <a:picLocks noChangeAspect="1" noChangeArrowheads="1"/>
          </p:cNvPicPr>
          <p:nvPr/>
        </p:nvPicPr>
        <p:blipFill>
          <a:blip r:embed="rId4" cstate="screen"/>
          <a:srcRect/>
          <a:stretch>
            <a:fillRect/>
          </a:stretch>
        </p:blipFill>
        <p:spPr bwMode="auto">
          <a:xfrm>
            <a:off x="1295400" y="1066800"/>
            <a:ext cx="28384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7915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1126224"/>
            <a:ext cx="7454902" cy="1244600"/>
          </a:xfrm>
        </p:spPr>
        <p:txBody>
          <a:bodyPr/>
          <a:lstStyle/>
          <a:p>
            <a:pPr>
              <a:lnSpc>
                <a:spcPct val="110000"/>
              </a:lnSpc>
            </a:pPr>
            <a:r>
              <a:rPr lang="en-US" dirty="0" smtClean="0"/>
              <a:t>Methods with Parameters</a:t>
            </a:r>
            <a:endParaRPr lang="bg-BG" dirty="0"/>
          </a:p>
        </p:txBody>
      </p:sp>
      <p:sp>
        <p:nvSpPr>
          <p:cNvPr id="461828" name="Rectangle 4"/>
          <p:cNvSpPr>
            <a:spLocks noChangeArrowheads="1"/>
          </p:cNvSpPr>
          <p:nvPr/>
        </p:nvSpPr>
        <p:spPr bwMode="auto">
          <a:xfrm>
            <a:off x="823876" y="2209800"/>
            <a:ext cx="7481924"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Passing Parameters and Returning Values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25604" name="Picture 4" descr="http://www.chemistry-software.com/images/data/datan/datan3.gif"/>
          <p:cNvPicPr>
            <a:picLocks noChangeAspect="1" noChangeArrowheads="1"/>
          </p:cNvPicPr>
          <p:nvPr/>
        </p:nvPicPr>
        <p:blipFill>
          <a:blip r:embed="rId3" cstate="screen"/>
          <a:srcRect/>
          <a:stretch>
            <a:fillRect/>
          </a:stretch>
        </p:blipFill>
        <p:spPr bwMode="auto">
          <a:xfrm rot="155543">
            <a:off x="1589098" y="2743915"/>
            <a:ext cx="5884924" cy="3539297"/>
          </a:xfrm>
          <a:prstGeom prst="rect">
            <a:avLst/>
          </a:prstGeom>
          <a:noFill/>
          <a:effectLst/>
          <a:scene3d>
            <a:camera prst="perspectiveRelaxedModerately">
              <a:rot lat="19527276" lon="730227" rev="21181647"/>
            </a:camera>
            <a:lightRig rig="soft" dir="t"/>
          </a:scene3d>
          <a:sp3d prstMaterial="matte"/>
        </p:spPr>
      </p:pic>
    </p:spTree>
    <p:extLst>
      <p:ext uri="{BB962C8B-B14F-4D97-AF65-F5344CB8AC3E}">
        <p14:creationId xmlns:p14="http://schemas.microsoft.com/office/powerpoint/2010/main" val="9859767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Method Parameters</a:t>
            </a:r>
            <a:endParaRPr lang="bg-BG"/>
          </a:p>
        </p:txBody>
      </p:sp>
      <p:sp>
        <p:nvSpPr>
          <p:cNvPr id="463875" name="Rectangle 3"/>
          <p:cNvSpPr>
            <a:spLocks noGrp="1" noChangeArrowheads="1"/>
          </p:cNvSpPr>
          <p:nvPr>
            <p:ph idx="1"/>
          </p:nvPr>
        </p:nvSpPr>
        <p:spPr/>
        <p:txBody>
          <a:bodyPr/>
          <a:lstStyle/>
          <a:p>
            <a:pPr>
              <a:lnSpc>
                <a:spcPts val="4000"/>
              </a:lnSpc>
            </a:pPr>
            <a:r>
              <a:rPr lang="en-US" dirty="0"/>
              <a:t>To pass </a:t>
            </a:r>
            <a:r>
              <a:rPr lang="en-US" dirty="0" smtClean="0"/>
              <a:t>information </a:t>
            </a:r>
            <a:r>
              <a:rPr lang="en-US" dirty="0"/>
              <a:t>to a method, you can use </a:t>
            </a:r>
            <a:r>
              <a:rPr lang="en-US" dirty="0" smtClean="0">
                <a:solidFill>
                  <a:schemeClr val="accent5">
                    <a:lumMod val="20000"/>
                    <a:lumOff val="80000"/>
                  </a:schemeClr>
                </a:solidFill>
              </a:rPr>
              <a:t>parameters </a:t>
            </a:r>
            <a:r>
              <a:rPr lang="en-US" dirty="0" smtClean="0"/>
              <a:t>(also known as </a:t>
            </a:r>
            <a:r>
              <a:rPr lang="en-US" dirty="0" smtClean="0">
                <a:solidFill>
                  <a:schemeClr val="accent5">
                    <a:lumMod val="20000"/>
                    <a:lumOff val="80000"/>
                  </a:schemeClr>
                </a:solidFill>
              </a:rPr>
              <a:t>arguments</a:t>
            </a:r>
            <a:r>
              <a:rPr lang="en-US" dirty="0" smtClean="0"/>
              <a:t>)</a:t>
            </a:r>
            <a:endParaRPr lang="en-US" dirty="0">
              <a:solidFill>
                <a:schemeClr val="accent5">
                  <a:lumMod val="20000"/>
                  <a:lumOff val="80000"/>
                </a:schemeClr>
              </a:solidFill>
            </a:endParaRPr>
          </a:p>
          <a:p>
            <a:pPr lvl="1">
              <a:lnSpc>
                <a:spcPts val="4000"/>
              </a:lnSpc>
            </a:pPr>
            <a:r>
              <a:rPr lang="en-US" dirty="0"/>
              <a:t>You can pass zero or several </a:t>
            </a:r>
            <a:r>
              <a:rPr lang="en-US" dirty="0" smtClean="0"/>
              <a:t>input values</a:t>
            </a:r>
            <a:endParaRPr lang="en-US" dirty="0"/>
          </a:p>
          <a:p>
            <a:pPr lvl="1">
              <a:lnSpc>
                <a:spcPts val="4000"/>
              </a:lnSpc>
            </a:pPr>
            <a:r>
              <a:rPr lang="en-US" dirty="0"/>
              <a:t>You can pass values of different </a:t>
            </a:r>
            <a:r>
              <a:rPr lang="en-US" dirty="0" smtClean="0"/>
              <a:t>types</a:t>
            </a:r>
          </a:p>
          <a:p>
            <a:pPr lvl="1">
              <a:lnSpc>
                <a:spcPts val="4000"/>
              </a:lnSpc>
            </a:pPr>
            <a:r>
              <a:rPr lang="en-US" dirty="0" smtClean="0"/>
              <a:t>Each parameter has name and type</a:t>
            </a:r>
          </a:p>
          <a:p>
            <a:pPr lvl="1">
              <a:lnSpc>
                <a:spcPts val="4000"/>
              </a:lnSpc>
            </a:pPr>
            <a:r>
              <a:rPr lang="en-US" dirty="0" smtClean="0"/>
              <a:t>Parameters are assigned to particular values when the method is called</a:t>
            </a:r>
            <a:endParaRPr lang="en-US" dirty="0"/>
          </a:p>
          <a:p>
            <a:pPr>
              <a:lnSpc>
                <a:spcPts val="4000"/>
              </a:lnSpc>
            </a:pPr>
            <a:r>
              <a:rPr lang="en-US" dirty="0" smtClean="0"/>
              <a:t>Parameters can change </a:t>
            </a:r>
            <a:r>
              <a:rPr lang="en-US" dirty="0"/>
              <a:t>the </a:t>
            </a:r>
            <a:r>
              <a:rPr lang="en-US" dirty="0" smtClean="0"/>
              <a:t>method behavior depending on the passed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4216485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a:t>
            </a:r>
            <a:endParaRPr lang="bg-BG" dirty="0"/>
          </a:p>
        </p:txBody>
      </p:sp>
      <p:sp>
        <p:nvSpPr>
          <p:cNvPr id="464899" name="Rectangle 3"/>
          <p:cNvSpPr>
            <a:spLocks noGrp="1" noChangeArrowheads="1"/>
          </p:cNvSpPr>
          <p:nvPr>
            <p:ph idx="1"/>
          </p:nvPr>
        </p:nvSpPr>
        <p:spPr>
          <a:xfrm>
            <a:off x="323850" y="4419600"/>
            <a:ext cx="8496300" cy="2089150"/>
          </a:xfrm>
        </p:spPr>
        <p:txBody>
          <a:bodyPr/>
          <a:lstStyle/>
          <a:p>
            <a:pPr>
              <a:lnSpc>
                <a:spcPct val="85000"/>
              </a:lnSpc>
            </a:pPr>
            <a:r>
              <a:rPr lang="en-US" dirty="0"/>
              <a:t>Method’s behavior depends on its parameters</a:t>
            </a:r>
          </a:p>
          <a:p>
            <a:pPr>
              <a:lnSpc>
                <a:spcPct val="85000"/>
              </a:lnSpc>
            </a:pPr>
            <a:r>
              <a:rPr lang="en-US" dirty="0"/>
              <a:t>Parameters can be of any type</a:t>
            </a:r>
          </a:p>
          <a:p>
            <a:pPr lvl="1">
              <a:lnSpc>
                <a:spcPct val="85000"/>
              </a:lnSpc>
            </a:pP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a:t>
            </a:r>
            <a:r>
              <a:rPr lang="en-US" sz="2800" dirty="0">
                <a:solidFill>
                  <a:schemeClr val="accent5">
                    <a:lumMod val="20000"/>
                    <a:lumOff val="80000"/>
                  </a:schemeClr>
                </a:solidFill>
                <a:latin typeface="Consolas" pitchFamily="49" charset="0"/>
                <a:cs typeface="Consolas" pitchFamily="49" charset="0"/>
              </a:rPr>
              <a:t>string</a:t>
            </a:r>
            <a:r>
              <a:rPr lang="en-US" sz="2800" dirty="0"/>
              <a:t>, etc.</a:t>
            </a:r>
          </a:p>
          <a:p>
            <a:pPr lvl="1">
              <a:lnSpc>
                <a:spcPct val="85000"/>
              </a:lnSpc>
            </a:pPr>
            <a:r>
              <a:rPr lang="en-US" sz="2800" dirty="0" smtClean="0"/>
              <a:t>Arrays (</a:t>
            </a: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etc.)</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64900" name="Rectangle 4"/>
          <p:cNvSpPr>
            <a:spLocks noChangeArrowheads="1"/>
          </p:cNvSpPr>
          <p:nvPr/>
        </p:nvSpPr>
        <p:spPr bwMode="auto">
          <a:xfrm>
            <a:off x="755650" y="1344613"/>
            <a:ext cx="7561263" cy="28447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Console.WriteLine("Positive");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Console.WriteLine("Negative");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Console.WriteLine("Zero");</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3730" name="Picture 2" descr="http://www.siue.edu/business/cli/img/blueprint__hardhat__hands.jpg"/>
          <p:cNvPicPr>
            <a:picLocks noChangeAspect="1" noChangeArrowheads="1"/>
          </p:cNvPicPr>
          <p:nvPr/>
        </p:nvPicPr>
        <p:blipFill>
          <a:blip r:embed="rId2" cstate="screen"/>
          <a:srcRect/>
          <a:stretch>
            <a:fillRect/>
          </a:stretch>
        </p:blipFill>
        <p:spPr bwMode="auto">
          <a:xfrm>
            <a:off x="6553200" y="1219200"/>
            <a:ext cx="1943100" cy="1295400"/>
          </a:xfrm>
          <a:prstGeom prst="roundRect">
            <a:avLst>
              <a:gd name="adj" fmla="val 9686"/>
            </a:avLst>
          </a:prstGeom>
          <a:noFill/>
        </p:spPr>
      </p:pic>
    </p:spTree>
    <p:extLst>
      <p:ext uri="{BB962C8B-B14F-4D97-AF65-F5344CB8AC3E}">
        <p14:creationId xmlns:p14="http://schemas.microsoft.com/office/powerpoint/2010/main" val="2694083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 (2)</a:t>
            </a:r>
            <a:endParaRPr lang="bg-BG" dirty="0"/>
          </a:p>
        </p:txBody>
      </p:sp>
      <p:sp>
        <p:nvSpPr>
          <p:cNvPr id="539651" name="Rectangle 3"/>
          <p:cNvSpPr>
            <a:spLocks noGrp="1" noChangeArrowheads="1"/>
          </p:cNvSpPr>
          <p:nvPr>
            <p:ph idx="1"/>
          </p:nvPr>
        </p:nvSpPr>
        <p:spPr>
          <a:xfrm>
            <a:off x="228600" y="1219200"/>
            <a:ext cx="8686800" cy="5410200"/>
          </a:xfrm>
        </p:spPr>
        <p:txBody>
          <a:bodyPr/>
          <a:lstStyle/>
          <a:p>
            <a:r>
              <a:rPr lang="en-US" dirty="0" smtClean="0"/>
              <a:t>Methods can have as many parameters as needed:</a:t>
            </a:r>
            <a:endParaRPr lang="en-US" dirty="0"/>
          </a:p>
          <a:p>
            <a:endParaRPr lang="en-US" dirty="0"/>
          </a:p>
          <a:p>
            <a:endParaRPr lang="en-US" dirty="0"/>
          </a:p>
          <a:p>
            <a:endParaRPr lang="en-US" dirty="0"/>
          </a:p>
          <a:p>
            <a:endParaRPr lang="en-US" dirty="0"/>
          </a:p>
          <a:p>
            <a:pPr>
              <a:spcBef>
                <a:spcPts val="1800"/>
              </a:spcBef>
            </a:pPr>
            <a:r>
              <a:rPr lang="en-US" dirty="0" smtClean="0"/>
              <a:t>The following </a:t>
            </a:r>
            <a:r>
              <a:rPr lang="en-US" dirty="0"/>
              <a:t>syntax is </a:t>
            </a:r>
            <a:r>
              <a:rPr lang="en-US" dirty="0" smtClean="0"/>
              <a:t>not valid</a:t>
            </a:r>
            <a:r>
              <a:rPr lang="en-US" dirty="0"/>
              <a: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39652" name="Rectangle 4"/>
          <p:cNvSpPr>
            <a:spLocks noChangeArrowheads="1"/>
          </p:cNvSpPr>
          <p:nvPr/>
        </p:nvSpPr>
        <p:spPr bwMode="auto">
          <a:xfrm>
            <a:off x="611188" y="2438400"/>
            <a:ext cx="7847012" cy="24263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float number2)</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39655" name="Rectangle 7"/>
          <p:cNvSpPr>
            <a:spLocks noChangeArrowheads="1"/>
          </p:cNvSpPr>
          <p:nvPr/>
        </p:nvSpPr>
        <p:spPr bwMode="auto">
          <a:xfrm>
            <a:off x="611188" y="5812145"/>
            <a:ext cx="7847012" cy="436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lnSpc>
                <a:spcPct val="105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9393569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a:t>
            </a:r>
            <a:endParaRPr lang="bg-BG" dirty="0"/>
          </a:p>
        </p:txBody>
      </p:sp>
      <p:sp>
        <p:nvSpPr>
          <p:cNvPr id="578563" name="Rectangle 3"/>
          <p:cNvSpPr>
            <a:spLocks noGrp="1" noChangeArrowheads="1"/>
          </p:cNvSpPr>
          <p:nvPr>
            <p:ph idx="1"/>
          </p:nvPr>
        </p:nvSpPr>
        <p:spPr>
          <a:xfrm>
            <a:off x="228600" y="1295400"/>
            <a:ext cx="8686800" cy="5410200"/>
          </a:xfrm>
        </p:spPr>
        <p:txBody>
          <a:bodyPr/>
          <a:lstStyle/>
          <a:p>
            <a:pPr>
              <a:lnSpc>
                <a:spcPts val="3600"/>
              </a:lnSpc>
            </a:pPr>
            <a:r>
              <a:rPr lang="en-US" dirty="0"/>
              <a:t>To call a method and pass values to its parameters:</a:t>
            </a:r>
          </a:p>
          <a:p>
            <a:pPr lvl="1">
              <a:lnSpc>
                <a:spcPts val="3600"/>
              </a:lnSpc>
            </a:pPr>
            <a:r>
              <a:rPr lang="en-US" dirty="0" smtClean="0"/>
              <a:t>Use the </a:t>
            </a:r>
            <a:r>
              <a:rPr lang="en-US" dirty="0"/>
              <a:t>method’s name, followed by a list of expressions for each parameter</a:t>
            </a:r>
          </a:p>
          <a:p>
            <a:pPr>
              <a:lnSpc>
                <a:spcPts val="36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78564" name="Rectangle 4"/>
          <p:cNvSpPr>
            <a:spLocks noChangeArrowheads="1"/>
          </p:cNvSpPr>
          <p:nvPr/>
        </p:nvSpPr>
        <p:spPr bwMode="auto">
          <a:xfrm>
            <a:off x="755650" y="4114800"/>
            <a:ext cx="7561263" cy="2222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PrintSign(-5);</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PrintSign(balance);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PrintSign(2+3);</a:t>
            </a:r>
          </a:p>
          <a:p>
            <a:pPr eaLnBrk="0" hangingPunct="0">
              <a:lnSpc>
                <a:spcPts val="28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PrintMax(100, 200);</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PrintMax(oldQuantity * 1.5, quantity * 2);</a:t>
            </a:r>
          </a:p>
        </p:txBody>
      </p:sp>
      <p:pic>
        <p:nvPicPr>
          <p:cNvPr id="71681" name="Picture 1" descr="C:\Trash\crane.jpg"/>
          <p:cNvPicPr>
            <a:picLocks noChangeAspect="1" noChangeArrowheads="1"/>
          </p:cNvPicPr>
          <p:nvPr/>
        </p:nvPicPr>
        <p:blipFill>
          <a:blip r:embed="rId2" cstate="screen"/>
          <a:srcRect/>
          <a:stretch>
            <a:fillRect/>
          </a:stretch>
        </p:blipFill>
        <p:spPr bwMode="auto">
          <a:xfrm>
            <a:off x="6096000" y="3810000"/>
            <a:ext cx="238125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6545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828800" y="228600"/>
            <a:ext cx="7086600" cy="914400"/>
          </a:xfrm>
        </p:spPr>
        <p:txBody>
          <a:bodyPr/>
          <a:lstStyle/>
          <a:p>
            <a:r>
              <a:rPr lang="en-US" dirty="0" smtClean="0"/>
              <a:t>Calling Methods</a:t>
            </a:r>
            <a:br>
              <a:rPr lang="en-US" dirty="0" smtClean="0"/>
            </a:br>
            <a:r>
              <a:rPr lang="en-US" dirty="0" smtClean="0"/>
              <a:t>with Parameters (2)</a:t>
            </a:r>
            <a:endParaRPr lang="bg-BG" dirty="0"/>
          </a:p>
        </p:txBody>
      </p:sp>
      <p:sp>
        <p:nvSpPr>
          <p:cNvPr id="579587" name="Rectangle 3"/>
          <p:cNvSpPr>
            <a:spLocks noGrp="1" noChangeArrowheads="1"/>
          </p:cNvSpPr>
          <p:nvPr>
            <p:ph idx="1"/>
          </p:nvPr>
        </p:nvSpPr>
        <p:spPr>
          <a:xfrm>
            <a:off x="228600" y="1447800"/>
            <a:ext cx="8686800" cy="5257800"/>
          </a:xfrm>
        </p:spPr>
        <p:txBody>
          <a:bodyPr/>
          <a:lstStyle/>
          <a:p>
            <a:pPr>
              <a:lnSpc>
                <a:spcPts val="4000"/>
              </a:lnSpc>
            </a:pPr>
            <a:r>
              <a:rPr lang="en-US" dirty="0"/>
              <a:t>Expressions must be of the same type </a:t>
            </a:r>
            <a:r>
              <a:rPr lang="en-US" dirty="0" smtClean="0"/>
              <a:t>as method’s </a:t>
            </a:r>
            <a:r>
              <a:rPr lang="en-US" dirty="0"/>
              <a:t>parameters (or compatible)</a:t>
            </a:r>
          </a:p>
          <a:p>
            <a:pPr lvl="1">
              <a:lnSpc>
                <a:spcPts val="4000"/>
              </a:lnSpc>
            </a:pPr>
            <a:r>
              <a:rPr lang="en-US" dirty="0"/>
              <a:t>If the method requires a </a:t>
            </a:r>
            <a:r>
              <a:rPr lang="en-US" dirty="0">
                <a:solidFill>
                  <a:schemeClr val="accent5">
                    <a:lumMod val="20000"/>
                    <a:lumOff val="80000"/>
                  </a:schemeClr>
                </a:solidFill>
                <a:latin typeface="Consolas" pitchFamily="49" charset="0"/>
                <a:cs typeface="Consolas" pitchFamily="49" charset="0"/>
              </a:rPr>
              <a:t>float</a:t>
            </a:r>
            <a:r>
              <a:rPr lang="en-US" dirty="0"/>
              <a:t> expression, you can pass </a:t>
            </a:r>
            <a:r>
              <a:rPr lang="en-US" noProof="1" smtClean="0">
                <a:solidFill>
                  <a:schemeClr val="accent5">
                    <a:lumMod val="20000"/>
                    <a:lumOff val="80000"/>
                  </a:schemeClr>
                </a:solidFill>
                <a:latin typeface="Consolas" pitchFamily="49" charset="0"/>
                <a:cs typeface="Consolas" pitchFamily="49" charset="0"/>
              </a:rPr>
              <a:t>int</a:t>
            </a:r>
            <a:r>
              <a:rPr lang="en-US" dirty="0" smtClean="0"/>
              <a:t> instead</a:t>
            </a:r>
            <a:endParaRPr lang="en-US" dirty="0">
              <a:latin typeface="Courier New" pitchFamily="49" charset="0"/>
            </a:endParaRPr>
          </a:p>
          <a:p>
            <a:pPr>
              <a:lnSpc>
                <a:spcPts val="4000"/>
              </a:lnSpc>
            </a:pPr>
            <a:r>
              <a:rPr lang="en-US" dirty="0"/>
              <a:t>Use the same order like in method declaration</a:t>
            </a:r>
          </a:p>
          <a:p>
            <a:pPr>
              <a:lnSpc>
                <a:spcPts val="4000"/>
              </a:lnSpc>
            </a:pPr>
            <a:r>
              <a:rPr lang="en-US" dirty="0"/>
              <a:t>For methods with no parameters do not forget the parentheses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758979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323850" y="1066800"/>
            <a:ext cx="8496300" cy="5530850"/>
          </a:xfrm>
        </p:spPr>
        <p:txBody>
          <a:bodyPr/>
          <a:lstStyle/>
          <a:p>
            <a:pPr marL="452438" indent="-452438">
              <a:lnSpc>
                <a:spcPts val="4000"/>
              </a:lnSpc>
              <a:buFontTx/>
              <a:buAutoNum type="arabicPeriod"/>
              <a:tabLst/>
            </a:pPr>
            <a:r>
              <a:rPr lang="en-US" dirty="0"/>
              <a:t>Using Methods</a:t>
            </a:r>
          </a:p>
          <a:p>
            <a:pPr marL="712788" lvl="1" indent="-350838">
              <a:lnSpc>
                <a:spcPts val="4000"/>
              </a:lnSpc>
            </a:pPr>
            <a:r>
              <a:rPr lang="en-US" dirty="0"/>
              <a:t>What is a Method? Why to Use </a:t>
            </a:r>
            <a:r>
              <a:rPr lang="en-US" dirty="0" smtClean="0"/>
              <a:t>Methods?</a:t>
            </a:r>
            <a:endParaRPr lang="en-US" dirty="0"/>
          </a:p>
          <a:p>
            <a:pPr marL="712788" lvl="1" indent="-350838">
              <a:lnSpc>
                <a:spcPts val="4000"/>
              </a:lnSpc>
            </a:pPr>
            <a:r>
              <a:rPr lang="en-US" dirty="0"/>
              <a:t>Declaring and Creating Methods</a:t>
            </a:r>
          </a:p>
          <a:p>
            <a:pPr marL="712788" lvl="1" indent="-350838">
              <a:lnSpc>
                <a:spcPts val="4000"/>
              </a:lnSpc>
            </a:pPr>
            <a:r>
              <a:rPr lang="en-US" dirty="0" smtClean="0"/>
              <a:t>Calling </a:t>
            </a:r>
            <a:r>
              <a:rPr lang="en-US" dirty="0"/>
              <a:t>Methods</a:t>
            </a:r>
          </a:p>
          <a:p>
            <a:pPr marL="452438" indent="-452438">
              <a:lnSpc>
                <a:spcPts val="4000"/>
              </a:lnSpc>
              <a:buFontTx/>
              <a:buAutoNum type="arabicPeriod"/>
            </a:pPr>
            <a:r>
              <a:rPr lang="en-US" dirty="0" smtClean="0"/>
              <a:t>Methods </a:t>
            </a:r>
            <a:r>
              <a:rPr lang="en-US" dirty="0"/>
              <a:t>with Parameters</a:t>
            </a:r>
          </a:p>
          <a:p>
            <a:pPr marL="712788" lvl="1" indent="-350838">
              <a:lnSpc>
                <a:spcPts val="4000"/>
              </a:lnSpc>
            </a:pPr>
            <a:r>
              <a:rPr lang="en-US" dirty="0"/>
              <a:t>Passing Parameters</a:t>
            </a:r>
          </a:p>
          <a:p>
            <a:pPr marL="712788" lvl="1" indent="-350838">
              <a:lnSpc>
                <a:spcPts val="4000"/>
              </a:lnSpc>
            </a:pPr>
            <a:r>
              <a:rPr lang="en-US" dirty="0"/>
              <a:t>Returning Values</a:t>
            </a:r>
          </a:p>
          <a:p>
            <a:pPr marL="452438" indent="-452438">
              <a:lnSpc>
                <a:spcPts val="4000"/>
              </a:lnSpc>
              <a:buFontTx/>
              <a:buAutoNum type="arabicPeriod"/>
            </a:pPr>
            <a:r>
              <a:rPr lang="en-US" dirty="0" smtClean="0"/>
              <a:t>Best </a:t>
            </a:r>
            <a:r>
              <a:rPr lang="en-US" dirty="0"/>
              <a:t>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4338" name="Picture 2" descr="http://nextlevelworkshop.com/assets/images/books4.gif"/>
          <p:cNvPicPr>
            <a:picLocks noChangeAspect="1" noChangeArrowheads="1"/>
          </p:cNvPicPr>
          <p:nvPr/>
        </p:nvPicPr>
        <p:blipFill>
          <a:blip r:embed="rId3" cstate="screen"/>
          <a:srcRect/>
          <a:stretch>
            <a:fillRect/>
          </a:stretch>
        </p:blipFill>
        <p:spPr bwMode="auto">
          <a:xfrm>
            <a:off x="6324600" y="3657600"/>
            <a:ext cx="2244558" cy="2781300"/>
          </a:xfrm>
          <a:prstGeom prst="rect">
            <a:avLst/>
          </a:prstGeom>
          <a:noFill/>
          <a:effectLst>
            <a:softEdge rad="31750"/>
          </a:effectLst>
        </p:spPr>
      </p:pic>
    </p:spTree>
    <p:extLst>
      <p:ext uri="{BB962C8B-B14F-4D97-AF65-F5344CB8AC3E}">
        <p14:creationId xmlns:p14="http://schemas.microsoft.com/office/powerpoint/2010/main" val="1815920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057275" y="3926574"/>
            <a:ext cx="373062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610307" name="Rectangle 3"/>
          <p:cNvSpPr>
            <a:spLocks noGrp="1" noChangeArrowheads="1"/>
          </p:cNvSpPr>
          <p:nvPr>
            <p:ph type="ctrTitle"/>
          </p:nvPr>
        </p:nvSpPr>
        <p:spPr>
          <a:xfrm>
            <a:off x="373062" y="2209800"/>
            <a:ext cx="5113338" cy="1473200"/>
          </a:xfrm>
          <a:noFill/>
          <a:ln/>
        </p:spPr>
        <p:txBody>
          <a:bodyPr/>
          <a:lstStyle/>
          <a:p>
            <a:pPr>
              <a:lnSpc>
                <a:spcPct val="110000"/>
              </a:lnSpc>
            </a:pPr>
            <a:r>
              <a:rPr lang="en-US" dirty="0"/>
              <a:t>Using Methods With Parameters</a:t>
            </a:r>
            <a:endParaRPr lang="bg-BG" dirty="0"/>
          </a:p>
        </p:txBody>
      </p:sp>
      <p:pic>
        <p:nvPicPr>
          <p:cNvPr id="69634" name="Picture 2" descr="http://craneuniverse.com/building&amp;tower-crane-s.jpg"/>
          <p:cNvPicPr>
            <a:picLocks noChangeAspect="1" noChangeArrowheads="1"/>
          </p:cNvPicPr>
          <p:nvPr/>
        </p:nvPicPr>
        <p:blipFill>
          <a:blip r:embed="rId3" cstate="screen">
            <a:lum bright="10000" contrast="30000"/>
          </a:blip>
          <a:srcRect/>
          <a:stretch>
            <a:fillRect/>
          </a:stretch>
        </p:blipFill>
        <p:spPr bwMode="auto">
          <a:xfrm>
            <a:off x="5741670" y="2057400"/>
            <a:ext cx="2935605" cy="4381500"/>
          </a:xfrm>
          <a:prstGeom prst="roundRect">
            <a:avLst>
              <a:gd name="adj" fmla="val 7220"/>
            </a:avLst>
          </a:prstGeom>
          <a:noFill/>
        </p:spPr>
      </p:pic>
    </p:spTree>
    <p:extLst>
      <p:ext uri="{BB962C8B-B14F-4D97-AF65-F5344CB8AC3E}">
        <p14:creationId xmlns:p14="http://schemas.microsoft.com/office/powerpoint/2010/main" val="20047785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z="3800" dirty="0"/>
              <a:t>Methods Parameters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12356" name="Rectangle 4"/>
          <p:cNvSpPr>
            <a:spLocks noChangeArrowheads="1"/>
          </p:cNvSpPr>
          <p:nvPr/>
        </p:nvSpPr>
        <p:spPr bwMode="auto">
          <a:xfrm>
            <a:off x="631825" y="1168598"/>
            <a:ext cx="7902575"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 &gt;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positive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(number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negative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zero.",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PrintMax(float number1,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number2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 = number1;</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(number2 &gt; number1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04947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277937" y="27559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0611" name="Rectangle 3"/>
          <p:cNvSpPr>
            <a:spLocks noGrp="1" noChangeArrowheads="1"/>
          </p:cNvSpPr>
          <p:nvPr>
            <p:ph type="ctrTitle"/>
          </p:nvPr>
        </p:nvSpPr>
        <p:spPr>
          <a:xfrm>
            <a:off x="609600" y="1828800"/>
            <a:ext cx="7789862" cy="736600"/>
          </a:xfrm>
          <a:noFill/>
          <a:ln/>
        </p:spPr>
        <p:txBody>
          <a:bodyPr/>
          <a:lstStyle/>
          <a:p>
            <a:pPr>
              <a:lnSpc>
                <a:spcPct val="110000"/>
              </a:lnSpc>
            </a:pPr>
            <a:r>
              <a:rPr lang="en-US" dirty="0"/>
              <a:t>Method Parameters</a:t>
            </a:r>
            <a:endParaRPr lang="bg-BG" dirty="0"/>
          </a:p>
        </p:txBody>
      </p:sp>
      <p:pic>
        <p:nvPicPr>
          <p:cNvPr id="66562" name="Picture 2" descr="http://www.propertyoz.com.au/library/construction_crane.jpg"/>
          <p:cNvPicPr>
            <a:picLocks noChangeAspect="1" noChangeArrowheads="1"/>
          </p:cNvPicPr>
          <p:nvPr/>
        </p:nvPicPr>
        <p:blipFill>
          <a:blip r:embed="rId3" cstate="screen"/>
          <a:srcRect/>
          <a:stretch>
            <a:fillRect/>
          </a:stretch>
        </p:blipFill>
        <p:spPr bwMode="auto">
          <a:xfrm>
            <a:off x="2590800" y="3657600"/>
            <a:ext cx="3838576" cy="2362200"/>
          </a:xfrm>
          <a:prstGeom prst="roundRect">
            <a:avLst>
              <a:gd name="adj" fmla="val 8159"/>
            </a:avLst>
          </a:prstGeom>
          <a:ln>
            <a:noFill/>
          </a:ln>
          <a:effectLst>
            <a:softEdge rad="31750"/>
          </a:effectLst>
        </p:spPr>
      </p:pic>
    </p:spTree>
    <p:extLst>
      <p:ext uri="{BB962C8B-B14F-4D97-AF65-F5344CB8AC3E}">
        <p14:creationId xmlns:p14="http://schemas.microsoft.com/office/powerpoint/2010/main" val="29189593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Months – Example</a:t>
            </a:r>
            <a:endParaRPr lang="bg-BG"/>
          </a:p>
        </p:txBody>
      </p:sp>
      <p:sp>
        <p:nvSpPr>
          <p:cNvPr id="484355" name="Rectangle 3"/>
          <p:cNvSpPr>
            <a:spLocks noGrp="1" noChangeArrowheads="1"/>
          </p:cNvSpPr>
          <p:nvPr>
            <p:ph idx="1"/>
          </p:nvPr>
        </p:nvSpPr>
        <p:spPr>
          <a:xfrm>
            <a:off x="250825" y="1143000"/>
            <a:ext cx="8569325" cy="5329238"/>
          </a:xfrm>
        </p:spPr>
        <p:txBody>
          <a:bodyPr/>
          <a:lstStyle/>
          <a:p>
            <a:r>
              <a:rPr lang="en-US" dirty="0"/>
              <a:t>Display the period between two months in a user-friendly way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84356" name="Rectangle 4"/>
          <p:cNvSpPr>
            <a:spLocks noChangeArrowheads="1"/>
          </p:cNvSpPr>
          <p:nvPr/>
        </p:nvSpPr>
        <p:spPr bwMode="auto">
          <a:xfrm>
            <a:off x="609600" y="2347913"/>
            <a:ext cx="7924799" cy="40243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MonthsExample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SayMonth(int month)</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monthNames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string</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January", "February", "March",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"April</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June", "July",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August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September", "October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"November", "December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Console.Write(monthNames[month-1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ts val="2200"/>
              </a:lnSpc>
              <a:spcBef>
                <a:spcPts val="0"/>
              </a:spcBef>
              <a:buClr>
                <a:schemeClr val="accent5">
                  <a:lumMod val="40000"/>
                  <a:lumOff val="60000"/>
                </a:schemeClr>
              </a:buClr>
              <a:buSzPct val="70000"/>
            </a:pPr>
            <a:r>
              <a:rPr lang="en-US" sz="1600" b="1" i="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600" b="1" i="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035421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Months – Example (2)</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85380" name="Rectangle 4"/>
          <p:cNvSpPr>
            <a:spLocks noChangeArrowheads="1"/>
          </p:cNvSpPr>
          <p:nvPr/>
        </p:nvSpPr>
        <p:spPr bwMode="auto">
          <a:xfrm>
            <a:off x="609600" y="1219200"/>
            <a:ext cx="7848600" cy="5069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SayPeriod(int startMonth</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 endMonth - startMonth;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&lt; 0)</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period + 12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From December to January the</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period is 1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month, not -11!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("There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 {0} + months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SayMonth(startMonth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SayMonth(endMonth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731577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517649" y="2955024"/>
            <a:ext cx="2520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0979" name="Rectangle 3"/>
          <p:cNvSpPr>
            <a:spLocks noGrp="1" noChangeArrowheads="1"/>
          </p:cNvSpPr>
          <p:nvPr>
            <p:ph type="ctrTitle"/>
          </p:nvPr>
        </p:nvSpPr>
        <p:spPr>
          <a:xfrm>
            <a:off x="1379536" y="1988149"/>
            <a:ext cx="2811464" cy="736600"/>
          </a:xfrm>
          <a:noFill/>
          <a:ln/>
        </p:spPr>
        <p:txBody>
          <a:bodyPr/>
          <a:lstStyle/>
          <a:p>
            <a:pPr>
              <a:lnSpc>
                <a:spcPct val="110000"/>
              </a:lnSpc>
            </a:pPr>
            <a:r>
              <a:rPr lang="en-US" dirty="0"/>
              <a:t>Months</a:t>
            </a:r>
            <a:endParaRPr lang="bg-BG" dirty="0"/>
          </a:p>
        </p:txBody>
      </p:sp>
      <p:pic>
        <p:nvPicPr>
          <p:cNvPr id="62466" name="Picture 2" descr="http://www.cwuce.org/wine-education/images/calendar%20icon.jpg"/>
          <p:cNvPicPr>
            <a:picLocks noChangeAspect="1" noChangeArrowheads="1"/>
          </p:cNvPicPr>
          <p:nvPr/>
        </p:nvPicPr>
        <p:blipFill>
          <a:blip r:embed="rId3" cstate="screen"/>
          <a:srcRect/>
          <a:stretch>
            <a:fillRect/>
          </a:stretch>
        </p:blipFill>
        <p:spPr bwMode="auto">
          <a:xfrm rot="271219">
            <a:off x="4781957" y="2648357"/>
            <a:ext cx="3533775" cy="3533775"/>
          </a:xfrm>
          <a:prstGeom prst="roundRect">
            <a:avLst>
              <a:gd name="adj" fmla="val 5009"/>
            </a:avLst>
          </a:prstGeom>
          <a:noFill/>
        </p:spPr>
      </p:pic>
    </p:spTree>
    <p:extLst>
      <p:ext uri="{BB962C8B-B14F-4D97-AF65-F5344CB8AC3E}">
        <p14:creationId xmlns:p14="http://schemas.microsoft.com/office/powerpoint/2010/main" val="10347380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a:t>Printing Triangle – Example</a:t>
            </a:r>
            <a:endParaRPr lang="bg-BG" dirty="0"/>
          </a:p>
        </p:txBody>
      </p:sp>
      <p:sp>
        <p:nvSpPr>
          <p:cNvPr id="576515" name="Rectangle 3"/>
          <p:cNvSpPr>
            <a:spLocks noGrp="1" noChangeArrowheads="1"/>
          </p:cNvSpPr>
          <p:nvPr>
            <p:ph idx="1"/>
          </p:nvPr>
        </p:nvSpPr>
        <p:spPr/>
        <p:txBody>
          <a:bodyPr/>
          <a:lstStyle/>
          <a:p>
            <a:r>
              <a:rPr lang="en-US" dirty="0" smtClean="0"/>
              <a:t>Creating </a:t>
            </a:r>
            <a:r>
              <a:rPr lang="en-US" dirty="0"/>
              <a:t>a program </a:t>
            </a:r>
            <a:r>
              <a:rPr lang="en-US" dirty="0" smtClean="0"/>
              <a:t>for printing </a:t>
            </a:r>
            <a:r>
              <a:rPr lang="en-US" dirty="0"/>
              <a:t>triangles as shown below:</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1 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a:t>
            </a:r>
            <a:r>
              <a:rPr lang="en-US" sz="2400" dirty="0" smtClean="0">
                <a:latin typeface="Consolas" pitchFamily="49" charset="0"/>
                <a:cs typeface="Consolas" pitchFamily="49" charset="0"/>
              </a:rPr>
              <a:t>	1 2 3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n=5  </a:t>
            </a:r>
            <a:r>
              <a:rPr lang="en-US" sz="2400" dirty="0" smtClean="0">
                <a:latin typeface="Consolas" pitchFamily="49" charset="0"/>
                <a:cs typeface="Consolas" pitchFamily="49" charset="0"/>
                <a:sym typeface="Wingdings" pitchFamily="2" charset="2"/>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2 3 4 5</a:t>
            </a:r>
            <a:r>
              <a:rPr lang="en-US" sz="2400" dirty="0">
                <a:latin typeface="Consolas" pitchFamily="49" charset="0"/>
                <a:cs typeface="Consolas" pitchFamily="49" charset="0"/>
              </a:rPr>
              <a:t>     n=6  </a:t>
            </a:r>
            <a:r>
              <a:rPr lang="en-US" sz="2400" dirty="0" smtClean="0">
                <a:latin typeface="Consolas" pitchFamily="49" charset="0"/>
                <a:cs typeface="Consolas" pitchFamily="49" charset="0"/>
                <a:sym typeface="Wingdings" pitchFamily="2" charset="2"/>
              </a:rPr>
              <a:t>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2 3 4 5 6</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a:t>
            </a:r>
            <a:endParaRPr lang="bg-BG" sz="24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39282357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z="3600"/>
              <a:t>Printing Triangle – Example</a:t>
            </a:r>
            <a:endParaRPr lang="bg-BG" sz="360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75491" name="Rectangle 3"/>
          <p:cNvSpPr>
            <a:spLocks noChangeArrowheads="1"/>
          </p:cNvSpPr>
          <p:nvPr/>
        </p:nvSpPr>
        <p:spPr bwMode="auto">
          <a:xfrm>
            <a:off x="692150" y="1089884"/>
            <a:ext cx="7766050" cy="52604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int.Parse(Console.ReadLine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&lt;= n</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n-1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&gt;=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PrintLine(int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end)</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 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38561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38155">
            <a:off x="457200" y="4607267"/>
            <a:ext cx="8229600" cy="685800"/>
          </a:xfrm>
        </p:spPr>
        <p:txBody>
          <a:bodyPr/>
          <a:lstStyle/>
          <a:p>
            <a:r>
              <a:rPr lang="en-US" dirty="0" smtClean="0"/>
              <a:t>Printing Triangle</a:t>
            </a:r>
            <a:endParaRPr lang="en-US" dirty="0"/>
          </a:p>
        </p:txBody>
      </p:sp>
      <p:sp>
        <p:nvSpPr>
          <p:cNvPr id="3" name="Subtitle 2"/>
          <p:cNvSpPr>
            <a:spLocks noGrp="1"/>
          </p:cNvSpPr>
          <p:nvPr>
            <p:ph type="subTitle" idx="1"/>
          </p:nvPr>
        </p:nvSpPr>
        <p:spPr>
          <a:xfrm rot="21438155">
            <a:off x="457200" y="5333546"/>
            <a:ext cx="8229600" cy="569120"/>
          </a:xfrm>
        </p:spPr>
        <p:txBody>
          <a:bodyPr/>
          <a:lstStyle/>
          <a:p>
            <a:r>
              <a:rPr lang="en-US" dirty="0" smtClean="0"/>
              <a:t>Live Demo</a:t>
            </a:r>
            <a:endParaRPr lang="en-US" dirty="0"/>
          </a:p>
        </p:txBody>
      </p:sp>
      <p:pic>
        <p:nvPicPr>
          <p:cNvPr id="26626" name="Picture 2" descr="http://media.log-in.ru/i/triangles.jpg"/>
          <p:cNvPicPr>
            <a:picLocks noChangeAspect="1" noChangeArrowheads="1"/>
          </p:cNvPicPr>
          <p:nvPr/>
        </p:nvPicPr>
        <p:blipFill>
          <a:blip r:embed="rId2" cstate="screen"/>
          <a:srcRect/>
          <a:stretch>
            <a:fillRect/>
          </a:stretch>
        </p:blipFill>
        <p:spPr bwMode="auto">
          <a:xfrm>
            <a:off x="5748528" y="832598"/>
            <a:ext cx="263347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legobilliards.com.cn/pool_table_product/Triangles/TR0411A-D.jpg"/>
          <p:cNvPicPr>
            <a:picLocks noChangeAspect="1" noChangeArrowheads="1"/>
          </p:cNvPicPr>
          <p:nvPr/>
        </p:nvPicPr>
        <p:blipFill>
          <a:blip r:embed="rId3" cstate="screen"/>
          <a:srcRect/>
          <a:stretch>
            <a:fillRect/>
          </a:stretch>
        </p:blipFill>
        <p:spPr bwMode="auto">
          <a:xfrm>
            <a:off x="1263460" y="1670798"/>
            <a:ext cx="307994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1883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smtClean="0"/>
              <a:t>Optional Parameters</a:t>
            </a:r>
            <a:endParaRPr lang="bg-BG" dirty="0"/>
          </a:p>
        </p:txBody>
      </p:sp>
      <p:sp>
        <p:nvSpPr>
          <p:cNvPr id="543747" name="Rectangle 3"/>
          <p:cNvSpPr>
            <a:spLocks noGrp="1" noChangeArrowheads="1"/>
          </p:cNvSpPr>
          <p:nvPr>
            <p:ph idx="1"/>
          </p:nvPr>
        </p:nvSpPr>
        <p:spPr>
          <a:xfrm>
            <a:off x="228600" y="990600"/>
            <a:ext cx="8686800" cy="5715000"/>
          </a:xfrm>
        </p:spPr>
        <p:txBody>
          <a:bodyPr/>
          <a:lstStyle/>
          <a:p>
            <a:pPr>
              <a:spcBef>
                <a:spcPts val="1200"/>
              </a:spcBef>
            </a:pPr>
            <a:r>
              <a:rPr lang="en-US" sz="3000" dirty="0" smtClean="0"/>
              <a:t>C# 4.0 supports </a:t>
            </a:r>
            <a:r>
              <a:rPr lang="en-US" sz="3000" dirty="0" smtClean="0">
                <a:solidFill>
                  <a:schemeClr val="accent5">
                    <a:lumMod val="20000"/>
                    <a:lumOff val="80000"/>
                  </a:schemeClr>
                </a:solidFill>
              </a:rPr>
              <a:t>optional parameters </a:t>
            </a:r>
            <a:r>
              <a:rPr lang="en-US" sz="3000" dirty="0" smtClean="0"/>
              <a:t>with default values assigned at their declaration:</a:t>
            </a:r>
          </a:p>
          <a:p>
            <a:pPr>
              <a:spcBef>
                <a:spcPts val="1200"/>
              </a:spcBef>
            </a:pPr>
            <a:endParaRPr lang="en-US" sz="3000" dirty="0" smtClean="0"/>
          </a:p>
          <a:p>
            <a:pPr>
              <a:spcBef>
                <a:spcPts val="1200"/>
              </a:spcBef>
            </a:pPr>
            <a:endParaRPr lang="en-US" sz="3000" dirty="0" smtClean="0"/>
          </a:p>
          <a:p>
            <a:pPr>
              <a:spcBef>
                <a:spcPts val="1200"/>
              </a:spcBef>
            </a:pPr>
            <a:endParaRPr lang="en-US" sz="3000" dirty="0" smtClean="0"/>
          </a:p>
          <a:p>
            <a:pPr>
              <a:spcBef>
                <a:spcPts val="2400"/>
              </a:spcBef>
            </a:pPr>
            <a:r>
              <a:rPr lang="en-US" sz="3000" dirty="0" smtClean="0"/>
              <a:t>The above method can be called in several ways:</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4"/>
          <p:cNvSpPr>
            <a:spLocks noChangeArrowheads="1"/>
          </p:cNvSpPr>
          <p:nvPr/>
        </p:nvSpPr>
        <p:spPr bwMode="auto">
          <a:xfrm>
            <a:off x="755650" y="2184400"/>
            <a:ext cx="7550150" cy="2157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PrintNumbers(int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 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 = 100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Console.Write("{0} ",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5153561"/>
            <a:ext cx="7550150" cy="12721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PrintNumbers(5, 10);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PrintNumbers(15);</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PrintNumbers(end: 40, start: 35);</a:t>
            </a:r>
          </a:p>
        </p:txBody>
      </p:sp>
    </p:spTree>
    <p:extLst>
      <p:ext uri="{BB962C8B-B14F-4D97-AF65-F5344CB8AC3E}">
        <p14:creationId xmlns:p14="http://schemas.microsoft.com/office/powerpoint/2010/main" val="1169780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 Method?</a:t>
            </a:r>
            <a:endParaRPr lang="bg-BG" dirty="0"/>
          </a:p>
        </p:txBody>
      </p:sp>
      <p:sp>
        <p:nvSpPr>
          <p:cNvPr id="428035" name="Rectangle 3"/>
          <p:cNvSpPr>
            <a:spLocks noGrp="1" noChangeArrowheads="1"/>
          </p:cNvSpPr>
          <p:nvPr>
            <p:ph idx="1"/>
          </p:nvPr>
        </p:nvSpPr>
        <p:spPr/>
        <p:txBody>
          <a:bodyPr/>
          <a:lstStyle/>
          <a:p>
            <a:pPr>
              <a:lnSpc>
                <a:spcPts val="4000"/>
              </a:lnSpc>
            </a:pPr>
            <a:r>
              <a:rPr lang="en-US" dirty="0"/>
              <a:t>A </a:t>
            </a:r>
            <a:r>
              <a:rPr lang="en-US" dirty="0">
                <a:solidFill>
                  <a:schemeClr val="accent5">
                    <a:lumMod val="20000"/>
                    <a:lumOff val="80000"/>
                  </a:schemeClr>
                </a:solidFill>
              </a:rPr>
              <a:t>method</a:t>
            </a:r>
            <a:r>
              <a:rPr lang="en-US" dirty="0"/>
              <a:t> is a kind of building block that solves a small problem</a:t>
            </a:r>
          </a:p>
          <a:p>
            <a:pPr lvl="1">
              <a:lnSpc>
                <a:spcPts val="4000"/>
              </a:lnSpc>
            </a:pPr>
            <a:r>
              <a:rPr lang="en-US" dirty="0"/>
              <a:t>A piece of code that has a name and can be called from the other </a:t>
            </a:r>
            <a:r>
              <a:rPr lang="en-US" dirty="0" smtClean="0"/>
              <a:t>code</a:t>
            </a:r>
          </a:p>
          <a:p>
            <a:pPr lvl="1">
              <a:lnSpc>
                <a:spcPts val="4000"/>
              </a:lnSpc>
            </a:pPr>
            <a:r>
              <a:rPr lang="en-US" dirty="0" smtClean="0"/>
              <a:t>Can take parameters and return a value</a:t>
            </a:r>
            <a:endParaRPr lang="en-US" dirty="0"/>
          </a:p>
          <a:p>
            <a:pPr>
              <a:lnSpc>
                <a:spcPts val="4000"/>
              </a:lnSpc>
            </a:pPr>
            <a:r>
              <a:rPr lang="en-US" dirty="0"/>
              <a:t>Methods allow programmers to construct large programs from simple pieces</a:t>
            </a:r>
          </a:p>
          <a:p>
            <a:pPr>
              <a:lnSpc>
                <a:spcPts val="4000"/>
              </a:lnSpc>
            </a:pPr>
            <a:r>
              <a:rPr lang="en-US" dirty="0"/>
              <a:t>Methods are also known as </a:t>
            </a:r>
            <a:r>
              <a:rPr lang="en-US" dirty="0" smtClean="0">
                <a:solidFill>
                  <a:schemeClr val="accent5">
                    <a:lumMod val="20000"/>
                    <a:lumOff val="80000"/>
                  </a:schemeClr>
                </a:solidFill>
              </a:rPr>
              <a:t>functions</a:t>
            </a:r>
            <a:r>
              <a:rPr lang="en-US" dirty="0"/>
              <a:t>, </a:t>
            </a:r>
            <a:r>
              <a:rPr lang="en-US" dirty="0" smtClean="0">
                <a:solidFill>
                  <a:schemeClr val="accent5">
                    <a:lumMod val="20000"/>
                    <a:lumOff val="80000"/>
                  </a:schemeClr>
                </a:solidFill>
              </a:rPr>
              <a:t>procedures</a:t>
            </a:r>
            <a:r>
              <a:rPr lang="en-US" dirty="0" smtClean="0"/>
              <a:t>, and </a:t>
            </a:r>
            <a:r>
              <a:rPr lang="en-US" dirty="0">
                <a:solidFill>
                  <a:schemeClr val="accent5">
                    <a:lumMod val="20000"/>
                    <a:lumOff val="80000"/>
                  </a:schemeClr>
                </a:solidFill>
              </a:rPr>
              <a:t>subroutines</a:t>
            </a:r>
            <a:endParaRPr lang="bg-BG" dirty="0">
              <a:solidFill>
                <a:schemeClr val="accent5">
                  <a:lumMod val="20000"/>
                  <a:lumOff val="80000"/>
                </a:schemeClr>
              </a:solidFill>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2290" name="Picture 2" descr="http://business.glam.ac.uk/media/files/photos/building-block-green.jpg"/>
          <p:cNvPicPr>
            <a:picLocks noChangeAspect="1" noChangeArrowheads="1"/>
          </p:cNvPicPr>
          <p:nvPr/>
        </p:nvPicPr>
        <p:blipFill>
          <a:blip r:embed="rId2" cstate="screen"/>
          <a:srcRect/>
          <a:stretch>
            <a:fillRect/>
          </a:stretch>
        </p:blipFill>
        <p:spPr bwMode="auto">
          <a:xfrm>
            <a:off x="7315200" y="5257800"/>
            <a:ext cx="1524000" cy="1292831"/>
          </a:xfrm>
          <a:prstGeom prst="roundRect">
            <a:avLst>
              <a:gd name="adj" fmla="val 7530"/>
            </a:avLst>
          </a:prstGeom>
          <a:noFill/>
        </p:spPr>
      </p:pic>
    </p:spTree>
    <p:extLst>
      <p:ext uri="{BB962C8B-B14F-4D97-AF65-F5344CB8AC3E}">
        <p14:creationId xmlns:p14="http://schemas.microsoft.com/office/powerpoint/2010/main" val="19387457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104" y="5105400"/>
            <a:ext cx="8229600" cy="609599"/>
          </a:xfrm>
        </p:spPr>
        <p:txBody>
          <a:bodyPr/>
          <a:lstStyle/>
          <a:p>
            <a:r>
              <a:rPr lang="en-US" dirty="0" smtClean="0"/>
              <a:t>Optional Parameters</a:t>
            </a:r>
            <a:endParaRPr lang="en-US" dirty="0"/>
          </a:p>
        </p:txBody>
      </p:sp>
      <p:sp>
        <p:nvSpPr>
          <p:cNvPr id="3" name="Subtitle 2"/>
          <p:cNvSpPr>
            <a:spLocks noGrp="1"/>
          </p:cNvSpPr>
          <p:nvPr>
            <p:ph type="subTitle" idx="1"/>
          </p:nvPr>
        </p:nvSpPr>
        <p:spPr>
          <a:xfrm>
            <a:off x="437104" y="5755479"/>
            <a:ext cx="8229600" cy="492920"/>
          </a:xfrm>
        </p:spPr>
        <p:txBody>
          <a:bodyPr/>
          <a:lstStyle/>
          <a:p>
            <a:r>
              <a:rPr lang="en-US" dirty="0" smtClean="0"/>
              <a:t>Live Demo</a:t>
            </a:r>
            <a:endParaRPr lang="en-US" dirty="0"/>
          </a:p>
        </p:txBody>
      </p:sp>
      <p:pic>
        <p:nvPicPr>
          <p:cNvPr id="1026" name="Picture 2"/>
          <p:cNvPicPr>
            <a:picLocks noChangeAspect="1" noChangeArrowheads="1"/>
          </p:cNvPicPr>
          <p:nvPr/>
        </p:nvPicPr>
        <p:blipFill>
          <a:blip r:embed="rId2" cstate="screen"/>
          <a:srcRect/>
          <a:stretch>
            <a:fillRect/>
          </a:stretch>
        </p:blipFill>
        <p:spPr bwMode="auto">
          <a:xfrm>
            <a:off x="1524000" y="1135041"/>
            <a:ext cx="6071720" cy="3487866"/>
          </a:xfrm>
          <a:prstGeom prst="roundRect">
            <a:avLst>
              <a:gd name="adj" fmla="val 2953"/>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val="1485079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ctrTitle"/>
          </p:nvPr>
        </p:nvSpPr>
        <p:spPr>
          <a:xfrm>
            <a:off x="1371600" y="1524000"/>
            <a:ext cx="5113337" cy="1473200"/>
          </a:xfrm>
          <a:noFill/>
          <a:ln/>
        </p:spPr>
        <p:txBody>
          <a:bodyPr/>
          <a:lstStyle/>
          <a:p>
            <a:pPr>
              <a:lnSpc>
                <a:spcPct val="110000"/>
              </a:lnSpc>
            </a:pPr>
            <a:r>
              <a:rPr lang="en-US" dirty="0"/>
              <a:t>Returning Values From Methods</a:t>
            </a:r>
            <a:endParaRPr lang="bg-BG" dirty="0"/>
          </a:p>
        </p:txBody>
      </p:sp>
      <p:pic>
        <p:nvPicPr>
          <p:cNvPr id="60418" name="Picture 2" descr="http://moneyfacts.co.uk/resize.axd?w=225&amp;h=170&amp;f=http://media.moneyfacts.co.uk/image/stock%20chart-2new226new_226_x_170.jpg"/>
          <p:cNvPicPr>
            <a:picLocks noChangeAspect="1" noChangeArrowheads="1"/>
          </p:cNvPicPr>
          <p:nvPr/>
        </p:nvPicPr>
        <p:blipFill>
          <a:blip r:embed="rId3" cstate="screen"/>
          <a:srcRect/>
          <a:stretch>
            <a:fillRect/>
          </a:stretch>
        </p:blipFill>
        <p:spPr bwMode="auto">
          <a:xfrm>
            <a:off x="3276600" y="3810000"/>
            <a:ext cx="4953000" cy="2362200"/>
          </a:xfrm>
          <a:prstGeom prst="roundRect">
            <a:avLst>
              <a:gd name="adj" fmla="val 20574"/>
            </a:avLst>
          </a:prstGeom>
          <a:noFill/>
        </p:spPr>
      </p:pic>
    </p:spTree>
    <p:extLst>
      <p:ext uri="{BB962C8B-B14F-4D97-AF65-F5344CB8AC3E}">
        <p14:creationId xmlns:p14="http://schemas.microsoft.com/office/powerpoint/2010/main" val="5206101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800" dirty="0"/>
              <a:t>Returning </a:t>
            </a:r>
            <a:r>
              <a:rPr lang="en-US" sz="3800" dirty="0" smtClean="0"/>
              <a:t>Values From </a:t>
            </a:r>
            <a:r>
              <a:rPr lang="en-US" sz="3800" dirty="0"/>
              <a:t>Methods</a:t>
            </a:r>
            <a:endParaRPr lang="bg-BG" sz="3800" dirty="0"/>
          </a:p>
        </p:txBody>
      </p:sp>
      <p:sp>
        <p:nvSpPr>
          <p:cNvPr id="531459" name="Rectangle 3"/>
          <p:cNvSpPr>
            <a:spLocks noGrp="1" noChangeArrowheads="1"/>
          </p:cNvSpPr>
          <p:nvPr>
            <p:ph idx="1"/>
          </p:nvPr>
        </p:nvSpPr>
        <p:spPr/>
        <p:txBody>
          <a:bodyPr/>
          <a:lstStyle/>
          <a:p>
            <a:r>
              <a:rPr lang="en-US" dirty="0"/>
              <a:t>A method can </a:t>
            </a:r>
            <a:r>
              <a:rPr lang="en-US" dirty="0">
                <a:solidFill>
                  <a:schemeClr val="accent5">
                    <a:lumMod val="20000"/>
                    <a:lumOff val="80000"/>
                  </a:schemeClr>
                </a:solidFill>
              </a:rPr>
              <a:t>return</a:t>
            </a:r>
            <a:r>
              <a:rPr lang="en-US" dirty="0"/>
              <a:t> a value to its caller</a:t>
            </a:r>
          </a:p>
          <a:p>
            <a:r>
              <a:rPr lang="en-US" dirty="0"/>
              <a:t>Returned value:</a:t>
            </a:r>
          </a:p>
          <a:p>
            <a:pPr lvl="1"/>
            <a:r>
              <a:rPr lang="en-US" dirty="0"/>
              <a:t>Can be assigned to a variable:</a:t>
            </a:r>
          </a:p>
          <a:p>
            <a:pPr lvl="1"/>
            <a:endParaRPr lang="en-US" dirty="0"/>
          </a:p>
          <a:p>
            <a:pPr lvl="1">
              <a:lnSpc>
                <a:spcPct val="120000"/>
              </a:lnSpc>
              <a:spcBef>
                <a:spcPts val="1800"/>
              </a:spcBef>
            </a:pPr>
            <a:r>
              <a:rPr lang="en-US" dirty="0"/>
              <a:t>Can be used in </a:t>
            </a:r>
            <a:r>
              <a:rPr lang="en-US" dirty="0" smtClean="0"/>
              <a:t>expressions</a:t>
            </a:r>
            <a:r>
              <a:rPr lang="en-US" dirty="0"/>
              <a:t>:</a:t>
            </a:r>
          </a:p>
          <a:p>
            <a:pPr lvl="1"/>
            <a:endParaRPr lang="en-US" dirty="0"/>
          </a:p>
          <a:p>
            <a:pPr lvl="1"/>
            <a:r>
              <a:rPr lang="en-US" dirty="0"/>
              <a:t>Can be passed to another method:</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31460" name="Rectangle 4"/>
          <p:cNvSpPr>
            <a:spLocks noChangeArrowheads="1"/>
          </p:cNvSpPr>
          <p:nvPr/>
        </p:nvSpPr>
        <p:spPr bwMode="auto">
          <a:xfrm>
            <a:off x="1042988" y="2997200"/>
            <a:ext cx="6985000" cy="6771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Console.ReadLine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Console.ReadLine() returns a string</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1" name="Rectangle 5"/>
          <p:cNvSpPr>
            <a:spLocks noChangeArrowheads="1"/>
          </p:cNvSpPr>
          <p:nvPr/>
        </p:nvSpPr>
        <p:spPr bwMode="auto">
          <a:xfrm>
            <a:off x="1042988" y="4507468"/>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price = GetPrice() * quantity * 1.20;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2" name="Rectangle 6"/>
          <p:cNvSpPr>
            <a:spLocks noChangeArrowheads="1"/>
          </p:cNvSpPr>
          <p:nvPr/>
        </p:nvSpPr>
        <p:spPr bwMode="auto">
          <a:xfrm>
            <a:off x="1042988" y="5845175"/>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7257745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86200" y="228600"/>
            <a:ext cx="5029200" cy="914400"/>
          </a:xfrm>
        </p:spPr>
        <p:txBody>
          <a:bodyPr/>
          <a:lstStyle/>
          <a:p>
            <a:r>
              <a:rPr lang="en-US" dirty="0" smtClean="0"/>
              <a:t>Defining Methods That Return </a:t>
            </a:r>
            <a:r>
              <a:rPr lang="en-US" dirty="0"/>
              <a:t>a Value</a:t>
            </a:r>
            <a:endParaRPr lang="bg-BG" dirty="0"/>
          </a:p>
        </p:txBody>
      </p:sp>
      <p:sp>
        <p:nvSpPr>
          <p:cNvPr id="532483" name="Rectangle 3"/>
          <p:cNvSpPr>
            <a:spLocks noGrp="1" noChangeArrowheads="1"/>
          </p:cNvSpPr>
          <p:nvPr>
            <p:ph idx="1"/>
          </p:nvPr>
        </p:nvSpPr>
        <p:spPr>
          <a:xfrm>
            <a:off x="228600" y="1295400"/>
            <a:ext cx="8686800" cy="5410200"/>
          </a:xfrm>
        </p:spPr>
        <p:txBody>
          <a:bodyPr/>
          <a:lstStyle/>
          <a:p>
            <a:pPr>
              <a:lnSpc>
                <a:spcPts val="3600"/>
              </a:lnSpc>
            </a:pPr>
            <a:r>
              <a:rPr lang="en-US" sz="3000" dirty="0"/>
              <a:t>Instead of </a:t>
            </a:r>
            <a:r>
              <a:rPr lang="en-US" sz="3000" dirty="0">
                <a:solidFill>
                  <a:schemeClr val="accent5">
                    <a:lumMod val="20000"/>
                    <a:lumOff val="80000"/>
                  </a:schemeClr>
                </a:solidFill>
                <a:latin typeface="Consolas" pitchFamily="49" charset="0"/>
                <a:cs typeface="Consolas" pitchFamily="49" charset="0"/>
              </a:rPr>
              <a:t>void</a:t>
            </a:r>
            <a:r>
              <a:rPr lang="en-US" sz="3000" dirty="0"/>
              <a:t>, specify the type of data </a:t>
            </a:r>
            <a:r>
              <a:rPr lang="en-US" sz="3000" dirty="0" smtClean="0"/>
              <a:t>to </a:t>
            </a:r>
            <a:r>
              <a:rPr lang="en-US" sz="3000" dirty="0"/>
              <a:t>return</a:t>
            </a:r>
          </a:p>
          <a:p>
            <a:pPr>
              <a:lnSpc>
                <a:spcPts val="3600"/>
              </a:lnSpc>
            </a:pPr>
            <a:endParaRPr lang="en-US" sz="3000" dirty="0"/>
          </a:p>
          <a:p>
            <a:pPr>
              <a:lnSpc>
                <a:spcPts val="3600"/>
              </a:lnSpc>
            </a:pPr>
            <a:endParaRPr lang="en-US" sz="3000" dirty="0"/>
          </a:p>
          <a:p>
            <a:pPr>
              <a:lnSpc>
                <a:spcPts val="3600"/>
              </a:lnSpc>
              <a:spcBef>
                <a:spcPts val="2400"/>
              </a:spcBef>
            </a:pPr>
            <a:r>
              <a:rPr lang="en-US" sz="3000" dirty="0" smtClean="0"/>
              <a:t>Methods </a:t>
            </a:r>
            <a:r>
              <a:rPr lang="en-US" sz="3000" dirty="0"/>
              <a:t>can return any type of data </a:t>
            </a:r>
            <a:r>
              <a:rPr lang="en-US" sz="3000" dirty="0" smtClean="0"/>
              <a:t>(</a:t>
            </a:r>
            <a:r>
              <a:rPr lang="en-US" sz="3000" noProof="1" smtClean="0">
                <a:solidFill>
                  <a:schemeClr val="accent5">
                    <a:lumMod val="20000"/>
                    <a:lumOff val="80000"/>
                  </a:schemeClr>
                </a:solidFill>
                <a:latin typeface="Consolas" pitchFamily="49" charset="0"/>
                <a:cs typeface="Consolas" pitchFamily="49" charset="0"/>
              </a:rPr>
              <a:t>int</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string</a:t>
            </a:r>
            <a:r>
              <a:rPr lang="en-US" sz="3000" dirty="0" smtClean="0"/>
              <a:t>, </a:t>
            </a:r>
            <a:r>
              <a:rPr lang="en-US" sz="3000" dirty="0"/>
              <a:t>array, etc.)</a:t>
            </a:r>
          </a:p>
          <a:p>
            <a:pPr>
              <a:lnSpc>
                <a:spcPts val="3600"/>
              </a:lnSpc>
            </a:pPr>
            <a:r>
              <a:rPr lang="en-US" sz="3000" dirty="0">
                <a:solidFill>
                  <a:schemeClr val="accent5">
                    <a:lumMod val="20000"/>
                    <a:lumOff val="80000"/>
                  </a:schemeClr>
                </a:solidFill>
                <a:latin typeface="Consolas" pitchFamily="49" charset="0"/>
                <a:cs typeface="Consolas" pitchFamily="49" charset="0"/>
              </a:rPr>
              <a:t>void</a:t>
            </a:r>
            <a:r>
              <a:rPr lang="en-US" sz="3000" dirty="0"/>
              <a:t> methods do not return anything</a:t>
            </a:r>
          </a:p>
          <a:p>
            <a:pPr>
              <a:lnSpc>
                <a:spcPts val="3600"/>
              </a:lnSpc>
            </a:pPr>
            <a:r>
              <a:rPr lang="en-US" sz="3000" dirty="0" smtClean="0"/>
              <a:t>The combination of method's name and parameters is called </a:t>
            </a:r>
            <a:r>
              <a:rPr lang="en-US" sz="3000" dirty="0" smtClean="0">
                <a:solidFill>
                  <a:schemeClr val="accent5">
                    <a:lumMod val="20000"/>
                    <a:lumOff val="80000"/>
                  </a:schemeClr>
                </a:solidFill>
              </a:rPr>
              <a:t>method signature</a:t>
            </a:r>
          </a:p>
          <a:p>
            <a:pPr>
              <a:lnSpc>
                <a:spcPts val="3600"/>
              </a:lnSpc>
            </a:pPr>
            <a:r>
              <a:rPr lang="en-US" sz="3000" dirty="0" smtClean="0"/>
              <a:t>Use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return</a:t>
            </a:r>
            <a:r>
              <a:rPr lang="en-US" sz="3000" dirty="0"/>
              <a:t> keyword to return a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32484" name="Rectangle 4"/>
          <p:cNvSpPr>
            <a:spLocks noChangeArrowheads="1"/>
          </p:cNvSpPr>
          <p:nvPr/>
        </p:nvSpPr>
        <p:spPr bwMode="auto">
          <a:xfrm>
            <a:off x="755650" y="1978561"/>
            <a:ext cx="76327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Multiply(int firstNum, int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firstNum *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8155642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600" dirty="0" smtClean="0"/>
              <a:t>The </a:t>
            </a:r>
            <a:r>
              <a:rPr lang="en-US" sz="3600" dirty="0" smtClean="0">
                <a:solidFill>
                  <a:schemeClr val="accent5">
                    <a:lumMod val="20000"/>
                    <a:lumOff val="80000"/>
                  </a:schemeClr>
                </a:solidFill>
                <a:latin typeface="Consolas" pitchFamily="49" charset="0"/>
                <a:cs typeface="Consolas" pitchFamily="49" charset="0"/>
              </a:rPr>
              <a:t>return</a:t>
            </a:r>
            <a:r>
              <a:rPr lang="en-US" sz="3600" dirty="0" smtClean="0"/>
              <a:t> Statement</a:t>
            </a:r>
            <a:endParaRPr lang="bg-BG" sz="3600" dirty="0"/>
          </a:p>
        </p:txBody>
      </p:sp>
      <p:sp>
        <p:nvSpPr>
          <p:cNvPr id="543747" name="Rectangle 3"/>
          <p:cNvSpPr>
            <a:spLocks noGrp="1" noChangeArrowheads="1"/>
          </p:cNvSpPr>
          <p:nvPr>
            <p:ph idx="1"/>
          </p:nvPr>
        </p:nvSpPr>
        <p:spPr/>
        <p:txBody>
          <a:bodyPr/>
          <a:lstStyle/>
          <a:p>
            <a:r>
              <a:rPr lang="en-US" dirty="0" smtClean="0"/>
              <a:t>The </a:t>
            </a:r>
            <a:r>
              <a:rPr lang="en-US" dirty="0" smtClean="0">
                <a:solidFill>
                  <a:schemeClr val="accent5">
                    <a:lumMod val="20000"/>
                    <a:lumOff val="80000"/>
                  </a:schemeClr>
                </a:solidFill>
                <a:latin typeface="Consolas" pitchFamily="49" charset="0"/>
                <a:cs typeface="Consolas" pitchFamily="49" charset="0"/>
              </a:rPr>
              <a:t>return</a:t>
            </a:r>
            <a:r>
              <a:rPr lang="en-US" dirty="0" smtClean="0"/>
              <a:t> statement:</a:t>
            </a:r>
            <a:endParaRPr lang="en-US" dirty="0"/>
          </a:p>
          <a:p>
            <a:pPr lvl="1"/>
            <a:r>
              <a:rPr lang="en-US" dirty="0" smtClean="0"/>
              <a:t>Immediately terminates </a:t>
            </a:r>
            <a:r>
              <a:rPr lang="en-US" dirty="0"/>
              <a:t>method’s execution</a:t>
            </a:r>
          </a:p>
          <a:p>
            <a:pPr lvl="1"/>
            <a:r>
              <a:rPr lang="en-US" dirty="0"/>
              <a:t>Returns </a:t>
            </a:r>
            <a:r>
              <a:rPr lang="en-US" dirty="0" smtClean="0"/>
              <a:t>specified expression </a:t>
            </a:r>
            <a:r>
              <a:rPr lang="en-US" dirty="0"/>
              <a:t>to the </a:t>
            </a:r>
            <a:r>
              <a:rPr lang="en-US" dirty="0" smtClean="0"/>
              <a:t>caller</a:t>
            </a:r>
          </a:p>
          <a:p>
            <a:pPr lvl="1"/>
            <a:r>
              <a:rPr lang="en-US" dirty="0" smtClean="0"/>
              <a:t>Example:</a:t>
            </a:r>
          </a:p>
          <a:p>
            <a:pPr lvl="1"/>
            <a:endParaRPr lang="en-US" dirty="0"/>
          </a:p>
          <a:p>
            <a:r>
              <a:rPr lang="en-US" dirty="0"/>
              <a:t>To terminate </a:t>
            </a:r>
            <a:r>
              <a:rPr lang="en-US" dirty="0">
                <a:solidFill>
                  <a:schemeClr val="accent5">
                    <a:lumMod val="20000"/>
                    <a:lumOff val="80000"/>
                  </a:schemeClr>
                </a:solidFill>
                <a:latin typeface="Consolas" pitchFamily="49" charset="0"/>
                <a:cs typeface="Consolas" pitchFamily="49" charset="0"/>
              </a:rPr>
              <a:t>void</a:t>
            </a:r>
            <a:r>
              <a:rPr lang="en-US" dirty="0"/>
              <a:t> method, </a:t>
            </a:r>
            <a:r>
              <a:rPr lang="en-US" dirty="0" smtClean="0"/>
              <a:t>use just:</a:t>
            </a:r>
          </a:p>
          <a:p>
            <a:endParaRPr lang="en-US" dirty="0">
              <a:solidFill>
                <a:schemeClr val="accent5">
                  <a:lumMod val="20000"/>
                  <a:lumOff val="80000"/>
                </a:schemeClr>
              </a:solidFill>
              <a:latin typeface="Consolas" pitchFamily="49" charset="0"/>
              <a:cs typeface="Consolas" pitchFamily="49" charset="0"/>
            </a:endParaRPr>
          </a:p>
          <a:p>
            <a:r>
              <a:rPr lang="en-US" dirty="0" smtClean="0"/>
              <a:t>Return can be used several </a:t>
            </a:r>
            <a:r>
              <a:rPr lang="en-US" dirty="0"/>
              <a:t>times in a method </a:t>
            </a:r>
            <a:r>
              <a:rPr lang="en-US" dirty="0" smtClean="0"/>
              <a:t>body</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4"/>
          <p:cNvSpPr>
            <a:spLocks noChangeArrowheads="1"/>
          </p:cNvSpPr>
          <p:nvPr/>
        </p:nvSpPr>
        <p:spPr bwMode="auto">
          <a:xfrm>
            <a:off x="755650" y="36576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rPr>
              <a:t>return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49530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return;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592581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23919690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40621312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505200" y="152400"/>
            <a:ext cx="5410200" cy="914400"/>
          </a:xfrm>
        </p:spPr>
        <p:txBody>
          <a:bodyPr/>
          <a:lstStyle/>
          <a:p>
            <a:r>
              <a:rPr lang="en-US" dirty="0"/>
              <a:t>Temperature Conversion </a:t>
            </a:r>
            <a:r>
              <a:rPr lang="en-US" dirty="0" smtClean="0"/>
              <a:t>– Example</a:t>
            </a:r>
            <a:endParaRPr lang="bg-BG" dirty="0"/>
          </a:p>
        </p:txBody>
      </p:sp>
      <p:sp>
        <p:nvSpPr>
          <p:cNvPr id="567299" name="Rectangle 3"/>
          <p:cNvSpPr>
            <a:spLocks noGrp="1" noChangeArrowheads="1"/>
          </p:cNvSpPr>
          <p:nvPr>
            <p:ph idx="1"/>
          </p:nvPr>
        </p:nvSpPr>
        <p:spPr>
          <a:xfrm>
            <a:off x="323850" y="1196975"/>
            <a:ext cx="8496300" cy="5329238"/>
          </a:xfrm>
        </p:spPr>
        <p:txBody>
          <a:bodyPr/>
          <a:lstStyle/>
          <a:p>
            <a:r>
              <a:rPr lang="en-US"/>
              <a:t>Convert temperature from Fahrenheit to Celsius:</a:t>
            </a:r>
            <a:endParaRPr lang="bg-BG"/>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67300" name="Rectangle 4"/>
          <p:cNvSpPr>
            <a:spLocks noChangeArrowheads="1"/>
          </p:cNvSpPr>
          <p:nvPr/>
        </p:nvSpPr>
        <p:spPr bwMode="auto">
          <a:xfrm>
            <a:off x="693737" y="2347913"/>
            <a:ext cx="7764463" cy="40758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double FahrenheitToCelsius(double degrees)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celsius = (degrees - 32) * 5 / 9;</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celsius;</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Fahrenheit: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double t = Double.Parse(Console.ReadLine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FahrenheitToCelsius(t);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Celsius: {0}", 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882150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325544" y="2826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6103" name="Rectangle 7"/>
          <p:cNvSpPr>
            <a:spLocks noGrp="1" noChangeArrowheads="1"/>
          </p:cNvSpPr>
          <p:nvPr>
            <p:ph type="ctrTitle"/>
          </p:nvPr>
        </p:nvSpPr>
        <p:spPr>
          <a:xfrm>
            <a:off x="661988" y="1676400"/>
            <a:ext cx="7796212" cy="914400"/>
          </a:xfrm>
          <a:noFill/>
          <a:ln/>
        </p:spPr>
        <p:txBody>
          <a:bodyPr/>
          <a:lstStyle/>
          <a:p>
            <a:pPr>
              <a:lnSpc>
                <a:spcPct val="100000"/>
              </a:lnSpc>
            </a:pPr>
            <a:r>
              <a:rPr lang="en-US" dirty="0"/>
              <a:t>Temperature Conversion</a:t>
            </a:r>
            <a:endParaRPr lang="bg-BG" dirty="0"/>
          </a:p>
        </p:txBody>
      </p:sp>
      <p:pic>
        <p:nvPicPr>
          <p:cNvPr id="52226" name="Picture 2" descr="http://www.ntnu.no/gemini/2007-05/bilder/kn_termometer.jpg"/>
          <p:cNvPicPr>
            <a:picLocks noChangeAspect="1" noChangeArrowheads="1"/>
          </p:cNvPicPr>
          <p:nvPr/>
        </p:nvPicPr>
        <p:blipFill>
          <a:blip r:embed="rId3" cstate="screen">
            <a:lum contrast="20000"/>
          </a:blip>
          <a:srcRect/>
          <a:stretch>
            <a:fillRect/>
          </a:stretch>
        </p:blipFill>
        <p:spPr bwMode="auto">
          <a:xfrm rot="21306392">
            <a:off x="6143968" y="3578433"/>
            <a:ext cx="1935724" cy="2993920"/>
          </a:xfrm>
          <a:prstGeom prst="rect">
            <a:avLst/>
          </a:prstGeom>
          <a:noFill/>
          <a:scene3d>
            <a:camera prst="perspectiveContrastingRightFacing" fov="6900000">
              <a:rot lat="2400000" lon="1727264" rev="600000"/>
            </a:camera>
            <a:lightRig rig="threePt" dir="t"/>
          </a:scene3d>
          <a:sp3d/>
        </p:spPr>
      </p:pic>
      <p:pic>
        <p:nvPicPr>
          <p:cNvPr id="52228" name="Picture 4" descr="http://www.srfsnosk8.no/img/2007/termometer.jpg"/>
          <p:cNvPicPr>
            <a:picLocks noChangeAspect="1" noChangeArrowheads="1"/>
          </p:cNvPicPr>
          <p:nvPr/>
        </p:nvPicPr>
        <p:blipFill>
          <a:blip r:embed="rId4" cstate="screen">
            <a:clrChange>
              <a:clrFrom>
                <a:srgbClr val="FFFFFF"/>
              </a:clrFrom>
              <a:clrTo>
                <a:srgbClr val="FFFFFF">
                  <a:alpha val="0"/>
                </a:srgbClr>
              </a:clrTo>
            </a:clrChange>
            <a:lum contrast="-10000"/>
          </a:blip>
          <a:srcRect/>
          <a:stretch>
            <a:fillRect/>
          </a:stretch>
        </p:blipFill>
        <p:spPr bwMode="auto">
          <a:xfrm rot="21249141">
            <a:off x="1070839" y="3309573"/>
            <a:ext cx="1904014" cy="3028950"/>
          </a:xfrm>
          <a:prstGeom prst="rect">
            <a:avLst/>
          </a:prstGeom>
          <a:noFill/>
          <a:scene3d>
            <a:camera prst="orthographicFront">
              <a:rot lat="0" lon="9599965" rev="0"/>
            </a:camera>
            <a:lightRig rig="threePt" dir="t"/>
          </a:scene3d>
        </p:spPr>
      </p:pic>
      <p:pic>
        <p:nvPicPr>
          <p:cNvPr id="52230" name="Picture 6" descr="http://www.erikfaergemann.dk/images/Paasp.jpg"/>
          <p:cNvPicPr>
            <a:picLocks noChangeAspect="1" noChangeArrowheads="1"/>
          </p:cNvPicPr>
          <p:nvPr/>
        </p:nvPicPr>
        <p:blipFill>
          <a:blip r:embed="rId5" cstate="screen">
            <a:clrChange>
              <a:clrFrom>
                <a:srgbClr val="FFFFFF"/>
              </a:clrFrom>
              <a:clrTo>
                <a:srgbClr val="FFFFFF">
                  <a:alpha val="0"/>
                </a:srgbClr>
              </a:clrTo>
            </a:clrChange>
            <a:lum contrast="40000"/>
          </a:blip>
          <a:srcRect/>
          <a:stretch>
            <a:fillRect/>
          </a:stretch>
        </p:blipFill>
        <p:spPr bwMode="auto">
          <a:xfrm rot="249574">
            <a:off x="3562710" y="4164416"/>
            <a:ext cx="1645474" cy="1645474"/>
          </a:xfrm>
          <a:prstGeom prst="rect">
            <a:avLst/>
          </a:prstGeom>
          <a:noFill/>
          <a:effectLst>
            <a:softEdge rad="31750"/>
          </a:effectLst>
        </p:spPr>
      </p:pic>
    </p:spTree>
    <p:extLst>
      <p:ext uri="{BB962C8B-B14F-4D97-AF65-F5344CB8AC3E}">
        <p14:creationId xmlns:p14="http://schemas.microsoft.com/office/powerpoint/2010/main" val="33096536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Positive Numbers – Example</a:t>
            </a:r>
            <a:endParaRPr lang="bg-BG" dirty="0"/>
          </a:p>
        </p:txBody>
      </p:sp>
      <p:sp>
        <p:nvSpPr>
          <p:cNvPr id="515075" name="Rectangle 3"/>
          <p:cNvSpPr>
            <a:spLocks noGrp="1" noChangeArrowheads="1"/>
          </p:cNvSpPr>
          <p:nvPr>
            <p:ph idx="1"/>
          </p:nvPr>
        </p:nvSpPr>
        <p:spPr/>
        <p:txBody>
          <a:bodyPr/>
          <a:lstStyle/>
          <a:p>
            <a:r>
              <a:rPr lang="en-US" dirty="0"/>
              <a:t>Check if all numbers in a sequence are positive: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15077" name="Rectangle 5"/>
          <p:cNvSpPr>
            <a:spLocks noChangeArrowheads="1"/>
          </p:cNvSpPr>
          <p:nvPr/>
        </p:nvSpPr>
        <p:spPr bwMode="auto">
          <a:xfrm>
            <a:off x="755650" y="2551113"/>
            <a:ext cx="7632700"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bool ArePositive(int[]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number in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&lt;=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false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0178" name="Picture 2" descr="http://www.whitecraneeducation.com/images/general/numbers3.jpg"/>
          <p:cNvPicPr>
            <a:picLocks noChangeAspect="1" noChangeArrowheads="1"/>
          </p:cNvPicPr>
          <p:nvPr/>
        </p:nvPicPr>
        <p:blipFill>
          <a:blip r:embed="rId2" cstate="screen"/>
          <a:srcRect/>
          <a:stretch>
            <a:fillRect/>
          </a:stretch>
        </p:blipFill>
        <p:spPr bwMode="auto">
          <a:xfrm>
            <a:off x="5283200" y="4114800"/>
            <a:ext cx="3270250" cy="1962150"/>
          </a:xfrm>
          <a:prstGeom prst="roundRect">
            <a:avLst>
              <a:gd name="adj" fmla="val 7961"/>
            </a:avLst>
          </a:prstGeom>
          <a:noFill/>
          <a:ln>
            <a:solidFill>
              <a:schemeClr val="accent5">
                <a:lumMod val="60000"/>
                <a:lumOff val="40000"/>
              </a:schemeClr>
            </a:solidFill>
          </a:ln>
        </p:spPr>
      </p:pic>
    </p:spTree>
    <p:extLst>
      <p:ext uri="{BB962C8B-B14F-4D97-AF65-F5344CB8AC3E}">
        <p14:creationId xmlns:p14="http://schemas.microsoft.com/office/powerpoint/2010/main" val="27143735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Why </a:t>
            </a:r>
            <a:r>
              <a:rPr lang="en-US" dirty="0" smtClean="0"/>
              <a:t>to Use </a:t>
            </a:r>
            <a:r>
              <a:rPr lang="en-US" dirty="0"/>
              <a:t>Methods?</a:t>
            </a:r>
            <a:endParaRPr lang="bg-BG" dirty="0"/>
          </a:p>
        </p:txBody>
      </p:sp>
      <p:sp>
        <p:nvSpPr>
          <p:cNvPr id="429059" name="Rectangle 3"/>
          <p:cNvSpPr>
            <a:spLocks noGrp="1" noChangeArrowheads="1"/>
          </p:cNvSpPr>
          <p:nvPr>
            <p:ph idx="1"/>
          </p:nvPr>
        </p:nvSpPr>
        <p:spPr/>
        <p:txBody>
          <a:bodyPr/>
          <a:lstStyle/>
          <a:p>
            <a:pPr>
              <a:lnSpc>
                <a:spcPts val="3600"/>
              </a:lnSpc>
            </a:pPr>
            <a:r>
              <a:rPr lang="en-US" dirty="0"/>
              <a:t>More manageable programming</a:t>
            </a:r>
          </a:p>
          <a:p>
            <a:pPr lvl="1">
              <a:lnSpc>
                <a:spcPts val="3600"/>
              </a:lnSpc>
            </a:pPr>
            <a:r>
              <a:rPr lang="en-US" dirty="0" smtClean="0"/>
              <a:t>Split large problems into small pieces</a:t>
            </a:r>
          </a:p>
          <a:p>
            <a:pPr lvl="1">
              <a:lnSpc>
                <a:spcPts val="3600"/>
              </a:lnSpc>
            </a:pPr>
            <a:r>
              <a:rPr lang="en-US" dirty="0" smtClean="0"/>
              <a:t>Better </a:t>
            </a:r>
            <a:r>
              <a:rPr lang="en-US" dirty="0"/>
              <a:t>organization of the program</a:t>
            </a:r>
          </a:p>
          <a:p>
            <a:pPr lvl="1">
              <a:lnSpc>
                <a:spcPts val="3600"/>
              </a:lnSpc>
            </a:pPr>
            <a:r>
              <a:rPr lang="en-US" dirty="0" smtClean="0"/>
              <a:t>Improve code readability</a:t>
            </a:r>
          </a:p>
          <a:p>
            <a:pPr lvl="1">
              <a:lnSpc>
                <a:spcPts val="3600"/>
              </a:lnSpc>
            </a:pPr>
            <a:r>
              <a:rPr lang="en-US" dirty="0" smtClean="0"/>
              <a:t>Improve code understandability</a:t>
            </a:r>
          </a:p>
          <a:p>
            <a:pPr>
              <a:lnSpc>
                <a:spcPts val="3600"/>
              </a:lnSpc>
            </a:pPr>
            <a:r>
              <a:rPr lang="en-US" dirty="0" smtClean="0"/>
              <a:t>Avoiding </a:t>
            </a:r>
            <a:r>
              <a:rPr lang="en-US" dirty="0"/>
              <a:t>repeating </a:t>
            </a:r>
            <a:r>
              <a:rPr lang="en-US" dirty="0" smtClean="0"/>
              <a:t>code</a:t>
            </a:r>
          </a:p>
          <a:p>
            <a:pPr marL="574675" lvl="2" indent="-282575">
              <a:lnSpc>
                <a:spcPts val="3600"/>
              </a:lnSpc>
              <a:buClr>
                <a:schemeClr val="accent5">
                  <a:lumMod val="40000"/>
                  <a:lumOff val="60000"/>
                </a:schemeClr>
              </a:buClr>
              <a:buSzPct val="70000"/>
              <a:buFont typeface="Wingdings 2" pitchFamily="18" charset="2"/>
              <a:buChar char=""/>
              <a:tabLst>
                <a:tab pos="282575" algn="l"/>
              </a:tabLst>
            </a:pPr>
            <a:r>
              <a:rPr lang="en-US" dirty="0" smtClean="0"/>
              <a:t>Improve code maintainability</a:t>
            </a:r>
            <a:endParaRPr lang="en-US" dirty="0"/>
          </a:p>
          <a:p>
            <a:pPr>
              <a:lnSpc>
                <a:spcPts val="3600"/>
              </a:lnSpc>
            </a:pPr>
            <a:r>
              <a:rPr lang="en-US" dirty="0"/>
              <a:t>Code reusability</a:t>
            </a:r>
          </a:p>
          <a:p>
            <a:pPr lvl="1">
              <a:lnSpc>
                <a:spcPts val="3600"/>
              </a:lnSpc>
            </a:pPr>
            <a:r>
              <a:rPr lang="en-US" dirty="0"/>
              <a:t>Using existing methods several times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1266" name="Picture 2" descr="http://bluweb.com/toys/ideas/blocksm.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48400" y="3962400"/>
            <a:ext cx="2406316" cy="1828800"/>
          </a:xfrm>
          <a:prstGeom prst="rect">
            <a:avLst/>
          </a:prstGeom>
          <a:noFill/>
          <a:effectLst>
            <a:softEdge rad="31750"/>
          </a:effectLst>
        </p:spPr>
      </p:pic>
    </p:spTree>
    <p:extLst>
      <p:ext uri="{BB962C8B-B14F-4D97-AF65-F5344CB8AC3E}">
        <p14:creationId xmlns:p14="http://schemas.microsoft.com/office/powerpoint/2010/main" val="724449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58825" y="2292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1449388" y="1431925"/>
            <a:ext cx="5113337" cy="669925"/>
          </a:xfrm>
          <a:noFill/>
          <a:ln/>
        </p:spPr>
        <p:txBody>
          <a:bodyPr/>
          <a:lstStyle/>
          <a:p>
            <a:pPr>
              <a:lnSpc>
                <a:spcPct val="100000"/>
              </a:lnSpc>
            </a:pPr>
            <a:r>
              <a:rPr lang="en-US" dirty="0"/>
              <a:t>Positive Numbers</a:t>
            </a:r>
            <a:endParaRPr lang="bg-BG" dirty="0"/>
          </a:p>
        </p:txBody>
      </p:sp>
      <p:pic>
        <p:nvPicPr>
          <p:cNvPr id="49154" name="Picture 2" descr="http://www.moneymanagement.com.au/Uploads/PressReleases/money/Images-20090409/bluenumbersngraph.JPG"/>
          <p:cNvPicPr>
            <a:picLocks noChangeAspect="1" noChangeArrowheads="1"/>
          </p:cNvPicPr>
          <p:nvPr/>
        </p:nvPicPr>
        <p:blipFill>
          <a:blip r:embed="rId3" cstate="screen"/>
          <a:srcRect/>
          <a:stretch>
            <a:fillRect/>
          </a:stretch>
        </p:blipFill>
        <p:spPr bwMode="auto">
          <a:xfrm>
            <a:off x="1584640" y="3429000"/>
            <a:ext cx="7025960" cy="2895600"/>
          </a:xfrm>
          <a:prstGeom prst="roundRect">
            <a:avLst>
              <a:gd name="adj" fmla="val 12155"/>
            </a:avLst>
          </a:prstGeom>
          <a:noFill/>
        </p:spPr>
      </p:pic>
    </p:spTree>
    <p:extLst>
      <p:ext uri="{BB962C8B-B14F-4D97-AF65-F5344CB8AC3E}">
        <p14:creationId xmlns:p14="http://schemas.microsoft.com/office/powerpoint/2010/main" val="35376204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Data Validation – Example</a:t>
            </a:r>
            <a:endParaRPr lang="bg-BG"/>
          </a:p>
        </p:txBody>
      </p:sp>
      <p:sp>
        <p:nvSpPr>
          <p:cNvPr id="489475" name="Rectangle 3"/>
          <p:cNvSpPr>
            <a:spLocks noGrp="1" noChangeArrowheads="1"/>
          </p:cNvSpPr>
          <p:nvPr>
            <p:ph idx="1"/>
          </p:nvPr>
        </p:nvSpPr>
        <p:spPr>
          <a:xfrm>
            <a:off x="323850" y="1196975"/>
            <a:ext cx="8496300" cy="5329238"/>
          </a:xfrm>
        </p:spPr>
        <p:txBody>
          <a:bodyPr/>
          <a:lstStyle/>
          <a:p>
            <a:r>
              <a:rPr lang="en-US" dirty="0" smtClean="0"/>
              <a:t>Validating </a:t>
            </a:r>
            <a:r>
              <a:rPr lang="en-US" dirty="0"/>
              <a:t>input </a:t>
            </a:r>
            <a:r>
              <a:rPr lang="en-US" dirty="0" smtClean="0"/>
              <a:t>data:</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489476" name="Rectangle 4"/>
          <p:cNvSpPr>
            <a:spLocks noChangeArrowheads="1"/>
          </p:cNvSpPr>
          <p:nvPr/>
        </p:nvSpPr>
        <p:spPr bwMode="auto">
          <a:xfrm>
            <a:off x="612775" y="1935296"/>
            <a:ext cx="7920038" cy="4313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ValidatingDemo</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Console.WriteLine("What time is it?");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Console.Write("Hours: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hours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Console.Write("Minutes: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minutes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p>
          <a:p>
            <a:pPr eaLnBrk="0" hangingPunct="0">
              <a:lnSpc>
                <a:spcPts val="22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lnSpc>
                <a:spcPts val="2200"/>
              </a:lnSpc>
              <a:spcBef>
                <a:spcPts val="0"/>
              </a:spcBef>
              <a:buClr>
                <a:schemeClr val="accent5">
                  <a:lumMod val="40000"/>
                  <a:lumOff val="60000"/>
                </a:schemeClr>
              </a:buClr>
              <a:buSzPct val="70000"/>
            </a:pPr>
            <a:r>
              <a:rPr lang="en-US" sz="18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example continues on the next slide)</a:t>
            </a:r>
            <a:endParaRPr lang="en-US" sz="18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6" name="Picture 2"/>
          <p:cNvPicPr>
            <a:picLocks noChangeAspect="1" noChangeArrowheads="1"/>
          </p:cNvPicPr>
          <p:nvPr/>
        </p:nvPicPr>
        <p:blipFill>
          <a:blip r:embed="rId2" cstate="screen">
            <a:lum contrast="20000"/>
          </a:blip>
          <a:srcRect/>
          <a:stretch>
            <a:fillRect/>
          </a:stretch>
        </p:blipFill>
        <p:spPr bwMode="auto">
          <a:xfrm>
            <a:off x="6705600" y="1676400"/>
            <a:ext cx="1971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01819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Data Validation – Example</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64228" name="Rectangle 4"/>
          <p:cNvSpPr>
            <a:spLocks noChangeArrowheads="1"/>
          </p:cNvSpPr>
          <p:nvPr/>
        </p:nvSpPr>
        <p:spPr bwMode="auto">
          <a:xfrm>
            <a:off x="611188" y="1143000"/>
            <a:ext cx="7921625"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isValidTime =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ValidateHours(hours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&amp;&amp;</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ValidateMinutes(minutes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(isValidTime)</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("It is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minutes);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Console.WriteLine("Incorrect 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ValidateMinutes(int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result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&amp;&amp;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59);</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ValidateHours(int hours</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p:cNvPicPr>
            <a:picLocks noChangeAspect="1" noChangeArrowheads="1"/>
          </p:cNvPicPr>
          <p:nvPr/>
        </p:nvPicPr>
        <p:blipFill>
          <a:blip r:embed="rId2" cstate="screen">
            <a:lum contrast="20000"/>
          </a:blip>
          <a:srcRect/>
          <a:stretch>
            <a:fillRect/>
          </a:stretch>
        </p:blipFill>
        <p:spPr bwMode="auto">
          <a:xfrm flipH="1">
            <a:off x="6629400" y="1066800"/>
            <a:ext cx="20574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252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xenlights.com/images/SoftwareValidation.jpg"/>
          <p:cNvPicPr>
            <a:picLocks noChangeAspect="1" noChangeArrowheads="1"/>
          </p:cNvPicPr>
          <p:nvPr/>
        </p:nvPicPr>
        <p:blipFill>
          <a:blip r:embed="rId3" cstate="screen"/>
          <a:srcRect/>
          <a:stretch>
            <a:fillRect/>
          </a:stretch>
        </p:blipFill>
        <p:spPr bwMode="auto">
          <a:xfrm>
            <a:off x="762000" y="1127125"/>
            <a:ext cx="4724400" cy="2699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82658" name="Rectangle 2"/>
          <p:cNvSpPr>
            <a:spLocks noChangeArrowheads="1"/>
          </p:cNvSpPr>
          <p:nvPr/>
        </p:nvSpPr>
        <p:spPr bwMode="auto">
          <a:xfrm>
            <a:off x="3111501" y="5469624"/>
            <a:ext cx="51085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3116263" y="4632325"/>
            <a:ext cx="5113337" cy="669925"/>
          </a:xfrm>
          <a:noFill/>
          <a:ln/>
        </p:spPr>
        <p:txBody>
          <a:bodyPr/>
          <a:lstStyle/>
          <a:p>
            <a:pPr>
              <a:lnSpc>
                <a:spcPct val="100000"/>
              </a:lnSpc>
            </a:pPr>
            <a:r>
              <a:rPr lang="en-US" dirty="0" smtClean="0"/>
              <a:t>Data Validation</a:t>
            </a:r>
            <a:endParaRPr lang="bg-BG" dirty="0"/>
          </a:p>
        </p:txBody>
      </p:sp>
    </p:spTree>
    <p:extLst>
      <p:ext uri="{BB962C8B-B14F-4D97-AF65-F5344CB8AC3E}">
        <p14:creationId xmlns:p14="http://schemas.microsoft.com/office/powerpoint/2010/main" val="2936502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smtClean="0"/>
              <a:t>Overloading Methods</a:t>
            </a:r>
            <a:endParaRPr lang="en-US" dirty="0"/>
          </a:p>
        </p:txBody>
      </p:sp>
      <p:sp>
        <p:nvSpPr>
          <p:cNvPr id="3" name="Subtitle 2"/>
          <p:cNvSpPr>
            <a:spLocks noGrp="1"/>
          </p:cNvSpPr>
          <p:nvPr>
            <p:ph type="subTitle" idx="1"/>
          </p:nvPr>
        </p:nvSpPr>
        <p:spPr>
          <a:xfrm>
            <a:off x="609600" y="5679280"/>
            <a:ext cx="7924800" cy="569120"/>
          </a:xfrm>
        </p:spPr>
        <p:txBody>
          <a:bodyPr/>
          <a:lstStyle/>
          <a:p>
            <a:r>
              <a:rPr lang="en-US" dirty="0" smtClean="0"/>
              <a:t>Multiple Methods with the Same Name</a:t>
            </a:r>
            <a:endParaRPr lang="en-US" dirty="0"/>
          </a:p>
        </p:txBody>
      </p:sp>
      <p:pic>
        <p:nvPicPr>
          <p:cNvPr id="1026" name="Picture 2" descr="http://4.bp.blogspot.com/_7GZ1tO98idc/TAFZ1p9-a0I/AAAAAAAAALA/WQGhBnPwdo0/s1600/truck+overload+passenger.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27200" y="1143000"/>
            <a:ext cx="5695950" cy="3276601"/>
          </a:xfrm>
          <a:prstGeom prst="roundRect">
            <a:avLst>
              <a:gd name="adj" fmla="val 5039"/>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2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3" name="Content Placeholder 2"/>
          <p:cNvSpPr>
            <a:spLocks noGrp="1"/>
          </p:cNvSpPr>
          <p:nvPr>
            <p:ph idx="1"/>
          </p:nvPr>
        </p:nvSpPr>
        <p:spPr>
          <a:xfrm>
            <a:off x="228600" y="990600"/>
            <a:ext cx="8686800" cy="5638800"/>
          </a:xfrm>
        </p:spPr>
        <p:txBody>
          <a:bodyPr/>
          <a:lstStyle/>
          <a:p>
            <a:r>
              <a:rPr lang="en-US" dirty="0" smtClean="0"/>
              <a:t>What means "to </a:t>
            </a:r>
            <a:r>
              <a:rPr lang="en-US" dirty="0" smtClean="0">
                <a:solidFill>
                  <a:schemeClr val="accent5">
                    <a:lumMod val="20000"/>
                    <a:lumOff val="80000"/>
                  </a:schemeClr>
                </a:solidFill>
              </a:rPr>
              <a:t>overload</a:t>
            </a:r>
            <a:r>
              <a:rPr lang="en-US" dirty="0" smtClean="0"/>
              <a:t> a method name"?</a:t>
            </a:r>
          </a:p>
          <a:p>
            <a:pPr lvl="1"/>
            <a:r>
              <a:rPr lang="en-US" dirty="0" smtClean="0"/>
              <a:t>Use the same method name for multiple methods with different </a:t>
            </a:r>
            <a:r>
              <a:rPr lang="en-US" dirty="0" smtClean="0">
                <a:solidFill>
                  <a:schemeClr val="accent5">
                    <a:lumMod val="20000"/>
                    <a:lumOff val="80000"/>
                  </a:schemeClr>
                </a:solidFill>
              </a:rPr>
              <a:t>signature</a:t>
            </a:r>
            <a:r>
              <a:rPr lang="en-US" dirty="0" smtClean="0"/>
              <a:t> (parameters)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7388" y="2895600"/>
            <a:ext cx="777081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Print(int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Print(string text,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Console.WriteLine(text + ' ' + number</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03625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924800" cy="1600200"/>
          </a:xfrm>
        </p:spPr>
        <p:txBody>
          <a:bodyPr/>
          <a:lstStyle/>
          <a:p>
            <a:pPr>
              <a:lnSpc>
                <a:spcPct val="100000"/>
              </a:lnSpc>
            </a:pPr>
            <a:r>
              <a:rPr lang="en-US" dirty="0" smtClean="0"/>
              <a:t>Variable Number</a:t>
            </a:r>
            <a:br>
              <a:rPr lang="en-US" dirty="0" smtClean="0"/>
            </a:br>
            <a:r>
              <a:rPr lang="en-US" dirty="0" smtClean="0"/>
              <a:t>of Parameters</a:t>
            </a:r>
            <a:endParaRPr lang="en-US" dirty="0"/>
          </a:p>
        </p:txBody>
      </p:sp>
      <p:pic>
        <p:nvPicPr>
          <p:cNvPr id="2050" name="Picture 2" descr="http://www.homemortgagerates.us/variable-rates-636.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2500" y="3136900"/>
            <a:ext cx="4711700" cy="3111500"/>
          </a:xfrm>
          <a:prstGeom prst="roundRect">
            <a:avLst>
              <a:gd name="adj" fmla="val 649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7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Variable Number</a:t>
            </a:r>
            <a:br>
              <a:rPr lang="en-US" dirty="0"/>
            </a:br>
            <a:r>
              <a:rPr lang="en-US" dirty="0"/>
              <a:t>of Parameters</a:t>
            </a:r>
          </a:p>
        </p:txBody>
      </p:sp>
      <p:sp>
        <p:nvSpPr>
          <p:cNvPr id="3" name="Content Placeholder 2"/>
          <p:cNvSpPr>
            <a:spLocks noGrp="1"/>
          </p:cNvSpPr>
          <p:nvPr>
            <p:ph idx="1"/>
          </p:nvPr>
        </p:nvSpPr>
        <p:spPr>
          <a:xfrm>
            <a:off x="228600" y="1143000"/>
            <a:ext cx="8686800" cy="5486400"/>
          </a:xfrm>
        </p:spPr>
        <p:txBody>
          <a:bodyPr/>
          <a:lstStyle/>
          <a:p>
            <a:r>
              <a:rPr lang="en-US" dirty="0" smtClean="0"/>
              <a:t>A method in C# can take variable number of parameters by specifying the </a:t>
            </a:r>
            <a:r>
              <a:rPr lang="en-US" noProof="1" smtClean="0">
                <a:solidFill>
                  <a:schemeClr val="accent5">
                    <a:lumMod val="20000"/>
                    <a:lumOff val="80000"/>
                  </a:schemeClr>
                </a:solidFill>
                <a:latin typeface="Consolas" pitchFamily="49" charset="0"/>
                <a:cs typeface="Consolas" pitchFamily="49" charset="0"/>
              </a:rPr>
              <a:t>params</a:t>
            </a:r>
            <a:r>
              <a:rPr lang="en-US" dirty="0" smtClean="0"/>
              <a:t> keyword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7388" y="2362200"/>
            <a:ext cx="7770812" cy="40309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long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CalcSum(params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long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 = 0;</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 in elements)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element;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Console.WriteLine(CalcSum(4</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-2,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7920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Methods – Best Practices</a:t>
            </a:r>
            <a:endParaRPr lang="bg-BG"/>
          </a:p>
        </p:txBody>
      </p:sp>
      <p:sp>
        <p:nvSpPr>
          <p:cNvPr id="545795" name="Rectangle 3"/>
          <p:cNvSpPr>
            <a:spLocks noGrp="1" noChangeArrowheads="1"/>
          </p:cNvSpPr>
          <p:nvPr>
            <p:ph idx="1"/>
          </p:nvPr>
        </p:nvSpPr>
        <p:spPr>
          <a:xfrm>
            <a:off x="323850" y="1143000"/>
            <a:ext cx="8496300" cy="5383213"/>
          </a:xfrm>
        </p:spPr>
        <p:txBody>
          <a:bodyPr/>
          <a:lstStyle/>
          <a:p>
            <a:r>
              <a:rPr lang="en-US" dirty="0"/>
              <a:t>Each method should perform a single,</a:t>
            </a:r>
            <a:br>
              <a:rPr lang="en-US" dirty="0"/>
            </a:br>
            <a:r>
              <a:rPr lang="en-US" dirty="0"/>
              <a:t> well-defined task</a:t>
            </a:r>
          </a:p>
          <a:p>
            <a:r>
              <a:rPr lang="en-US" dirty="0"/>
              <a:t>Method’s name should describe that </a:t>
            </a:r>
            <a:br>
              <a:rPr lang="en-US" dirty="0"/>
            </a:br>
            <a:r>
              <a:rPr lang="en-US" dirty="0"/>
              <a:t>task </a:t>
            </a:r>
            <a:r>
              <a:rPr lang="en-US" dirty="0" smtClean="0"/>
              <a:t>in a clear and non-ambiguous way</a:t>
            </a:r>
            <a:endParaRPr lang="en-US" dirty="0"/>
          </a:p>
          <a:p>
            <a:pPr lvl="1"/>
            <a:r>
              <a:rPr lang="en-US" dirty="0"/>
              <a:t>Good </a:t>
            </a:r>
            <a:r>
              <a:rPr lang="en-US" dirty="0" smtClean="0"/>
              <a:t>examples: </a:t>
            </a:r>
            <a:r>
              <a:rPr lang="en-US" noProof="1" smtClean="0">
                <a:solidFill>
                  <a:schemeClr val="accent5">
                    <a:lumMod val="20000"/>
                    <a:lumOff val="80000"/>
                  </a:schemeClr>
                </a:solidFill>
                <a:latin typeface="Consolas" pitchFamily="49" charset="0"/>
                <a:cs typeface="Consolas" pitchFamily="49" charset="0"/>
              </a:rPr>
              <a:t>CalculatePrice</a:t>
            </a:r>
            <a:r>
              <a:rPr lang="en-US" dirty="0" smtClean="0"/>
              <a:t>, </a:t>
            </a:r>
            <a:r>
              <a:rPr lang="en-US" noProof="1" smtClean="0">
                <a:solidFill>
                  <a:schemeClr val="accent5">
                    <a:lumMod val="20000"/>
                    <a:lumOff val="80000"/>
                  </a:schemeClr>
                </a:solidFill>
                <a:latin typeface="Consolas" pitchFamily="49" charset="0"/>
                <a:cs typeface="Consolas" pitchFamily="49" charset="0"/>
              </a:rPr>
              <a:t>ReadName</a:t>
            </a:r>
          </a:p>
          <a:p>
            <a:pPr lvl="1"/>
            <a:r>
              <a:rPr lang="en-US" dirty="0" smtClean="0"/>
              <a:t>Bad examples: </a:t>
            </a:r>
            <a:r>
              <a:rPr lang="en-US" noProof="1" smtClean="0">
                <a:solidFill>
                  <a:schemeClr val="accent2">
                    <a:lumMod val="60000"/>
                    <a:lumOff val="40000"/>
                  </a:schemeClr>
                </a:solidFill>
                <a:latin typeface="Consolas" pitchFamily="49" charset="0"/>
                <a:cs typeface="Consolas" pitchFamily="49" charset="0"/>
              </a:rPr>
              <a:t>f</a:t>
            </a:r>
            <a:r>
              <a:rPr lang="en-US" dirty="0" smtClean="0"/>
              <a:t>, </a:t>
            </a:r>
            <a:r>
              <a:rPr lang="en-US" noProof="1" smtClean="0">
                <a:solidFill>
                  <a:schemeClr val="accent2">
                    <a:lumMod val="60000"/>
                    <a:lumOff val="40000"/>
                  </a:schemeClr>
                </a:solidFill>
                <a:latin typeface="Consolas" pitchFamily="49" charset="0"/>
                <a:cs typeface="Consolas" pitchFamily="49" charset="0"/>
              </a:rPr>
              <a:t>g1</a:t>
            </a:r>
            <a:r>
              <a:rPr lang="en-US" dirty="0" smtClean="0"/>
              <a:t>, </a:t>
            </a:r>
            <a:r>
              <a:rPr lang="en-US" noProof="1" smtClean="0">
                <a:solidFill>
                  <a:schemeClr val="accent2">
                    <a:lumMod val="60000"/>
                    <a:lumOff val="40000"/>
                  </a:schemeClr>
                </a:solidFill>
                <a:latin typeface="Consolas" pitchFamily="49" charset="0"/>
                <a:cs typeface="Consolas" pitchFamily="49" charset="0"/>
              </a:rPr>
              <a:t>Process</a:t>
            </a:r>
          </a:p>
          <a:p>
            <a:pPr lvl="1"/>
            <a:r>
              <a:rPr lang="en-US" dirty="0" smtClean="0"/>
              <a:t>In </a:t>
            </a:r>
            <a:r>
              <a:rPr lang="en-US" dirty="0"/>
              <a:t>C# methods </a:t>
            </a:r>
            <a:r>
              <a:rPr lang="en-US" dirty="0" smtClean="0"/>
              <a:t>should start </a:t>
            </a:r>
            <a:r>
              <a:rPr lang="en-US" dirty="0"/>
              <a:t>with capital </a:t>
            </a:r>
            <a:r>
              <a:rPr lang="en-US" dirty="0" smtClean="0"/>
              <a:t>letter</a:t>
            </a:r>
          </a:p>
          <a:p>
            <a:r>
              <a:rPr lang="en-US" dirty="0" smtClean="0"/>
              <a:t>Avoid methods longer than one screen</a:t>
            </a:r>
          </a:p>
          <a:p>
            <a:pPr lvl="1"/>
            <a:r>
              <a:rPr lang="en-US" dirty="0" smtClean="0"/>
              <a:t>Split them to several shorter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7670996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p:txBody>
          <a:bodyPr/>
          <a:lstStyle/>
          <a:p>
            <a:pPr marL="452438" indent="-452438">
              <a:tabLst/>
            </a:pPr>
            <a:r>
              <a:rPr lang="en-US" dirty="0"/>
              <a:t>Break large </a:t>
            </a:r>
            <a:r>
              <a:rPr lang="en-US" dirty="0" smtClean="0"/>
              <a:t>programs into </a:t>
            </a:r>
            <a:r>
              <a:rPr lang="en-US" dirty="0"/>
              <a:t>simple methods that solve small </a:t>
            </a:r>
            <a:r>
              <a:rPr lang="en-US" dirty="0" smtClean="0"/>
              <a:t>sub-problems</a:t>
            </a:r>
            <a:endParaRPr lang="en-US" dirty="0"/>
          </a:p>
          <a:p>
            <a:pPr marL="452438" indent="-452438">
              <a:tabLst/>
            </a:pPr>
            <a:r>
              <a:rPr lang="en-US" dirty="0" smtClean="0"/>
              <a:t>Methods consist of declaration and body</a:t>
            </a:r>
          </a:p>
          <a:p>
            <a:pPr marL="452438" indent="-452438">
              <a:tabLst/>
            </a:pPr>
            <a:r>
              <a:rPr lang="en-US" dirty="0" smtClean="0"/>
              <a:t>Methods are invoked by their name</a:t>
            </a:r>
            <a:endParaRPr lang="en-US" dirty="0"/>
          </a:p>
          <a:p>
            <a:pPr marL="452438" indent="-452438">
              <a:tabLst/>
            </a:pPr>
            <a:r>
              <a:rPr lang="en-US" dirty="0"/>
              <a:t>Methods can </a:t>
            </a:r>
            <a:r>
              <a:rPr lang="en-US" dirty="0" smtClean="0"/>
              <a:t>accept parameters</a:t>
            </a:r>
          </a:p>
          <a:p>
            <a:pPr marL="800101" lvl="1" indent="-452438"/>
            <a:r>
              <a:rPr lang="en-US" dirty="0" smtClean="0"/>
              <a:t>Parameters take actual values when calling a method</a:t>
            </a:r>
            <a:endParaRPr lang="en-US" dirty="0"/>
          </a:p>
          <a:p>
            <a:pPr marL="452438" indent="-452438">
              <a:tabLst/>
            </a:pPr>
            <a:r>
              <a:rPr lang="en-US" dirty="0"/>
              <a:t>Methods can </a:t>
            </a:r>
            <a:r>
              <a:rPr lang="en-US" dirty="0" smtClean="0"/>
              <a:t>return a value </a:t>
            </a:r>
            <a:r>
              <a:rPr lang="en-US" dirty="0"/>
              <a:t>or </a:t>
            </a:r>
            <a:r>
              <a:rPr lang="en-US" dirty="0" smtClean="0"/>
              <a:t>nothing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15324429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outdoorspecialistinc.com/images/weld_it_up.jpg"/>
          <p:cNvPicPr>
            <a:picLocks noChangeAspect="1" noChangeArrowheads="1"/>
          </p:cNvPicPr>
          <p:nvPr/>
        </p:nvPicPr>
        <p:blipFill>
          <a:blip r:embed="rId3" cstate="screen"/>
          <a:srcRect/>
          <a:stretch>
            <a:fillRect/>
          </a:stretch>
        </p:blipFill>
        <p:spPr bwMode="auto">
          <a:xfrm>
            <a:off x="4800600" y="152400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835150" y="4241800"/>
            <a:ext cx="5399088" cy="1473200"/>
          </a:xfrm>
        </p:spPr>
        <p:txBody>
          <a:bodyPr/>
          <a:lstStyle/>
          <a:p>
            <a:pPr>
              <a:lnSpc>
                <a:spcPct val="110000"/>
              </a:lnSpc>
            </a:pPr>
            <a:r>
              <a:rPr lang="en-US" dirty="0"/>
              <a:t>Declaring and </a:t>
            </a:r>
            <a:r>
              <a:rPr lang="en-US" dirty="0" smtClean="0"/>
              <a:t>Creating Methods</a:t>
            </a:r>
            <a:endParaRPr lang="en-US" dirty="0"/>
          </a:p>
        </p:txBody>
      </p:sp>
      <p:pic>
        <p:nvPicPr>
          <p:cNvPr id="9220" name="Picture 4" descr="http://www.posseschasancpas.com/images/dv1961011_construction.jpg"/>
          <p:cNvPicPr>
            <a:picLocks noChangeAspect="1" noChangeArrowheads="1"/>
          </p:cNvPicPr>
          <p:nvPr/>
        </p:nvPicPr>
        <p:blipFill>
          <a:blip r:embed="rId4" cstate="screen"/>
          <a:srcRect/>
          <a:stretch>
            <a:fillRect/>
          </a:stretch>
        </p:blipFill>
        <p:spPr bwMode="auto">
          <a:xfrm>
            <a:off x="1524000" y="15240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12745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a:t>
            </a:r>
            <a:endParaRPr lang="en-US" dirty="0"/>
          </a:p>
        </p:txBody>
      </p:sp>
      <p:sp>
        <p:nvSpPr>
          <p:cNvPr id="8"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2453879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graphicFrame>
        <p:nvGraphicFramePr>
          <p:cNvPr id="8" name="Group 134"/>
          <p:cNvGraphicFramePr>
            <a:graphicFrameLocks/>
          </p:cNvGraphicFramePr>
          <p:nvPr/>
        </p:nvGraphicFramePr>
        <p:xfrm>
          <a:off x="5480536" y="4760976"/>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sz="3800" dirty="0"/>
              <a:t>Declaring and </a:t>
            </a:r>
            <a:r>
              <a:rPr lang="en-US" sz="3800" dirty="0" smtClean="0"/>
              <a:t>Creating Methods</a:t>
            </a:r>
            <a:endParaRPr lang="en-US" sz="3800" dirty="0"/>
          </a:p>
        </p:txBody>
      </p:sp>
      <p:sp>
        <p:nvSpPr>
          <p:cNvPr id="536579" name="Rectangle 3"/>
          <p:cNvSpPr>
            <a:spLocks noGrp="1" noChangeArrowheads="1"/>
          </p:cNvSpPr>
          <p:nvPr>
            <p:ph idx="1"/>
          </p:nvPr>
        </p:nvSpPr>
        <p:spPr>
          <a:xfrm>
            <a:off x="395288" y="3605213"/>
            <a:ext cx="8424862" cy="2947987"/>
          </a:xfrm>
        </p:spPr>
        <p:txBody>
          <a:bodyPr/>
          <a:lstStyle/>
          <a:p>
            <a:r>
              <a:rPr lang="en-US" dirty="0"/>
              <a:t>Each method has a </a:t>
            </a:r>
            <a:r>
              <a:rPr lang="en-US" dirty="0">
                <a:solidFill>
                  <a:schemeClr val="accent5">
                    <a:lumMod val="20000"/>
                    <a:lumOff val="80000"/>
                  </a:schemeClr>
                </a:solidFill>
                <a:effectLst>
                  <a:outerShdw blurRad="38100" dist="38100" dir="2700000" algn="tl">
                    <a:srgbClr val="000000"/>
                  </a:outerShdw>
                </a:effectLst>
              </a:rPr>
              <a:t>name</a:t>
            </a:r>
          </a:p>
          <a:p>
            <a:pPr lvl="1"/>
            <a:r>
              <a:rPr lang="en-US" dirty="0"/>
              <a:t>It is used to call the method</a:t>
            </a:r>
          </a:p>
          <a:p>
            <a:pPr lvl="1"/>
            <a:r>
              <a:rPr lang="en-US" dirty="0"/>
              <a:t>Describes its purpose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6580" name="Rectangle 4"/>
          <p:cNvSpPr>
            <a:spLocks noChangeArrowheads="1"/>
          </p:cNvSpPr>
          <p:nvPr/>
        </p:nvSpPr>
        <p:spPr bwMode="auto">
          <a:xfrm>
            <a:off x="768350" y="1400175"/>
            <a:ext cx="76136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5181600" y="1069975"/>
            <a:ext cx="1524000" cy="953453"/>
          </a:xfrm>
          <a:prstGeom prst="wedgeRoundRectCallout">
            <a:avLst>
              <a:gd name="adj1" fmla="val -115877"/>
              <a:gd name="adj2" fmla="val 937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name</a:t>
            </a:r>
          </a:p>
        </p:txBody>
      </p:sp>
      <p:pic>
        <p:nvPicPr>
          <p:cNvPr id="7170" name="Picture 2" descr="http://jazeng.com/image.php?filename=1252042292img5.jpg&amp;width=215"/>
          <p:cNvPicPr>
            <a:picLocks noChangeAspect="1" noChangeArrowheads="1"/>
          </p:cNvPicPr>
          <p:nvPr/>
        </p:nvPicPr>
        <p:blipFill>
          <a:blip r:embed="rId2" cstate="screen"/>
          <a:srcRect/>
          <a:stretch>
            <a:fillRect/>
          </a:stretch>
        </p:blipFill>
        <p:spPr bwMode="auto">
          <a:xfrm>
            <a:off x="6553200" y="5257800"/>
            <a:ext cx="2047875" cy="1143000"/>
          </a:xfrm>
          <a:prstGeom prst="rect">
            <a:avLst/>
          </a:prstGeom>
          <a:noFill/>
        </p:spPr>
      </p:pic>
    </p:spTree>
    <p:extLst>
      <p:ext uri="{BB962C8B-B14F-4D97-AF65-F5344CB8AC3E}">
        <p14:creationId xmlns:p14="http://schemas.microsoft.com/office/powerpoint/2010/main" val="115720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a:t>
            </a:r>
            <a:r>
              <a:rPr lang="en-US" sz="3600" dirty="0"/>
              <a:t>(2</a:t>
            </a:r>
            <a:r>
              <a:rPr lang="en-US" sz="3600" dirty="0" smtClean="0"/>
              <a:t>)</a:t>
            </a:r>
            <a:endParaRPr lang="en-US" sz="3600" dirty="0"/>
          </a:p>
        </p:txBody>
      </p:sp>
      <p:sp>
        <p:nvSpPr>
          <p:cNvPr id="574467" name="Rectangle 3"/>
          <p:cNvSpPr>
            <a:spLocks noGrp="1" noChangeArrowheads="1"/>
          </p:cNvSpPr>
          <p:nvPr>
            <p:ph idx="1"/>
          </p:nvPr>
        </p:nvSpPr>
        <p:spPr>
          <a:xfrm>
            <a:off x="323850" y="3357563"/>
            <a:ext cx="8424863" cy="3240087"/>
          </a:xfrm>
        </p:spPr>
        <p:txBody>
          <a:bodyPr/>
          <a:lstStyle/>
          <a:p>
            <a:r>
              <a:rPr lang="en-US" dirty="0"/>
              <a:t>Methods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static</a:t>
            </a:r>
            <a:r>
              <a:rPr lang="en-US" dirty="0"/>
              <a:t> can be called by any other method (static or not)</a:t>
            </a:r>
          </a:p>
          <a:p>
            <a:pPr lvl="1"/>
            <a:r>
              <a:rPr lang="en-US" dirty="0"/>
              <a:t>This will be discussed later in details</a:t>
            </a:r>
          </a:p>
          <a:p>
            <a:r>
              <a:rPr lang="en-US" dirty="0"/>
              <a:t>The keyword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void</a:t>
            </a:r>
            <a:r>
              <a:rPr lang="en-US" dirty="0"/>
              <a:t> means that the method does not return any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74468" name="Rectangle 4"/>
          <p:cNvSpPr>
            <a:spLocks noChangeArrowheads="1"/>
          </p:cNvSpPr>
          <p:nvPr/>
        </p:nvSpPr>
        <p:spPr bwMode="auto">
          <a:xfrm>
            <a:off x="692150" y="1219200"/>
            <a:ext cx="76898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4936059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685800" y="1388904"/>
            <a:ext cx="77724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(3)</a:t>
            </a:r>
            <a:endParaRPr lang="en-US" sz="3600"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8" name="Rectangle 3"/>
          <p:cNvSpPr txBox="1">
            <a:spLocks noChangeArrowheads="1"/>
          </p:cNvSpPr>
          <p:nvPr/>
        </p:nvSpPr>
        <p:spPr>
          <a:xfrm>
            <a:off x="323850" y="3657600"/>
            <a:ext cx="8424863" cy="2940050"/>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Each method has a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mn-lt"/>
              </a:rPr>
              <a:t>body</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It contains the programming code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Surrounded by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dirty="0" smtClean="0">
                <a:solidFill>
                  <a:srgbClr val="EBFFD2"/>
                </a:solidFill>
                <a:effectLst>
                  <a:outerShdw blurRad="38100" dist="38100" dir="2700000" algn="tl">
                    <a:srgbClr val="000000">
                      <a:alpha val="43137"/>
                    </a:srgbClr>
                  </a:outerShdw>
                </a:effectLst>
                <a:latin typeface="+mn-lt"/>
              </a:rPr>
              <a:t> and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7239000" y="1295400"/>
            <a:ext cx="1524000" cy="953453"/>
          </a:xfrm>
          <a:prstGeom prst="wedgeRoundRectCallout">
            <a:avLst>
              <a:gd name="adj1" fmla="val -80273"/>
              <a:gd name="adj2" fmla="val 441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body</a:t>
            </a:r>
          </a:p>
        </p:txBody>
      </p:sp>
      <p:sp>
        <p:nvSpPr>
          <p:cNvPr id="6" name="Right Brace 5"/>
          <p:cNvSpPr/>
          <p:nvPr/>
        </p:nvSpPr>
        <p:spPr>
          <a:xfrm>
            <a:off x="6553200" y="2057400"/>
            <a:ext cx="228600" cy="914400"/>
          </a:xfrm>
          <a:prstGeom prst="rightBrace">
            <a:avLst/>
          </a:prstGeom>
          <a:ln w="254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2" name="Picture 2" descr="http://www.niehs.nih.gov/health/topics/agents/endocrine/images/body-organs.jpg"/>
          <p:cNvPicPr>
            <a:picLocks noChangeAspect="1" noChangeArrowheads="1"/>
          </p:cNvPicPr>
          <p:nvPr/>
        </p:nvPicPr>
        <p:blipFill>
          <a:blip r:embed="rId2" cstate="screen">
            <a:clrChange>
              <a:clrFrom>
                <a:srgbClr val="012349"/>
              </a:clrFrom>
              <a:clrTo>
                <a:srgbClr val="012349">
                  <a:alpha val="0"/>
                </a:srgbClr>
              </a:clrTo>
            </a:clrChange>
            <a:duotone>
              <a:prstClr val="black"/>
              <a:schemeClr val="accent5">
                <a:tint val="45000"/>
                <a:satMod val="400000"/>
              </a:schemeClr>
            </a:duotone>
          </a:blip>
          <a:srcRect/>
          <a:stretch>
            <a:fillRect/>
          </a:stretch>
        </p:blipFill>
        <p:spPr bwMode="auto">
          <a:xfrm>
            <a:off x="7315200" y="4724400"/>
            <a:ext cx="1295400" cy="1729359"/>
          </a:xfrm>
          <a:prstGeom prst="rect">
            <a:avLst/>
          </a:prstGeom>
          <a:noFill/>
          <a:effectLst>
            <a:softEdge rad="12700"/>
          </a:effectLst>
        </p:spPr>
      </p:pic>
    </p:spTree>
    <p:extLst>
      <p:ext uri="{BB962C8B-B14F-4D97-AF65-F5344CB8AC3E}">
        <p14:creationId xmlns:p14="http://schemas.microsoft.com/office/powerpoint/2010/main" val="110407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ChangeArrowheads="1"/>
          </p:cNvSpPr>
          <p:nvPr/>
        </p:nvSpPr>
        <p:spPr bwMode="auto">
          <a:xfrm>
            <a:off x="685800" y="1066800"/>
            <a:ext cx="7772400" cy="4242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PrintLogo()</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(4)</a:t>
            </a:r>
            <a:endParaRPr lang="en-US"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3"/>
          <p:cNvSpPr txBox="1">
            <a:spLocks noChangeArrowheads="1"/>
          </p:cNvSpPr>
          <p:nvPr/>
        </p:nvSpPr>
        <p:spPr>
          <a:xfrm>
            <a:off x="323850" y="5486400"/>
            <a:ext cx="8424863" cy="1111250"/>
          </a:xfrm>
          <a:prstGeom prst="rect">
            <a:avLst/>
          </a:prstGeom>
        </p:spPr>
        <p:txBody>
          <a:bodyPr/>
          <a:lstStyle/>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Methods are always declared inside a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class</a:t>
            </a:r>
          </a:p>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Main()</a:t>
            </a:r>
            <a:r>
              <a:rPr lang="en-US" sz="3000" b="1" dirty="0" smtClean="0">
                <a:solidFill>
                  <a:srgbClr val="EBFFD2"/>
                </a:solidFill>
                <a:effectLst>
                  <a:outerShdw blurRad="38100" dist="38100" dir="2700000" algn="tl">
                    <a:srgbClr val="000000">
                      <a:alpha val="43137"/>
                    </a:srgbClr>
                  </a:outerShdw>
                </a:effectLst>
                <a:latin typeface="+mn-lt"/>
              </a:rPr>
              <a:t> is also a method like all others</a:t>
            </a:r>
            <a:endPar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098" name="Picture 2" descr="http://images.paraorkut.com/img/pics/images/c/construction_workers-13156.png"/>
          <p:cNvPicPr>
            <a:picLocks noChangeAspect="1" noChangeArrowheads="1"/>
          </p:cNvPicPr>
          <p:nvPr/>
        </p:nvPicPr>
        <p:blipFill>
          <a:blip r:embed="rId2" cstate="screen"/>
          <a:srcRect/>
          <a:stretch>
            <a:fillRect/>
          </a:stretch>
        </p:blipFill>
        <p:spPr bwMode="auto">
          <a:xfrm>
            <a:off x="6781800" y="952500"/>
            <a:ext cx="1790700" cy="1790700"/>
          </a:xfrm>
          <a:prstGeom prst="roundRect">
            <a:avLst>
              <a:gd name="adj" fmla="val 704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61801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1314</TotalTime>
  <Words>3025</Words>
  <Application>Microsoft Office PowerPoint</Application>
  <PresentationFormat>On-screen Show (4:3)</PresentationFormat>
  <Paragraphs>568</Paragraphs>
  <Slides>57</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Calibri</vt:lpstr>
      <vt:lpstr>Cambria</vt:lpstr>
      <vt:lpstr>Consolas</vt:lpstr>
      <vt:lpstr>Corbel</vt:lpstr>
      <vt:lpstr>Courier New</vt:lpstr>
      <vt:lpstr>Wingdings</vt:lpstr>
      <vt:lpstr>Wingdings 2</vt:lpstr>
      <vt:lpstr>Telerik Academy</vt:lpstr>
      <vt:lpstr>Methods</vt:lpstr>
      <vt:lpstr>Table of Contents</vt:lpstr>
      <vt:lpstr>What is a Method?</vt:lpstr>
      <vt:lpstr>Why to Use Methods?</vt:lpstr>
      <vt:lpstr>Declaring and Creating Methods</vt:lpstr>
      <vt:lpstr>Declaring and Creating Methods</vt:lpstr>
      <vt:lpstr>Declaring and Creating Methods (2)</vt:lpstr>
      <vt:lpstr>Declaring and Creating Methods (3)</vt:lpstr>
      <vt:lpstr>Declaring and Creating Methods (4)</vt:lpstr>
      <vt:lpstr>Calling Methods</vt:lpstr>
      <vt:lpstr>Calling Methods</vt:lpstr>
      <vt:lpstr>Calling Methods (2)</vt:lpstr>
      <vt:lpstr>Declaring and Calling Methods</vt:lpstr>
      <vt:lpstr>Methods with Parameters</vt:lpstr>
      <vt:lpstr>Method Parameters</vt:lpstr>
      <vt:lpstr>Defining and Using  Method Parameters</vt:lpstr>
      <vt:lpstr>Defining and Using  Method Parameters (2)</vt:lpstr>
      <vt:lpstr>Calling Methods with Parameters</vt:lpstr>
      <vt:lpstr>Calling Methods with Parameters (2)</vt:lpstr>
      <vt:lpstr>Using Methods With Parameters</vt:lpstr>
      <vt:lpstr>Methods Parameters – Example</vt:lpstr>
      <vt:lpstr>Method Parameters</vt:lpstr>
      <vt:lpstr>Months – Example</vt:lpstr>
      <vt:lpstr>Months – Example (2)</vt:lpstr>
      <vt:lpstr>Months</vt:lpstr>
      <vt:lpstr>Printing Triangle – Example</vt:lpstr>
      <vt:lpstr>Printing Triangle – Example</vt:lpstr>
      <vt:lpstr>Printing Triangle</vt:lpstr>
      <vt:lpstr>Optional Parameters</vt:lpstr>
      <vt:lpstr>Optional Parameters</vt:lpstr>
      <vt:lpstr>Returning Values From Methods</vt:lpstr>
      <vt:lpstr>Returning Values From Methods</vt:lpstr>
      <vt:lpstr>Defining Methods That Return a Value</vt:lpstr>
      <vt:lpstr>The return Statement</vt:lpstr>
      <vt:lpstr>Returning Values From Methods</vt:lpstr>
      <vt:lpstr>Returning Values From Methods</vt:lpstr>
      <vt:lpstr>Temperature Conversion – Example</vt:lpstr>
      <vt:lpstr>Temperature Conversion</vt:lpstr>
      <vt:lpstr>Positive Numbers – Example</vt:lpstr>
      <vt:lpstr>Positive Numbers</vt:lpstr>
      <vt:lpstr>Data Validation – Example</vt:lpstr>
      <vt:lpstr>Data Validation – Example</vt:lpstr>
      <vt:lpstr>Data Validation</vt:lpstr>
      <vt:lpstr>Overloading Methods</vt:lpstr>
      <vt:lpstr>Overloading Methods</vt:lpstr>
      <vt:lpstr>Variable Number of Parameters</vt:lpstr>
      <vt:lpstr>Variable Number of Parameters</vt:lpstr>
      <vt:lpstr>Methods – Best Practices</vt:lpstr>
      <vt:lpstr>Summary</vt:lpstr>
      <vt:lpstr>Methods</vt:lpstr>
      <vt:lpstr>Exercises</vt:lpstr>
      <vt:lpstr>Exercises (2)</vt:lpstr>
      <vt:lpstr>Exercises (3)</vt:lpstr>
      <vt:lpstr>Exercises (4)</vt:lpstr>
      <vt:lpstr>Exercises (5)</vt:lpstr>
      <vt:lpstr>Exercises (6)</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Doncho Minkov</cp:lastModifiedBy>
  <cp:revision>317</cp:revision>
  <dcterms:created xsi:type="dcterms:W3CDTF">2007-12-08T16:03:35Z</dcterms:created>
  <dcterms:modified xsi:type="dcterms:W3CDTF">2014-10-16T10:49:47Z</dcterms:modified>
  <cp:category>software engineering</cp:category>
</cp:coreProperties>
</file>