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30" r:id="rId68"/>
    <p:sldId id="329" r:id="rId69"/>
    <p:sldId id="331" r:id="rId70"/>
    <p:sldId id="332" r:id="rId71"/>
    <p:sldId id="324" r:id="rId72"/>
    <p:sldId id="325" r:id="rId73"/>
    <p:sldId id="326" r:id="rId74"/>
    <p:sldId id="327" r:id="rId75"/>
    <p:sldId id="328"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1" autoAdjust="0"/>
    <p:restoredTop sz="94660"/>
  </p:normalViewPr>
  <p:slideViewPr>
    <p:cSldViewPr>
      <p:cViewPr varScale="1">
        <p:scale>
          <a:sx n="69" d="100"/>
          <a:sy n="69" d="100"/>
        </p:scale>
        <p:origin x="78" y="8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68EF1-DE1A-424B-9445-891145F544BD}" type="datetimeFigureOut">
              <a:rPr lang="en-US" smtClean="0"/>
              <a:t>10/14/2014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3C251-C7D3-4E1A-B751-574DE21E2CBB}" type="slidenum">
              <a:rPr lang="en-US" smtClean="0"/>
              <a:t>‹#›</a:t>
            </a:fld>
            <a:endParaRPr lang="en-US"/>
          </a:p>
        </p:txBody>
      </p:sp>
    </p:spTree>
    <p:extLst>
      <p:ext uri="{BB962C8B-B14F-4D97-AF65-F5344CB8AC3E}">
        <p14:creationId xmlns:p14="http://schemas.microsoft.com/office/powerpoint/2010/main" val="151452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846813-EC07-463F-88C6-89222FEEFF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48497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389AB3D-9A8B-4687-9BC4-24CDAE87BF70}" type="slidenum">
              <a:rPr lang="en-US"/>
              <a:pPr/>
              <a:t>39</a:t>
            </a:fld>
            <a:r>
              <a:rPr lang="en-US" dirty="0"/>
              <a:t>##</a:t>
            </a:r>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87760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40413E1-0A9A-4AF6-9A3A-1D5C3C4F333C}" type="slidenum">
              <a:rPr lang="en-US"/>
              <a:pPr/>
              <a:t>40</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2444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5E5E66-BFE2-4CB5-85A7-5FAE0E767EEE}" type="slidenum">
              <a:rPr lang="en-US"/>
              <a:pPr/>
              <a:t>44</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3181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2370C41-6F84-45AF-A780-BAEC8DB01186}" type="slidenum">
              <a:rPr lang="en-US"/>
              <a:pPr/>
              <a:t>50</a:t>
            </a:fld>
            <a:r>
              <a:rPr lang="en-US" dirty="0"/>
              <a:t>##</a:t>
            </a:r>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76598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71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285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111CC5C-B604-4E61-A93F-039A61AE8E7C}" type="slidenum">
              <a:rPr lang="en-US"/>
              <a:pPr/>
              <a:t>3</a:t>
            </a:fld>
            <a:r>
              <a:rPr lang="en-US" dirty="0"/>
              <a:t>##</a:t>
            </a:r>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6625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8B77A5-F454-4FD5-A1AA-CCF708A15013}" type="slidenum">
              <a:rPr lang="en-US"/>
              <a:pPr/>
              <a:t>7</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76249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4F1A45E-3089-4D4E-9F90-A4C64E4B9717}" type="slidenum">
              <a:rPr lang="en-US"/>
              <a:pPr/>
              <a:t>13</a:t>
            </a:fld>
            <a:r>
              <a:rPr lang="en-US" dirty="0"/>
              <a:t>##</a:t>
            </a:r>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43026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8E806CC-9FF8-4F65-B784-7AB7A6C0FA35}" type="slidenum">
              <a:rPr lang="en-US"/>
              <a:pPr/>
              <a:t>20</a:t>
            </a:fld>
            <a:r>
              <a:rPr lang="en-US" dirty="0"/>
              <a:t>##</a:t>
            </a:r>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08102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B8EC9-54F1-4A87-854D-1953FCF076C1}" type="slidenum">
              <a:rPr lang="en-US"/>
              <a:pPr/>
              <a:t>24</a:t>
            </a:fld>
            <a:r>
              <a:rPr lang="en-US" dirty="0"/>
              <a:t>##</a:t>
            </a:r>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20285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1EDAE0-F2B7-42C1-A1AC-18180CF9BC8C}" type="slidenum">
              <a:rPr lang="en-US"/>
              <a:pPr/>
              <a:t>28</a:t>
            </a:fld>
            <a:r>
              <a:rPr lang="en-US" dirty="0"/>
              <a:t>##</a:t>
            </a:r>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382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FEAF6C-D8AC-414A-A6B0-B72E619E9FB0}" type="slidenum">
              <a:rPr lang="en-US"/>
              <a:pPr/>
              <a:t>32</a:t>
            </a:fld>
            <a:r>
              <a:rPr lang="en-US" dirty="0"/>
              <a:t>##</a:t>
            </a:r>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4640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8F7C87-297F-4768-A2F9-56F4DE179C51}" type="slidenum">
              <a:rPr lang="en-US"/>
              <a:pPr/>
              <a:t>36</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67773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hoolacademy.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hyperlink" Target="http://schoolacademy.telerik.com/" TargetMode="External"/><Relationship Id="rId4" Type="http://schemas.openxmlformats.org/officeDocument/2006/relationships/image" Target="../media/image7.gi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
        <p:nvSpPr>
          <p:cNvPr id="12" name="Text Placeholder 6"/>
          <p:cNvSpPr>
            <a:spLocks noGrp="1"/>
          </p:cNvSpPr>
          <p:nvPr userDrawn="1"/>
        </p:nvSpPr>
        <p:spPr>
          <a:xfrm>
            <a:off x="250913" y="5715000"/>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bg-BG" dirty="0" smtClean="0"/>
              <a:t>Telerik Software Academy</a:t>
            </a:r>
            <a:endParaRPr lang="en-US" dirty="0"/>
          </a:p>
        </p:txBody>
      </p:sp>
      <p:sp>
        <p:nvSpPr>
          <p:cNvPr id="13" name="Text Placeholder 7"/>
          <p:cNvSpPr>
            <a:spLocks noGrp="1"/>
          </p:cNvSpPr>
          <p:nvPr userDrawn="1"/>
        </p:nvSpPr>
        <p:spPr>
          <a:xfrm>
            <a:off x="250916"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bg-BG" dirty="0" smtClean="0">
                <a:hlinkClick r:id="rId2"/>
              </a:rPr>
              <a:t>http://</a:t>
            </a:r>
            <a:r>
              <a:rPr lang="en-US" dirty="0" smtClean="0">
                <a:hlinkClick r:id="rId2"/>
              </a:rPr>
              <a:t>schoolacademy.telerik.com</a:t>
            </a:r>
            <a:endParaRPr lang="en-US" dirty="0"/>
          </a:p>
        </p:txBody>
      </p:sp>
      <p:sp>
        <p:nvSpPr>
          <p:cNvPr id="17" name="Text Placeholder 13"/>
          <p:cNvSpPr>
            <a:spLocks noGrp="1"/>
          </p:cNvSpPr>
          <p:nvPr userDrawn="1"/>
        </p:nvSpPr>
        <p:spPr>
          <a:xfrm>
            <a:off x="250912" y="5293736"/>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School Academy</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CAFEDCB9-CEE3-4D17-B03F-6E7AFE5144D8}" type="slidenum">
              <a:rPr lang="en-US" smtClean="0"/>
              <a:t>‹#›</a:t>
            </a:fld>
            <a:endParaRPr lang="en-US"/>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4099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9979554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5" name="TextBox 4"/>
          <p:cNvSpPr txBox="1"/>
          <p:nvPr userDrawn="1"/>
        </p:nvSpPr>
        <p:spPr>
          <a:xfrm>
            <a:off x="1295400" y="13716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pic>
        <p:nvPicPr>
          <p:cNvPr id="6" name="Picture 2" descr="http://www.innovationtools.com/images/questions-250px.jp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6705600" y="3735010"/>
            <a:ext cx="1726634" cy="2151440"/>
          </a:xfrm>
          <a:prstGeom prst="rect">
            <a:avLst/>
          </a:prstGeom>
          <a:noFill/>
        </p:spPr>
      </p:pic>
      <p:pic>
        <p:nvPicPr>
          <p:cNvPr id="7" name="Picture 6" descr="http://www.prlog.org/10224518-questions.jp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3429000" y="3733800"/>
            <a:ext cx="2096332" cy="2133600"/>
          </a:xfrm>
          <a:prstGeom prst="rect">
            <a:avLst/>
          </a:prstGeom>
          <a:noFill/>
          <a:ln>
            <a:solidFill>
              <a:schemeClr val="accent5">
                <a:lumMod val="40000"/>
                <a:lumOff val="60000"/>
              </a:schemeClr>
            </a:solidFill>
          </a:ln>
        </p:spPr>
      </p:pic>
      <p:pic>
        <p:nvPicPr>
          <p:cNvPr id="9" name="Picture 6" descr="http://sarkononmerci.fr/assets/questions.gif"/>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666749" y="3733801"/>
            <a:ext cx="2000251" cy="2133600"/>
          </a:xfrm>
          <a:prstGeom prst="rect">
            <a:avLst/>
          </a:prstGeom>
          <a:noFill/>
        </p:spPr>
      </p:pic>
      <p:sp>
        <p:nvSpPr>
          <p:cNvPr id="11" name="Text Placeholder 7"/>
          <p:cNvSpPr>
            <a:spLocks noGrp="1"/>
          </p:cNvSpPr>
          <p:nvPr userDrawn="1"/>
        </p:nvSpPr>
        <p:spPr>
          <a:xfrm>
            <a:off x="5525332" y="6324600"/>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bg-BG" dirty="0" smtClean="0">
                <a:hlinkClick r:id="rId5"/>
              </a:rPr>
              <a:t>http://</a:t>
            </a:r>
            <a:r>
              <a:rPr lang="en-US" dirty="0" smtClean="0">
                <a:hlinkClick r:id="rId5"/>
              </a:rPr>
              <a:t>schoolacademy.telerik.com</a:t>
            </a:r>
            <a:endParaRPr lang="en-US" dirty="0"/>
          </a:p>
        </p:txBody>
      </p:sp>
    </p:spTree>
    <p:extLst>
      <p:ext uri="{BB962C8B-B14F-4D97-AF65-F5344CB8AC3E}">
        <p14:creationId xmlns:p14="http://schemas.microsoft.com/office/powerpoint/2010/main" val="10079406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2771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hyperlink" Target="http://schoolacademy.telerik.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http://rds.yahoo.com/_ylt=A0WTefRyhQpLuIIBOByjzbkF/SIG=12dkvotsv/EXP=1259067122/**http:/www2.hemsida.net/tripletmom/backgrounds/object.jpg" TargetMode="External"/><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hyperlink" Target="http://rds.yahoo.com/_ylt=A0WTefTyhApLQ7oA2AmjzbkF/SIG=12jvoq8gd/EXP=1259066994/**http:/www.pinktruth.com/wp-content/uploads/2006/12/pyramid.jp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rds.yahoo.com/_ylt=A0WTefZlhgpLqRMA8kKjzbkF/SIG=128oj9t9o/EXP=1259067365/**http:/www.flickr.com/photos/thorsdottir/3346542372/"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jpeg"/></Relationships>
</file>

<file path=ppt/slides/_rels/slide3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hyperlink" Target="http://rds.yahoo.com/_ylt=A0WTefPVhgpL9.QAB_GjzbkF/SIG=1297j1l2d/EXP=1259067477/**http:/www.dyeartist.com/IMAGES/ValueGrad_Palette.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rds.yahoo.com/_ylt=A0WTefOdiApLocoA2qyjzbkF/SIG=123gpadeg/EXP=1259067933/**http:/users.omskreg.ru/~lanin/pict/eigenf1.jp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9.jpeg"/><Relationship Id="rId4" Type="http://schemas.openxmlformats.org/officeDocument/2006/relationships/image" Target="../media/image48.jpeg"/></Relationships>
</file>

<file path=ppt/slides/_rels/slide4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rds.yahoo.com/_ylt=A0WTb_k5eQpLX0oAzU.jzbkF/SIG=12b656ear/EXP=1259063993/**http:/www.radicalvalley.com/Images/PICS/data-entry.jp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hyperlink" Target="http://rds.yahoo.com/_ylt=A0WTefemjApLkgYBqCaJzbkF;_ylu=X3oDMTBqaTdkZW1yBHBvcwM2OQRzZWMDc3IEdnRpZAM-/SIG=1fljnmf3p/EXP=1259068966/**http:/images.search.yahoo.com/images/view?back=http://images.search.yahoo.com/search/images?p=integers&amp;b=55&amp;ni=18&amp;ei=utf-8&amp;pstart=1&amp;w=385&amp;h=261&amp;imgurl=integers.eu/images/math/math_385x261.jpg&amp;rurl=http://integers.eu/&amp;size=9k&amp;name=math+385x261+jpg&amp;p=integers&amp;oid=ca709bb4a5eab796&amp;fr2=&amp;no=69&amp;tt=21574&amp;b=55&amp;ni=18&amp;sigr=10j79u6nk&amp;sigi=118co5t93&amp;sigb=12kc6cjm9"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hyperlink" Target="http://rds.yahoo.com/_ylt=A0WTefSdjQpLOx8Ami6jzbkF/SIG=134tf16kk/EXP=1259069213/**http:/www.informatik.uni-leipzig.de/bsv/Hlawit/Glyphs/glyphs/glyphs2-000005.p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rds.yahoo.com/_ylt=A0WTb_mAeQpLX0oARYOjzbkF/SIG=125k3okcb/EXP=1259064064/**http:/www.kanati.com.ph/images/data_encoding.jp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 Id="rId4" Type="http://schemas.openxmlformats.org/officeDocument/2006/relationships/image" Target="../media/image6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229600" cy="1524000"/>
          </a:xfrm>
        </p:spPr>
        <p:txBody>
          <a:bodyPr/>
          <a:lstStyle/>
          <a:p>
            <a:pPr>
              <a:lnSpc>
                <a:spcPts val="6000"/>
              </a:lnSpc>
            </a:pPr>
            <a:r>
              <a:rPr lang="en-US" dirty="0" smtClean="0"/>
              <a:t>Primitive Data</a:t>
            </a:r>
            <a:br>
              <a:rPr lang="en-US" dirty="0" smtClean="0"/>
            </a:br>
            <a:r>
              <a:rPr lang="en-US" dirty="0" smtClean="0"/>
              <a:t>Types and Variables</a:t>
            </a:r>
            <a:endParaRPr lang="en-US" dirty="0"/>
          </a:p>
        </p:txBody>
      </p:sp>
      <p:sp>
        <p:nvSpPr>
          <p:cNvPr id="3" name="Subtitle 2"/>
          <p:cNvSpPr>
            <a:spLocks noGrp="1"/>
          </p:cNvSpPr>
          <p:nvPr>
            <p:ph type="subTitle" idx="1"/>
          </p:nvPr>
        </p:nvSpPr>
        <p:spPr>
          <a:xfrm>
            <a:off x="381000" y="3164680"/>
            <a:ext cx="8305800" cy="569120"/>
          </a:xfrm>
        </p:spPr>
        <p:txBody>
          <a:bodyPr/>
          <a:lstStyle/>
          <a:p>
            <a:r>
              <a:rPr lang="en-US" dirty="0" smtClean="0"/>
              <a:t>Integer, Floating-Point, Text Data, Variables, Literals</a:t>
            </a:r>
            <a:endParaRPr lang="en-US" dirty="0"/>
          </a:p>
        </p:txBody>
      </p:sp>
      <p:pic>
        <p:nvPicPr>
          <p:cNvPr id="30722" name="Picture 2" descr="http://educhoices.org/cimages/multimages/1/free_technology_courses.jpg"/>
          <p:cNvPicPr>
            <a:picLocks noChangeAspect="1" noChangeArrowheads="1"/>
          </p:cNvPicPr>
          <p:nvPr/>
        </p:nvPicPr>
        <p:blipFill>
          <a:blip r:embed="rId2" cstate="screen">
            <a:lum bright="-10000"/>
          </a:blip>
          <a:srcRect/>
          <a:stretch>
            <a:fillRect/>
          </a:stretch>
        </p:blipFill>
        <p:spPr bwMode="auto">
          <a:xfrm>
            <a:off x="4876800" y="4367022"/>
            <a:ext cx="3886200" cy="2109978"/>
          </a:xfrm>
          <a:prstGeom prst="rect">
            <a:avLst/>
          </a:prstGeom>
          <a:ln>
            <a:noFill/>
          </a:ln>
          <a:effectLst>
            <a:softEdge rad="112500"/>
          </a:effec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32214"/>
            <a:ext cx="1371600" cy="1496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Placeholder 6"/>
          <p:cNvSpPr>
            <a:spLocks noGrp="1"/>
          </p:cNvSpPr>
          <p:nvPr/>
        </p:nvSpPr>
        <p:spPr>
          <a:xfrm>
            <a:off x="250913" y="5715000"/>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bg-BG" dirty="0" smtClean="0"/>
              <a:t>Telerik Software Academy</a:t>
            </a:r>
            <a:endParaRPr lang="en-US" dirty="0"/>
          </a:p>
        </p:txBody>
      </p:sp>
      <p:sp>
        <p:nvSpPr>
          <p:cNvPr id="11" name="Text Placeholder 7"/>
          <p:cNvSpPr>
            <a:spLocks noGrp="1"/>
          </p:cNvSpPr>
          <p:nvPr/>
        </p:nvSpPr>
        <p:spPr>
          <a:xfrm>
            <a:off x="250916"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bg-BG" dirty="0" smtClean="0">
                <a:hlinkClick r:id="rId4"/>
              </a:rPr>
              <a:t>http://</a:t>
            </a:r>
            <a:r>
              <a:rPr lang="en-US" dirty="0" smtClean="0">
                <a:hlinkClick r:id="rId4"/>
              </a:rPr>
              <a:t>schoolacademy.telerik.com</a:t>
            </a:r>
            <a:endParaRPr lang="en-US" dirty="0"/>
          </a:p>
        </p:txBody>
      </p:sp>
      <p:sp>
        <p:nvSpPr>
          <p:cNvPr id="12" name="Text Placeholder 13"/>
          <p:cNvSpPr>
            <a:spLocks noGrp="1"/>
          </p:cNvSpPr>
          <p:nvPr/>
        </p:nvSpPr>
        <p:spPr>
          <a:xfrm>
            <a:off x="250912" y="5293736"/>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School Academy</a:t>
            </a:r>
          </a:p>
        </p:txBody>
      </p:sp>
    </p:spTree>
    <p:extLst>
      <p:ext uri="{BB962C8B-B14F-4D97-AF65-F5344CB8AC3E}">
        <p14:creationId xmlns:p14="http://schemas.microsoft.com/office/powerpoint/2010/main" val="807041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Integer Types (2)</a:t>
            </a:r>
            <a:endParaRPr lang="bg-BG"/>
          </a:p>
        </p:txBody>
      </p:sp>
      <p:sp>
        <p:nvSpPr>
          <p:cNvPr id="563203" name="Rectangle 3"/>
          <p:cNvSpPr>
            <a:spLocks noGrp="1" noChangeArrowheads="1"/>
          </p:cNvSpPr>
          <p:nvPr>
            <p:ph idx="1"/>
          </p:nvPr>
        </p:nvSpPr>
        <p:spPr/>
        <p:txBody>
          <a:bodyPr/>
          <a:lstStyle/>
          <a:p>
            <a:pPr>
              <a:spcBef>
                <a:spcPts val="1200"/>
              </a:spcBef>
            </a:pPr>
            <a:r>
              <a:rPr lang="en-US" dirty="0" smtClean="0"/>
              <a:t>More integer types:</a:t>
            </a:r>
            <a:endParaRPr lang="en-US" dirty="0"/>
          </a:p>
          <a:p>
            <a:pPr lvl="1">
              <a:spcBef>
                <a:spcPts val="1200"/>
              </a:spcBef>
            </a:pPr>
            <a:r>
              <a:rPr lang="en-US" dirty="0" smtClean="0">
                <a:solidFill>
                  <a:schemeClr val="accent5">
                    <a:lumMod val="20000"/>
                    <a:lumOff val="80000"/>
                  </a:schemeClr>
                </a:solidFill>
                <a:latin typeface="Consolas" pitchFamily="49" charset="0"/>
                <a:cs typeface="Consolas" pitchFamily="49" charset="0"/>
              </a:rPr>
              <a:t>long</a:t>
            </a:r>
            <a:r>
              <a:rPr lang="en-US" dirty="0" smtClean="0"/>
              <a:t> </a:t>
            </a:r>
            <a:r>
              <a:rPr lang="en-US" dirty="0"/>
              <a:t>(-9,223,372,036,854,775,808 to 9,223,372,036,854,775,807): signed 64-bit</a:t>
            </a:r>
          </a:p>
          <a:p>
            <a:pPr lvl="1">
              <a:spcBef>
                <a:spcPts val="1200"/>
              </a:spcBef>
            </a:pPr>
            <a:r>
              <a:rPr lang="en-US" noProof="1">
                <a:solidFill>
                  <a:schemeClr val="accent5">
                    <a:lumMod val="20000"/>
                    <a:lumOff val="80000"/>
                  </a:schemeClr>
                </a:solidFill>
                <a:latin typeface="Consolas" pitchFamily="49" charset="0"/>
                <a:cs typeface="Consolas" pitchFamily="49" charset="0"/>
              </a:rPr>
              <a:t>ulong</a:t>
            </a:r>
            <a:r>
              <a:rPr lang="en-US" dirty="0"/>
              <a:t> (0 to 18,446,744,073,709,551,615): unsigned 64-bit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71682" name="Picture 2" descr="Binary Design by LPF Systems."/>
          <p:cNvPicPr>
            <a:picLocks noChangeAspect="1" noChangeArrowheads="1"/>
          </p:cNvPicPr>
          <p:nvPr/>
        </p:nvPicPr>
        <p:blipFill>
          <a:blip r:embed="rId2" cstate="screen">
            <a:lum bright="20000" contrast="30000"/>
          </a:blip>
          <a:srcRect/>
          <a:stretch>
            <a:fillRect/>
          </a:stretch>
        </p:blipFill>
        <p:spPr bwMode="auto">
          <a:xfrm>
            <a:off x="4953000" y="4038600"/>
            <a:ext cx="3733800" cy="2377440"/>
          </a:xfrm>
          <a:prstGeom prst="rect">
            <a:avLst/>
          </a:prstGeom>
          <a:ln>
            <a:noFill/>
          </a:ln>
          <a:effectLst>
            <a:softEdge rad="112500"/>
          </a:effectLst>
        </p:spPr>
      </p:pic>
    </p:spTree>
    <p:extLst>
      <p:ext uri="{BB962C8B-B14F-4D97-AF65-F5344CB8AC3E}">
        <p14:creationId xmlns:p14="http://schemas.microsoft.com/office/powerpoint/2010/main" val="139540747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sz="3600"/>
              <a:t>Measuring Time – Example</a:t>
            </a:r>
            <a:endParaRPr lang="bg-BG" sz="3600"/>
          </a:p>
        </p:txBody>
      </p:sp>
      <p:sp>
        <p:nvSpPr>
          <p:cNvPr id="512003" name="Rectangle 3"/>
          <p:cNvSpPr>
            <a:spLocks noGrp="1" noChangeArrowheads="1"/>
          </p:cNvSpPr>
          <p:nvPr>
            <p:ph idx="1"/>
          </p:nvPr>
        </p:nvSpPr>
        <p:spPr/>
        <p:txBody>
          <a:bodyPr/>
          <a:lstStyle/>
          <a:p>
            <a:r>
              <a:rPr lang="en-US" dirty="0"/>
              <a:t>Depending on the unit of measure we may use different data types: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12004" name="Rectangle 4"/>
          <p:cNvSpPr>
            <a:spLocks noChangeArrowheads="1"/>
          </p:cNvSpPr>
          <p:nvPr/>
        </p:nvSpPr>
        <p:spPr bwMode="auto">
          <a:xfrm>
            <a:off x="609600" y="2705100"/>
            <a:ext cx="7924800" cy="2533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byte centuries = 20;    // Usually a small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ushort years = 2000;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uint days = 730480;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ulong hours = 17531520; // May be a very big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Console.WriteLine("{0} centuries is {1} years, or {2} days, or {3} hours.", centuries, years, days, hours);</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140942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209800"/>
            <a:ext cx="8229600" cy="685800"/>
          </a:xfrm>
        </p:spPr>
        <p:txBody>
          <a:bodyPr/>
          <a:lstStyle/>
          <a:p>
            <a:r>
              <a:rPr lang="en-US" dirty="0" smtClean="0"/>
              <a:t>Integer Types</a:t>
            </a:r>
            <a:endParaRPr lang="en-US" dirty="0"/>
          </a:p>
        </p:txBody>
      </p:sp>
      <p:sp>
        <p:nvSpPr>
          <p:cNvPr id="6" name="Subtitle 5"/>
          <p:cNvSpPr>
            <a:spLocks noGrp="1"/>
          </p:cNvSpPr>
          <p:nvPr>
            <p:ph type="subTitle" idx="1"/>
          </p:nvPr>
        </p:nvSpPr>
        <p:spPr>
          <a:xfrm>
            <a:off x="457200" y="3012279"/>
            <a:ext cx="8229600" cy="569120"/>
          </a:xfrm>
        </p:spPr>
        <p:txBody>
          <a:bodyPr/>
          <a:lstStyle/>
          <a:p>
            <a:r>
              <a:rPr lang="en-US" dirty="0" smtClean="0"/>
              <a:t>Live Demo</a:t>
            </a:r>
            <a:endParaRPr lang="en-US" dirty="0"/>
          </a:p>
        </p:txBody>
      </p:sp>
      <p:pic>
        <p:nvPicPr>
          <p:cNvPr id="69634" name="Picture 2" descr="http://rds.yahoo.com/_ylt=A0WTefVhfApLJGoAK7yjzbkF/SIG=1281pab8j/EXP=1259064801/**http%3A/www.gridagents.com/images/accent-red-wave.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a:off x="5486400" y="3505200"/>
            <a:ext cx="3181350" cy="2969389"/>
          </a:xfrm>
          <a:prstGeom prst="rect">
            <a:avLst/>
          </a:prstGeom>
          <a:ln>
            <a:noFill/>
          </a:ln>
          <a:effectLst>
            <a:softEdge rad="112500"/>
          </a:effectLst>
        </p:spPr>
      </p:pic>
    </p:spTree>
    <p:extLst>
      <p:ext uri="{BB962C8B-B14F-4D97-AF65-F5344CB8AC3E}">
        <p14:creationId xmlns:p14="http://schemas.microsoft.com/office/powerpoint/2010/main" val="2222933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530226" y="1651000"/>
            <a:ext cx="8004174" cy="1473200"/>
          </a:xfrm>
        </p:spPr>
        <p:txBody>
          <a:bodyPr/>
          <a:lstStyle/>
          <a:p>
            <a:pPr>
              <a:lnSpc>
                <a:spcPts val="6000"/>
              </a:lnSpc>
            </a:pPr>
            <a:r>
              <a:rPr lang="en-US" dirty="0" smtClean="0"/>
              <a:t>Floating-Point and Decimal Floating-Point Types</a:t>
            </a:r>
            <a:endParaRPr lang="en-US" dirty="0"/>
          </a:p>
        </p:txBody>
      </p:sp>
      <p:pic>
        <p:nvPicPr>
          <p:cNvPr id="3" name="Picture 2" descr="CB101868 by charlyxbox."/>
          <p:cNvPicPr>
            <a:picLocks noChangeAspect="1" noChangeArrowheads="1"/>
          </p:cNvPicPr>
          <p:nvPr/>
        </p:nvPicPr>
        <p:blipFill>
          <a:blip r:embed="rId3" cstate="screen"/>
          <a:srcRect/>
          <a:stretch>
            <a:fillRect/>
          </a:stretch>
        </p:blipFill>
        <p:spPr bwMode="auto">
          <a:xfrm>
            <a:off x="2514600" y="3581400"/>
            <a:ext cx="4076014" cy="2714626"/>
          </a:xfrm>
          <a:prstGeom prst="rect">
            <a:avLst/>
          </a:prstGeom>
          <a:ln>
            <a:noFill/>
          </a:ln>
          <a:effectLst>
            <a:softEdge rad="112500"/>
          </a:effectLst>
        </p:spPr>
      </p:pic>
    </p:spTree>
    <p:extLst>
      <p:ext uri="{BB962C8B-B14F-4D97-AF65-F5344CB8AC3E}">
        <p14:creationId xmlns:p14="http://schemas.microsoft.com/office/powerpoint/2010/main" val="409526365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sz="3600"/>
              <a:t>What are Floating-Point Types?</a:t>
            </a:r>
            <a:endParaRPr lang="bg-BG" sz="3600"/>
          </a:p>
        </p:txBody>
      </p:sp>
      <p:sp>
        <p:nvSpPr>
          <p:cNvPr id="438275" name="Rectangle 3"/>
          <p:cNvSpPr>
            <a:spLocks noGrp="1" noChangeArrowheads="1"/>
          </p:cNvSpPr>
          <p:nvPr>
            <p:ph idx="1"/>
          </p:nvPr>
        </p:nvSpPr>
        <p:spPr/>
        <p:txBody>
          <a:bodyPr/>
          <a:lstStyle/>
          <a:p>
            <a:pPr>
              <a:spcBef>
                <a:spcPts val="1200"/>
              </a:spcBef>
            </a:pPr>
            <a:r>
              <a:rPr lang="en-US" dirty="0">
                <a:solidFill>
                  <a:schemeClr val="accent5">
                    <a:lumMod val="20000"/>
                    <a:lumOff val="80000"/>
                  </a:schemeClr>
                </a:solidFill>
              </a:rPr>
              <a:t>Floating-point</a:t>
            </a:r>
            <a:r>
              <a:rPr lang="en-US" dirty="0"/>
              <a:t> types:</a:t>
            </a:r>
          </a:p>
          <a:p>
            <a:pPr lvl="1">
              <a:spcBef>
                <a:spcPts val="1200"/>
              </a:spcBef>
            </a:pPr>
            <a:r>
              <a:rPr lang="en-US" dirty="0"/>
              <a:t>Represent real numbers</a:t>
            </a:r>
          </a:p>
          <a:p>
            <a:pPr lvl="1">
              <a:spcBef>
                <a:spcPts val="1200"/>
              </a:spcBef>
            </a:pPr>
            <a:r>
              <a:rPr lang="en-US" dirty="0"/>
              <a:t>May be signed or unsigned</a:t>
            </a:r>
          </a:p>
          <a:p>
            <a:pPr lvl="1">
              <a:spcBef>
                <a:spcPts val="1200"/>
              </a:spcBef>
            </a:pPr>
            <a:r>
              <a:rPr lang="en-US" dirty="0"/>
              <a:t>Have range of values and different </a:t>
            </a:r>
            <a:r>
              <a:rPr lang="en-US" dirty="0">
                <a:solidFill>
                  <a:schemeClr val="accent5">
                    <a:lumMod val="20000"/>
                    <a:lumOff val="80000"/>
                  </a:schemeClr>
                </a:solidFill>
              </a:rPr>
              <a:t>precision</a:t>
            </a:r>
            <a:r>
              <a:rPr lang="en-US" dirty="0"/>
              <a:t> depending on the </a:t>
            </a:r>
            <a:r>
              <a:rPr lang="en-US" dirty="0" smtClean="0"/>
              <a:t>size </a:t>
            </a:r>
            <a:r>
              <a:rPr lang="en-US" dirty="0"/>
              <a:t>of memory used</a:t>
            </a:r>
          </a:p>
          <a:p>
            <a:pPr lvl="1">
              <a:spcBef>
                <a:spcPts val="1200"/>
              </a:spcBef>
            </a:pPr>
            <a:r>
              <a:rPr lang="en-US" dirty="0"/>
              <a:t>Can behave abnormally in the calculations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66562" name="Picture 2" descr="Numbers by inconspicuous_bostonian."/>
          <p:cNvPicPr>
            <a:picLocks noChangeAspect="1" noChangeArrowheads="1"/>
          </p:cNvPicPr>
          <p:nvPr/>
        </p:nvPicPr>
        <p:blipFill>
          <a:blip r:embed="rId2" cstate="screen"/>
          <a:srcRect/>
          <a:stretch>
            <a:fillRect/>
          </a:stretch>
        </p:blipFill>
        <p:spPr bwMode="auto">
          <a:xfrm>
            <a:off x="1066800" y="5105400"/>
            <a:ext cx="6781800" cy="1385529"/>
          </a:xfrm>
          <a:prstGeom prst="rect">
            <a:avLst/>
          </a:prstGeom>
          <a:ln>
            <a:noFill/>
          </a:ln>
          <a:effectLst>
            <a:softEdge rad="112500"/>
          </a:effectLst>
        </p:spPr>
      </p:pic>
    </p:spTree>
    <p:extLst>
      <p:ext uri="{BB962C8B-B14F-4D97-AF65-F5344CB8AC3E}">
        <p14:creationId xmlns:p14="http://schemas.microsoft.com/office/powerpoint/2010/main" val="294303166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Floating-Point Types</a:t>
            </a:r>
            <a:endParaRPr lang="bg-BG"/>
          </a:p>
        </p:txBody>
      </p:sp>
      <p:sp>
        <p:nvSpPr>
          <p:cNvPr id="576515" name="Rectangle 3"/>
          <p:cNvSpPr>
            <a:spLocks noGrp="1" noChangeArrowheads="1"/>
          </p:cNvSpPr>
          <p:nvPr>
            <p:ph idx="1"/>
          </p:nvPr>
        </p:nvSpPr>
        <p:spPr/>
        <p:txBody>
          <a:bodyPr/>
          <a:lstStyle/>
          <a:p>
            <a:r>
              <a:rPr lang="en-US" dirty="0"/>
              <a:t>Floating-point types are:</a:t>
            </a:r>
          </a:p>
          <a:p>
            <a:pPr lvl="1"/>
            <a:r>
              <a:rPr lang="en-US" dirty="0">
                <a:solidFill>
                  <a:schemeClr val="accent5">
                    <a:lumMod val="20000"/>
                    <a:lumOff val="80000"/>
                  </a:schemeClr>
                </a:solidFill>
                <a:latin typeface="Consolas" pitchFamily="49" charset="0"/>
                <a:cs typeface="Consolas" pitchFamily="49" charset="0"/>
              </a:rPr>
              <a:t>float </a:t>
            </a:r>
            <a:r>
              <a:rPr lang="en-US" dirty="0"/>
              <a:t>(±1.5 × 10</a:t>
            </a:r>
            <a:r>
              <a:rPr lang="en-US" baseline="30000" dirty="0"/>
              <a:t>−45</a:t>
            </a:r>
            <a:r>
              <a:rPr lang="en-US" dirty="0"/>
              <a:t> to ±3.4 × 10</a:t>
            </a:r>
            <a:r>
              <a:rPr lang="en-US" baseline="30000" dirty="0"/>
              <a:t>38</a:t>
            </a:r>
            <a:r>
              <a:rPr lang="en-US" dirty="0"/>
              <a:t>): 32-bits, precision of 7 digits</a:t>
            </a:r>
          </a:p>
          <a:p>
            <a:pPr lvl="1"/>
            <a:r>
              <a:rPr lang="en-US" dirty="0">
                <a:solidFill>
                  <a:schemeClr val="accent5">
                    <a:lumMod val="20000"/>
                    <a:lumOff val="80000"/>
                  </a:schemeClr>
                </a:solidFill>
                <a:latin typeface="Consolas" pitchFamily="49" charset="0"/>
                <a:cs typeface="Consolas" pitchFamily="49" charset="0"/>
              </a:rPr>
              <a:t>double </a:t>
            </a:r>
            <a:r>
              <a:rPr lang="en-US" dirty="0"/>
              <a:t>(±5.0 × 10</a:t>
            </a:r>
            <a:r>
              <a:rPr lang="en-US" baseline="30000" dirty="0"/>
              <a:t>−324</a:t>
            </a:r>
            <a:r>
              <a:rPr lang="en-US" dirty="0"/>
              <a:t> to ±1.7 × 10</a:t>
            </a:r>
            <a:r>
              <a:rPr lang="en-US" baseline="30000" dirty="0"/>
              <a:t>308</a:t>
            </a:r>
            <a:r>
              <a:rPr lang="en-US" dirty="0"/>
              <a:t>): 64-bits, precision of 15-16 digits</a:t>
            </a:r>
          </a:p>
          <a:p>
            <a:pPr>
              <a:spcBef>
                <a:spcPts val="1200"/>
              </a:spcBef>
            </a:pPr>
            <a:r>
              <a:rPr lang="en-US" dirty="0"/>
              <a:t>The default value of floating-point types:</a:t>
            </a:r>
          </a:p>
          <a:p>
            <a:pPr lvl="1"/>
            <a:r>
              <a:rPr lang="en-US" dirty="0"/>
              <a:t>Is </a:t>
            </a:r>
            <a:r>
              <a:rPr lang="en-US" dirty="0">
                <a:solidFill>
                  <a:schemeClr val="accent5">
                    <a:lumMod val="20000"/>
                    <a:lumOff val="80000"/>
                  </a:schemeClr>
                </a:solidFill>
                <a:latin typeface="Consolas" pitchFamily="49" charset="0"/>
                <a:cs typeface="Consolas" pitchFamily="49" charset="0"/>
              </a:rPr>
              <a:t>0.0F</a:t>
            </a:r>
            <a:r>
              <a:rPr lang="en-US" dirty="0"/>
              <a:t> for the </a:t>
            </a:r>
            <a:r>
              <a:rPr lang="en-US" dirty="0">
                <a:solidFill>
                  <a:schemeClr val="accent5">
                    <a:lumMod val="20000"/>
                    <a:lumOff val="80000"/>
                  </a:schemeClr>
                </a:solidFill>
                <a:latin typeface="Consolas" pitchFamily="49" charset="0"/>
                <a:cs typeface="Consolas" pitchFamily="49" charset="0"/>
              </a:rPr>
              <a:t>float</a:t>
            </a:r>
            <a:r>
              <a:rPr lang="en-US" dirty="0">
                <a:solidFill>
                  <a:schemeClr val="accent5">
                    <a:lumMod val="20000"/>
                    <a:lumOff val="80000"/>
                  </a:schemeClr>
                </a:solidFill>
                <a:cs typeface="Consolas" pitchFamily="49" charset="0"/>
              </a:rPr>
              <a:t> </a:t>
            </a:r>
            <a:r>
              <a:rPr lang="en-US" dirty="0"/>
              <a:t>type</a:t>
            </a:r>
          </a:p>
          <a:p>
            <a:pPr lvl="1"/>
            <a:r>
              <a:rPr lang="en-US" dirty="0"/>
              <a:t>Is </a:t>
            </a:r>
            <a:r>
              <a:rPr lang="en-US" dirty="0">
                <a:solidFill>
                  <a:schemeClr val="accent5">
                    <a:lumMod val="20000"/>
                    <a:lumOff val="80000"/>
                  </a:schemeClr>
                </a:solidFill>
                <a:latin typeface="Consolas" pitchFamily="49" charset="0"/>
                <a:cs typeface="Consolas" pitchFamily="49" charset="0"/>
              </a:rPr>
              <a:t>0.0D</a:t>
            </a:r>
            <a:r>
              <a:rPr lang="en-US" dirty="0"/>
              <a:t> for the </a:t>
            </a:r>
            <a:r>
              <a:rPr lang="en-US" dirty="0">
                <a:solidFill>
                  <a:schemeClr val="accent5">
                    <a:lumMod val="20000"/>
                    <a:lumOff val="80000"/>
                  </a:schemeClr>
                </a:solidFill>
                <a:latin typeface="Consolas" pitchFamily="49" charset="0"/>
                <a:cs typeface="Consolas" pitchFamily="49" charset="0"/>
              </a:rPr>
              <a:t>double</a:t>
            </a:r>
            <a:r>
              <a:rPr lang="en-US" dirty="0">
                <a:solidFill>
                  <a:schemeClr val="accent5">
                    <a:lumMod val="20000"/>
                    <a:lumOff val="80000"/>
                  </a:schemeClr>
                </a:solidFill>
                <a:cs typeface="Consolas" pitchFamily="49" charset="0"/>
              </a:rPr>
              <a:t> </a:t>
            </a:r>
            <a:r>
              <a:rPr lang="en-US" dirty="0"/>
              <a:t>type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71537684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PI Precision – Example</a:t>
            </a:r>
            <a:endParaRPr lang="bg-BG"/>
          </a:p>
        </p:txBody>
      </p:sp>
      <p:sp>
        <p:nvSpPr>
          <p:cNvPr id="433155" name="Rectangle 3"/>
          <p:cNvSpPr>
            <a:spLocks noGrp="1" noChangeArrowheads="1"/>
          </p:cNvSpPr>
          <p:nvPr>
            <p:ph idx="1"/>
          </p:nvPr>
        </p:nvSpPr>
        <p:spPr/>
        <p:txBody>
          <a:bodyPr/>
          <a:lstStyle/>
          <a:p>
            <a:r>
              <a:rPr lang="en-US" sz="2800" dirty="0" smtClean="0"/>
              <a:t>See below the </a:t>
            </a:r>
            <a:r>
              <a:rPr lang="en-US" sz="2800" dirty="0"/>
              <a:t>difference in precision when using </a:t>
            </a:r>
            <a:r>
              <a:rPr lang="en-US" sz="2800" dirty="0">
                <a:solidFill>
                  <a:schemeClr val="accent5">
                    <a:lumMod val="20000"/>
                    <a:lumOff val="80000"/>
                  </a:schemeClr>
                </a:solidFill>
                <a:latin typeface="Consolas" pitchFamily="49" charset="0"/>
                <a:cs typeface="Consolas" pitchFamily="49" charset="0"/>
              </a:rPr>
              <a:t>float</a:t>
            </a:r>
            <a:r>
              <a:rPr lang="en-US" sz="2800" dirty="0"/>
              <a:t> and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a:t>
            </a:r>
            <a:endParaRPr lang="en-US" sz="2800" dirty="0"/>
          </a:p>
          <a:p>
            <a:endParaRPr lang="en-US" sz="2800" dirty="0"/>
          </a:p>
          <a:p>
            <a:endParaRPr lang="en-US" sz="2800" dirty="0"/>
          </a:p>
          <a:p>
            <a:endParaRPr lang="en-US" sz="2800" dirty="0"/>
          </a:p>
          <a:p>
            <a:endParaRPr lang="en-US" sz="2800" dirty="0"/>
          </a:p>
          <a:p>
            <a:r>
              <a:rPr lang="en-US" sz="2800" dirty="0"/>
              <a:t>NOTE: The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f</a:t>
            </a:r>
            <a:r>
              <a:rPr lang="en-US" sz="2800" dirty="0" smtClean="0"/>
              <a:t>” </a:t>
            </a:r>
            <a:r>
              <a:rPr lang="en-US" sz="2800" dirty="0"/>
              <a:t>suffix in the first statement!</a:t>
            </a:r>
          </a:p>
          <a:p>
            <a:pPr lvl="1"/>
            <a:r>
              <a:rPr lang="en-US" sz="2600" dirty="0"/>
              <a:t>Real numbers are by default interpreted as </a:t>
            </a:r>
            <a:r>
              <a:rPr lang="en-US" sz="2600" dirty="0">
                <a:solidFill>
                  <a:schemeClr val="accent5">
                    <a:lumMod val="20000"/>
                    <a:lumOff val="80000"/>
                  </a:schemeClr>
                </a:solidFill>
                <a:latin typeface="Consolas" pitchFamily="49" charset="0"/>
                <a:cs typeface="Consolas" pitchFamily="49" charset="0"/>
              </a:rPr>
              <a:t>double</a:t>
            </a:r>
            <a:r>
              <a:rPr lang="en-US" sz="2600" dirty="0"/>
              <a:t>!</a:t>
            </a:r>
          </a:p>
          <a:p>
            <a:pPr lvl="1"/>
            <a:r>
              <a:rPr lang="en-US" sz="2600" dirty="0"/>
              <a:t>One should </a:t>
            </a:r>
            <a:r>
              <a:rPr lang="en-US" sz="2600" dirty="0">
                <a:solidFill>
                  <a:schemeClr val="accent5">
                    <a:lumMod val="20000"/>
                    <a:lumOff val="80000"/>
                  </a:schemeClr>
                </a:solidFill>
              </a:rPr>
              <a:t>explicitly</a:t>
            </a:r>
            <a:r>
              <a:rPr lang="en-US" sz="2600" dirty="0"/>
              <a:t> convert them to </a:t>
            </a:r>
            <a:r>
              <a:rPr lang="en-US" sz="2600" dirty="0">
                <a:solidFill>
                  <a:schemeClr val="accent5">
                    <a:lumMod val="20000"/>
                    <a:lumOff val="80000"/>
                  </a:schemeClr>
                </a:solidFill>
                <a:latin typeface="Consolas" pitchFamily="49" charset="0"/>
                <a:cs typeface="Consolas" pitchFamily="49" charset="0"/>
              </a:rPr>
              <a:t>float</a:t>
            </a:r>
            <a:endParaRPr lang="bg-BG" sz="2600" dirty="0">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33156" name="Rectangle 4"/>
          <p:cNvSpPr>
            <a:spLocks noChangeArrowheads="1"/>
          </p:cNvSpPr>
          <p:nvPr/>
        </p:nvSpPr>
        <p:spPr bwMode="auto">
          <a:xfrm>
            <a:off x="647700" y="1905000"/>
            <a:ext cx="7848600" cy="15613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floatPI = 3.141592653589793238f;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doublePI = 3.141592653589793238;</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Console.WriteLine("Float PI is: {0}", floatPI);</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Console.WriteLine("Double PI is: {0}", doublePI);</a:t>
            </a:r>
          </a:p>
        </p:txBody>
      </p:sp>
      <p:pic>
        <p:nvPicPr>
          <p:cNvPr id="110593" name="Picture 1"/>
          <p:cNvPicPr>
            <a:picLocks noChangeAspect="1" noChangeArrowheads="1"/>
          </p:cNvPicPr>
          <p:nvPr/>
        </p:nvPicPr>
        <p:blipFill>
          <a:blip r:embed="rId2" cstate="screen"/>
          <a:srcRect/>
          <a:stretch>
            <a:fillRect/>
          </a:stretch>
        </p:blipFill>
        <p:spPr bwMode="auto">
          <a:xfrm>
            <a:off x="4219575" y="3581400"/>
            <a:ext cx="3629025" cy="762000"/>
          </a:xfrm>
          <a:prstGeom prst="rect">
            <a:avLst/>
          </a:prstGeom>
          <a:noFill/>
          <a:ln w="9525">
            <a:noFill/>
            <a:miter lim="800000"/>
            <a:headEnd/>
            <a:tailEnd/>
          </a:ln>
        </p:spPr>
      </p:pic>
    </p:spTree>
    <p:extLst>
      <p:ext uri="{BB962C8B-B14F-4D97-AF65-F5344CB8AC3E}">
        <p14:creationId xmlns:p14="http://schemas.microsoft.com/office/powerpoint/2010/main" val="2280894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048000" y="76200"/>
            <a:ext cx="5867400" cy="914400"/>
          </a:xfrm>
        </p:spPr>
        <p:txBody>
          <a:bodyPr/>
          <a:lstStyle/>
          <a:p>
            <a:r>
              <a:rPr lang="en-US" sz="3600" dirty="0"/>
              <a:t>Abnormalities in the Floating-Point Calculations</a:t>
            </a:r>
            <a:endParaRPr lang="bg-BG" sz="3600" dirty="0"/>
          </a:p>
        </p:txBody>
      </p:sp>
      <p:sp>
        <p:nvSpPr>
          <p:cNvPr id="575491" name="Rectangle 3"/>
          <p:cNvSpPr>
            <a:spLocks noGrp="1" noChangeArrowheads="1"/>
          </p:cNvSpPr>
          <p:nvPr>
            <p:ph idx="1"/>
          </p:nvPr>
        </p:nvSpPr>
        <p:spPr>
          <a:xfrm>
            <a:off x="228600" y="1143000"/>
            <a:ext cx="8686800" cy="5562600"/>
          </a:xfrm>
        </p:spPr>
        <p:txBody>
          <a:bodyPr/>
          <a:lstStyle/>
          <a:p>
            <a:r>
              <a:rPr lang="en-US" dirty="0"/>
              <a:t>Sometimes abnormalities </a:t>
            </a:r>
            <a:r>
              <a:rPr lang="en-US" dirty="0" smtClean="0"/>
              <a:t>can be observed </a:t>
            </a:r>
            <a:r>
              <a:rPr lang="en-US" dirty="0"/>
              <a:t>when using floating-point numbers</a:t>
            </a:r>
          </a:p>
          <a:p>
            <a:pPr lvl="1"/>
            <a:r>
              <a:rPr lang="en-US" dirty="0"/>
              <a:t>Comparing floating-point numbers can not be </a:t>
            </a:r>
            <a:r>
              <a:rPr lang="en-US" dirty="0" smtClean="0"/>
              <a:t>performed directly </a:t>
            </a:r>
            <a:r>
              <a:rPr lang="en-US" dirty="0"/>
              <a:t>with </a:t>
            </a:r>
            <a:r>
              <a:rPr lang="en-US" dirty="0" smtClean="0"/>
              <a:t>the </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operator</a:t>
            </a:r>
          </a:p>
          <a:p>
            <a:r>
              <a:rPr lang="en-US" dirty="0"/>
              <a:t>Example: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75492" name="Rectangle 4"/>
          <p:cNvSpPr>
            <a:spLocks noChangeArrowheads="1"/>
          </p:cNvSpPr>
          <p:nvPr/>
        </p:nvSpPr>
        <p:spPr bwMode="auto">
          <a:xfrm>
            <a:off x="755650" y="4114800"/>
            <a:ext cx="7632700" cy="23267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 = 1.0f;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b = 0.33f;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sum = 1.33f;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equal = (a+b == sum); // False!!!</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Console.WriteLine("a+b={0}  sum={1}  equal={2}",</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a+b, sum, equal);</a:t>
            </a:r>
          </a:p>
        </p:txBody>
      </p:sp>
      <p:pic>
        <p:nvPicPr>
          <p:cNvPr id="62466" name="Picture 2" descr="http://rds.yahoo.com/_ylt=A0WTefeqfQpLnuoA13ajzbkF/SIG=12dsa8g6n/EXP=1259065130/**http%3A/www2.hiren.info/desktopwallpapers/3d/alien-web.jpg"/>
          <p:cNvPicPr>
            <a:picLocks noChangeAspect="1" noChangeArrowheads="1"/>
          </p:cNvPicPr>
          <p:nvPr/>
        </p:nvPicPr>
        <p:blipFill>
          <a:blip r:embed="rId2" cstate="screen"/>
          <a:srcRect/>
          <a:stretch>
            <a:fillRect/>
          </a:stretch>
        </p:blipFill>
        <p:spPr bwMode="auto">
          <a:xfrm>
            <a:off x="6781800" y="3505200"/>
            <a:ext cx="1905000" cy="1524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693830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dirty="0" smtClean="0"/>
              <a:t>Decimal Floating-Point </a:t>
            </a:r>
            <a:r>
              <a:rPr lang="en-US" dirty="0"/>
              <a:t>Types</a:t>
            </a:r>
            <a:endParaRPr lang="bg-BG" dirty="0"/>
          </a:p>
        </p:txBody>
      </p:sp>
      <p:sp>
        <p:nvSpPr>
          <p:cNvPr id="439299" name="Rectangle 3"/>
          <p:cNvSpPr>
            <a:spLocks noGrp="1" noChangeArrowheads="1"/>
          </p:cNvSpPr>
          <p:nvPr>
            <p:ph idx="1"/>
          </p:nvPr>
        </p:nvSpPr>
        <p:spPr>
          <a:xfrm>
            <a:off x="323850" y="1066801"/>
            <a:ext cx="8496300" cy="5530850"/>
          </a:xfrm>
        </p:spPr>
        <p:txBody>
          <a:bodyPr/>
          <a:lstStyle/>
          <a:p>
            <a:r>
              <a:rPr lang="en-US" dirty="0"/>
              <a:t>There is a special </a:t>
            </a:r>
            <a:r>
              <a:rPr lang="en-US" dirty="0" smtClean="0"/>
              <a:t>decimal floating-point		 real </a:t>
            </a:r>
            <a:r>
              <a:rPr lang="en-US" dirty="0"/>
              <a:t>number </a:t>
            </a:r>
            <a:r>
              <a:rPr lang="en-US" dirty="0" smtClean="0"/>
              <a:t>type in C#:</a:t>
            </a:r>
            <a:endParaRPr lang="en-US" dirty="0"/>
          </a:p>
          <a:p>
            <a:pPr lvl="1"/>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(±1,0 × 10</a:t>
            </a:r>
            <a:r>
              <a:rPr lang="en-US" baseline="30000" dirty="0"/>
              <a:t>-28</a:t>
            </a:r>
            <a:r>
              <a:rPr lang="en-US" dirty="0"/>
              <a:t> to ±7,9 × 10</a:t>
            </a:r>
            <a:r>
              <a:rPr lang="en-US" baseline="30000" dirty="0"/>
              <a:t>28</a:t>
            </a:r>
            <a:r>
              <a:rPr lang="en-US" dirty="0"/>
              <a:t>): 128-bits, precision of 28-29 digits</a:t>
            </a:r>
          </a:p>
          <a:p>
            <a:pPr lvl="1"/>
            <a:r>
              <a:rPr lang="en-US" dirty="0"/>
              <a:t>Used for financial </a:t>
            </a:r>
            <a:r>
              <a:rPr lang="en-US" dirty="0" smtClean="0"/>
              <a:t>calculations</a:t>
            </a:r>
            <a:endParaRPr lang="en-US" dirty="0"/>
          </a:p>
          <a:p>
            <a:pPr lvl="1"/>
            <a:r>
              <a:rPr lang="en-US" dirty="0"/>
              <a:t>No round-off </a:t>
            </a:r>
            <a:r>
              <a:rPr lang="en-US" dirty="0" smtClean="0"/>
              <a:t>errors</a:t>
            </a:r>
          </a:p>
          <a:p>
            <a:pPr lvl="1"/>
            <a:r>
              <a:rPr lang="en-US" dirty="0" smtClean="0"/>
              <a:t>Almost no loss of precision</a:t>
            </a:r>
            <a:endParaRPr lang="en-US" dirty="0"/>
          </a:p>
          <a:p>
            <a:r>
              <a:rPr lang="en-US" dirty="0"/>
              <a:t>The default value of </a:t>
            </a:r>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type is:</a:t>
            </a:r>
          </a:p>
          <a:p>
            <a:pPr lvl="1"/>
            <a:r>
              <a:rPr lang="bg-BG" dirty="0">
                <a:solidFill>
                  <a:schemeClr val="accent5">
                    <a:lumMod val="20000"/>
                    <a:lumOff val="80000"/>
                  </a:schemeClr>
                </a:solidFill>
                <a:latin typeface="Consolas" pitchFamily="49" charset="0"/>
                <a:cs typeface="Consolas" pitchFamily="49" charset="0"/>
              </a:rPr>
              <a:t>0.0</a:t>
            </a:r>
            <a:r>
              <a:rPr lang="en-US" dirty="0">
                <a:solidFill>
                  <a:schemeClr val="accent5">
                    <a:lumMod val="20000"/>
                    <a:lumOff val="80000"/>
                  </a:schemeClr>
                </a:solidFill>
                <a:latin typeface="Consolas" pitchFamily="49" charset="0"/>
                <a:cs typeface="Consolas" pitchFamily="49" charset="0"/>
              </a:rPr>
              <a:t>M</a:t>
            </a:r>
            <a:r>
              <a:rPr lang="en-US" dirty="0"/>
              <a:t> (</a:t>
            </a:r>
            <a:r>
              <a:rPr lang="en-US" dirty="0">
                <a:solidFill>
                  <a:schemeClr val="accent5">
                    <a:lumMod val="20000"/>
                    <a:lumOff val="80000"/>
                  </a:schemeClr>
                </a:solidFill>
                <a:latin typeface="Consolas" pitchFamily="49" charset="0"/>
                <a:cs typeface="Consolas" pitchFamily="49" charset="0"/>
              </a:rPr>
              <a:t>M</a:t>
            </a:r>
            <a:r>
              <a:rPr lang="en-US" dirty="0"/>
              <a:t> is the suffix for decimal numbers)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65538" name="Picture 2" descr="http://www.techno-archery.com/Archery%20copy.jpg"/>
          <p:cNvPicPr>
            <a:picLocks noChangeAspect="1" noChangeArrowheads="1"/>
          </p:cNvPicPr>
          <p:nvPr/>
        </p:nvPicPr>
        <p:blipFill>
          <a:blip r:embed="rId2" cstate="screen"/>
          <a:srcRect/>
          <a:stretch>
            <a:fillRect/>
          </a:stretch>
        </p:blipFill>
        <p:spPr bwMode="auto">
          <a:xfrm>
            <a:off x="7772400" y="1181100"/>
            <a:ext cx="952500" cy="952500"/>
          </a:xfrm>
          <a:prstGeom prst="ellipse">
            <a:avLst/>
          </a:prstGeom>
          <a:noFill/>
        </p:spPr>
      </p:pic>
      <p:pic>
        <p:nvPicPr>
          <p:cNvPr id="65540" name="Picture 4" descr="http://support2.dundas.com/OnlineDocumentation/WinChart2003/images/Formulas_Williams.png"/>
          <p:cNvPicPr>
            <a:picLocks noChangeAspect="1" noChangeArrowheads="1"/>
          </p:cNvPicPr>
          <p:nvPr/>
        </p:nvPicPr>
        <p:blipFill>
          <a:blip r:embed="rId3" cstate="screen"/>
          <a:srcRect t="-1311"/>
          <a:stretch>
            <a:fillRect/>
          </a:stretch>
        </p:blipFill>
        <p:spPr bwMode="auto">
          <a:xfrm>
            <a:off x="6400800" y="3273668"/>
            <a:ext cx="2235200" cy="1698381"/>
          </a:xfrm>
          <a:prstGeom prst="roundRect">
            <a:avLst>
              <a:gd name="adj" fmla="val 5770"/>
            </a:avLst>
          </a:prstGeom>
          <a:noFill/>
          <a:effectLst>
            <a:softEdge rad="31750"/>
          </a:effectLst>
        </p:spPr>
      </p:pic>
    </p:spTree>
    <p:extLst>
      <p:ext uri="{BB962C8B-B14F-4D97-AF65-F5344CB8AC3E}">
        <p14:creationId xmlns:p14="http://schemas.microsoft.com/office/powerpoint/2010/main" val="29654546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733800"/>
            <a:ext cx="8077200" cy="1447800"/>
          </a:xfrm>
        </p:spPr>
        <p:txBody>
          <a:bodyPr/>
          <a:lstStyle/>
          <a:p>
            <a:pPr>
              <a:lnSpc>
                <a:spcPts val="5400"/>
              </a:lnSpc>
            </a:pPr>
            <a:r>
              <a:rPr lang="en-US" dirty="0" smtClean="0"/>
              <a:t>Floating-Point and Decimal Floating-Point Types</a:t>
            </a:r>
            <a:endParaRPr lang="en-US" dirty="0"/>
          </a:p>
        </p:txBody>
      </p:sp>
      <p:sp>
        <p:nvSpPr>
          <p:cNvPr id="3" name="Subtitle 2"/>
          <p:cNvSpPr>
            <a:spLocks noGrp="1"/>
          </p:cNvSpPr>
          <p:nvPr>
            <p:ph type="subTitle" idx="1"/>
          </p:nvPr>
        </p:nvSpPr>
        <p:spPr>
          <a:xfrm>
            <a:off x="304800" y="5298280"/>
            <a:ext cx="8229600" cy="569120"/>
          </a:xfrm>
        </p:spPr>
        <p:txBody>
          <a:bodyPr/>
          <a:lstStyle/>
          <a:p>
            <a:r>
              <a:rPr lang="en-US" dirty="0" smtClean="0"/>
              <a:t>Live Demo</a:t>
            </a:r>
            <a:endParaRPr lang="en-US" dirty="0"/>
          </a:p>
        </p:txBody>
      </p:sp>
      <p:pic>
        <p:nvPicPr>
          <p:cNvPr id="61442" name="Picture 2" descr="Imagination.vg by sub.site."/>
          <p:cNvPicPr>
            <a:picLocks noChangeAspect="1" noChangeArrowheads="1"/>
          </p:cNvPicPr>
          <p:nvPr/>
        </p:nvPicPr>
        <p:blipFill>
          <a:blip r:embed="rId2" cstate="screen"/>
          <a:srcRect/>
          <a:stretch>
            <a:fillRect/>
          </a:stretch>
        </p:blipFill>
        <p:spPr bwMode="auto">
          <a:xfrm>
            <a:off x="2438400" y="609600"/>
            <a:ext cx="5981700" cy="2657475"/>
          </a:xfrm>
          <a:prstGeom prst="rect">
            <a:avLst/>
          </a:prstGeom>
          <a:ln>
            <a:noFill/>
          </a:ln>
          <a:effectLst>
            <a:softEdge rad="112500"/>
          </a:effectLst>
        </p:spPr>
      </p:pic>
    </p:spTree>
    <p:extLst>
      <p:ext uri="{BB962C8B-B14F-4D97-AF65-F5344CB8AC3E}">
        <p14:creationId xmlns:p14="http://schemas.microsoft.com/office/powerpoint/2010/main" val="1087065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838200"/>
            <a:ext cx="8686800" cy="5791200"/>
          </a:xfrm>
        </p:spPr>
        <p:txBody>
          <a:bodyPr/>
          <a:lstStyle/>
          <a:p>
            <a:pPr marL="511175" indent="-511175">
              <a:lnSpc>
                <a:spcPct val="114000"/>
              </a:lnSpc>
              <a:spcBef>
                <a:spcPts val="0"/>
              </a:spcBef>
              <a:spcAft>
                <a:spcPts val="0"/>
              </a:spcAft>
              <a:buFontTx/>
              <a:buAutoNum type="arabicPeriod"/>
            </a:pPr>
            <a:r>
              <a:rPr lang="en-US" sz="2800" dirty="0"/>
              <a:t>Primitive Data Types</a:t>
            </a:r>
          </a:p>
          <a:p>
            <a:pPr marL="1077913" lvl="1" indent="-366713">
              <a:lnSpc>
                <a:spcPct val="114000"/>
              </a:lnSpc>
              <a:spcBef>
                <a:spcPts val="0"/>
              </a:spcBef>
              <a:spcAft>
                <a:spcPts val="0"/>
              </a:spcAft>
            </a:pPr>
            <a:r>
              <a:rPr lang="en-US" sz="2600" dirty="0"/>
              <a:t>Integer </a:t>
            </a:r>
          </a:p>
          <a:p>
            <a:pPr marL="1077913" lvl="1" indent="-366713">
              <a:lnSpc>
                <a:spcPct val="114000"/>
              </a:lnSpc>
              <a:spcBef>
                <a:spcPts val="0"/>
              </a:spcBef>
              <a:spcAft>
                <a:spcPts val="0"/>
              </a:spcAft>
            </a:pPr>
            <a:r>
              <a:rPr lang="en-US" sz="2600" dirty="0" smtClean="0"/>
              <a:t>Floating-Point / Decimal Floating-Point</a:t>
            </a:r>
            <a:endParaRPr lang="en-US" sz="2600" dirty="0"/>
          </a:p>
          <a:p>
            <a:pPr marL="1077913" lvl="1" indent="-366713">
              <a:lnSpc>
                <a:spcPct val="114000"/>
              </a:lnSpc>
              <a:spcBef>
                <a:spcPts val="0"/>
              </a:spcBef>
              <a:spcAft>
                <a:spcPts val="0"/>
              </a:spcAft>
            </a:pPr>
            <a:r>
              <a:rPr lang="en-US" sz="2600" dirty="0"/>
              <a:t>Boolean</a:t>
            </a:r>
          </a:p>
          <a:p>
            <a:pPr marL="1077913" lvl="1" indent="-366713">
              <a:lnSpc>
                <a:spcPct val="114000"/>
              </a:lnSpc>
              <a:spcBef>
                <a:spcPts val="0"/>
              </a:spcBef>
              <a:spcAft>
                <a:spcPts val="0"/>
              </a:spcAft>
            </a:pPr>
            <a:r>
              <a:rPr lang="en-US" sz="2600" dirty="0"/>
              <a:t>Character</a:t>
            </a:r>
          </a:p>
          <a:p>
            <a:pPr marL="1077913" lvl="1" indent="-366713">
              <a:lnSpc>
                <a:spcPct val="114000"/>
              </a:lnSpc>
              <a:spcBef>
                <a:spcPts val="0"/>
              </a:spcBef>
              <a:spcAft>
                <a:spcPts val="0"/>
              </a:spcAft>
            </a:pPr>
            <a:r>
              <a:rPr lang="en-US" sz="2600" dirty="0"/>
              <a:t>String</a:t>
            </a:r>
          </a:p>
          <a:p>
            <a:pPr marL="1077913" lvl="1" indent="-366713">
              <a:lnSpc>
                <a:spcPct val="114000"/>
              </a:lnSpc>
              <a:spcBef>
                <a:spcPts val="0"/>
              </a:spcBef>
              <a:spcAft>
                <a:spcPts val="0"/>
              </a:spcAft>
            </a:pPr>
            <a:r>
              <a:rPr lang="en-US" sz="2600" dirty="0" smtClean="0"/>
              <a:t>Object</a:t>
            </a:r>
          </a:p>
          <a:p>
            <a:pPr marL="511175" indent="-511175">
              <a:lnSpc>
                <a:spcPct val="114000"/>
              </a:lnSpc>
              <a:spcBef>
                <a:spcPts val="0"/>
              </a:spcBef>
              <a:spcAft>
                <a:spcPts val="0"/>
              </a:spcAft>
              <a:buFont typeface="+mj-lt"/>
              <a:buAutoNum type="arabicPeriod"/>
            </a:pPr>
            <a:r>
              <a:rPr lang="en-US" sz="2800" dirty="0" smtClean="0"/>
              <a:t>Declaring and Using Variables</a:t>
            </a:r>
          </a:p>
          <a:p>
            <a:pPr marL="1077913" lvl="1" indent="-366713">
              <a:lnSpc>
                <a:spcPct val="114000"/>
              </a:lnSpc>
              <a:spcBef>
                <a:spcPts val="0"/>
              </a:spcBef>
              <a:spcAft>
                <a:spcPts val="0"/>
              </a:spcAft>
            </a:pPr>
            <a:r>
              <a:rPr lang="en-US" sz="2600" dirty="0" smtClean="0"/>
              <a:t>Identifiers</a:t>
            </a:r>
          </a:p>
          <a:p>
            <a:pPr marL="1077913" lvl="1" indent="-366713">
              <a:lnSpc>
                <a:spcPct val="114000"/>
              </a:lnSpc>
              <a:spcBef>
                <a:spcPts val="0"/>
              </a:spcBef>
              <a:spcAft>
                <a:spcPts val="0"/>
              </a:spcAft>
            </a:pPr>
            <a:r>
              <a:rPr lang="en-US" sz="2600" dirty="0" smtClean="0"/>
              <a:t>Declaring Variables and Assigning Values</a:t>
            </a:r>
          </a:p>
          <a:p>
            <a:pPr marL="1077913" lvl="1" indent="-366713">
              <a:lnSpc>
                <a:spcPct val="114000"/>
              </a:lnSpc>
              <a:spcBef>
                <a:spcPts val="0"/>
              </a:spcBef>
              <a:spcAft>
                <a:spcPts val="0"/>
              </a:spcAft>
            </a:pPr>
            <a:r>
              <a:rPr lang="en-US" sz="2600" dirty="0" smtClean="0"/>
              <a:t>Literals</a:t>
            </a:r>
          </a:p>
          <a:p>
            <a:pPr marL="511175" indent="-511175">
              <a:lnSpc>
                <a:spcPct val="114000"/>
              </a:lnSpc>
              <a:spcBef>
                <a:spcPts val="0"/>
              </a:spcBef>
              <a:spcAft>
                <a:spcPts val="0"/>
              </a:spcAft>
              <a:buFont typeface="+mj-lt"/>
              <a:buAutoNum type="arabicPeriod"/>
            </a:pPr>
            <a:r>
              <a:rPr lang="en-US" sz="2800" noProof="1" smtClean="0">
                <a:solidFill>
                  <a:schemeClr val="accent5">
                    <a:lumMod val="20000"/>
                    <a:lumOff val="80000"/>
                  </a:schemeClr>
                </a:solidFill>
              </a:rPr>
              <a:t>Nullable</a:t>
            </a:r>
            <a:r>
              <a:rPr lang="en-US" sz="2800" dirty="0" smtClean="0"/>
              <a:t> Types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82948" name="Picture 4" descr="http://rds.yahoo.com/_ylt=A0WTbx4gcgpLskoAd.CjzbkF/SIG=11u4jlgvp/EXP=1259062176/**http%3A/www.regejepress.com/1books5-med.jpg"/>
          <p:cNvPicPr>
            <a:picLocks noChangeAspect="1" noChangeArrowheads="1"/>
          </p:cNvPicPr>
          <p:nvPr/>
        </p:nvPicPr>
        <p:blipFill>
          <a:blip r:embed="rId3" cstate="screen"/>
          <a:srcRect/>
          <a:stretch>
            <a:fillRect/>
          </a:stretch>
        </p:blipFill>
        <p:spPr bwMode="auto">
          <a:xfrm>
            <a:off x="6172200" y="2895600"/>
            <a:ext cx="2438400" cy="1828800"/>
          </a:xfrm>
          <a:prstGeom prst="rect">
            <a:avLst/>
          </a:prstGeom>
          <a:ln>
            <a:noFill/>
          </a:ln>
          <a:effectLst>
            <a:softEdge rad="112500"/>
          </a:effectLst>
        </p:spPr>
      </p:pic>
    </p:spTree>
    <p:extLst>
      <p:ext uri="{BB962C8B-B14F-4D97-AF65-F5344CB8AC3E}">
        <p14:creationId xmlns:p14="http://schemas.microsoft.com/office/powerpoint/2010/main" val="314578158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ctrTitle"/>
          </p:nvPr>
        </p:nvSpPr>
        <p:spPr>
          <a:xfrm>
            <a:off x="1258888" y="2133600"/>
            <a:ext cx="6480175" cy="736600"/>
          </a:xfrm>
        </p:spPr>
        <p:txBody>
          <a:bodyPr/>
          <a:lstStyle/>
          <a:p>
            <a:pPr>
              <a:lnSpc>
                <a:spcPct val="110000"/>
              </a:lnSpc>
            </a:pPr>
            <a:r>
              <a:rPr lang="en-US" dirty="0" smtClean="0"/>
              <a:t>Boolean Type</a:t>
            </a:r>
            <a:endParaRPr lang="en-US" dirty="0"/>
          </a:p>
        </p:txBody>
      </p:sp>
      <p:pic>
        <p:nvPicPr>
          <p:cNvPr id="60418" name="Picture 2" descr="Tumbling Dice by r o s e n d a h l."/>
          <p:cNvPicPr>
            <a:picLocks noChangeAspect="1" noChangeArrowheads="1"/>
          </p:cNvPicPr>
          <p:nvPr/>
        </p:nvPicPr>
        <p:blipFill>
          <a:blip r:embed="rId3" cstate="screen">
            <a:clrChange>
              <a:clrFrom>
                <a:srgbClr val="060606"/>
              </a:clrFrom>
              <a:clrTo>
                <a:srgbClr val="060606">
                  <a:alpha val="0"/>
                </a:srgbClr>
              </a:clrTo>
            </a:clrChange>
          </a:blip>
          <a:srcRect/>
          <a:stretch>
            <a:fillRect/>
          </a:stretch>
        </p:blipFill>
        <p:spPr bwMode="auto">
          <a:xfrm>
            <a:off x="4343400" y="3657600"/>
            <a:ext cx="4038601" cy="2409827"/>
          </a:xfrm>
          <a:prstGeom prst="rect">
            <a:avLst/>
          </a:prstGeom>
          <a:noFill/>
        </p:spPr>
      </p:pic>
      <p:pic>
        <p:nvPicPr>
          <p:cNvPr id="61442" name="Picture 2" descr="http://www.filmfestivalworld.com/fileadmin/media/festival/True_False_Film_Festival/True_False_Documentary_Festival_10_orig.jpg"/>
          <p:cNvPicPr>
            <a:picLocks noChangeAspect="1" noChangeArrowheads="1"/>
          </p:cNvPicPr>
          <p:nvPr/>
        </p:nvPicPr>
        <p:blipFill>
          <a:blip r:embed="rId4" cstate="screen"/>
          <a:srcRect/>
          <a:stretch>
            <a:fillRect/>
          </a:stretch>
        </p:blipFill>
        <p:spPr bwMode="auto">
          <a:xfrm>
            <a:off x="1143000" y="3657600"/>
            <a:ext cx="2133600" cy="2433638"/>
          </a:xfrm>
          <a:prstGeom prst="roundRect">
            <a:avLst>
              <a:gd name="adj" fmla="val 10417"/>
            </a:avLst>
          </a:prstGeom>
          <a:ln>
            <a:noFill/>
          </a:ln>
          <a:effectLst>
            <a:softEdge rad="112500"/>
          </a:effectLst>
        </p:spPr>
      </p:pic>
    </p:spTree>
    <p:extLst>
      <p:ext uri="{BB962C8B-B14F-4D97-AF65-F5344CB8AC3E}">
        <p14:creationId xmlns:p14="http://schemas.microsoft.com/office/powerpoint/2010/main" val="23223704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The Boolean Data Type</a:t>
            </a:r>
            <a:endParaRPr lang="bg-BG" dirty="0"/>
          </a:p>
        </p:txBody>
      </p:sp>
      <p:sp>
        <p:nvSpPr>
          <p:cNvPr id="516099"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Boolean </a:t>
            </a:r>
            <a:r>
              <a:rPr lang="en-US" dirty="0" smtClean="0">
                <a:solidFill>
                  <a:schemeClr val="accent5">
                    <a:lumMod val="20000"/>
                    <a:lumOff val="80000"/>
                  </a:schemeClr>
                </a:solidFill>
              </a:rPr>
              <a:t>data type</a:t>
            </a:r>
            <a:r>
              <a:rPr lang="en-US" dirty="0"/>
              <a:t>:</a:t>
            </a:r>
          </a:p>
          <a:p>
            <a:pPr lvl="1"/>
            <a:r>
              <a:rPr lang="en-US" dirty="0"/>
              <a:t>Is declared </a:t>
            </a:r>
            <a:r>
              <a:rPr lang="en-US" dirty="0" smtClean="0"/>
              <a:t>by </a:t>
            </a:r>
            <a:r>
              <a:rPr lang="en-US" dirty="0"/>
              <a:t>the </a:t>
            </a:r>
            <a:r>
              <a:rPr lang="en-US" noProof="1">
                <a:solidFill>
                  <a:schemeClr val="accent5">
                    <a:lumMod val="20000"/>
                    <a:lumOff val="80000"/>
                  </a:schemeClr>
                </a:solidFill>
                <a:latin typeface="Consolas" pitchFamily="49" charset="0"/>
                <a:cs typeface="Consolas" pitchFamily="49" charset="0"/>
              </a:rPr>
              <a:t>bool</a:t>
            </a:r>
            <a:r>
              <a:rPr lang="en-US" dirty="0"/>
              <a:t> keyword</a:t>
            </a:r>
          </a:p>
          <a:p>
            <a:pPr lvl="1"/>
            <a:r>
              <a:rPr lang="en-US" dirty="0"/>
              <a:t>Has two possible values</a:t>
            </a:r>
            <a:r>
              <a:rPr lang="en-US" dirty="0" smtClean="0"/>
              <a:t>: </a:t>
            </a:r>
            <a:r>
              <a:rPr lang="en-US" dirty="0">
                <a:solidFill>
                  <a:schemeClr val="accent5">
                    <a:lumMod val="20000"/>
                    <a:lumOff val="80000"/>
                  </a:schemeClr>
                </a:solidFill>
                <a:latin typeface="Consolas" pitchFamily="49" charset="0"/>
                <a:cs typeface="Consolas" pitchFamily="49" charset="0"/>
              </a:rPr>
              <a:t>true</a:t>
            </a:r>
            <a:r>
              <a:rPr lang="en-US" dirty="0"/>
              <a:t> and </a:t>
            </a:r>
            <a:r>
              <a:rPr lang="en-US" dirty="0">
                <a:solidFill>
                  <a:schemeClr val="accent5">
                    <a:lumMod val="20000"/>
                    <a:lumOff val="80000"/>
                  </a:schemeClr>
                </a:solidFill>
                <a:latin typeface="Consolas" pitchFamily="49" charset="0"/>
                <a:cs typeface="Consolas" pitchFamily="49" charset="0"/>
              </a:rPr>
              <a:t>false</a:t>
            </a:r>
          </a:p>
          <a:p>
            <a:pPr lvl="1"/>
            <a:r>
              <a:rPr lang="en-US" dirty="0"/>
              <a:t>Is useful in logical expressions</a:t>
            </a:r>
          </a:p>
          <a:p>
            <a:r>
              <a:rPr lang="en-US" dirty="0"/>
              <a:t>The default value is </a:t>
            </a:r>
            <a:r>
              <a:rPr lang="en-US" sz="3000" dirty="0">
                <a:solidFill>
                  <a:schemeClr val="accent5">
                    <a:lumMod val="20000"/>
                    <a:lumOff val="80000"/>
                  </a:schemeClr>
                </a:solidFill>
                <a:latin typeface="Consolas" pitchFamily="49" charset="0"/>
                <a:cs typeface="Consolas" pitchFamily="49" charset="0"/>
              </a:rPr>
              <a:t>false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58370" name="Picture 2" descr="digital infinity by Mr.  Mark."/>
          <p:cNvPicPr>
            <a:picLocks noChangeAspect="1" noChangeArrowheads="1"/>
          </p:cNvPicPr>
          <p:nvPr/>
        </p:nvPicPr>
        <p:blipFill>
          <a:blip r:embed="rId2" cstate="screen"/>
          <a:srcRect/>
          <a:stretch>
            <a:fillRect/>
          </a:stretch>
        </p:blipFill>
        <p:spPr bwMode="auto">
          <a:xfrm>
            <a:off x="5715000" y="3733800"/>
            <a:ext cx="3000375" cy="2744985"/>
          </a:xfrm>
          <a:prstGeom prst="rect">
            <a:avLst/>
          </a:prstGeom>
          <a:ln>
            <a:noFill/>
          </a:ln>
          <a:effectLst>
            <a:softEdge rad="112500"/>
          </a:effectLst>
        </p:spPr>
      </p:pic>
    </p:spTree>
    <p:extLst>
      <p:ext uri="{BB962C8B-B14F-4D97-AF65-F5344CB8AC3E}">
        <p14:creationId xmlns:p14="http://schemas.microsoft.com/office/powerpoint/2010/main" val="386696174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Boolean Values – Example</a:t>
            </a:r>
            <a:endParaRPr lang="bg-BG" dirty="0"/>
          </a:p>
        </p:txBody>
      </p:sp>
      <p:sp>
        <p:nvSpPr>
          <p:cNvPr id="514051" name="Rectangle 3"/>
          <p:cNvSpPr>
            <a:spLocks noGrp="1" noChangeArrowheads="1"/>
          </p:cNvSpPr>
          <p:nvPr>
            <p:ph idx="1"/>
          </p:nvPr>
        </p:nvSpPr>
        <p:spPr/>
        <p:txBody>
          <a:bodyPr/>
          <a:lstStyle/>
          <a:p>
            <a:r>
              <a:rPr lang="en-US" dirty="0" smtClean="0"/>
              <a:t>Example of boolean </a:t>
            </a:r>
            <a:r>
              <a:rPr lang="en-US" dirty="0"/>
              <a:t>variables </a:t>
            </a:r>
            <a:r>
              <a:rPr lang="en-US" dirty="0" smtClean="0"/>
              <a:t>taking </a:t>
            </a:r>
            <a:r>
              <a:rPr lang="en-US" dirty="0"/>
              <a:t>values of </a:t>
            </a:r>
            <a:r>
              <a:rPr lang="en-US" dirty="0" smtClean="0">
                <a:solidFill>
                  <a:schemeClr val="accent5">
                    <a:lumMod val="20000"/>
                    <a:lumOff val="80000"/>
                  </a:schemeClr>
                </a:solidFill>
                <a:latin typeface="Consolas" pitchFamily="49" charset="0"/>
                <a:cs typeface="Consolas" pitchFamily="49" charset="0"/>
              </a:rPr>
              <a:t>true</a:t>
            </a:r>
            <a:r>
              <a:rPr lang="en-US" dirty="0" smtClean="0"/>
              <a:t> </a:t>
            </a:r>
            <a:r>
              <a:rPr lang="en-US" dirty="0"/>
              <a:t>or </a:t>
            </a:r>
            <a:r>
              <a:rPr lang="en-US" dirty="0" smtClean="0">
                <a:solidFill>
                  <a:schemeClr val="accent5">
                    <a:lumMod val="20000"/>
                    <a:lumOff val="80000"/>
                  </a:schemeClr>
                </a:solidFill>
                <a:latin typeface="Consolas" pitchFamily="49" charset="0"/>
                <a:cs typeface="Consolas" pitchFamily="49" charset="0"/>
              </a:rPr>
              <a:t>false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14052" name="Rectangle 4"/>
          <p:cNvSpPr>
            <a:spLocks noChangeArrowheads="1"/>
          </p:cNvSpPr>
          <p:nvPr/>
        </p:nvSpPr>
        <p:spPr bwMode="auto">
          <a:xfrm>
            <a:off x="755650" y="2514600"/>
            <a:ext cx="7632700" cy="29423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 =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b = 2;</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greaterAB = (a &gt; b);</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Console.WriteLine(greaterAB);  // False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equalA1 = (a == 1);</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Console.WriteLine(equalA1);    // True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0271358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1"/>
            <a:ext cx="8229600" cy="685800"/>
          </a:xfrm>
        </p:spPr>
        <p:txBody>
          <a:bodyPr/>
          <a:lstStyle/>
          <a:p>
            <a:r>
              <a:rPr lang="en-US" dirty="0" smtClean="0"/>
              <a:t>Boolean Type</a:t>
            </a:r>
            <a:endParaRPr lang="en-US" dirty="0"/>
          </a:p>
        </p:txBody>
      </p:sp>
      <p:sp>
        <p:nvSpPr>
          <p:cNvPr id="3" name="Subtitle 2"/>
          <p:cNvSpPr>
            <a:spLocks noGrp="1"/>
          </p:cNvSpPr>
          <p:nvPr>
            <p:ph type="subTitle" idx="1"/>
          </p:nvPr>
        </p:nvSpPr>
        <p:spPr>
          <a:xfrm>
            <a:off x="457200" y="5069680"/>
            <a:ext cx="8229600" cy="569120"/>
          </a:xfrm>
        </p:spPr>
        <p:txBody>
          <a:bodyPr/>
          <a:lstStyle/>
          <a:p>
            <a:r>
              <a:rPr lang="en-US" dirty="0" smtClean="0"/>
              <a:t>Live Demo</a:t>
            </a:r>
            <a:endParaRPr lang="en-US" dirty="0"/>
          </a:p>
        </p:txBody>
      </p:sp>
      <p:pic>
        <p:nvPicPr>
          <p:cNvPr id="8194" name="Picture 2" descr="Mastermind by Harri_1970."/>
          <p:cNvPicPr>
            <a:picLocks noChangeAspect="1" noChangeArrowheads="1"/>
          </p:cNvPicPr>
          <p:nvPr/>
        </p:nvPicPr>
        <p:blipFill>
          <a:blip r:embed="rId2" cstate="screen"/>
          <a:srcRect/>
          <a:stretch>
            <a:fillRect/>
          </a:stretch>
        </p:blipFill>
        <p:spPr bwMode="auto">
          <a:xfrm>
            <a:off x="3352800" y="533399"/>
            <a:ext cx="5270003" cy="3133039"/>
          </a:xfrm>
          <a:prstGeom prst="roundRect">
            <a:avLst>
              <a:gd name="adj" fmla="val 11803"/>
            </a:avLst>
          </a:prstGeom>
          <a:ln>
            <a:noFill/>
          </a:ln>
          <a:effectLst>
            <a:softEdge rad="112500"/>
          </a:effectLst>
        </p:spPr>
      </p:pic>
    </p:spTree>
    <p:extLst>
      <p:ext uri="{BB962C8B-B14F-4D97-AF65-F5344CB8AC3E}">
        <p14:creationId xmlns:p14="http://schemas.microsoft.com/office/powerpoint/2010/main" val="1065716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258888" y="2463800"/>
            <a:ext cx="6480175" cy="736600"/>
          </a:xfrm>
        </p:spPr>
        <p:txBody>
          <a:bodyPr/>
          <a:lstStyle/>
          <a:p>
            <a:pPr>
              <a:lnSpc>
                <a:spcPct val="110000"/>
              </a:lnSpc>
            </a:pPr>
            <a:r>
              <a:rPr lang="en-US" dirty="0" smtClean="0"/>
              <a:t>Character Type</a:t>
            </a:r>
            <a:endParaRPr lang="en-US" dirty="0"/>
          </a:p>
        </p:txBody>
      </p:sp>
      <p:pic>
        <p:nvPicPr>
          <p:cNvPr id="56324" name="Picture 4" descr="http://rds.yahoo.com/_ylt=A0WTefY9gApLzNsAoMKjzbkF/SIG=1342dk0vc/EXP=1259065789/**http%3A/www.flashbackj.com/red_giant/text_anarchy/images/rg_main_text_anarchy.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762000" y="3657600"/>
            <a:ext cx="7543800" cy="2590800"/>
          </a:xfrm>
          <a:prstGeom prst="rect">
            <a:avLst/>
          </a:prstGeom>
          <a:ln>
            <a:noFill/>
          </a:ln>
          <a:effectLst>
            <a:softEdge rad="112500"/>
          </a:effectLst>
        </p:spPr>
      </p:pic>
      <p:pic>
        <p:nvPicPr>
          <p:cNvPr id="56323" name="Picture 3"/>
          <p:cNvPicPr>
            <a:picLocks noChangeAspect="1" noChangeArrowheads="1"/>
          </p:cNvPicPr>
          <p:nvPr/>
        </p:nvPicPr>
        <p:blipFill>
          <a:blip r:embed="rId4" cstate="screen">
            <a:duotone>
              <a:schemeClr val="accent4">
                <a:shade val="45000"/>
                <a:satMod val="135000"/>
              </a:schemeClr>
              <a:prstClr val="white"/>
            </a:duotone>
          </a:blip>
          <a:srcRect l="-882" t="-5632" r="-705" b="-9839"/>
          <a:stretch>
            <a:fillRect/>
          </a:stretch>
        </p:blipFill>
        <p:spPr bwMode="auto">
          <a:xfrm>
            <a:off x="3581400" y="814785"/>
            <a:ext cx="4724400" cy="1008856"/>
          </a:xfrm>
          <a:prstGeom prst="rect">
            <a:avLst/>
          </a:prstGeom>
          <a:solidFill>
            <a:srgbClr val="FFFFFF"/>
          </a:solidFill>
          <a:ln>
            <a:noFill/>
          </a:ln>
          <a:effectLst>
            <a:reflection blurRad="12700" stA="30000" endPos="30000" dist="5000" dir="5400000" sy="-100000" algn="bl" rotWithShape="0"/>
          </a:effectLst>
          <a:scene3d>
            <a:camera prst="perspectiveContrastingLeftFacing">
              <a:rot lat="828729" lon="640971" rev="198426"/>
            </a:camera>
            <a:lightRig rig="threePt" dir="t">
              <a:rot lat="0" lon="0" rev="2700000"/>
            </a:lightRig>
          </a:scene3d>
          <a:sp3d>
            <a:bevelT w="63500" h="50800"/>
          </a:sp3d>
        </p:spPr>
      </p:pic>
    </p:spTree>
    <p:extLst>
      <p:ext uri="{BB962C8B-B14F-4D97-AF65-F5344CB8AC3E}">
        <p14:creationId xmlns:p14="http://schemas.microsoft.com/office/powerpoint/2010/main" val="31431088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2411413" y="115888"/>
            <a:ext cx="6553200" cy="909637"/>
          </a:xfrm>
        </p:spPr>
        <p:txBody>
          <a:bodyPr/>
          <a:lstStyle/>
          <a:p>
            <a:r>
              <a:rPr lang="en-US" dirty="0"/>
              <a:t>The Character Data Type</a:t>
            </a:r>
            <a:endParaRPr lang="bg-BG" dirty="0"/>
          </a:p>
        </p:txBody>
      </p:sp>
      <p:sp>
        <p:nvSpPr>
          <p:cNvPr id="517123"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character data type</a:t>
            </a:r>
            <a:r>
              <a:rPr lang="en-US" dirty="0"/>
              <a:t>:</a:t>
            </a:r>
          </a:p>
          <a:p>
            <a:pPr lvl="1"/>
            <a:r>
              <a:rPr lang="en-US" dirty="0"/>
              <a:t>Represents symbolic information</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char</a:t>
            </a:r>
            <a:r>
              <a:rPr lang="en-US" dirty="0"/>
              <a:t> keyword</a:t>
            </a:r>
          </a:p>
          <a:p>
            <a:pPr lvl="1"/>
            <a:r>
              <a:rPr lang="en-US" dirty="0"/>
              <a:t>Gives each symbol a corresponding integer code</a:t>
            </a:r>
          </a:p>
          <a:p>
            <a:pPr lvl="1"/>
            <a:r>
              <a:rPr lang="en-US" dirty="0"/>
              <a:t>Has a </a:t>
            </a:r>
            <a:r>
              <a:rPr lang="en-US" dirty="0">
                <a:solidFill>
                  <a:schemeClr val="accent5">
                    <a:lumMod val="20000"/>
                    <a:lumOff val="80000"/>
                  </a:schemeClr>
                </a:solidFill>
                <a:latin typeface="Consolas" pitchFamily="49" charset="0"/>
                <a:cs typeface="Consolas" pitchFamily="49" charset="0"/>
              </a:rPr>
              <a:t>'\0'</a:t>
            </a:r>
            <a:r>
              <a:rPr lang="en-US" dirty="0"/>
              <a:t> default value</a:t>
            </a:r>
          </a:p>
          <a:p>
            <a:pPr lvl="1"/>
            <a:r>
              <a:rPr lang="en-US" dirty="0"/>
              <a:t>Takes 16 bits of memory (from </a:t>
            </a:r>
            <a:r>
              <a:rPr lang="en-US" dirty="0">
                <a:solidFill>
                  <a:schemeClr val="accent5">
                    <a:lumMod val="20000"/>
                    <a:lumOff val="80000"/>
                  </a:schemeClr>
                </a:solidFill>
                <a:latin typeface="Consolas" pitchFamily="49" charset="0"/>
                <a:cs typeface="Consolas" pitchFamily="49" charset="0"/>
              </a:rPr>
              <a:t>U+0000</a:t>
            </a:r>
            <a:r>
              <a:rPr lang="en-US" dirty="0"/>
              <a:t> to </a:t>
            </a:r>
            <a:r>
              <a:rPr lang="en-US" dirty="0">
                <a:solidFill>
                  <a:schemeClr val="accent5">
                    <a:lumMod val="20000"/>
                    <a:lumOff val="80000"/>
                  </a:schemeClr>
                </a:solidFill>
                <a:latin typeface="Consolas" pitchFamily="49" charset="0"/>
                <a:cs typeface="Consolas" pitchFamily="49" charset="0"/>
              </a:rPr>
              <a:t>U+FFFF</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4" name="Picture 6" descr="http://www.ascendercorp.com/graphics/Ascender-Unicode-graphic.gif"/>
          <p:cNvPicPr>
            <a:picLocks noChangeAspect="1" noChangeArrowheads="1"/>
          </p:cNvPicPr>
          <p:nvPr/>
        </p:nvPicPr>
        <p:blipFill>
          <a:blip r:embed="rId2" cstate="screen">
            <a:lum bright="-10000"/>
          </a:blip>
          <a:srcRect/>
          <a:stretch>
            <a:fillRect/>
          </a:stretch>
        </p:blipFill>
        <p:spPr bwMode="auto">
          <a:xfrm>
            <a:off x="5257800" y="5235944"/>
            <a:ext cx="3429000" cy="1204480"/>
          </a:xfrm>
          <a:prstGeom prst="rect">
            <a:avLst/>
          </a:prstGeom>
          <a:ln>
            <a:noFill/>
          </a:ln>
          <a:effectLst>
            <a:softEdge rad="112500"/>
          </a:effectLst>
        </p:spPr>
      </p:pic>
    </p:spTree>
    <p:extLst>
      <p:ext uri="{BB962C8B-B14F-4D97-AF65-F5344CB8AC3E}">
        <p14:creationId xmlns:p14="http://schemas.microsoft.com/office/powerpoint/2010/main" val="298033878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t>Characters </a:t>
            </a:r>
            <a:r>
              <a:rPr lang="en-US" dirty="0" smtClean="0"/>
              <a:t>and </a:t>
            </a:r>
            <a:r>
              <a:rPr lang="en-US" dirty="0"/>
              <a:t>Codes</a:t>
            </a:r>
            <a:endParaRPr lang="bg-BG" dirty="0"/>
          </a:p>
        </p:txBody>
      </p:sp>
      <p:sp>
        <p:nvSpPr>
          <p:cNvPr id="513027" name="Rectangle 3"/>
          <p:cNvSpPr>
            <a:spLocks noGrp="1" noChangeArrowheads="1"/>
          </p:cNvSpPr>
          <p:nvPr>
            <p:ph idx="1"/>
          </p:nvPr>
        </p:nvSpPr>
        <p:spPr/>
        <p:txBody>
          <a:bodyPr/>
          <a:lstStyle/>
          <a:p>
            <a:r>
              <a:rPr lang="en-US" dirty="0" smtClean="0"/>
              <a:t>The example below shows that every </a:t>
            </a:r>
            <a:r>
              <a:rPr lang="en-US" dirty="0"/>
              <a:t>symbol has an </a:t>
            </a:r>
            <a:r>
              <a:rPr lang="en-US" dirty="0" smtClean="0"/>
              <a:t>its unique Unicode code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755650" y="2420404"/>
            <a:ext cx="7632700" cy="37517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407735185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1"/>
            <a:ext cx="8229600" cy="685800"/>
          </a:xfrm>
        </p:spPr>
        <p:txBody>
          <a:bodyPr/>
          <a:lstStyle/>
          <a:p>
            <a:r>
              <a:rPr lang="en-US" dirty="0" smtClean="0"/>
              <a:t>Character Type</a:t>
            </a:r>
            <a:endParaRPr lang="en-US" dirty="0"/>
          </a:p>
        </p:txBody>
      </p:sp>
      <p:sp>
        <p:nvSpPr>
          <p:cNvPr id="3" name="Subtitle 2"/>
          <p:cNvSpPr>
            <a:spLocks noGrp="1"/>
          </p:cNvSpPr>
          <p:nvPr>
            <p:ph type="subTitle" idx="1"/>
          </p:nvPr>
        </p:nvSpPr>
        <p:spPr>
          <a:xfrm>
            <a:off x="457200" y="5222080"/>
            <a:ext cx="8229600" cy="569120"/>
          </a:xfrm>
        </p:spPr>
        <p:txBody>
          <a:bodyPr/>
          <a:lstStyle/>
          <a:p>
            <a:r>
              <a:rPr lang="en-US" dirty="0" smtClean="0"/>
              <a:t>Live Demo</a:t>
            </a:r>
            <a:endParaRPr lang="en-US" dirty="0"/>
          </a:p>
        </p:txBody>
      </p:sp>
      <p:pic>
        <p:nvPicPr>
          <p:cNvPr id="52226" name="Picture 2" descr="http://www.identifont.com/samples/fontsite/CombiSymbols.gif"/>
          <p:cNvPicPr>
            <a:picLocks noChangeAspect="1" noChangeArrowheads="1"/>
          </p:cNvPicPr>
          <p:nvPr/>
        </p:nvPicPr>
        <p:blipFill>
          <a:blip r:embed="rId2" cstate="screen"/>
          <a:srcRect/>
          <a:stretch>
            <a:fillRect/>
          </a:stretch>
        </p:blipFill>
        <p:spPr bwMode="auto">
          <a:xfrm>
            <a:off x="2514600" y="1143000"/>
            <a:ext cx="41148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9851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a:xfrm>
            <a:off x="1219200" y="2272110"/>
            <a:ext cx="6480175" cy="736600"/>
          </a:xfrm>
        </p:spPr>
        <p:txBody>
          <a:bodyPr/>
          <a:lstStyle/>
          <a:p>
            <a:pPr>
              <a:lnSpc>
                <a:spcPct val="110000"/>
              </a:lnSpc>
            </a:pPr>
            <a:r>
              <a:rPr lang="en-US" dirty="0" smtClean="0"/>
              <a:t>String Type</a:t>
            </a:r>
            <a:endParaRPr lang="en-US" dirty="0"/>
          </a:p>
        </p:txBody>
      </p:sp>
      <p:pic>
        <p:nvPicPr>
          <p:cNvPr id="3" name="Picture 2" descr="http://guindo.pntic.mec.es/~jmag0042/alphabetum.png"/>
          <p:cNvPicPr>
            <a:picLocks noChangeAspect="1" noChangeArrowheads="1"/>
          </p:cNvPicPr>
          <p:nvPr/>
        </p:nvPicPr>
        <p:blipFill>
          <a:blip r:embed="rId3" cstate="screen"/>
          <a:srcRect/>
          <a:stretch>
            <a:fillRect/>
          </a:stretch>
        </p:blipFill>
        <p:spPr bwMode="auto">
          <a:xfrm>
            <a:off x="1981200" y="3389710"/>
            <a:ext cx="4800600" cy="2858690"/>
          </a:xfrm>
          <a:prstGeom prst="rect">
            <a:avLst/>
          </a:prstGeom>
          <a:ln>
            <a:noFill/>
          </a:ln>
          <a:effectLst>
            <a:softEdge rad="112500"/>
          </a:effectLst>
        </p:spPr>
      </p:pic>
      <p:pic>
        <p:nvPicPr>
          <p:cNvPr id="51202" name="Picture 2" descr="http://www.nitt.edu/sym/tachyons/Tachyons/normal_Super-String_Theory1600.jpg"/>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2133600" y="417910"/>
            <a:ext cx="6477000" cy="1600200"/>
          </a:xfrm>
          <a:prstGeom prst="roundRect">
            <a:avLst/>
          </a:prstGeom>
          <a:noFill/>
        </p:spPr>
      </p:pic>
    </p:spTree>
    <p:extLst>
      <p:ext uri="{BB962C8B-B14F-4D97-AF65-F5344CB8AC3E}">
        <p14:creationId xmlns:p14="http://schemas.microsoft.com/office/powerpoint/2010/main" val="40762048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2411413" y="115888"/>
            <a:ext cx="6553200" cy="909637"/>
          </a:xfrm>
        </p:spPr>
        <p:txBody>
          <a:bodyPr/>
          <a:lstStyle/>
          <a:p>
            <a:r>
              <a:rPr lang="en-US" dirty="0"/>
              <a:t>The String Data Type</a:t>
            </a:r>
            <a:endParaRPr lang="bg-BG" dirty="0"/>
          </a:p>
        </p:txBody>
      </p:sp>
      <p:sp>
        <p:nvSpPr>
          <p:cNvPr id="519171"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string data type</a:t>
            </a:r>
            <a:r>
              <a:rPr lang="en-US" dirty="0"/>
              <a:t>:</a:t>
            </a:r>
          </a:p>
          <a:p>
            <a:pPr lvl="1"/>
            <a:r>
              <a:rPr lang="en-US" dirty="0"/>
              <a:t>Represents a sequence of characters</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string</a:t>
            </a:r>
            <a:r>
              <a:rPr lang="en-US" dirty="0"/>
              <a:t> keyword</a:t>
            </a:r>
          </a:p>
          <a:p>
            <a:pPr lvl="1"/>
            <a:r>
              <a:rPr lang="en-US" dirty="0"/>
              <a:t>Has a default value </a:t>
            </a:r>
            <a:r>
              <a:rPr lang="en-US" dirty="0">
                <a:solidFill>
                  <a:schemeClr val="accent5">
                    <a:lumMod val="20000"/>
                    <a:lumOff val="80000"/>
                  </a:schemeClr>
                </a:solidFill>
                <a:latin typeface="Consolas" pitchFamily="49" charset="0"/>
                <a:cs typeface="Consolas" pitchFamily="49" charset="0"/>
              </a:rPr>
              <a:t>null</a:t>
            </a:r>
            <a:r>
              <a:rPr lang="en-US" dirty="0"/>
              <a:t> (no value)</a:t>
            </a:r>
          </a:p>
          <a:p>
            <a:pPr>
              <a:spcBef>
                <a:spcPts val="1800"/>
              </a:spcBef>
            </a:pPr>
            <a:r>
              <a:rPr lang="en-US" dirty="0"/>
              <a:t>Strings are enclosed in quotes:</a:t>
            </a:r>
          </a:p>
          <a:p>
            <a:endParaRPr lang="en-US" dirty="0"/>
          </a:p>
          <a:p>
            <a:r>
              <a:rPr lang="en-US" dirty="0"/>
              <a:t>Strings can be </a:t>
            </a:r>
            <a:r>
              <a:rPr lang="en-US" dirty="0" smtClean="0"/>
              <a:t>concatenated</a:t>
            </a:r>
          </a:p>
          <a:p>
            <a:pPr lvl="1"/>
            <a:r>
              <a:rPr lang="en-US" dirty="0" smtClean="0"/>
              <a:t>Using the </a:t>
            </a:r>
            <a:r>
              <a:rPr lang="en-US" dirty="0" smtClean="0">
                <a:solidFill>
                  <a:schemeClr val="accent5">
                    <a:lumMod val="20000"/>
                    <a:lumOff val="80000"/>
                  </a:schemeClr>
                </a:solidFill>
                <a:latin typeface="Consolas" pitchFamily="49" charset="0"/>
                <a:cs typeface="Consolas" pitchFamily="49" charset="0"/>
              </a:rPr>
              <a:t>+</a:t>
            </a:r>
            <a:r>
              <a:rPr lang="en-US" dirty="0" smtClean="0"/>
              <a:t> operator</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9172" name="Rectangle 4"/>
          <p:cNvSpPr>
            <a:spLocks noChangeArrowheads="1"/>
          </p:cNvSpPr>
          <p:nvPr/>
        </p:nvSpPr>
        <p:spPr bwMode="auto">
          <a:xfrm>
            <a:off x="755650" y="4495800"/>
            <a:ext cx="7489825"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"Microsoft .NET Framework";</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943804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ctrTitle"/>
          </p:nvPr>
        </p:nvSpPr>
        <p:spPr>
          <a:xfrm>
            <a:off x="1260475" y="2057400"/>
            <a:ext cx="6480175" cy="736600"/>
          </a:xfrm>
        </p:spPr>
        <p:txBody>
          <a:bodyPr/>
          <a:lstStyle/>
          <a:p>
            <a:pPr>
              <a:lnSpc>
                <a:spcPct val="110000"/>
              </a:lnSpc>
            </a:pPr>
            <a:r>
              <a:rPr lang="en-US" dirty="0"/>
              <a:t>Primitive Data Types</a:t>
            </a:r>
            <a:endParaRPr lang="bg-BG" dirty="0"/>
          </a:p>
        </p:txBody>
      </p:sp>
      <p:pic>
        <p:nvPicPr>
          <p:cNvPr id="80898" name="Picture 2" descr="http://rds.yahoo.com/_ylt=A0WTb_4YeQpLi1UAAJqjzbkF/SIG=123oh4419/EXP=1259063960/**http%3A/www.usernomics.com/images/site/data2.jpg"/>
          <p:cNvPicPr>
            <a:picLocks noChangeAspect="1" noChangeArrowheads="1"/>
          </p:cNvPicPr>
          <p:nvPr/>
        </p:nvPicPr>
        <p:blipFill>
          <a:blip r:embed="rId3" cstate="screen"/>
          <a:srcRect/>
          <a:stretch>
            <a:fillRect/>
          </a:stretch>
        </p:blipFill>
        <p:spPr bwMode="auto">
          <a:xfrm>
            <a:off x="5465134" y="3551237"/>
            <a:ext cx="3060700" cy="2295525"/>
          </a:xfrm>
          <a:prstGeom prst="rect">
            <a:avLst/>
          </a:prstGeom>
          <a:ln>
            <a:noFill/>
          </a:ln>
          <a:effectLst>
            <a:softEdge rad="112500"/>
          </a:effectLst>
        </p:spPr>
      </p:pic>
      <p:pic>
        <p:nvPicPr>
          <p:cNvPr id="1026" name="Picture 2" descr="C:\Trash\binary-data-abstract.png"/>
          <p:cNvPicPr>
            <a:picLocks noChangeAspect="1" noChangeArrowheads="1"/>
          </p:cNvPicPr>
          <p:nvPr/>
        </p:nvPicPr>
        <p:blipFill>
          <a:blip r:embed="rId4" cstate="screen"/>
          <a:srcRect/>
          <a:stretch>
            <a:fillRect/>
          </a:stretch>
        </p:blipFill>
        <p:spPr bwMode="auto">
          <a:xfrm>
            <a:off x="588334" y="3551237"/>
            <a:ext cx="4495800" cy="2286000"/>
          </a:xfrm>
          <a:prstGeom prst="rect">
            <a:avLst/>
          </a:prstGeom>
          <a:ln>
            <a:noFill/>
          </a:ln>
          <a:effectLst>
            <a:softEdge rad="112500"/>
          </a:effectLst>
        </p:spPr>
      </p:pic>
    </p:spTree>
    <p:extLst>
      <p:ext uri="{BB962C8B-B14F-4D97-AF65-F5344CB8AC3E}">
        <p14:creationId xmlns:p14="http://schemas.microsoft.com/office/powerpoint/2010/main" val="34781268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dirty="0"/>
              <a:t>Saying </a:t>
            </a:r>
            <a:r>
              <a:rPr lang="en-US" dirty="0" smtClean="0"/>
              <a:t>Hello – Example</a:t>
            </a:r>
            <a:endParaRPr lang="bg-BG" dirty="0"/>
          </a:p>
        </p:txBody>
      </p:sp>
      <p:sp>
        <p:nvSpPr>
          <p:cNvPr id="518147" name="Rectangle 3"/>
          <p:cNvSpPr>
            <a:spLocks noGrp="1" noChangeArrowheads="1"/>
          </p:cNvSpPr>
          <p:nvPr>
            <p:ph idx="1"/>
          </p:nvPr>
        </p:nvSpPr>
        <p:spPr/>
        <p:txBody>
          <a:bodyPr/>
          <a:lstStyle/>
          <a:p>
            <a:r>
              <a:rPr lang="en-US" dirty="0" smtClean="0"/>
              <a:t>Concatenating </a:t>
            </a:r>
            <a:r>
              <a:rPr lang="en-US" dirty="0"/>
              <a:t>the two names of a person to </a:t>
            </a:r>
            <a:r>
              <a:rPr lang="en-US" dirty="0" smtClean="0"/>
              <a:t>obtain </a:t>
            </a:r>
            <a:r>
              <a:rPr lang="en-US" dirty="0"/>
              <a:t>his full name:</a:t>
            </a:r>
          </a:p>
          <a:p>
            <a:endParaRPr lang="en-US" dirty="0"/>
          </a:p>
          <a:p>
            <a:endParaRPr lang="en-US" dirty="0"/>
          </a:p>
          <a:p>
            <a:endParaRPr lang="en-US" dirty="0"/>
          </a:p>
          <a:p>
            <a:endParaRPr lang="en-US" dirty="0" smtClean="0"/>
          </a:p>
          <a:p>
            <a:endParaRPr lang="en-US" dirty="0"/>
          </a:p>
          <a:p>
            <a:pPr lvl="1"/>
            <a:r>
              <a:rPr lang="en-US" dirty="0"/>
              <a:t>NOTE: a space is missing between the two names! We have to add it manually</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18148" name="Rectangle 4"/>
          <p:cNvSpPr>
            <a:spLocks noChangeArrowheads="1"/>
          </p:cNvSpPr>
          <p:nvPr/>
        </p:nvSpPr>
        <p:spPr bwMode="auto">
          <a:xfrm>
            <a:off x="827088" y="2406200"/>
            <a:ext cx="7489825"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firstName = "Ivan";</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lastName = "Ivanov";</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Console.WriteLine("Hello,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firstName);</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fullName = firstName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lastName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Console.WriteLine("Your full name is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fullName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94952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4572000" cy="685800"/>
          </a:xfrm>
        </p:spPr>
        <p:txBody>
          <a:bodyPr/>
          <a:lstStyle/>
          <a:p>
            <a:r>
              <a:rPr lang="en-US" dirty="0" smtClean="0"/>
              <a:t>String Type</a:t>
            </a:r>
            <a:endParaRPr lang="en-US" dirty="0"/>
          </a:p>
        </p:txBody>
      </p:sp>
      <p:sp>
        <p:nvSpPr>
          <p:cNvPr id="3" name="Subtitle 2"/>
          <p:cNvSpPr>
            <a:spLocks noGrp="1"/>
          </p:cNvSpPr>
          <p:nvPr>
            <p:ph type="subTitle" idx="1"/>
          </p:nvPr>
        </p:nvSpPr>
        <p:spPr>
          <a:xfrm>
            <a:off x="1143000" y="2250279"/>
            <a:ext cx="4572000" cy="569120"/>
          </a:xfrm>
        </p:spPr>
        <p:txBody>
          <a:bodyPr/>
          <a:lstStyle/>
          <a:p>
            <a:r>
              <a:rPr lang="en-US" dirty="0" smtClean="0"/>
              <a:t>Live Demo</a:t>
            </a:r>
            <a:endParaRPr lang="en-US" dirty="0"/>
          </a:p>
        </p:txBody>
      </p:sp>
      <p:pic>
        <p:nvPicPr>
          <p:cNvPr id="6146" name="Picture 2" descr="http://rds.yahoo.com/_ylt=A0WTefWqgwpLa3UA4zejzbkF/SIG=12da60fkg/EXP=1259066666/**http%3A/www.sxc.hu/pic/m/f/fr/freedee/132971_newspaper.jpg"/>
          <p:cNvPicPr>
            <a:picLocks noChangeAspect="1" noChangeArrowheads="1"/>
          </p:cNvPicPr>
          <p:nvPr/>
        </p:nvPicPr>
        <p:blipFill>
          <a:blip r:embed="rId2" cstate="screen"/>
          <a:srcRect/>
          <a:stretch>
            <a:fillRect/>
          </a:stretch>
        </p:blipFill>
        <p:spPr bwMode="auto">
          <a:xfrm>
            <a:off x="3276600" y="3486150"/>
            <a:ext cx="5524500" cy="3000375"/>
          </a:xfrm>
          <a:prstGeom prst="rect">
            <a:avLst/>
          </a:prstGeom>
          <a:ln>
            <a:noFill/>
          </a:ln>
          <a:effectLst>
            <a:softEdge rad="112500"/>
          </a:effectLst>
        </p:spPr>
      </p:pic>
    </p:spTree>
    <p:extLst>
      <p:ext uri="{BB962C8B-B14F-4D97-AF65-F5344CB8AC3E}">
        <p14:creationId xmlns:p14="http://schemas.microsoft.com/office/powerpoint/2010/main" val="786241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descr="C:\Trash\applces.jpg"/>
          <p:cNvPicPr>
            <a:picLocks noChangeAspect="1" noChangeArrowheads="1"/>
          </p:cNvPicPr>
          <p:nvPr/>
        </p:nvPicPr>
        <p:blipFill>
          <a:blip r:embed="rId3" cstate="screen"/>
          <a:srcRect/>
          <a:stretch>
            <a:fillRect/>
          </a:stretch>
        </p:blipFill>
        <p:spPr bwMode="auto">
          <a:xfrm>
            <a:off x="1905000" y="1404850"/>
            <a:ext cx="5181600" cy="3046154"/>
          </a:xfrm>
          <a:prstGeom prst="roundRect">
            <a:avLst>
              <a:gd name="adj" fmla="val 12346"/>
            </a:avLst>
          </a:prstGeom>
          <a:solidFill>
            <a:srgbClr val="FFFFFF">
              <a:shade val="85000"/>
            </a:srgbClr>
          </a:solidFill>
          <a:ln>
            <a:noFill/>
          </a:ln>
          <a:effectLst>
            <a:reflection blurRad="12700" stA="38000" endPos="28000" dist="5000" dir="5400000" sy="-100000" algn="bl" rotWithShape="0"/>
          </a:effectLst>
        </p:spPr>
      </p:pic>
      <p:sp>
        <p:nvSpPr>
          <p:cNvPr id="453634" name="Rectangle 2"/>
          <p:cNvSpPr>
            <a:spLocks noGrp="1" noChangeArrowheads="1"/>
          </p:cNvSpPr>
          <p:nvPr>
            <p:ph type="ctrTitle"/>
          </p:nvPr>
        </p:nvSpPr>
        <p:spPr>
          <a:xfrm>
            <a:off x="1258888" y="4978400"/>
            <a:ext cx="6480175" cy="736600"/>
          </a:xfrm>
        </p:spPr>
        <p:txBody>
          <a:bodyPr/>
          <a:lstStyle/>
          <a:p>
            <a:pPr>
              <a:lnSpc>
                <a:spcPct val="110000"/>
              </a:lnSpc>
            </a:pPr>
            <a:r>
              <a:rPr lang="en-US" dirty="0" smtClean="0"/>
              <a:t>Object Type</a:t>
            </a:r>
            <a:endParaRPr lang="en-US" dirty="0"/>
          </a:p>
        </p:txBody>
      </p:sp>
    </p:spTree>
    <p:extLst>
      <p:ext uri="{BB962C8B-B14F-4D97-AF65-F5344CB8AC3E}">
        <p14:creationId xmlns:p14="http://schemas.microsoft.com/office/powerpoint/2010/main" val="316086476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dirty="0"/>
              <a:t>The Object Type</a:t>
            </a:r>
            <a:endParaRPr lang="bg-BG" dirty="0"/>
          </a:p>
        </p:txBody>
      </p:sp>
      <p:sp>
        <p:nvSpPr>
          <p:cNvPr id="455683" name="Rectangle 3"/>
          <p:cNvSpPr>
            <a:spLocks noGrp="1" noChangeArrowheads="1"/>
          </p:cNvSpPr>
          <p:nvPr>
            <p:ph idx="1"/>
          </p:nvPr>
        </p:nvSpPr>
        <p:spPr/>
        <p:txBody>
          <a:bodyPr/>
          <a:lstStyle/>
          <a:p>
            <a:r>
              <a:rPr lang="en-US" dirty="0"/>
              <a:t>The object type:</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object</a:t>
            </a:r>
            <a:r>
              <a:rPr lang="en-US" dirty="0"/>
              <a:t> keyword</a:t>
            </a:r>
          </a:p>
          <a:p>
            <a:pPr lvl="1"/>
            <a:r>
              <a:rPr lang="en-US" dirty="0"/>
              <a:t>Is the </a:t>
            </a:r>
            <a:r>
              <a:rPr lang="en-US" dirty="0" smtClean="0"/>
              <a:t>base type </a:t>
            </a:r>
            <a:r>
              <a:rPr lang="en-US" dirty="0"/>
              <a:t>of all other types</a:t>
            </a:r>
          </a:p>
          <a:p>
            <a:pPr lvl="1"/>
            <a:r>
              <a:rPr lang="en-US" dirty="0"/>
              <a:t>Can </a:t>
            </a:r>
            <a:r>
              <a:rPr lang="en-US" dirty="0" smtClean="0"/>
              <a:t>hold values of any type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6082" name="Picture 2" descr="View Image">
            <a:hlinkClick r:id="rId2"/>
          </p:cNvPr>
          <p:cNvPicPr>
            <a:picLocks noChangeAspect="1" noChangeArrowheads="1"/>
          </p:cNvPicPr>
          <p:nvPr/>
        </p:nvPicPr>
        <p:blipFill>
          <a:blip r:embed="rId3" cstate="screen"/>
          <a:srcRect/>
          <a:stretch>
            <a:fillRect/>
          </a:stretch>
        </p:blipFill>
        <p:spPr bwMode="auto">
          <a:xfrm>
            <a:off x="5994670" y="4495800"/>
            <a:ext cx="2482580" cy="1866901"/>
          </a:xfrm>
          <a:prstGeom prst="roundRect">
            <a:avLst>
              <a:gd name="adj" fmla="val 29433"/>
            </a:avLst>
          </a:prstGeom>
          <a:ln>
            <a:noFill/>
          </a:ln>
          <a:effectLst>
            <a:softEdge rad="112500"/>
          </a:effectLst>
        </p:spPr>
      </p:pic>
      <p:pic>
        <p:nvPicPr>
          <p:cNvPr id="5" name="Picture 6" descr="View Image">
            <a:hlinkClick r:id="rId4"/>
          </p:cNvPr>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a:off x="2286000" y="4419600"/>
            <a:ext cx="2971800" cy="1985162"/>
          </a:xfrm>
          <a:prstGeom prst="rect">
            <a:avLst/>
          </a:prstGeom>
          <a:ln>
            <a:noFill/>
          </a:ln>
          <a:effectLst>
            <a:softEdge rad="63500"/>
          </a:effectLst>
        </p:spPr>
      </p:pic>
    </p:spTree>
    <p:extLst>
      <p:ext uri="{BB962C8B-B14F-4D97-AF65-F5344CB8AC3E}">
        <p14:creationId xmlns:p14="http://schemas.microsoft.com/office/powerpoint/2010/main" val="122109071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Using Objects</a:t>
            </a:r>
            <a:endParaRPr lang="bg-BG" dirty="0"/>
          </a:p>
        </p:txBody>
      </p:sp>
      <p:sp>
        <p:nvSpPr>
          <p:cNvPr id="520195" name="Rectangle 3"/>
          <p:cNvSpPr>
            <a:spLocks noGrp="1" noChangeArrowheads="1"/>
          </p:cNvSpPr>
          <p:nvPr>
            <p:ph idx="1"/>
          </p:nvPr>
        </p:nvSpPr>
        <p:spPr/>
        <p:txBody>
          <a:bodyPr/>
          <a:lstStyle/>
          <a:p>
            <a:r>
              <a:rPr lang="en-US" dirty="0" smtClean="0"/>
              <a:t>Example </a:t>
            </a:r>
            <a:r>
              <a:rPr lang="en-US" dirty="0"/>
              <a:t>of an object variable taking different types of data:</a:t>
            </a:r>
          </a:p>
          <a:p>
            <a:endParaRPr lang="en-US" dirty="0"/>
          </a:p>
          <a:p>
            <a:endParaRPr lang="en-US" dirty="0"/>
          </a:p>
          <a:p>
            <a:endParaRPr lang="en-US" dirty="0"/>
          </a:p>
          <a:p>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20196" name="Rectangle 4"/>
          <p:cNvSpPr>
            <a:spLocks noChangeArrowheads="1"/>
          </p:cNvSpPr>
          <p:nvPr/>
        </p:nvSpPr>
        <p:spPr bwMode="auto">
          <a:xfrm>
            <a:off x="612775" y="2253800"/>
            <a:ext cx="7920038"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dataContainer = 5;</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dataContainer = "Five";</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p:txBody>
      </p:sp>
      <p:pic>
        <p:nvPicPr>
          <p:cNvPr id="1026" name="Picture 2"/>
          <p:cNvPicPr>
            <a:picLocks noChangeAspect="1" noChangeArrowheads="1"/>
          </p:cNvPicPr>
          <p:nvPr/>
        </p:nvPicPr>
        <p:blipFill>
          <a:blip r:embed="rId2" cstate="screen"/>
          <a:srcRect/>
          <a:stretch>
            <a:fillRect/>
          </a:stretch>
        </p:blipFill>
        <p:spPr bwMode="auto">
          <a:xfrm>
            <a:off x="2581275" y="5181600"/>
            <a:ext cx="3971925" cy="1247775"/>
          </a:xfrm>
          <a:prstGeom prst="rect">
            <a:avLst/>
          </a:prstGeom>
          <a:noFill/>
          <a:ln w="9525">
            <a:noFill/>
            <a:miter lim="800000"/>
            <a:headEnd/>
            <a:tailEnd/>
          </a:ln>
        </p:spPr>
      </p:pic>
    </p:spTree>
    <p:extLst>
      <p:ext uri="{BB962C8B-B14F-4D97-AF65-F5344CB8AC3E}">
        <p14:creationId xmlns:p14="http://schemas.microsoft.com/office/powerpoint/2010/main" val="150406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1"/>
            <a:ext cx="3810000" cy="685800"/>
          </a:xfrm>
        </p:spPr>
        <p:txBody>
          <a:bodyPr/>
          <a:lstStyle/>
          <a:p>
            <a:r>
              <a:rPr lang="en-US" dirty="0" smtClean="0"/>
              <a:t>Objects</a:t>
            </a:r>
            <a:endParaRPr lang="en-US" dirty="0"/>
          </a:p>
        </p:txBody>
      </p:sp>
      <p:sp>
        <p:nvSpPr>
          <p:cNvPr id="3" name="Subtitle 2"/>
          <p:cNvSpPr>
            <a:spLocks noGrp="1"/>
          </p:cNvSpPr>
          <p:nvPr>
            <p:ph type="subTitle" idx="1"/>
          </p:nvPr>
        </p:nvSpPr>
        <p:spPr>
          <a:xfrm>
            <a:off x="304800" y="3317080"/>
            <a:ext cx="3810000" cy="569120"/>
          </a:xfrm>
        </p:spPr>
        <p:txBody>
          <a:bodyPr/>
          <a:lstStyle/>
          <a:p>
            <a:r>
              <a:rPr lang="en-US" dirty="0" smtClean="0"/>
              <a:t>Live Demo</a:t>
            </a:r>
            <a:endParaRPr lang="en-US" dirty="0"/>
          </a:p>
        </p:txBody>
      </p:sp>
      <p:pic>
        <p:nvPicPr>
          <p:cNvPr id="5122" name="Picture 2" descr="http://images.iop.org/objects/physicsweb/world/22/6/35/image2.jpg"/>
          <p:cNvPicPr>
            <a:picLocks noChangeAspect="1" noChangeArrowheads="1"/>
          </p:cNvPicPr>
          <p:nvPr/>
        </p:nvPicPr>
        <p:blipFill>
          <a:blip r:embed="rId2" cstate="screen"/>
          <a:srcRect/>
          <a:stretch>
            <a:fillRect/>
          </a:stretch>
        </p:blipFill>
        <p:spPr bwMode="auto">
          <a:xfrm>
            <a:off x="4114800" y="819150"/>
            <a:ext cx="4762500" cy="5276850"/>
          </a:xfrm>
          <a:prstGeom prst="rect">
            <a:avLst/>
          </a:prstGeom>
          <a:ln>
            <a:noFill/>
          </a:ln>
          <a:effectLst>
            <a:softEdge rad="112500"/>
          </a:effectLst>
        </p:spPr>
      </p:pic>
    </p:spTree>
    <p:extLst>
      <p:ext uri="{BB962C8B-B14F-4D97-AF65-F5344CB8AC3E}">
        <p14:creationId xmlns:p14="http://schemas.microsoft.com/office/powerpoint/2010/main" val="2903684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ctrTitle"/>
          </p:nvPr>
        </p:nvSpPr>
        <p:spPr>
          <a:xfrm>
            <a:off x="1447800" y="2362200"/>
            <a:ext cx="6130925" cy="1422400"/>
          </a:xfrm>
        </p:spPr>
        <p:txBody>
          <a:bodyPr/>
          <a:lstStyle/>
          <a:p>
            <a:pPr>
              <a:lnSpc>
                <a:spcPct val="110000"/>
              </a:lnSpc>
            </a:pPr>
            <a:r>
              <a:rPr lang="en-US" dirty="0"/>
              <a:t>Introducing Variables</a:t>
            </a:r>
            <a:endParaRPr lang="bg-BG" dirty="0"/>
          </a:p>
        </p:txBody>
      </p:sp>
      <p:pic>
        <p:nvPicPr>
          <p:cNvPr id="45064" name="Picture 8" descr="View Image">
            <a:hlinkClick r:id="rId3"/>
          </p:cNvPr>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3048000" y="3733800"/>
            <a:ext cx="3352800" cy="2306726"/>
          </a:xfrm>
          <a:prstGeom prst="rect">
            <a:avLst/>
          </a:prstGeom>
          <a:noFill/>
        </p:spPr>
      </p:pic>
      <p:grpSp>
        <p:nvGrpSpPr>
          <p:cNvPr id="9" name="Group 8"/>
          <p:cNvGrpSpPr/>
          <p:nvPr/>
        </p:nvGrpSpPr>
        <p:grpSpPr>
          <a:xfrm>
            <a:off x="6629400" y="609600"/>
            <a:ext cx="1938883" cy="1635125"/>
            <a:chOff x="6629400" y="609600"/>
            <a:chExt cx="1938883" cy="1635125"/>
          </a:xfrm>
        </p:grpSpPr>
        <p:pic>
          <p:nvPicPr>
            <p:cNvPr id="40962" name="Picture 2" descr="http://www.clker.com/cliparts/e/4/3/7/1194985850869704712package_frederic_moser_01.svg.hi.png"/>
            <p:cNvPicPr>
              <a:picLocks noChangeAspect="1" noChangeArrowheads="1"/>
            </p:cNvPicPr>
            <p:nvPr/>
          </p:nvPicPr>
          <p:blipFill>
            <a:blip r:embed="rId5" cstate="screen">
              <a:lum bright="20000" contrast="20000"/>
            </a:blip>
            <a:srcRect/>
            <a:stretch>
              <a:fillRect/>
            </a:stretch>
          </p:blipFill>
          <p:spPr bwMode="auto">
            <a:xfrm>
              <a:off x="6629400" y="609600"/>
              <a:ext cx="1938883" cy="1635125"/>
            </a:xfrm>
            <a:prstGeom prst="rect">
              <a:avLst/>
            </a:prstGeom>
            <a:noFill/>
          </p:spPr>
        </p:pic>
        <p:sp>
          <p:nvSpPr>
            <p:cNvPr id="5" name="TextBox 4"/>
            <p:cNvSpPr txBox="1"/>
            <p:nvPr/>
          </p:nvSpPr>
          <p:spPr>
            <a:xfrm rot="20324634">
              <a:off x="7256785" y="1050530"/>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p</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rot="1768578">
              <a:off x="7675907" y="1010442"/>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q</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rot="19981374">
              <a:off x="7441170" y="1441380"/>
              <a:ext cx="296876" cy="338554"/>
            </a:xfrm>
            <a:prstGeom prst="rect">
              <a:avLst/>
            </a:prstGeom>
            <a:noFill/>
          </p:spPr>
          <p:txBody>
            <a:bodyPr wrap="none" rtlCol="0">
              <a:spAutoFit/>
            </a:bodyPr>
            <a:lstStyle/>
            <a:p>
              <a:r>
                <a:rPr lang="en-US" sz="1600"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i</a:t>
              </a:r>
              <a:endParaRPr lang="en-US" sz="1600"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extLst>
      <p:ext uri="{BB962C8B-B14F-4D97-AF65-F5344CB8AC3E}">
        <p14:creationId xmlns:p14="http://schemas.microsoft.com/office/powerpoint/2010/main" val="187653681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What Is a Variable?</a:t>
            </a:r>
            <a:endParaRPr lang="bg-BG"/>
          </a:p>
        </p:txBody>
      </p:sp>
      <p:sp>
        <p:nvSpPr>
          <p:cNvPr id="558083" name="Rectangle 3"/>
          <p:cNvSpPr>
            <a:spLocks noGrp="1" noChangeArrowheads="1"/>
          </p:cNvSpPr>
          <p:nvPr>
            <p:ph idx="1"/>
          </p:nvPr>
        </p:nvSpPr>
        <p:spPr/>
        <p:txBody>
          <a:bodyPr/>
          <a:lstStyle/>
          <a:p>
            <a:r>
              <a:rPr lang="en-US" dirty="0"/>
              <a:t>A variable is a:</a:t>
            </a:r>
          </a:p>
          <a:p>
            <a:pPr lvl="1"/>
            <a:r>
              <a:rPr lang="en-US" dirty="0"/>
              <a:t>Placeholder of information that can usually </a:t>
            </a:r>
            <a:r>
              <a:rPr lang="en-US" dirty="0" smtClean="0"/>
              <a:t>be changed </a:t>
            </a:r>
            <a:r>
              <a:rPr lang="en-US" dirty="0"/>
              <a:t>at run-time</a:t>
            </a:r>
          </a:p>
          <a:p>
            <a:r>
              <a:rPr lang="en-US" dirty="0"/>
              <a:t>Variables allow you to:</a:t>
            </a:r>
          </a:p>
          <a:p>
            <a:pPr lvl="1"/>
            <a:r>
              <a:rPr lang="en-US" dirty="0"/>
              <a:t>Store information</a:t>
            </a:r>
          </a:p>
          <a:p>
            <a:pPr lvl="1"/>
            <a:r>
              <a:rPr lang="en-US" dirty="0"/>
              <a:t>Retrieve the stored information</a:t>
            </a:r>
          </a:p>
          <a:p>
            <a:pPr lvl="1"/>
            <a:r>
              <a:rPr lang="en-US" dirty="0"/>
              <a:t>Manipulate the stored information</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pic>
        <p:nvPicPr>
          <p:cNvPr id="43010" name="Picture 2" descr="View Image">
            <a:hlinkClick r:id="rId2"/>
          </p:cNvPr>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943600" y="2514600"/>
            <a:ext cx="2810654" cy="2057400"/>
          </a:xfrm>
          <a:prstGeom prst="rect">
            <a:avLst/>
          </a:prstGeom>
          <a:ln>
            <a:noFill/>
          </a:ln>
          <a:effectLst>
            <a:softEdge rad="112500"/>
          </a:effectLst>
        </p:spPr>
      </p:pic>
    </p:spTree>
    <p:extLst>
      <p:ext uri="{BB962C8B-B14F-4D97-AF65-F5344CB8AC3E}">
        <p14:creationId xmlns:p14="http://schemas.microsoft.com/office/powerpoint/2010/main" val="185627247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Variable Characteristics</a:t>
            </a:r>
          </a:p>
        </p:txBody>
      </p:sp>
      <p:sp>
        <p:nvSpPr>
          <p:cNvPr id="559107" name="Rectangle 3"/>
          <p:cNvSpPr>
            <a:spLocks noGrp="1" noChangeArrowheads="1"/>
          </p:cNvSpPr>
          <p:nvPr>
            <p:ph idx="1"/>
          </p:nvPr>
        </p:nvSpPr>
        <p:spPr/>
        <p:txBody>
          <a:bodyPr/>
          <a:lstStyle/>
          <a:p>
            <a:pPr>
              <a:spcBef>
                <a:spcPts val="300"/>
              </a:spcBef>
            </a:pPr>
            <a:r>
              <a:rPr lang="en-US" dirty="0"/>
              <a:t>A variable has:</a:t>
            </a:r>
          </a:p>
          <a:p>
            <a:pPr lvl="1">
              <a:spcBef>
                <a:spcPts val="300"/>
              </a:spcBef>
            </a:pPr>
            <a:r>
              <a:rPr lang="en-US" dirty="0"/>
              <a:t>Name</a:t>
            </a:r>
          </a:p>
          <a:p>
            <a:pPr lvl="1">
              <a:spcBef>
                <a:spcPts val="300"/>
              </a:spcBef>
            </a:pPr>
            <a:r>
              <a:rPr lang="en-US" dirty="0"/>
              <a:t>Type (of stored data)</a:t>
            </a:r>
          </a:p>
          <a:p>
            <a:pPr lvl="1">
              <a:spcBef>
                <a:spcPts val="300"/>
              </a:spcBef>
            </a:pPr>
            <a:r>
              <a:rPr lang="en-US" dirty="0" smtClean="0"/>
              <a:t>Value</a:t>
            </a:r>
          </a:p>
          <a:p>
            <a:pPr>
              <a:spcBef>
                <a:spcPts val="300"/>
              </a:spcBef>
            </a:pPr>
            <a:r>
              <a:rPr lang="en-US" dirty="0" smtClean="0"/>
              <a:t>Example:</a:t>
            </a:r>
          </a:p>
          <a:p>
            <a:pPr lvl="1">
              <a:spcBef>
                <a:spcPts val="300"/>
              </a:spcBef>
            </a:pPr>
            <a:endParaRPr lang="en-US" dirty="0" smtClean="0"/>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counter</a:t>
            </a:r>
          </a:p>
          <a:p>
            <a:pPr lvl="1">
              <a:spcBef>
                <a:spcPts val="300"/>
              </a:spcBef>
            </a:pPr>
            <a:r>
              <a:rPr lang="en-US" dirty="0" smtClean="0"/>
              <a:t>Type: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Value: </a:t>
            </a:r>
            <a:r>
              <a:rPr lang="en-US" noProof="1" smtClean="0">
                <a:solidFill>
                  <a:schemeClr val="accent5">
                    <a:lumMod val="20000"/>
                    <a:lumOff val="80000"/>
                  </a:schemeClr>
                </a:solidFill>
                <a:latin typeface="Consolas" pitchFamily="49" charset="0"/>
                <a:cs typeface="Consolas" pitchFamily="49" charset="0"/>
              </a:rPr>
              <a:t>5</a:t>
            </a:r>
            <a:endParaRPr lang="en-US"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4" name="Rectangle 4"/>
          <p:cNvSpPr>
            <a:spLocks noChangeArrowheads="1"/>
          </p:cNvSpPr>
          <p:nvPr/>
        </p:nvSpPr>
        <p:spPr bwMode="auto">
          <a:xfrm>
            <a:off x="990600" y="4114800"/>
            <a:ext cx="7162800" cy="4441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counter = 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www.jerrysartarama.com/IMAGES/LUKAS/Lukas-Studio-Oil-Colors.jpg"/>
          <p:cNvPicPr>
            <a:picLocks noChangeAspect="1" noChangeArrowheads="1"/>
          </p:cNvPicPr>
          <p:nvPr/>
        </p:nvPicPr>
        <p:blipFill>
          <a:blip r:embed="rId2" cstate="screen"/>
          <a:srcRect/>
          <a:stretch>
            <a:fillRect/>
          </a:stretch>
        </p:blipFill>
        <p:spPr bwMode="auto">
          <a:xfrm>
            <a:off x="5486400" y="1219201"/>
            <a:ext cx="3057053" cy="2315718"/>
          </a:xfrm>
          <a:prstGeom prst="rect">
            <a:avLst/>
          </a:prstGeom>
          <a:noFill/>
        </p:spPr>
      </p:pic>
    </p:spTree>
    <p:extLst>
      <p:ext uri="{BB962C8B-B14F-4D97-AF65-F5344CB8AC3E}">
        <p14:creationId xmlns:p14="http://schemas.microsoft.com/office/powerpoint/2010/main" val="179741954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ctrTitle"/>
          </p:nvPr>
        </p:nvSpPr>
        <p:spPr>
          <a:xfrm>
            <a:off x="1143000" y="1955800"/>
            <a:ext cx="6480175" cy="1473200"/>
          </a:xfrm>
        </p:spPr>
        <p:txBody>
          <a:bodyPr/>
          <a:lstStyle/>
          <a:p>
            <a:pPr algn="l">
              <a:lnSpc>
                <a:spcPct val="110000"/>
              </a:lnSpc>
            </a:pPr>
            <a:r>
              <a:rPr lang="en-US" dirty="0"/>
              <a:t>Declaring And Using Variables</a:t>
            </a:r>
            <a:endParaRPr lang="bg-BG" dirty="0"/>
          </a:p>
        </p:txBody>
      </p:sp>
      <p:pic>
        <p:nvPicPr>
          <p:cNvPr id="40961" name="Picture 1" descr="C:\Temp\math.png"/>
          <p:cNvPicPr>
            <a:picLocks noChangeAspect="1" noChangeArrowheads="1"/>
          </p:cNvPicPr>
          <p:nvPr/>
        </p:nvPicPr>
        <p:blipFill>
          <a:blip r:embed="rId3" cstate="screen"/>
          <a:srcRect/>
          <a:stretch>
            <a:fillRect/>
          </a:stretch>
        </p:blipFill>
        <p:spPr bwMode="auto">
          <a:xfrm>
            <a:off x="4114800" y="3276600"/>
            <a:ext cx="4771875" cy="3320321"/>
          </a:xfrm>
          <a:prstGeom prst="roundRect">
            <a:avLst>
              <a:gd name="adj" fmla="val 37321"/>
            </a:avLst>
          </a:prstGeom>
          <a:ln>
            <a:noFill/>
          </a:ln>
          <a:effectLst>
            <a:softEdge rad="112500"/>
          </a:effectLst>
        </p:spPr>
      </p:pic>
    </p:spTree>
    <p:extLst>
      <p:ext uri="{BB962C8B-B14F-4D97-AF65-F5344CB8AC3E}">
        <p14:creationId xmlns:p14="http://schemas.microsoft.com/office/powerpoint/2010/main" val="380030733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t>How Computing Works?</a:t>
            </a:r>
            <a:endParaRPr lang="bg-BG"/>
          </a:p>
        </p:txBody>
      </p:sp>
      <p:sp>
        <p:nvSpPr>
          <p:cNvPr id="560131" name="Rectangle 3"/>
          <p:cNvSpPr>
            <a:spLocks noGrp="1" noChangeArrowheads="1"/>
          </p:cNvSpPr>
          <p:nvPr>
            <p:ph idx="1"/>
          </p:nvPr>
        </p:nvSpPr>
        <p:spPr>
          <a:xfrm>
            <a:off x="323850" y="1268413"/>
            <a:ext cx="8351838" cy="5329237"/>
          </a:xfrm>
        </p:spPr>
        <p:txBody>
          <a:bodyPr/>
          <a:lstStyle/>
          <a:p>
            <a:r>
              <a:rPr lang="en-US" sz="3000" dirty="0"/>
              <a:t>Computers are machines that process data</a:t>
            </a:r>
          </a:p>
          <a:p>
            <a:pPr lvl="1"/>
            <a:r>
              <a:rPr lang="en-US" sz="2800" dirty="0"/>
              <a:t>Data is stored in the computer memory in </a:t>
            </a:r>
            <a:r>
              <a:rPr lang="en-US" sz="2800" dirty="0">
                <a:solidFill>
                  <a:schemeClr val="accent5">
                    <a:lumMod val="20000"/>
                    <a:lumOff val="80000"/>
                  </a:schemeClr>
                </a:solidFill>
              </a:rPr>
              <a:t>variables</a:t>
            </a:r>
          </a:p>
          <a:p>
            <a:pPr lvl="1"/>
            <a:r>
              <a:rPr lang="en-US" sz="2800" dirty="0"/>
              <a:t>Variables have </a:t>
            </a:r>
            <a:r>
              <a:rPr lang="en-US" sz="2800" dirty="0">
                <a:solidFill>
                  <a:schemeClr val="accent5">
                    <a:lumMod val="20000"/>
                    <a:lumOff val="80000"/>
                  </a:schemeClr>
                </a:solidFill>
              </a:rPr>
              <a:t>name</a:t>
            </a:r>
            <a:r>
              <a:rPr lang="en-US" sz="2800" dirty="0"/>
              <a:t>, </a:t>
            </a:r>
            <a:r>
              <a:rPr lang="en-US" sz="2800" dirty="0">
                <a:solidFill>
                  <a:schemeClr val="accent5">
                    <a:lumMod val="20000"/>
                    <a:lumOff val="80000"/>
                  </a:schemeClr>
                </a:solidFill>
              </a:rPr>
              <a:t>data type </a:t>
            </a:r>
            <a:r>
              <a:rPr lang="en-US" sz="2800" dirty="0"/>
              <a:t>and </a:t>
            </a:r>
            <a:r>
              <a:rPr lang="en-US" sz="2800" dirty="0">
                <a:solidFill>
                  <a:schemeClr val="accent5">
                    <a:lumMod val="20000"/>
                    <a:lumOff val="80000"/>
                  </a:schemeClr>
                </a:solidFill>
              </a:rPr>
              <a:t>value</a:t>
            </a:r>
          </a:p>
          <a:p>
            <a:r>
              <a:rPr lang="en-US" sz="3000" dirty="0"/>
              <a:t>Example of variable definition and assignment in C#</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60132" name="Rectangle 4"/>
          <p:cNvSpPr>
            <a:spLocks noChangeArrowheads="1"/>
          </p:cNvSpPr>
          <p:nvPr/>
        </p:nvSpPr>
        <p:spPr bwMode="auto">
          <a:xfrm>
            <a:off x="2743200" y="5257800"/>
            <a:ext cx="3675062"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 = 5;</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0133" name="AutoShape 5"/>
          <p:cNvSpPr>
            <a:spLocks noChangeArrowheads="1"/>
          </p:cNvSpPr>
          <p:nvPr/>
        </p:nvSpPr>
        <p:spPr bwMode="auto">
          <a:xfrm>
            <a:off x="478466" y="5029200"/>
            <a:ext cx="1904999" cy="527804"/>
          </a:xfrm>
          <a:prstGeom prst="wedgeRoundRectCallout">
            <a:avLst>
              <a:gd name="adj1" fmla="val 72797"/>
              <a:gd name="adj2" fmla="val 311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Data type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4" name="AutoShape 6"/>
          <p:cNvSpPr>
            <a:spLocks noChangeArrowheads="1"/>
          </p:cNvSpPr>
          <p:nvPr/>
        </p:nvSpPr>
        <p:spPr bwMode="auto">
          <a:xfrm>
            <a:off x="3429000" y="4419600"/>
            <a:ext cx="3352800" cy="527804"/>
          </a:xfrm>
          <a:prstGeom prst="wedgeRoundRectCallout">
            <a:avLst>
              <a:gd name="adj1" fmla="val -41311"/>
              <a:gd name="adj2" fmla="val 1260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name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5" name="AutoShape 7"/>
          <p:cNvSpPr>
            <a:spLocks noChangeArrowheads="1"/>
          </p:cNvSpPr>
          <p:nvPr/>
        </p:nvSpPr>
        <p:spPr bwMode="auto">
          <a:xfrm>
            <a:off x="2895600" y="5949196"/>
            <a:ext cx="3048000" cy="527804"/>
          </a:xfrm>
          <a:prstGeom prst="wedgeRoundRectCallout">
            <a:avLst>
              <a:gd name="adj1" fmla="val -2299"/>
              <a:gd name="adj2" fmla="val -12428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value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9590992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34" grpId="0" animBg="1"/>
      <p:bldP spid="5601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Declaring Variables</a:t>
            </a:r>
            <a:endParaRPr lang="bg-BG"/>
          </a:p>
        </p:txBody>
      </p:sp>
      <p:sp>
        <p:nvSpPr>
          <p:cNvPr id="460803" name="Rectangle 3"/>
          <p:cNvSpPr>
            <a:spLocks noGrp="1" noChangeArrowheads="1"/>
          </p:cNvSpPr>
          <p:nvPr>
            <p:ph idx="1"/>
          </p:nvPr>
        </p:nvSpPr>
        <p:spPr/>
        <p:txBody>
          <a:bodyPr/>
          <a:lstStyle/>
          <a:p>
            <a:pPr>
              <a:spcBef>
                <a:spcPts val="1200"/>
              </a:spcBef>
            </a:pPr>
            <a:r>
              <a:rPr lang="en-US" dirty="0"/>
              <a:t>When declaring a variable we:</a:t>
            </a:r>
          </a:p>
          <a:p>
            <a:pPr lvl="1">
              <a:spcBef>
                <a:spcPts val="1200"/>
              </a:spcBef>
            </a:pPr>
            <a:r>
              <a:rPr lang="en-US" dirty="0"/>
              <a:t>Specify its type</a:t>
            </a:r>
          </a:p>
          <a:p>
            <a:pPr lvl="1">
              <a:spcBef>
                <a:spcPts val="1200"/>
              </a:spcBef>
            </a:pPr>
            <a:r>
              <a:rPr lang="en-US" dirty="0"/>
              <a:t>Specify its name (called identifier)</a:t>
            </a:r>
          </a:p>
          <a:p>
            <a:pPr lvl="1">
              <a:spcBef>
                <a:spcPts val="1200"/>
              </a:spcBef>
            </a:pPr>
            <a:r>
              <a:rPr lang="en-US" dirty="0"/>
              <a:t>May give it an initial value</a:t>
            </a:r>
          </a:p>
          <a:p>
            <a:pPr>
              <a:spcBef>
                <a:spcPts val="1200"/>
              </a:spcBef>
            </a:pPr>
            <a:r>
              <a:rPr lang="en-US" dirty="0"/>
              <a:t>The syntax is the following:</a:t>
            </a:r>
          </a:p>
          <a:p>
            <a:pPr>
              <a:spcBef>
                <a:spcPts val="0"/>
              </a:spcBef>
            </a:pPr>
            <a:endParaRPr lang="en-US" dirty="0"/>
          </a:p>
          <a:p>
            <a:pPr>
              <a:spcBef>
                <a:spcPts val="1200"/>
              </a:spcBef>
            </a:pPr>
            <a:r>
              <a:rPr lang="en-US" dirty="0" smtClean="0"/>
              <a:t>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460804" name="Rectangle 4"/>
          <p:cNvSpPr>
            <a:spLocks noChangeArrowheads="1"/>
          </p:cNvSpPr>
          <p:nvPr/>
        </p:nvSpPr>
        <p:spPr bwMode="auto">
          <a:xfrm>
            <a:off x="685800" y="4648200"/>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&lt;data_type&gt; &lt;identifier&gt; [= &lt;initialization&gt;];</a:t>
            </a:r>
          </a:p>
        </p:txBody>
      </p:sp>
      <p:sp>
        <p:nvSpPr>
          <p:cNvPr id="460805" name="Rectangle 5"/>
          <p:cNvSpPr>
            <a:spLocks noChangeArrowheads="1"/>
          </p:cNvSpPr>
          <p:nvPr/>
        </p:nvSpPr>
        <p:spPr bwMode="auto">
          <a:xfrm>
            <a:off x="685800" y="5927568"/>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height = 200;</a:t>
            </a:r>
          </a:p>
        </p:txBody>
      </p:sp>
    </p:spTree>
    <p:extLst>
      <p:ext uri="{BB962C8B-B14F-4D97-AF65-F5344CB8AC3E}">
        <p14:creationId xmlns:p14="http://schemas.microsoft.com/office/powerpoint/2010/main" val="253819757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Identifiers</a:t>
            </a:r>
            <a:endParaRPr lang="bg-BG"/>
          </a:p>
        </p:txBody>
      </p:sp>
      <p:sp>
        <p:nvSpPr>
          <p:cNvPr id="486403" name="Rectangle 3"/>
          <p:cNvSpPr>
            <a:spLocks noGrp="1" noChangeArrowheads="1"/>
          </p:cNvSpPr>
          <p:nvPr>
            <p:ph idx="1"/>
          </p:nvPr>
        </p:nvSpPr>
        <p:spPr/>
        <p:txBody>
          <a:bodyPr/>
          <a:lstStyle/>
          <a:p>
            <a:r>
              <a:rPr lang="en-US" dirty="0"/>
              <a:t>Identifiers may consist of:</a:t>
            </a:r>
          </a:p>
          <a:p>
            <a:pPr lvl="1"/>
            <a:r>
              <a:rPr lang="en-US" dirty="0"/>
              <a:t>Letters (Unicode) </a:t>
            </a:r>
          </a:p>
          <a:p>
            <a:pPr lvl="1"/>
            <a:r>
              <a:rPr lang="en-US" dirty="0"/>
              <a:t>Digits [0-9]</a:t>
            </a:r>
          </a:p>
          <a:p>
            <a:pPr lvl="1"/>
            <a:r>
              <a:rPr lang="en-US" dirty="0"/>
              <a:t>Underscore "_"</a:t>
            </a:r>
          </a:p>
          <a:p>
            <a:r>
              <a:rPr lang="en-US" dirty="0"/>
              <a:t>Identifiers</a:t>
            </a:r>
          </a:p>
          <a:p>
            <a:pPr lvl="1"/>
            <a:r>
              <a:rPr lang="en-US" dirty="0"/>
              <a:t>Can begin only with a letter or an underscore</a:t>
            </a:r>
          </a:p>
          <a:p>
            <a:pPr lvl="1"/>
            <a:r>
              <a:rPr lang="en-US" dirty="0"/>
              <a:t>Cannot be a C# keyword</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36868" name="Picture 4" descr="Old Fashioned Ampersand by Mykl Roventine."/>
          <p:cNvPicPr>
            <a:picLocks noChangeAspect="1" noChangeArrowheads="1"/>
          </p:cNvPicPr>
          <p:nvPr/>
        </p:nvPicPr>
        <p:blipFill>
          <a:blip r:embed="rId2" cstate="screen"/>
          <a:srcRect/>
          <a:stretch>
            <a:fillRect/>
          </a:stretch>
        </p:blipFill>
        <p:spPr bwMode="auto">
          <a:xfrm>
            <a:off x="5486400" y="1676400"/>
            <a:ext cx="3124200" cy="2286915"/>
          </a:xfrm>
          <a:prstGeom prst="rect">
            <a:avLst/>
          </a:prstGeom>
          <a:ln>
            <a:noFill/>
          </a:ln>
          <a:effectLst>
            <a:softEdge rad="112500"/>
          </a:effectLst>
        </p:spPr>
      </p:pic>
    </p:spTree>
    <p:extLst>
      <p:ext uri="{BB962C8B-B14F-4D97-AF65-F5344CB8AC3E}">
        <p14:creationId xmlns:p14="http://schemas.microsoft.com/office/powerpoint/2010/main" val="31160923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dirty="0"/>
              <a:t>Identifiers (2)</a:t>
            </a:r>
            <a:endParaRPr lang="bg-BG" dirty="0"/>
          </a:p>
        </p:txBody>
      </p:sp>
      <p:sp>
        <p:nvSpPr>
          <p:cNvPr id="487427" name="Rectangle 3"/>
          <p:cNvSpPr>
            <a:spLocks noGrp="1" noChangeArrowheads="1"/>
          </p:cNvSpPr>
          <p:nvPr>
            <p:ph idx="1"/>
          </p:nvPr>
        </p:nvSpPr>
        <p:spPr/>
        <p:txBody>
          <a:bodyPr/>
          <a:lstStyle/>
          <a:p>
            <a:r>
              <a:rPr lang="en-US" dirty="0"/>
              <a:t>Identifiers</a:t>
            </a:r>
          </a:p>
          <a:p>
            <a:pPr lvl="1"/>
            <a:r>
              <a:rPr lang="en-US" dirty="0"/>
              <a:t>Should </a:t>
            </a:r>
            <a:r>
              <a:rPr lang="en-US" dirty="0" smtClean="0"/>
              <a:t>have a </a:t>
            </a:r>
            <a:r>
              <a:rPr lang="en-US" dirty="0"/>
              <a:t>descriptive name</a:t>
            </a:r>
          </a:p>
          <a:p>
            <a:pPr lvl="1"/>
            <a:r>
              <a:rPr lang="en-US" dirty="0"/>
              <a:t>It is recommended to use only Latin letters</a:t>
            </a:r>
          </a:p>
          <a:p>
            <a:pPr lvl="1"/>
            <a:r>
              <a:rPr lang="en-US" dirty="0"/>
              <a:t>Should be neither too long nor too short</a:t>
            </a:r>
          </a:p>
          <a:p>
            <a:r>
              <a:rPr lang="en-US" dirty="0" smtClean="0"/>
              <a:t>Note:</a:t>
            </a:r>
            <a:endParaRPr lang="en-US" dirty="0"/>
          </a:p>
          <a:p>
            <a:pPr lvl="1"/>
            <a:r>
              <a:rPr lang="en-US" dirty="0" smtClean="0"/>
              <a:t>In C# small </a:t>
            </a:r>
            <a:r>
              <a:rPr lang="en-US" dirty="0"/>
              <a:t>letters are considered different than </a:t>
            </a:r>
            <a:r>
              <a:rPr lang="en-US" dirty="0" smtClean="0"/>
              <a:t>the capital </a:t>
            </a:r>
            <a:r>
              <a:rPr lang="en-US" dirty="0"/>
              <a:t>letters (case sensitivity)</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258968809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t>Identifiers – Examples</a:t>
            </a:r>
          </a:p>
        </p:txBody>
      </p:sp>
      <p:sp>
        <p:nvSpPr>
          <p:cNvPr id="521219" name="Rectangle 3"/>
          <p:cNvSpPr>
            <a:spLocks noGrp="1" noChangeArrowheads="1"/>
          </p:cNvSpPr>
          <p:nvPr>
            <p:ph idx="1"/>
          </p:nvPr>
        </p:nvSpPr>
        <p:spPr>
          <a:xfrm>
            <a:off x="323850" y="990600"/>
            <a:ext cx="8496300" cy="5486400"/>
          </a:xfrm>
        </p:spPr>
        <p:txBody>
          <a:bodyPr/>
          <a:lstStyle/>
          <a:p>
            <a:r>
              <a:rPr lang="en-US" sz="3000" dirty="0" smtClean="0"/>
              <a:t>Examples of </a:t>
            </a:r>
            <a:r>
              <a:rPr lang="en-US" sz="3000" dirty="0"/>
              <a:t>correct identifiers</a:t>
            </a:r>
            <a:r>
              <a:rPr lang="en-US" sz="3000" dirty="0" smtClean="0"/>
              <a:t>:</a:t>
            </a:r>
          </a:p>
          <a:p>
            <a:endParaRPr lang="en-US" sz="3000" dirty="0" smtClean="0"/>
          </a:p>
          <a:p>
            <a:endParaRPr lang="en-US" sz="3000" dirty="0" smtClean="0"/>
          </a:p>
          <a:p>
            <a:endParaRPr lang="en-US" sz="3000" dirty="0" smtClean="0"/>
          </a:p>
          <a:p>
            <a:endParaRPr lang="en-US" sz="3000" dirty="0" smtClean="0"/>
          </a:p>
          <a:p>
            <a:endParaRPr lang="en-US" sz="3000" dirty="0" smtClean="0"/>
          </a:p>
          <a:p>
            <a:pPr>
              <a:spcBef>
                <a:spcPts val="2400"/>
              </a:spcBef>
            </a:pPr>
            <a:r>
              <a:rPr lang="en-US" sz="3000" dirty="0" smtClean="0"/>
              <a:t>Examples of incorrect identifiers:</a:t>
            </a:r>
            <a:endParaRPr lang="en-US"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521220" name="Rectangle 4"/>
          <p:cNvSpPr>
            <a:spLocks noChangeArrowheads="1"/>
          </p:cNvSpPr>
          <p:nvPr/>
        </p:nvSpPr>
        <p:spPr bwMode="auto">
          <a:xfrm>
            <a:off x="684213" y="5694307"/>
            <a:ext cx="7775575" cy="7017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keyword</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Cannot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begin with a digit</a:t>
            </a:r>
          </a:p>
        </p:txBody>
      </p:sp>
      <p:sp>
        <p:nvSpPr>
          <p:cNvPr id="521221" name="Rectangle 5"/>
          <p:cNvSpPr>
            <a:spLocks noChangeArrowheads="1"/>
          </p:cNvSpPr>
          <p:nvPr/>
        </p:nvSpPr>
        <p:spPr bwMode="auto">
          <a:xfrm>
            <a:off x="684213" y="1595438"/>
            <a:ext cx="7775575" cy="32962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 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Here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is capital</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_</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 // This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identifiers begins with _</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поздрав</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"Hello";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Unicode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symbols used</a:t>
            </a:r>
          </a:p>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more appropriate:</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Undescriptive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numberOfClients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Overdescriptive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numberOfPrivateClientOfTheFirm = 100;</a:t>
            </a:r>
          </a:p>
        </p:txBody>
      </p:sp>
    </p:spTree>
    <p:extLst>
      <p:ext uri="{BB962C8B-B14F-4D97-AF65-F5344CB8AC3E}">
        <p14:creationId xmlns:p14="http://schemas.microsoft.com/office/powerpoint/2010/main" val="251359825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ctrTitle"/>
          </p:nvPr>
        </p:nvSpPr>
        <p:spPr>
          <a:xfrm>
            <a:off x="2051050" y="2336800"/>
            <a:ext cx="4968875" cy="1473200"/>
          </a:xfrm>
        </p:spPr>
        <p:txBody>
          <a:bodyPr/>
          <a:lstStyle/>
          <a:p>
            <a:pPr>
              <a:lnSpc>
                <a:spcPct val="110000"/>
              </a:lnSpc>
            </a:pPr>
            <a:r>
              <a:rPr lang="en-US" dirty="0"/>
              <a:t>Assigning Values To Variables</a:t>
            </a:r>
            <a:endParaRPr lang="bg-BG" dirty="0"/>
          </a:p>
        </p:txBody>
      </p:sp>
      <p:pic>
        <p:nvPicPr>
          <p:cNvPr id="33794" name="Picture 2" descr="View Image">
            <a:hlinkClick r:id="rId3"/>
          </p:cNvPr>
          <p:cNvPicPr>
            <a:picLocks noChangeAspect="1" noChangeArrowheads="1"/>
          </p:cNvPicPr>
          <p:nvPr/>
        </p:nvPicPr>
        <p:blipFill>
          <a:blip r:embed="rId4" cstate="screen"/>
          <a:srcRect/>
          <a:stretch>
            <a:fillRect/>
          </a:stretch>
        </p:blipFill>
        <p:spPr bwMode="auto">
          <a:xfrm>
            <a:off x="609600" y="4457699"/>
            <a:ext cx="7924800" cy="1790701"/>
          </a:xfrm>
          <a:prstGeom prst="rect">
            <a:avLst/>
          </a:prstGeom>
          <a:ln>
            <a:noFill/>
          </a:ln>
          <a:effectLst>
            <a:softEdge rad="112500"/>
          </a:effectLst>
        </p:spPr>
      </p:pic>
      <p:pic>
        <p:nvPicPr>
          <p:cNvPr id="29698" name="Picture 2" descr="http://soundproofing.org/images/ggSoundproofing/greenGlueInstallation.jpg"/>
          <p:cNvPicPr>
            <a:picLocks noChangeAspect="1" noChangeArrowheads="1"/>
          </p:cNvPicPr>
          <p:nvPr/>
        </p:nvPicPr>
        <p:blipFill>
          <a:blip r:embed="rId5" cstate="screen"/>
          <a:srcRect/>
          <a:stretch>
            <a:fillRect/>
          </a:stretch>
        </p:blipFill>
        <p:spPr bwMode="auto">
          <a:xfrm rot="5400000">
            <a:off x="6571103" y="-170303"/>
            <a:ext cx="1373894" cy="2628900"/>
          </a:xfrm>
          <a:prstGeom prst="roundRect">
            <a:avLst>
              <a:gd name="adj" fmla="val 10427"/>
            </a:avLst>
          </a:prstGeom>
          <a:noFill/>
        </p:spPr>
      </p:pic>
    </p:spTree>
    <p:extLst>
      <p:ext uri="{BB962C8B-B14F-4D97-AF65-F5344CB8AC3E}">
        <p14:creationId xmlns:p14="http://schemas.microsoft.com/office/powerpoint/2010/main" val="350980736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Assigning Values</a:t>
            </a:r>
          </a:p>
        </p:txBody>
      </p:sp>
      <p:sp>
        <p:nvSpPr>
          <p:cNvPr id="548867" name="Rectangle 3"/>
          <p:cNvSpPr>
            <a:spLocks noGrp="1" noChangeArrowheads="1"/>
          </p:cNvSpPr>
          <p:nvPr>
            <p:ph idx="1"/>
          </p:nvPr>
        </p:nvSpPr>
        <p:spPr/>
        <p:txBody>
          <a:bodyPr/>
          <a:lstStyle/>
          <a:p>
            <a:r>
              <a:rPr lang="en-US" dirty="0"/>
              <a:t>Assigning of </a:t>
            </a:r>
            <a:r>
              <a:rPr lang="en-US" dirty="0" smtClean="0"/>
              <a:t>values </a:t>
            </a:r>
            <a:r>
              <a:rPr lang="en-US" dirty="0"/>
              <a:t>to </a:t>
            </a:r>
            <a:r>
              <a:rPr lang="en-US" dirty="0" smtClean="0"/>
              <a:t>variables</a:t>
            </a:r>
            <a:endParaRPr lang="en-US" dirty="0"/>
          </a:p>
          <a:p>
            <a:pPr lvl="1"/>
            <a:r>
              <a:rPr lang="en-US" dirty="0"/>
              <a:t>Is achieved by the </a:t>
            </a:r>
            <a:r>
              <a:rPr lang="en-US" dirty="0">
                <a:solidFill>
                  <a:schemeClr val="accent5">
                    <a:lumMod val="20000"/>
                    <a:lumOff val="80000"/>
                  </a:schemeClr>
                </a:solidFill>
                <a:latin typeface="Consolas" pitchFamily="49" charset="0"/>
                <a:cs typeface="Consolas" pitchFamily="49" charset="0"/>
              </a:rPr>
              <a:t>=</a:t>
            </a:r>
            <a:r>
              <a:rPr lang="en-US" dirty="0"/>
              <a:t> operator</a:t>
            </a:r>
          </a:p>
          <a:p>
            <a:r>
              <a:rPr lang="en-US" dirty="0"/>
              <a:t>The </a:t>
            </a:r>
            <a:r>
              <a:rPr lang="en-US" sz="3000" dirty="0">
                <a:solidFill>
                  <a:schemeClr val="accent5">
                    <a:lumMod val="20000"/>
                    <a:lumOff val="80000"/>
                  </a:schemeClr>
                </a:solidFill>
                <a:latin typeface="Consolas" pitchFamily="49" charset="0"/>
                <a:cs typeface="Consolas" pitchFamily="49" charset="0"/>
              </a:rPr>
              <a:t>=</a:t>
            </a:r>
            <a:r>
              <a:rPr lang="en-US" dirty="0"/>
              <a:t> operator has</a:t>
            </a:r>
          </a:p>
          <a:p>
            <a:pPr lvl="1"/>
            <a:r>
              <a:rPr lang="en-US" dirty="0"/>
              <a:t>Variable identifier on the left</a:t>
            </a:r>
          </a:p>
          <a:p>
            <a:pPr lvl="1"/>
            <a:r>
              <a:rPr lang="en-US" dirty="0"/>
              <a:t>Value of the corresponding data type on the right</a:t>
            </a:r>
          </a:p>
          <a:p>
            <a:pPr lvl="1"/>
            <a:r>
              <a:rPr lang="en-US" dirty="0"/>
              <a:t>Could be used in a cascade calling, where assigning is done from right to left</a:t>
            </a:r>
          </a:p>
          <a:p>
            <a:pPr lvl="1"/>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pic>
        <p:nvPicPr>
          <p:cNvPr id="27650" name="Picture 2" descr="http://www.gluetape.com/body_img/1120809176.jpg"/>
          <p:cNvPicPr>
            <a:picLocks noChangeAspect="1" noChangeArrowheads="1"/>
          </p:cNvPicPr>
          <p:nvPr/>
        </p:nvPicPr>
        <p:blipFill>
          <a:blip r:embed="rId2" cstate="screen">
            <a:lum contrast="20000"/>
          </a:blip>
          <a:srcRect/>
          <a:stretch>
            <a:fillRect/>
          </a:stretch>
        </p:blipFill>
        <p:spPr bwMode="auto">
          <a:xfrm>
            <a:off x="6781800" y="1219200"/>
            <a:ext cx="1828800" cy="1828800"/>
          </a:xfrm>
          <a:prstGeom prst="roundRect">
            <a:avLst>
              <a:gd name="adj" fmla="val 10417"/>
            </a:avLst>
          </a:prstGeom>
          <a:noFill/>
        </p:spPr>
      </p:pic>
    </p:spTree>
    <p:extLst>
      <p:ext uri="{BB962C8B-B14F-4D97-AF65-F5344CB8AC3E}">
        <p14:creationId xmlns:p14="http://schemas.microsoft.com/office/powerpoint/2010/main" val="407089672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Assigning Values – Examples</a:t>
            </a:r>
          </a:p>
        </p:txBody>
      </p:sp>
      <p:sp>
        <p:nvSpPr>
          <p:cNvPr id="549891" name="Rectangle 3"/>
          <p:cNvSpPr>
            <a:spLocks noGrp="1" noChangeArrowheads="1"/>
          </p:cNvSpPr>
          <p:nvPr>
            <p:ph idx="1"/>
          </p:nvPr>
        </p:nvSpPr>
        <p:spPr>
          <a:xfrm>
            <a:off x="323850" y="1066800"/>
            <a:ext cx="8496300" cy="5329238"/>
          </a:xfrm>
        </p:spPr>
        <p:txBody>
          <a:bodyPr/>
          <a:lstStyle/>
          <a:p>
            <a:r>
              <a:rPr lang="en-US" dirty="0" smtClean="0"/>
              <a:t>Assigning values 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49892" name="Rectangle 4"/>
          <p:cNvSpPr>
            <a:spLocks noChangeArrowheads="1"/>
          </p:cNvSpPr>
          <p:nvPr/>
        </p:nvSpPr>
        <p:spPr bwMode="auto">
          <a:xfrm>
            <a:off x="755650" y="1828800"/>
            <a:ext cx="7561263" cy="44748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firstValue = 5;</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secondValue;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thirdValue;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Using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 already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declared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secondValue = firstValue;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cascade calling assigns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3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to firstValue and then firstValue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so both variables have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 3 as a result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 firstValue = 3</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Avoid this!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6625" name="Picture 1" descr="C:\Trash\mouse-hammer.png"/>
          <p:cNvPicPr>
            <a:picLocks noChangeAspect="1" noChangeArrowheads="1"/>
          </p:cNvPicPr>
          <p:nvPr/>
        </p:nvPicPr>
        <p:blipFill>
          <a:blip r:embed="rId2" cstate="screen"/>
          <a:srcRect/>
          <a:stretch>
            <a:fillRect/>
          </a:stretch>
        </p:blipFill>
        <p:spPr bwMode="auto">
          <a:xfrm>
            <a:off x="6858000" y="1634240"/>
            <a:ext cx="1638300" cy="1947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482086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t>Initializing Variables</a:t>
            </a:r>
          </a:p>
        </p:txBody>
      </p:sp>
      <p:sp>
        <p:nvSpPr>
          <p:cNvPr id="522243" name="Rectangle 3"/>
          <p:cNvSpPr>
            <a:spLocks noGrp="1" noChangeArrowheads="1"/>
          </p:cNvSpPr>
          <p:nvPr>
            <p:ph idx="1"/>
          </p:nvPr>
        </p:nvSpPr>
        <p:spPr/>
        <p:txBody>
          <a:bodyPr/>
          <a:lstStyle/>
          <a:p>
            <a:pPr>
              <a:spcBef>
                <a:spcPts val="1200"/>
              </a:spcBef>
            </a:pPr>
            <a:r>
              <a:rPr lang="en-US" dirty="0"/>
              <a:t>Initializing</a:t>
            </a:r>
          </a:p>
          <a:p>
            <a:pPr lvl="1">
              <a:spcBef>
                <a:spcPts val="1200"/>
              </a:spcBef>
            </a:pPr>
            <a:r>
              <a:rPr lang="en-US" dirty="0"/>
              <a:t>Is assigning of initial value</a:t>
            </a:r>
          </a:p>
          <a:p>
            <a:pPr lvl="1">
              <a:spcBef>
                <a:spcPts val="1200"/>
              </a:spcBef>
            </a:pPr>
            <a:r>
              <a:rPr lang="en-US" dirty="0"/>
              <a:t>Must be done before the variable is used!</a:t>
            </a:r>
          </a:p>
          <a:p>
            <a:pPr>
              <a:spcBef>
                <a:spcPts val="1200"/>
              </a:spcBef>
            </a:pPr>
            <a:r>
              <a:rPr lang="en-US" dirty="0"/>
              <a:t>Several ways of initializing:</a:t>
            </a:r>
          </a:p>
          <a:p>
            <a:pPr lvl="1">
              <a:spcBef>
                <a:spcPts val="1200"/>
              </a:spcBef>
            </a:pPr>
            <a:r>
              <a:rPr lang="en-US" dirty="0"/>
              <a:t>By using the </a:t>
            </a:r>
            <a:r>
              <a:rPr lang="en-US" dirty="0">
                <a:solidFill>
                  <a:schemeClr val="accent5">
                    <a:lumMod val="20000"/>
                    <a:lumOff val="80000"/>
                  </a:schemeClr>
                </a:solidFill>
                <a:latin typeface="Consolas" pitchFamily="49" charset="0"/>
                <a:cs typeface="Consolas" pitchFamily="49" charset="0"/>
              </a:rPr>
              <a:t>new</a:t>
            </a:r>
            <a:r>
              <a:rPr lang="en-US" dirty="0"/>
              <a:t> keyword</a:t>
            </a:r>
          </a:p>
          <a:p>
            <a:pPr lvl="1">
              <a:spcBef>
                <a:spcPts val="1200"/>
              </a:spcBef>
            </a:pPr>
            <a:r>
              <a:rPr lang="en-US" dirty="0"/>
              <a:t>By using a literal expression</a:t>
            </a:r>
          </a:p>
          <a:p>
            <a:pPr lvl="1">
              <a:spcBef>
                <a:spcPts val="1200"/>
              </a:spcBef>
            </a:pPr>
            <a:r>
              <a:rPr lang="en-US" dirty="0"/>
              <a:t>By referring to an already initialized variable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pic>
        <p:nvPicPr>
          <p:cNvPr id="29698" name="Picture 2" descr="pi-poster by gomartin."/>
          <p:cNvPicPr>
            <a:picLocks noChangeAspect="1" noChangeArrowheads="1"/>
          </p:cNvPicPr>
          <p:nvPr/>
        </p:nvPicPr>
        <p:blipFill>
          <a:blip r:embed="rId2" cstate="screen">
            <a:lum contrast="20000"/>
          </a:blip>
          <a:srcRect/>
          <a:stretch>
            <a:fillRect/>
          </a:stretch>
        </p:blipFill>
        <p:spPr bwMode="auto">
          <a:xfrm>
            <a:off x="7292340" y="3352800"/>
            <a:ext cx="117348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536524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Initialization – Examples</a:t>
            </a:r>
          </a:p>
        </p:txBody>
      </p:sp>
      <p:sp>
        <p:nvSpPr>
          <p:cNvPr id="527363" name="Rectangle 3"/>
          <p:cNvSpPr>
            <a:spLocks noGrp="1" noChangeArrowheads="1"/>
          </p:cNvSpPr>
          <p:nvPr>
            <p:ph idx="1"/>
          </p:nvPr>
        </p:nvSpPr>
        <p:spPr/>
        <p:txBody>
          <a:bodyPr/>
          <a:lstStyle/>
          <a:p>
            <a:r>
              <a:rPr lang="en-US" dirty="0" smtClean="0"/>
              <a:t>Example </a:t>
            </a:r>
            <a:r>
              <a:rPr lang="en-US" dirty="0"/>
              <a:t>of some initializations: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27364" name="Rectangle 4"/>
          <p:cNvSpPr>
            <a:spLocks noChangeArrowheads="1"/>
          </p:cNvSpPr>
          <p:nvPr/>
        </p:nvSpPr>
        <p:spPr bwMode="auto">
          <a:xfrm>
            <a:off x="827088" y="2071553"/>
            <a:ext cx="7488237" cy="37958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would assign the default</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value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the int type to num:</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 = new 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num = 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how we use a literal expression:</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heightInMeters = 1.74f;</a:t>
            </a: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use an already initialized variable:</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World!";</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greeting;</a:t>
            </a:r>
          </a:p>
        </p:txBody>
      </p:sp>
    </p:spTree>
    <p:extLst>
      <p:ext uri="{BB962C8B-B14F-4D97-AF65-F5344CB8AC3E}">
        <p14:creationId xmlns:p14="http://schemas.microsoft.com/office/powerpoint/2010/main" val="380658231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00200"/>
            <a:ext cx="6553200" cy="1295401"/>
          </a:xfrm>
        </p:spPr>
        <p:txBody>
          <a:bodyPr/>
          <a:lstStyle/>
          <a:p>
            <a:r>
              <a:rPr lang="en-US" dirty="0" smtClean="0"/>
              <a:t>Assigning and Initializing Variables</a:t>
            </a:r>
            <a:endParaRPr lang="en-US" dirty="0"/>
          </a:p>
        </p:txBody>
      </p:sp>
      <p:sp>
        <p:nvSpPr>
          <p:cNvPr id="3" name="Subtitle 2"/>
          <p:cNvSpPr>
            <a:spLocks noGrp="1"/>
          </p:cNvSpPr>
          <p:nvPr>
            <p:ph type="subTitle" idx="1"/>
          </p:nvPr>
        </p:nvSpPr>
        <p:spPr>
          <a:xfrm>
            <a:off x="3200400" y="3317080"/>
            <a:ext cx="2743200" cy="569120"/>
          </a:xfrm>
        </p:spPr>
        <p:txBody>
          <a:bodyPr/>
          <a:lstStyle/>
          <a:p>
            <a:r>
              <a:rPr lang="en-US" dirty="0" smtClean="0"/>
              <a:t>Live Demo</a:t>
            </a:r>
            <a:endParaRPr lang="en-US" dirty="0"/>
          </a:p>
        </p:txBody>
      </p:sp>
      <p:pic>
        <p:nvPicPr>
          <p:cNvPr id="4099" name="Picture 3"/>
          <p:cNvPicPr>
            <a:picLocks noChangeAspect="1" noChangeArrowheads="1"/>
          </p:cNvPicPr>
          <p:nvPr/>
        </p:nvPicPr>
        <p:blipFill>
          <a:blip r:embed="rId2" cstate="screen"/>
          <a:srcRect/>
          <a:stretch>
            <a:fillRect/>
          </a:stretch>
        </p:blipFill>
        <p:spPr bwMode="auto">
          <a:xfrm>
            <a:off x="754758" y="3505200"/>
            <a:ext cx="2217042"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554" name="Picture 2" descr="http://flitting.files.wordpress.com/2008/08/hammer1.jpg"/>
          <p:cNvPicPr>
            <a:picLocks noChangeAspect="1" noChangeArrowheads="1"/>
          </p:cNvPicPr>
          <p:nvPr/>
        </p:nvPicPr>
        <p:blipFill>
          <a:blip r:embed="rId3" cstate="screen"/>
          <a:srcRect/>
          <a:stretch>
            <a:fillRect/>
          </a:stretch>
        </p:blipFill>
        <p:spPr bwMode="auto">
          <a:xfrm>
            <a:off x="6248400" y="3505200"/>
            <a:ext cx="2057400" cy="2292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1724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dirty="0"/>
              <a:t>What Is a Data Type?</a:t>
            </a:r>
          </a:p>
        </p:txBody>
      </p:sp>
      <p:sp>
        <p:nvSpPr>
          <p:cNvPr id="507907" name="Rectangle 3"/>
          <p:cNvSpPr>
            <a:spLocks noGrp="1" noChangeArrowheads="1"/>
          </p:cNvSpPr>
          <p:nvPr>
            <p:ph idx="1"/>
          </p:nvPr>
        </p:nvSpPr>
        <p:spPr/>
        <p:txBody>
          <a:bodyPr/>
          <a:lstStyle/>
          <a:p>
            <a:pPr>
              <a:spcBef>
                <a:spcPts val="1200"/>
              </a:spcBef>
            </a:pPr>
            <a:r>
              <a:rPr lang="en-US" dirty="0"/>
              <a:t>A </a:t>
            </a:r>
            <a:r>
              <a:rPr lang="en-US" dirty="0">
                <a:solidFill>
                  <a:schemeClr val="accent5">
                    <a:lumMod val="20000"/>
                    <a:lumOff val="80000"/>
                  </a:schemeClr>
                </a:solidFill>
              </a:rPr>
              <a:t>data type</a:t>
            </a:r>
            <a:r>
              <a:rPr lang="en-US" dirty="0"/>
              <a:t>:</a:t>
            </a:r>
          </a:p>
          <a:p>
            <a:pPr lvl="1">
              <a:spcBef>
                <a:spcPts val="1200"/>
              </a:spcBef>
            </a:pPr>
            <a:r>
              <a:rPr lang="en-US" dirty="0"/>
              <a:t>Is a domain of values of similar characteristics</a:t>
            </a:r>
          </a:p>
          <a:p>
            <a:pPr lvl="1">
              <a:spcBef>
                <a:spcPts val="1200"/>
              </a:spcBef>
            </a:pPr>
            <a:r>
              <a:rPr lang="en-US" dirty="0"/>
              <a:t>Defines the type of information stored in the computer memory (in a variable)</a:t>
            </a:r>
          </a:p>
          <a:p>
            <a:pPr>
              <a:spcBef>
                <a:spcPts val="1200"/>
              </a:spcBef>
            </a:pPr>
            <a:r>
              <a:rPr lang="en-US" dirty="0"/>
              <a:t>Examples:</a:t>
            </a:r>
          </a:p>
          <a:p>
            <a:pPr lvl="1">
              <a:spcBef>
                <a:spcPts val="1200"/>
              </a:spcBef>
            </a:pPr>
            <a:r>
              <a:rPr lang="en-US" dirty="0"/>
              <a:t>Positive integers: </a:t>
            </a:r>
            <a:r>
              <a:rPr lang="en-US" dirty="0">
                <a:solidFill>
                  <a:schemeClr val="accent5">
                    <a:lumMod val="20000"/>
                    <a:lumOff val="80000"/>
                  </a:schemeClr>
                </a:solidFill>
                <a:latin typeface="Consolas" pitchFamily="49" charset="0"/>
                <a:cs typeface="Consolas" pitchFamily="49" charset="0"/>
              </a:rPr>
              <a:t>1</a:t>
            </a:r>
            <a:r>
              <a:rPr lang="en-US" dirty="0"/>
              <a:t>, </a:t>
            </a:r>
            <a:r>
              <a:rPr lang="en-US" dirty="0">
                <a:solidFill>
                  <a:schemeClr val="accent5">
                    <a:lumMod val="20000"/>
                    <a:lumOff val="80000"/>
                  </a:schemeClr>
                </a:solidFill>
                <a:latin typeface="Consolas" pitchFamily="49" charset="0"/>
                <a:cs typeface="Consolas" pitchFamily="49" charset="0"/>
              </a:rPr>
              <a:t>2</a:t>
            </a:r>
            <a:r>
              <a:rPr lang="en-US" dirty="0"/>
              <a:t>, </a:t>
            </a:r>
            <a:r>
              <a:rPr lang="en-US" dirty="0">
                <a:solidFill>
                  <a:schemeClr val="accent5">
                    <a:lumMod val="20000"/>
                    <a:lumOff val="80000"/>
                  </a:schemeClr>
                </a:solidFill>
                <a:latin typeface="Consolas" pitchFamily="49" charset="0"/>
                <a:cs typeface="Consolas" pitchFamily="49" charset="0"/>
              </a:rPr>
              <a:t>3</a:t>
            </a:r>
            <a:r>
              <a:rPr lang="en-US" dirty="0"/>
              <a:t>, </a:t>
            </a:r>
            <a:r>
              <a:rPr lang="en-US" dirty="0" smtClean="0">
                <a:solidFill>
                  <a:schemeClr val="accent5">
                    <a:lumMod val="20000"/>
                    <a:lumOff val="80000"/>
                  </a:schemeClr>
                </a:solidFill>
                <a:latin typeface="Consolas" pitchFamily="49" charset="0"/>
                <a:cs typeface="Consolas" pitchFamily="49" charset="0"/>
              </a:rPr>
              <a:t>…</a:t>
            </a:r>
            <a:endParaRPr lang="en-US" dirty="0">
              <a:solidFill>
                <a:schemeClr val="accent5">
                  <a:lumMod val="20000"/>
                  <a:lumOff val="80000"/>
                </a:schemeClr>
              </a:solidFill>
              <a:latin typeface="Consolas" pitchFamily="49" charset="0"/>
              <a:cs typeface="Consolas" pitchFamily="49" charset="0"/>
            </a:endParaRPr>
          </a:p>
          <a:p>
            <a:pPr lvl="1">
              <a:spcBef>
                <a:spcPts val="1200"/>
              </a:spcBef>
            </a:pPr>
            <a:r>
              <a:rPr lang="en-US" dirty="0"/>
              <a:t>Alphabetical characters: </a:t>
            </a:r>
            <a:r>
              <a:rPr lang="en-US" dirty="0">
                <a:solidFill>
                  <a:schemeClr val="accent5">
                    <a:lumMod val="20000"/>
                    <a:lumOff val="80000"/>
                  </a:schemeClr>
                </a:solidFill>
                <a:latin typeface="Consolas" pitchFamily="49" charset="0"/>
                <a:cs typeface="Consolas" pitchFamily="49" charset="0"/>
              </a:rPr>
              <a:t>a</a:t>
            </a:r>
            <a:r>
              <a:rPr lang="en-US" dirty="0"/>
              <a:t>, </a:t>
            </a:r>
            <a:r>
              <a:rPr lang="en-US" dirty="0">
                <a:solidFill>
                  <a:schemeClr val="accent5">
                    <a:lumMod val="20000"/>
                    <a:lumOff val="80000"/>
                  </a:schemeClr>
                </a:solidFill>
                <a:latin typeface="Consolas" pitchFamily="49" charset="0"/>
                <a:cs typeface="Consolas" pitchFamily="49" charset="0"/>
              </a:rPr>
              <a:t>b</a:t>
            </a:r>
            <a:r>
              <a:rPr lang="en-US" dirty="0"/>
              <a:t>, </a:t>
            </a:r>
            <a:r>
              <a:rPr lang="en-US" dirty="0">
                <a:solidFill>
                  <a:schemeClr val="accent5">
                    <a:lumMod val="20000"/>
                    <a:lumOff val="80000"/>
                  </a:schemeClr>
                </a:solidFill>
                <a:latin typeface="Consolas" pitchFamily="49" charset="0"/>
                <a:cs typeface="Consolas" pitchFamily="49" charset="0"/>
              </a:rPr>
              <a:t>c</a:t>
            </a:r>
            <a:r>
              <a:rPr lang="en-US" dirty="0"/>
              <a:t>, </a:t>
            </a:r>
            <a:r>
              <a:rPr lang="en-US" dirty="0" smtClean="0">
                <a:solidFill>
                  <a:schemeClr val="accent5">
                    <a:lumMod val="20000"/>
                    <a:lumOff val="80000"/>
                  </a:schemeClr>
                </a:solidFill>
                <a:latin typeface="Consolas" pitchFamily="49" charset="0"/>
                <a:cs typeface="Consolas" pitchFamily="49" charset="0"/>
              </a:rPr>
              <a:t>…</a:t>
            </a:r>
          </a:p>
          <a:p>
            <a:pPr lvl="1">
              <a:spcBef>
                <a:spcPts val="1200"/>
              </a:spcBef>
            </a:pPr>
            <a:r>
              <a:rPr lang="en-US" dirty="0" smtClean="0"/>
              <a:t>Days of week: </a:t>
            </a:r>
            <a:r>
              <a:rPr lang="en-US" dirty="0" smtClean="0">
                <a:solidFill>
                  <a:schemeClr val="accent5">
                    <a:lumMod val="20000"/>
                    <a:lumOff val="80000"/>
                  </a:schemeClr>
                </a:solidFill>
                <a:latin typeface="Consolas" pitchFamily="49" charset="0"/>
                <a:cs typeface="Consolas" pitchFamily="49" charset="0"/>
              </a:rPr>
              <a:t>Monday</a:t>
            </a:r>
            <a:r>
              <a:rPr lang="en-US" dirty="0" smtClean="0"/>
              <a:t>, </a:t>
            </a:r>
            <a:r>
              <a:rPr lang="en-US" dirty="0" smtClean="0">
                <a:solidFill>
                  <a:schemeClr val="accent5">
                    <a:lumMod val="20000"/>
                    <a:lumOff val="80000"/>
                  </a:schemeClr>
                </a:solidFill>
                <a:latin typeface="Consolas" pitchFamily="49" charset="0"/>
                <a:cs typeface="Consolas" pitchFamily="49" charset="0"/>
              </a:rPr>
              <a:t>Tuesday</a:t>
            </a:r>
            <a:r>
              <a:rPr lang="en-US" dirty="0" smtClean="0"/>
              <a:t>, </a:t>
            </a:r>
            <a:r>
              <a:rPr lang="en-US" dirty="0" smtClean="0">
                <a:solidFill>
                  <a:schemeClr val="accent5">
                    <a:lumMod val="20000"/>
                    <a:lumOff val="80000"/>
                  </a:schemeClr>
                </a:solidFill>
                <a:latin typeface="Consolas" pitchFamily="49" charset="0"/>
                <a:cs typeface="Consolas" pitchFamily="49" charset="0"/>
              </a:rPr>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77826" name="Picture 2" descr="View Image">
            <a:hlinkClick r:id="rId2"/>
          </p:cNvPr>
          <p:cNvPicPr>
            <a:picLocks noChangeAspect="1" noChangeArrowheads="1"/>
          </p:cNvPicPr>
          <p:nvPr/>
        </p:nvPicPr>
        <p:blipFill>
          <a:blip r:embed="rId3" cstate="screen"/>
          <a:srcRect/>
          <a:stretch>
            <a:fillRect/>
          </a:stretch>
        </p:blipFill>
        <p:spPr bwMode="auto">
          <a:xfrm>
            <a:off x="7010400" y="4196674"/>
            <a:ext cx="1600200" cy="2127926"/>
          </a:xfrm>
          <a:prstGeom prst="rect">
            <a:avLst/>
          </a:prstGeom>
          <a:ln>
            <a:noFill/>
          </a:ln>
          <a:effectLst>
            <a:softEdge rad="112500"/>
          </a:effectLst>
        </p:spPr>
      </p:pic>
    </p:spTree>
    <p:extLst>
      <p:ext uri="{BB962C8B-B14F-4D97-AF65-F5344CB8AC3E}">
        <p14:creationId xmlns:p14="http://schemas.microsoft.com/office/powerpoint/2010/main" val="163512036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ctrTitle"/>
          </p:nvPr>
        </p:nvSpPr>
        <p:spPr>
          <a:xfrm>
            <a:off x="1258888" y="1828800"/>
            <a:ext cx="6480175" cy="736600"/>
          </a:xfrm>
        </p:spPr>
        <p:txBody>
          <a:bodyPr/>
          <a:lstStyle/>
          <a:p>
            <a:pPr>
              <a:lnSpc>
                <a:spcPct val="110000"/>
              </a:lnSpc>
            </a:pPr>
            <a:r>
              <a:rPr lang="en-US" dirty="0"/>
              <a:t>Literals</a:t>
            </a:r>
            <a:endParaRPr lang="bg-BG" dirty="0"/>
          </a:p>
        </p:txBody>
      </p:sp>
      <p:pic>
        <p:nvPicPr>
          <p:cNvPr id="27651" name="Picture 3"/>
          <p:cNvPicPr>
            <a:picLocks noChangeAspect="1" noChangeArrowheads="1"/>
          </p:cNvPicPr>
          <p:nvPr/>
        </p:nvPicPr>
        <p:blipFill>
          <a:blip r:embed="rId3" cstate="screen">
            <a:lum contrast="30000"/>
          </a:blip>
          <a:srcRect/>
          <a:stretch>
            <a:fillRect/>
          </a:stretch>
        </p:blipFill>
        <p:spPr bwMode="auto">
          <a:xfrm>
            <a:off x="2105025" y="2971800"/>
            <a:ext cx="4752975" cy="3152775"/>
          </a:xfrm>
          <a:prstGeom prst="rect">
            <a:avLst/>
          </a:prstGeom>
          <a:ln>
            <a:noFill/>
          </a:ln>
          <a:effectLst>
            <a:softEdge rad="112500"/>
          </a:effectLst>
        </p:spPr>
      </p:pic>
    </p:spTree>
    <p:extLst>
      <p:ext uri="{BB962C8B-B14F-4D97-AF65-F5344CB8AC3E}">
        <p14:creationId xmlns:p14="http://schemas.microsoft.com/office/powerpoint/2010/main" val="4607336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What </a:t>
            </a:r>
            <a:r>
              <a:rPr lang="en-US" dirty="0" smtClean="0"/>
              <a:t>are Literals?</a:t>
            </a:r>
            <a:endParaRPr lang="en-US" dirty="0"/>
          </a:p>
        </p:txBody>
      </p:sp>
      <p:sp>
        <p:nvSpPr>
          <p:cNvPr id="530435" name="Rectangle 3"/>
          <p:cNvSpPr>
            <a:spLocks noGrp="1" noChangeArrowheads="1"/>
          </p:cNvSpPr>
          <p:nvPr>
            <p:ph idx="1"/>
          </p:nvPr>
        </p:nvSpPr>
        <p:spPr/>
        <p:txBody>
          <a:bodyPr/>
          <a:lstStyle/>
          <a:p>
            <a:pPr>
              <a:lnSpc>
                <a:spcPct val="100000"/>
              </a:lnSpc>
            </a:pPr>
            <a:r>
              <a:rPr lang="en-US" dirty="0"/>
              <a:t>Literals are:</a:t>
            </a:r>
          </a:p>
          <a:p>
            <a:pPr lvl="1">
              <a:lnSpc>
                <a:spcPct val="100000"/>
              </a:lnSpc>
            </a:pPr>
            <a:r>
              <a:rPr lang="en-US" dirty="0" smtClean="0"/>
              <a:t>Representations </a:t>
            </a:r>
            <a:r>
              <a:rPr lang="en-US" dirty="0"/>
              <a:t>of </a:t>
            </a:r>
            <a:r>
              <a:rPr lang="en-US" dirty="0" smtClean="0"/>
              <a:t>values in the source code</a:t>
            </a:r>
            <a:endParaRPr lang="en-US" dirty="0"/>
          </a:p>
          <a:p>
            <a:pPr>
              <a:lnSpc>
                <a:spcPct val="100000"/>
              </a:lnSpc>
            </a:pPr>
            <a:r>
              <a:rPr lang="en-US" dirty="0"/>
              <a:t>There are six types of literals</a:t>
            </a:r>
          </a:p>
          <a:p>
            <a:pPr lvl="1">
              <a:lnSpc>
                <a:spcPct val="100000"/>
              </a:lnSpc>
            </a:pPr>
            <a:r>
              <a:rPr lang="en-US" dirty="0"/>
              <a:t>Boolean</a:t>
            </a:r>
          </a:p>
          <a:p>
            <a:pPr lvl="1">
              <a:lnSpc>
                <a:spcPct val="100000"/>
              </a:lnSpc>
            </a:pPr>
            <a:r>
              <a:rPr lang="en-US" dirty="0"/>
              <a:t>Integer</a:t>
            </a:r>
          </a:p>
          <a:p>
            <a:pPr lvl="1">
              <a:lnSpc>
                <a:spcPct val="100000"/>
              </a:lnSpc>
            </a:pPr>
            <a:r>
              <a:rPr lang="en-US" dirty="0"/>
              <a:t>Real</a:t>
            </a:r>
          </a:p>
          <a:p>
            <a:pPr lvl="1">
              <a:lnSpc>
                <a:spcPct val="100000"/>
              </a:lnSpc>
            </a:pPr>
            <a:r>
              <a:rPr lang="en-US" dirty="0"/>
              <a:t>Character</a:t>
            </a:r>
          </a:p>
          <a:p>
            <a:pPr lvl="1">
              <a:lnSpc>
                <a:spcPct val="100000"/>
              </a:lnSpc>
            </a:pPr>
            <a:r>
              <a:rPr lang="en-US" dirty="0"/>
              <a:t>String</a:t>
            </a:r>
          </a:p>
          <a:p>
            <a:pPr lvl="1">
              <a:lnSpc>
                <a:spcPct val="100000"/>
              </a:lnSpc>
            </a:pPr>
            <a:r>
              <a:rPr lang="en-US" dirty="0"/>
              <a:t>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a:t> literal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pic>
        <p:nvPicPr>
          <p:cNvPr id="25603" name="Picture 3"/>
          <p:cNvPicPr>
            <a:picLocks noChangeAspect="1" noChangeArrowheads="1"/>
          </p:cNvPicPr>
          <p:nvPr/>
        </p:nvPicPr>
        <p:blipFill>
          <a:blip r:embed="rId2" cstate="screen"/>
          <a:srcRect/>
          <a:stretch>
            <a:fillRect/>
          </a:stretch>
        </p:blipFill>
        <p:spPr bwMode="auto">
          <a:xfrm>
            <a:off x="4495800" y="3429000"/>
            <a:ext cx="3787140" cy="2514600"/>
          </a:xfrm>
          <a:prstGeom prst="rect">
            <a:avLst/>
          </a:prstGeom>
          <a:ln>
            <a:noFill/>
          </a:ln>
          <a:effectLst>
            <a:softEdge rad="112500"/>
          </a:effectLst>
        </p:spPr>
      </p:pic>
    </p:spTree>
    <p:extLst>
      <p:ext uri="{BB962C8B-B14F-4D97-AF65-F5344CB8AC3E}">
        <p14:creationId xmlns:p14="http://schemas.microsoft.com/office/powerpoint/2010/main" val="313787125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600"/>
              <a:t>Boolean and Integer Literals</a:t>
            </a:r>
          </a:p>
        </p:txBody>
      </p:sp>
      <p:sp>
        <p:nvSpPr>
          <p:cNvPr id="531459" name="Rectangle 3"/>
          <p:cNvSpPr>
            <a:spLocks noGrp="1" noChangeArrowheads="1"/>
          </p:cNvSpPr>
          <p:nvPr>
            <p:ph idx="1"/>
          </p:nvPr>
        </p:nvSpPr>
        <p:spPr/>
        <p:txBody>
          <a:bodyPr/>
          <a:lstStyle/>
          <a:p>
            <a:pPr>
              <a:lnSpc>
                <a:spcPct val="100000"/>
              </a:lnSpc>
            </a:pPr>
            <a:r>
              <a:rPr lang="en-US" dirty="0"/>
              <a:t>The boolean literals are:</a:t>
            </a:r>
          </a:p>
          <a:p>
            <a:pPr lvl="1">
              <a:lnSpc>
                <a:spcPct val="100000"/>
              </a:lnSpc>
            </a:pPr>
            <a:r>
              <a:rPr lang="en-US" dirty="0">
                <a:solidFill>
                  <a:schemeClr val="accent5">
                    <a:lumMod val="20000"/>
                    <a:lumOff val="80000"/>
                  </a:schemeClr>
                </a:solidFill>
                <a:latin typeface="Consolas" pitchFamily="49" charset="0"/>
                <a:cs typeface="Consolas" pitchFamily="49" charset="0"/>
              </a:rPr>
              <a:t>true</a:t>
            </a:r>
          </a:p>
          <a:p>
            <a:pPr lvl="1">
              <a:lnSpc>
                <a:spcPct val="100000"/>
              </a:lnSpc>
            </a:pPr>
            <a:r>
              <a:rPr lang="en-US" dirty="0">
                <a:solidFill>
                  <a:schemeClr val="accent5">
                    <a:lumMod val="20000"/>
                    <a:lumOff val="80000"/>
                  </a:schemeClr>
                </a:solidFill>
                <a:latin typeface="Consolas" pitchFamily="49" charset="0"/>
                <a:cs typeface="Consolas" pitchFamily="49" charset="0"/>
              </a:rPr>
              <a:t>false</a:t>
            </a:r>
          </a:p>
          <a:p>
            <a:pPr>
              <a:lnSpc>
                <a:spcPct val="100000"/>
              </a:lnSpc>
            </a:pPr>
            <a:r>
              <a:rPr lang="en-US" dirty="0"/>
              <a:t>The integer literals:</a:t>
            </a:r>
          </a:p>
          <a:p>
            <a:pPr lvl="1">
              <a:lnSpc>
                <a:spcPct val="100000"/>
              </a:lnSpc>
            </a:pPr>
            <a:r>
              <a:rPr lang="en-US" dirty="0"/>
              <a:t>Are used for variables of type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uint</a:t>
            </a:r>
            <a:r>
              <a:rPr lang="en-US" noProof="1"/>
              <a:t>, </a:t>
            </a:r>
            <a:r>
              <a:rPr lang="en-US" noProof="1">
                <a:solidFill>
                  <a:schemeClr val="accent5">
                    <a:lumMod val="20000"/>
                    <a:lumOff val="80000"/>
                  </a:schemeClr>
                </a:solidFill>
                <a:latin typeface="Consolas" pitchFamily="49" charset="0"/>
                <a:cs typeface="Consolas" pitchFamily="49" charset="0"/>
              </a:rPr>
              <a:t>long</a:t>
            </a:r>
            <a:r>
              <a:rPr lang="en-US" noProof="1"/>
              <a:t>, and </a:t>
            </a:r>
            <a:r>
              <a:rPr lang="en-US" noProof="1">
                <a:solidFill>
                  <a:schemeClr val="accent5">
                    <a:lumMod val="20000"/>
                    <a:lumOff val="80000"/>
                  </a:schemeClr>
                </a:solidFill>
                <a:latin typeface="Consolas" pitchFamily="49" charset="0"/>
                <a:cs typeface="Consolas" pitchFamily="49" charset="0"/>
              </a:rPr>
              <a:t>ulong</a:t>
            </a:r>
          </a:p>
          <a:p>
            <a:pPr lvl="1">
              <a:lnSpc>
                <a:spcPct val="100000"/>
              </a:lnSpc>
            </a:pPr>
            <a:r>
              <a:rPr lang="en-US" dirty="0"/>
              <a:t>Consist of digits</a:t>
            </a:r>
          </a:p>
          <a:p>
            <a:pPr lvl="1">
              <a:lnSpc>
                <a:spcPct val="100000"/>
              </a:lnSpc>
            </a:pPr>
            <a:r>
              <a:rPr lang="en-US" dirty="0"/>
              <a:t>May have a sign (</a:t>
            </a:r>
            <a:r>
              <a:rPr lang="en-US" dirty="0">
                <a:solidFill>
                  <a:schemeClr val="accent5">
                    <a:lumMod val="20000"/>
                    <a:lumOff val="80000"/>
                  </a:schemeClr>
                </a:solidFill>
                <a:latin typeface="Consolas" pitchFamily="49" charset="0"/>
                <a:cs typeface="Consolas" pitchFamily="49" charset="0"/>
              </a:rPr>
              <a:t>+</a:t>
            </a:r>
            <a:r>
              <a:rPr lang="en-US" dirty="0"/>
              <a:t>,</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r>
              <a:rPr lang="en-US" dirty="0"/>
              <a:t>May be in a hexadecimal format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24577" name="Picture 1"/>
          <p:cNvPicPr>
            <a:picLocks noChangeAspect="1" noChangeArrowheads="1"/>
          </p:cNvPicPr>
          <p:nvPr/>
        </p:nvPicPr>
        <p:blipFill>
          <a:blip r:embed="rId2" cstate="screen"/>
          <a:srcRect/>
          <a:stretch>
            <a:fillRect/>
          </a:stretch>
        </p:blipFill>
        <p:spPr bwMode="auto">
          <a:xfrm>
            <a:off x="6570057" y="914400"/>
            <a:ext cx="1867906" cy="2438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86126639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Integer Literals</a:t>
            </a:r>
          </a:p>
        </p:txBody>
      </p:sp>
      <p:sp>
        <p:nvSpPr>
          <p:cNvPr id="532483" name="Rectangle 3"/>
          <p:cNvSpPr>
            <a:spLocks noGrp="1" noChangeArrowheads="1"/>
          </p:cNvSpPr>
          <p:nvPr>
            <p:ph idx="1"/>
          </p:nvPr>
        </p:nvSpPr>
        <p:spPr/>
        <p:txBody>
          <a:bodyPr/>
          <a:lstStyle/>
          <a:p>
            <a:r>
              <a:rPr lang="en-US" dirty="0" smtClean="0"/>
              <a:t>Examples of integer literals</a:t>
            </a:r>
          </a:p>
          <a:p>
            <a:pPr lvl="1"/>
            <a:r>
              <a:rPr lang="en-US" dirty="0" smtClean="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prefixes </a:t>
            </a:r>
            <a:r>
              <a:rPr lang="en-US" dirty="0"/>
              <a:t>mean a hexadecimal value, e.g. </a:t>
            </a:r>
            <a:r>
              <a:rPr lang="en-US" dirty="0">
                <a:solidFill>
                  <a:schemeClr val="accent5">
                    <a:lumMod val="20000"/>
                    <a:lumOff val="80000"/>
                  </a:schemeClr>
                </a:solidFill>
                <a:latin typeface="Consolas" pitchFamily="49" charset="0"/>
                <a:cs typeface="Consolas" pitchFamily="49" charset="0"/>
              </a:rPr>
              <a:t>0xA8F1</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noProof="1" smtClean="0">
                <a:solidFill>
                  <a:schemeClr val="accent5">
                    <a:lumMod val="20000"/>
                    <a:lumOff val="80000"/>
                  </a:schemeClr>
                </a:solidFill>
                <a:latin typeface="Consolas" pitchFamily="49" charset="0"/>
                <a:cs typeface="Consolas" pitchFamily="49" charset="0"/>
              </a:rPr>
              <a:t>ulong</a:t>
            </a:r>
            <a:r>
              <a:rPr lang="en-US" dirty="0" smtClean="0"/>
              <a:t> or </a:t>
            </a:r>
            <a:r>
              <a:rPr lang="en-US" sz="2800" noProof="1">
                <a:solidFill>
                  <a:schemeClr val="accent5">
                    <a:lumMod val="20000"/>
                    <a:lumOff val="80000"/>
                  </a:schemeClr>
                </a:solidFill>
                <a:latin typeface="Consolas" pitchFamily="49" charset="0"/>
                <a:cs typeface="Consolas" pitchFamily="49" charset="0"/>
              </a:rPr>
              <a:t>uint</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12345678U</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dirty="0" smtClean="0">
                <a:solidFill>
                  <a:schemeClr val="accent5">
                    <a:lumMod val="20000"/>
                    <a:lumOff val="80000"/>
                  </a:schemeClr>
                </a:solidFill>
                <a:latin typeface="Consolas" pitchFamily="49" charset="0"/>
                <a:cs typeface="Consolas" pitchFamily="49" charset="0"/>
              </a:rPr>
              <a:t>long</a:t>
            </a:r>
            <a:r>
              <a:rPr lang="en-US" dirty="0" smtClean="0"/>
              <a:t> or </a:t>
            </a:r>
            <a:r>
              <a:rPr lang="en-US" sz="2800" noProof="1">
                <a:solidFill>
                  <a:schemeClr val="accent5">
                    <a:lumMod val="20000"/>
                    <a:lumOff val="80000"/>
                  </a:schemeClr>
                </a:solidFill>
                <a:latin typeface="Consolas" pitchFamily="49" charset="0"/>
                <a:cs typeface="Consolas" pitchFamily="49" charset="0"/>
              </a:rPr>
              <a:t>ulong</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9876543L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23554" name="Picture 2" descr="Go to fullsize image">
            <a:hlinkClick r:id="rId2"/>
          </p:cNvPr>
          <p:cNvPicPr>
            <a:picLocks noChangeAspect="1" noChangeArrowheads="1"/>
          </p:cNvPicPr>
          <p:nvPr/>
        </p:nvPicPr>
        <p:blipFill>
          <a:blip r:embed="rId3" cstate="screen">
            <a:clrChange>
              <a:clrFrom>
                <a:srgbClr val="010101"/>
              </a:clrFrom>
              <a:clrTo>
                <a:srgbClr val="010101">
                  <a:alpha val="0"/>
                </a:srgbClr>
              </a:clrTo>
            </a:clrChange>
          </a:blip>
          <a:srcRect/>
          <a:stretch>
            <a:fillRect/>
          </a:stretch>
        </p:blipFill>
        <p:spPr bwMode="auto">
          <a:xfrm>
            <a:off x="6019800" y="4697871"/>
            <a:ext cx="2590800" cy="17463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3700284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t>Integer Literals – Example</a:t>
            </a:r>
          </a:p>
        </p:txBody>
      </p:sp>
      <p:sp>
        <p:nvSpPr>
          <p:cNvPr id="533507" name="Rectangle 3"/>
          <p:cNvSpPr>
            <a:spLocks noGrp="1" noChangeArrowheads="1"/>
          </p:cNvSpPr>
          <p:nvPr>
            <p:ph idx="1"/>
          </p:nvPr>
        </p:nvSpPr>
        <p:spPr>
          <a:xfrm>
            <a:off x="323850" y="5373688"/>
            <a:ext cx="8496300" cy="1223962"/>
          </a:xfrm>
        </p:spPr>
        <p:txBody>
          <a:bodyPr/>
          <a:lstStyle/>
          <a:p>
            <a:r>
              <a:rPr lang="en-US" dirty="0"/>
              <a:t>Note: the letter ‘</a:t>
            </a:r>
            <a:r>
              <a:rPr lang="en-US" dirty="0">
                <a:solidFill>
                  <a:schemeClr val="accent5">
                    <a:lumMod val="20000"/>
                    <a:lumOff val="80000"/>
                  </a:schemeClr>
                </a:solidFill>
                <a:latin typeface="Consolas" pitchFamily="49" charset="0"/>
                <a:cs typeface="Consolas" pitchFamily="49" charset="0"/>
              </a:rPr>
              <a:t>l</a:t>
            </a:r>
            <a:r>
              <a:rPr lang="en-US" dirty="0"/>
              <a:t>’ is easily confused with the digit ‘</a:t>
            </a:r>
            <a:r>
              <a:rPr lang="en-US" dirty="0">
                <a:solidFill>
                  <a:schemeClr val="accent5">
                    <a:lumMod val="20000"/>
                    <a:lumOff val="80000"/>
                  </a:schemeClr>
                </a:solidFill>
                <a:latin typeface="Consolas" pitchFamily="49" charset="0"/>
                <a:cs typeface="Consolas" pitchFamily="49" charset="0"/>
              </a:rPr>
              <a:t>1</a:t>
            </a:r>
            <a:r>
              <a:rPr lang="en-US" dirty="0"/>
              <a:t>’ so it’s better to use ‘</a:t>
            </a:r>
            <a:r>
              <a:rPr lang="en-US" dirty="0">
                <a:solidFill>
                  <a:schemeClr val="accent5">
                    <a:lumMod val="20000"/>
                    <a:lumOff val="80000"/>
                  </a:schemeClr>
                </a:solidFill>
                <a:latin typeface="Consolas" pitchFamily="49" charset="0"/>
                <a:cs typeface="Consolas" pitchFamily="49" charset="0"/>
              </a:rPr>
              <a:t>L</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33508" name="Rectangle 4"/>
          <p:cNvSpPr>
            <a:spLocks noChangeArrowheads="1"/>
          </p:cNvSpPr>
          <p:nvPr/>
        </p:nvSpPr>
        <p:spPr bwMode="auto">
          <a:xfrm>
            <a:off x="749300" y="1066800"/>
            <a:ext cx="7632700" cy="41363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variables are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initialized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with the same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numberInHex = -0x10;</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numberInDec = -16;</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234u is of type uint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unsignedInt = 234u;</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234L is of type long</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longInt = 234L;</a:t>
            </a:r>
          </a:p>
        </p:txBody>
      </p:sp>
    </p:spTree>
    <p:extLst>
      <p:ext uri="{BB962C8B-B14F-4D97-AF65-F5344CB8AC3E}">
        <p14:creationId xmlns:p14="http://schemas.microsoft.com/office/powerpoint/2010/main" val="224221398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t>Real Literals</a:t>
            </a:r>
          </a:p>
        </p:txBody>
      </p:sp>
      <p:sp>
        <p:nvSpPr>
          <p:cNvPr id="534531" name="Rectangle 3"/>
          <p:cNvSpPr>
            <a:spLocks noGrp="1" noChangeArrowheads="1"/>
          </p:cNvSpPr>
          <p:nvPr>
            <p:ph idx="1"/>
          </p:nvPr>
        </p:nvSpPr>
        <p:spPr>
          <a:xfrm>
            <a:off x="228600" y="990600"/>
            <a:ext cx="8686800" cy="5715000"/>
          </a:xfrm>
        </p:spPr>
        <p:txBody>
          <a:bodyPr/>
          <a:lstStyle/>
          <a:p>
            <a:r>
              <a:rPr lang="en-US" dirty="0"/>
              <a:t>The real literals:</a:t>
            </a:r>
          </a:p>
          <a:p>
            <a:pPr lvl="1"/>
            <a:r>
              <a:rPr lang="en-US" dirty="0"/>
              <a:t>Are used for values of type </a:t>
            </a:r>
            <a:r>
              <a:rPr lang="en-US" sz="2800" dirty="0" smtClean="0">
                <a:solidFill>
                  <a:schemeClr val="accent5">
                    <a:lumMod val="20000"/>
                    <a:lumOff val="80000"/>
                  </a:schemeClr>
                </a:solidFill>
                <a:latin typeface="Consolas" pitchFamily="49" charset="0"/>
                <a:cs typeface="Consolas" pitchFamily="49" charset="0"/>
              </a:rPr>
              <a:t>float</a:t>
            </a:r>
            <a:r>
              <a:rPr lang="en-US" dirty="0" smtClean="0"/>
              <a:t>,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decimal</a:t>
            </a:r>
            <a:endParaRPr lang="en-US" sz="2800" dirty="0">
              <a:solidFill>
                <a:schemeClr val="accent5">
                  <a:lumMod val="20000"/>
                  <a:lumOff val="80000"/>
                </a:schemeClr>
              </a:solidFill>
              <a:latin typeface="Consolas" pitchFamily="49" charset="0"/>
              <a:cs typeface="Consolas" pitchFamily="49" charset="0"/>
            </a:endParaRPr>
          </a:p>
          <a:p>
            <a:pPr lvl="1"/>
            <a:r>
              <a:rPr lang="en-US" dirty="0"/>
              <a:t>May consist of digits, a sign and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May be in exponential </a:t>
            </a:r>
            <a:r>
              <a:rPr lang="en-US" dirty="0" smtClean="0"/>
              <a:t>notation: </a:t>
            </a:r>
            <a:r>
              <a:rPr lang="en-US" dirty="0" smtClean="0">
                <a:solidFill>
                  <a:schemeClr val="accent5">
                    <a:lumMod val="20000"/>
                    <a:lumOff val="80000"/>
                  </a:schemeClr>
                </a:solidFill>
                <a:latin typeface="Consolas" pitchFamily="49" charset="0"/>
                <a:cs typeface="Consolas" pitchFamily="49" charset="0"/>
              </a:rPr>
              <a:t>6.02e+23</a:t>
            </a:r>
            <a:endParaRPr lang="en-US" dirty="0">
              <a:solidFill>
                <a:schemeClr val="accent5">
                  <a:lumMod val="20000"/>
                  <a:lumOff val="80000"/>
                </a:schemeClr>
              </a:solidFill>
              <a:latin typeface="Consolas" pitchFamily="49" charset="0"/>
              <a:cs typeface="Consolas" pitchFamily="49" charset="0"/>
            </a:endParaRPr>
          </a:p>
          <a:p>
            <a:r>
              <a:rPr lang="en-US" dirty="0"/>
              <a:t>The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and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suffixes mean </a:t>
            </a:r>
            <a:r>
              <a:rPr lang="en-US" sz="3000" dirty="0">
                <a:solidFill>
                  <a:schemeClr val="accent5">
                    <a:lumMod val="20000"/>
                    <a:lumOff val="80000"/>
                  </a:schemeClr>
                </a:solidFill>
                <a:latin typeface="Consolas" pitchFamily="49" charset="0"/>
                <a:cs typeface="Consolas" pitchFamily="49" charset="0"/>
              </a:rPr>
              <a:t>float</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d</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D</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double</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m</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M</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decimal</a:t>
            </a:r>
          </a:p>
          <a:p>
            <a:r>
              <a:rPr lang="en-US" dirty="0" smtClean="0"/>
              <a:t>The </a:t>
            </a:r>
            <a:r>
              <a:rPr lang="en-US" dirty="0"/>
              <a:t>default interpretation is </a:t>
            </a:r>
            <a:r>
              <a:rPr lang="en-US" sz="3000" dirty="0">
                <a:solidFill>
                  <a:schemeClr val="accent5">
                    <a:lumMod val="20000"/>
                    <a:lumOff val="80000"/>
                  </a:schemeClr>
                </a:solidFill>
                <a:latin typeface="Consolas" pitchFamily="49" charset="0"/>
                <a:cs typeface="Consolas" pitchFamily="49" charset="0"/>
              </a:rPr>
              <a:t>double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92360366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Literals – Example</a:t>
            </a:r>
            <a:endParaRPr lang="en-US" dirty="0"/>
          </a:p>
        </p:txBody>
      </p:sp>
      <p:sp>
        <p:nvSpPr>
          <p:cNvPr id="3" name="Content Placeholder 2"/>
          <p:cNvSpPr>
            <a:spLocks noGrp="1"/>
          </p:cNvSpPr>
          <p:nvPr>
            <p:ph idx="1"/>
          </p:nvPr>
        </p:nvSpPr>
        <p:spPr/>
        <p:txBody>
          <a:bodyPr/>
          <a:lstStyle/>
          <a:p>
            <a:r>
              <a:rPr lang="en-US" dirty="0" smtClean="0"/>
              <a:t>Example of incorrect </a:t>
            </a:r>
            <a:r>
              <a:rPr lang="en-US" dirty="0" smtClean="0">
                <a:solidFill>
                  <a:schemeClr val="accent5">
                    <a:lumMod val="20000"/>
                    <a:lumOff val="80000"/>
                  </a:schemeClr>
                </a:solidFill>
                <a:latin typeface="Consolas" pitchFamily="49" charset="0"/>
                <a:cs typeface="Consolas" pitchFamily="49" charset="0"/>
              </a:rPr>
              <a:t>float</a:t>
            </a:r>
            <a:r>
              <a:rPr lang="en-US" dirty="0" smtClean="0"/>
              <a:t> literal:</a:t>
            </a:r>
          </a:p>
          <a:p>
            <a:endParaRPr lang="en-US" dirty="0" smtClean="0"/>
          </a:p>
          <a:p>
            <a:endParaRPr lang="en-US" dirty="0" smtClean="0"/>
          </a:p>
          <a:p>
            <a:r>
              <a:rPr lang="en-US" dirty="0" smtClean="0"/>
              <a:t>A correct way to assign floating-point value (using also the exponential format):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5" name="Rectangle 6"/>
          <p:cNvSpPr>
            <a:spLocks noChangeArrowheads="1"/>
          </p:cNvSpPr>
          <p:nvPr/>
        </p:nvSpPr>
        <p:spPr bwMode="auto">
          <a:xfrm>
            <a:off x="728663" y="1752600"/>
            <a:ext cx="7631112"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because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12.5 is double by default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a:t>
            </a:r>
          </a:p>
        </p:txBody>
      </p:sp>
      <p:sp>
        <p:nvSpPr>
          <p:cNvPr id="6" name="Rectangle 10"/>
          <p:cNvSpPr>
            <a:spLocks noChangeArrowheads="1"/>
          </p:cNvSpPr>
          <p:nvPr/>
        </p:nvSpPr>
        <p:spPr bwMode="auto">
          <a:xfrm>
            <a:off x="728663" y="4267200"/>
            <a:ext cx="7631112"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the correct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way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assigning the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12.5f;</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the same value in exponential format: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realNumber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1.25e+7f;</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396920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Character Literals</a:t>
            </a:r>
          </a:p>
        </p:txBody>
      </p:sp>
      <p:sp>
        <p:nvSpPr>
          <p:cNvPr id="536579" name="Rectangle 3"/>
          <p:cNvSpPr>
            <a:spLocks noGrp="1" noChangeArrowheads="1"/>
          </p:cNvSpPr>
          <p:nvPr>
            <p:ph idx="1"/>
          </p:nvPr>
        </p:nvSpPr>
        <p:spPr/>
        <p:txBody>
          <a:bodyPr/>
          <a:lstStyle/>
          <a:p>
            <a:r>
              <a:rPr lang="en-US" dirty="0"/>
              <a:t>The character literals:</a:t>
            </a:r>
          </a:p>
          <a:p>
            <a:pPr lvl="1"/>
            <a:r>
              <a:rPr lang="en-US" dirty="0"/>
              <a:t>Are used for values of the </a:t>
            </a:r>
            <a:r>
              <a:rPr lang="en-US" sz="2800" dirty="0">
                <a:solidFill>
                  <a:schemeClr val="accent5">
                    <a:lumMod val="20000"/>
                    <a:lumOff val="80000"/>
                  </a:schemeClr>
                </a:solidFill>
                <a:latin typeface="Consolas" pitchFamily="49" charset="0"/>
                <a:cs typeface="Consolas" pitchFamily="49" charset="0"/>
              </a:rPr>
              <a:t>char</a:t>
            </a:r>
            <a:r>
              <a:rPr lang="en-US" dirty="0">
                <a:solidFill>
                  <a:schemeClr val="accent5">
                    <a:lumMod val="20000"/>
                    <a:lumOff val="80000"/>
                  </a:schemeClr>
                </a:solidFill>
                <a:cs typeface="Consolas" pitchFamily="49" charset="0"/>
              </a:rPr>
              <a:t> </a:t>
            </a:r>
            <a:r>
              <a:rPr lang="en-US" dirty="0"/>
              <a:t>type</a:t>
            </a:r>
          </a:p>
          <a:p>
            <a:pPr lvl="1"/>
            <a:r>
              <a:rPr lang="en-US" dirty="0"/>
              <a:t>Consist of two single quotes surrounding the </a:t>
            </a:r>
            <a:r>
              <a:rPr lang="en-US" dirty="0" smtClean="0"/>
              <a:t>character value</a:t>
            </a:r>
            <a:r>
              <a:rPr lang="en-US" dirty="0"/>
              <a:t>: </a:t>
            </a:r>
            <a:r>
              <a:rPr lang="en-US" sz="2800"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r>
              <a:rPr lang="en-US" sz="2800" dirty="0" smtClean="0">
                <a:solidFill>
                  <a:schemeClr val="accent5">
                    <a:lumMod val="20000"/>
                    <a:lumOff val="80000"/>
                  </a:schemeClr>
                </a:solidFill>
                <a:latin typeface="Consolas" pitchFamily="49" charset="0"/>
                <a:cs typeface="Consolas" pitchFamily="49" charset="0"/>
              </a:rPr>
              <a:t>'</a:t>
            </a:r>
            <a:endParaRPr lang="en-US" sz="2800" dirty="0">
              <a:solidFill>
                <a:schemeClr val="accent5">
                  <a:lumMod val="20000"/>
                  <a:lumOff val="80000"/>
                </a:schemeClr>
              </a:solidFill>
              <a:latin typeface="Consolas" pitchFamily="49" charset="0"/>
              <a:cs typeface="Consolas" pitchFamily="49" charset="0"/>
            </a:endParaRPr>
          </a:p>
          <a:p>
            <a:r>
              <a:rPr lang="en-US" dirty="0"/>
              <a:t>The value may be:</a:t>
            </a:r>
          </a:p>
          <a:p>
            <a:pPr lvl="1"/>
            <a:r>
              <a:rPr lang="en-US" dirty="0"/>
              <a:t>Symbol</a:t>
            </a:r>
          </a:p>
          <a:p>
            <a:pPr lvl="1"/>
            <a:r>
              <a:rPr lang="en-US" dirty="0"/>
              <a:t>The code of the symbol</a:t>
            </a:r>
          </a:p>
          <a:p>
            <a:pPr lvl="1"/>
            <a:r>
              <a:rPr lang="en-US" dirty="0" smtClean="0"/>
              <a:t>Escaping </a:t>
            </a:r>
            <a:r>
              <a:rPr lang="en-US" dirty="0"/>
              <a:t>sequence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pic>
        <p:nvPicPr>
          <p:cNvPr id="20482" name="Picture 2" descr="View Image">
            <a:hlinkClick r:id="rId2"/>
          </p:cNvPr>
          <p:cNvPicPr>
            <a:picLocks noChangeAspect="1" noChangeArrowheads="1"/>
          </p:cNvPicPr>
          <p:nvPr/>
        </p:nvPicPr>
        <p:blipFill>
          <a:blip r:embed="rId3" cstate="screen"/>
          <a:srcRect/>
          <a:stretch>
            <a:fillRect/>
          </a:stretch>
        </p:blipFill>
        <p:spPr bwMode="auto">
          <a:xfrm>
            <a:off x="5292659" y="3848405"/>
            <a:ext cx="3394141" cy="2552395"/>
          </a:xfrm>
          <a:prstGeom prst="rect">
            <a:avLst/>
          </a:prstGeom>
          <a:ln>
            <a:noFill/>
          </a:ln>
          <a:effectLst>
            <a:softEdge rad="112500"/>
          </a:effectLst>
        </p:spPr>
      </p:pic>
    </p:spTree>
    <p:extLst>
      <p:ext uri="{BB962C8B-B14F-4D97-AF65-F5344CB8AC3E}">
        <p14:creationId xmlns:p14="http://schemas.microsoft.com/office/powerpoint/2010/main" val="63708173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smtClean="0"/>
              <a:t>Escaping Sequences</a:t>
            </a:r>
            <a:endParaRPr lang="en-US" dirty="0"/>
          </a:p>
        </p:txBody>
      </p:sp>
      <p:sp>
        <p:nvSpPr>
          <p:cNvPr id="538627" name="Rectangle 3"/>
          <p:cNvSpPr>
            <a:spLocks noGrp="1" noChangeArrowheads="1"/>
          </p:cNvSpPr>
          <p:nvPr>
            <p:ph idx="1"/>
          </p:nvPr>
        </p:nvSpPr>
        <p:spPr>
          <a:xfrm>
            <a:off x="323850" y="1066800"/>
            <a:ext cx="8496300" cy="5459413"/>
          </a:xfrm>
        </p:spPr>
        <p:txBody>
          <a:bodyPr/>
          <a:lstStyle/>
          <a:p>
            <a:r>
              <a:rPr lang="en-US" dirty="0" smtClean="0"/>
              <a:t>Escaping </a:t>
            </a:r>
            <a:r>
              <a:rPr lang="en-US" dirty="0"/>
              <a:t>sequences are:</a:t>
            </a:r>
          </a:p>
          <a:p>
            <a:pPr lvl="1"/>
            <a:r>
              <a:rPr lang="en-US" dirty="0"/>
              <a:t>Means of presenting a symbol that is usually interpreted otherwise (like </a:t>
            </a:r>
            <a:r>
              <a:rPr lang="en-US" sz="2800"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Means of presenting system symbols (like the new line symbol)</a:t>
            </a:r>
          </a:p>
          <a:p>
            <a:r>
              <a:rPr lang="en-US" dirty="0"/>
              <a:t>Common </a:t>
            </a:r>
            <a:r>
              <a:rPr lang="en-US" dirty="0" smtClean="0"/>
              <a:t>escaping </a:t>
            </a:r>
            <a:r>
              <a:rPr lang="en-US" dirty="0"/>
              <a:t>sequences are:</a:t>
            </a:r>
          </a:p>
          <a:p>
            <a:pPr lvl="1"/>
            <a:r>
              <a:rPr lang="en-US" sz="2800" dirty="0">
                <a:solidFill>
                  <a:schemeClr val="accent5">
                    <a:lumMod val="20000"/>
                    <a:lumOff val="80000"/>
                  </a:schemeClr>
                </a:solidFill>
                <a:latin typeface="Consolas" pitchFamily="49" charset="0"/>
                <a:cs typeface="Consolas" pitchFamily="49" charset="0"/>
              </a:rPr>
              <a:t>\'</a:t>
            </a:r>
            <a:r>
              <a:rPr lang="en-US" dirty="0"/>
              <a:t> for single </a:t>
            </a:r>
            <a:r>
              <a:rPr lang="en-US" dirty="0" smtClean="0"/>
              <a:t>quote	</a:t>
            </a:r>
            <a:r>
              <a:rPr lang="en-US" sz="2800"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for double quote</a:t>
            </a:r>
          </a:p>
          <a:p>
            <a:pPr lvl="1"/>
            <a:r>
              <a:rPr lang="en-US" sz="2800" dirty="0">
                <a:solidFill>
                  <a:schemeClr val="accent5">
                    <a:lumMod val="20000"/>
                    <a:lumOff val="80000"/>
                  </a:schemeClr>
                </a:solidFill>
                <a:latin typeface="Consolas" pitchFamily="49" charset="0"/>
                <a:cs typeface="Consolas" pitchFamily="49" charset="0"/>
              </a:rPr>
              <a:t>\\</a:t>
            </a:r>
            <a:r>
              <a:rPr lang="en-US" dirty="0"/>
              <a:t> for </a:t>
            </a:r>
            <a:r>
              <a:rPr lang="en-US" dirty="0" smtClean="0"/>
              <a:t>backslash		</a:t>
            </a:r>
            <a:r>
              <a:rPr lang="en-US" sz="2800" dirty="0" smtClean="0">
                <a:solidFill>
                  <a:schemeClr val="accent5">
                    <a:lumMod val="20000"/>
                    <a:lumOff val="80000"/>
                  </a:schemeClr>
                </a:solidFill>
                <a:latin typeface="Consolas" pitchFamily="49" charset="0"/>
                <a:cs typeface="Consolas" pitchFamily="49" charset="0"/>
              </a:rPr>
              <a:t>\n</a:t>
            </a:r>
            <a:r>
              <a:rPr lang="en-US" dirty="0" smtClean="0">
                <a:solidFill>
                  <a:schemeClr val="accent5">
                    <a:lumMod val="20000"/>
                    <a:lumOff val="80000"/>
                  </a:schemeClr>
                </a:solidFill>
                <a:latin typeface="Consolas" pitchFamily="49" charset="0"/>
                <a:cs typeface="Consolas" pitchFamily="49" charset="0"/>
              </a:rPr>
              <a:t> </a:t>
            </a:r>
            <a:r>
              <a:rPr lang="en-US" dirty="0"/>
              <a:t>for new </a:t>
            </a:r>
            <a:r>
              <a:rPr lang="en-US" dirty="0" smtClean="0"/>
              <a:t>line</a:t>
            </a:r>
          </a:p>
          <a:p>
            <a:pPr lvl="1"/>
            <a:r>
              <a:rPr lang="en-US" sz="2800" noProof="1" smtClean="0">
                <a:solidFill>
                  <a:schemeClr val="accent5">
                    <a:lumMod val="20000"/>
                    <a:lumOff val="80000"/>
                  </a:schemeClr>
                </a:solidFill>
                <a:latin typeface="Consolas" pitchFamily="49" charset="0"/>
                <a:cs typeface="Consolas" pitchFamily="49" charset="0"/>
              </a:rPr>
              <a:t>\uXXXX</a:t>
            </a:r>
            <a:r>
              <a:rPr lang="en-US" sz="2800" noProof="1" smtClean="0">
                <a:solidFill>
                  <a:schemeClr val="accent5">
                    <a:lumMod val="20000"/>
                    <a:lumOff val="80000"/>
                  </a:schemeClr>
                </a:solidFill>
                <a:cs typeface="Consolas" pitchFamily="49" charset="0"/>
              </a:rPr>
              <a:t> </a:t>
            </a:r>
            <a:r>
              <a:rPr lang="en-US" noProof="1" smtClean="0"/>
              <a:t>for denoting any other Unicode symbol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52719657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dirty="0"/>
              <a:t>Character Literals – Example</a:t>
            </a:r>
          </a:p>
        </p:txBody>
      </p:sp>
      <p:sp>
        <p:nvSpPr>
          <p:cNvPr id="537603" name="Rectangle 3"/>
          <p:cNvSpPr>
            <a:spLocks noGrp="1" noChangeArrowheads="1"/>
          </p:cNvSpPr>
          <p:nvPr>
            <p:ph idx="1"/>
          </p:nvPr>
        </p:nvSpPr>
        <p:spPr/>
        <p:txBody>
          <a:bodyPr/>
          <a:lstStyle/>
          <a:p>
            <a:r>
              <a:rPr lang="en-US" dirty="0"/>
              <a:t>Examples of different character literals: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37604" name="Rectangle 4"/>
          <p:cNvSpPr>
            <a:spLocks noChangeArrowheads="1"/>
          </p:cNvSpPr>
          <p:nvPr/>
        </p:nvSpPr>
        <p:spPr bwMode="auto">
          <a:xfrm>
            <a:off x="638506" y="1905000"/>
            <a:ext cx="7853362" cy="42165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 // An ordinary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'\u006F'; // Unicode symbol code in a			      // hexadecimal format (letter 'o')</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'\u8449'; // </a:t>
            </a:r>
            <a:r>
              <a:rPr lang="ja-JP" alt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葉 </a:t>
            </a:r>
            <a:r>
              <a:rPr lang="en-US" altLang="ja-JP"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Leaf in Traditional Chinese)</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single quote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backslash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'\n'; // Assigning new line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'\t'; // Assigning TAB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"a"; // Incorrect: use single quotes</a:t>
            </a:r>
          </a:p>
        </p:txBody>
      </p:sp>
    </p:spTree>
    <p:extLst>
      <p:ext uri="{BB962C8B-B14F-4D97-AF65-F5344CB8AC3E}">
        <p14:creationId xmlns:p14="http://schemas.microsoft.com/office/powerpoint/2010/main" val="118360638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Data Type Characteristics</a:t>
            </a:r>
          </a:p>
        </p:txBody>
      </p:sp>
      <p:sp>
        <p:nvSpPr>
          <p:cNvPr id="506883" name="Rectangle 3"/>
          <p:cNvSpPr>
            <a:spLocks noGrp="1" noChangeArrowheads="1"/>
          </p:cNvSpPr>
          <p:nvPr>
            <p:ph idx="1"/>
          </p:nvPr>
        </p:nvSpPr>
        <p:spPr/>
        <p:txBody>
          <a:bodyPr/>
          <a:lstStyle/>
          <a:p>
            <a:pPr>
              <a:spcBef>
                <a:spcPts val="300"/>
              </a:spcBef>
            </a:pPr>
            <a:r>
              <a:rPr lang="en-US" dirty="0"/>
              <a:t>A data type has:</a:t>
            </a:r>
          </a:p>
          <a:p>
            <a:pPr lvl="1">
              <a:spcBef>
                <a:spcPts val="300"/>
              </a:spcBef>
            </a:pPr>
            <a:r>
              <a:rPr lang="en-US" dirty="0"/>
              <a:t>Name (C# </a:t>
            </a:r>
            <a:r>
              <a:rPr lang="en-US" dirty="0" smtClean="0"/>
              <a:t>keyword or .NET type)</a:t>
            </a:r>
            <a:endParaRPr lang="en-US" dirty="0"/>
          </a:p>
          <a:p>
            <a:pPr lvl="1">
              <a:spcBef>
                <a:spcPts val="300"/>
              </a:spcBef>
            </a:pPr>
            <a:r>
              <a:rPr lang="en-US" dirty="0"/>
              <a:t>Size (how much memory is used)</a:t>
            </a:r>
          </a:p>
          <a:p>
            <a:pPr lvl="1">
              <a:spcBef>
                <a:spcPts val="300"/>
              </a:spcBef>
            </a:pPr>
            <a:r>
              <a:rPr lang="en-US" dirty="0"/>
              <a:t>Default </a:t>
            </a:r>
            <a:r>
              <a:rPr lang="en-US" dirty="0" smtClean="0"/>
              <a:t>value</a:t>
            </a:r>
          </a:p>
          <a:p>
            <a:pPr>
              <a:spcBef>
                <a:spcPts val="300"/>
              </a:spcBef>
            </a:pPr>
            <a:r>
              <a:rPr lang="en-US" dirty="0" smtClean="0"/>
              <a:t>Example:</a:t>
            </a:r>
          </a:p>
          <a:p>
            <a:pPr lvl="1">
              <a:spcBef>
                <a:spcPts val="300"/>
              </a:spcBef>
            </a:pPr>
            <a:r>
              <a:rPr lang="en-US" dirty="0" smtClean="0"/>
              <a:t>Integer numbers in C#</a:t>
            </a:r>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Size: </a:t>
            </a:r>
            <a:r>
              <a:rPr lang="en-US" dirty="0" smtClean="0">
                <a:latin typeface="Consolas" panose="020B0609020204030204" pitchFamily="49" charset="0"/>
                <a:cs typeface="Consolas" panose="020B0609020204030204" pitchFamily="49" charset="0"/>
              </a:rPr>
              <a:t>32</a:t>
            </a:r>
            <a:r>
              <a:rPr lang="en-US" dirty="0" smtClean="0"/>
              <a:t> bits (</a:t>
            </a:r>
            <a:r>
              <a:rPr lang="en-US" dirty="0" smtClean="0">
                <a:latin typeface="Consolas" panose="020B0609020204030204" pitchFamily="49" charset="0"/>
                <a:cs typeface="Consolas" panose="020B0609020204030204" pitchFamily="49" charset="0"/>
              </a:rPr>
              <a:t>4</a:t>
            </a:r>
            <a:r>
              <a:rPr lang="en-US" dirty="0" smtClean="0"/>
              <a:t> bytes)</a:t>
            </a:r>
          </a:p>
          <a:p>
            <a:pPr lvl="1">
              <a:spcBef>
                <a:spcPts val="300"/>
              </a:spcBef>
            </a:pPr>
            <a:r>
              <a:rPr lang="en-US" dirty="0" smtClean="0"/>
              <a:t>Default value: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0</a:t>
            </a:r>
            <a:endParaRPr lang="en-US"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76802" name="Picture 2" descr="View Image">
            <a:hlinkClick r:id="rId2"/>
          </p:cNvPr>
          <p:cNvPicPr>
            <a:picLocks noChangeAspect="1" noChangeArrowheads="1"/>
          </p:cNvPicPr>
          <p:nvPr/>
        </p:nvPicPr>
        <p:blipFill>
          <a:blip r:embed="rId3" cstate="screen"/>
          <a:srcRect/>
          <a:stretch>
            <a:fillRect/>
          </a:stretch>
        </p:blipFill>
        <p:spPr bwMode="auto">
          <a:xfrm>
            <a:off x="7391400" y="3543300"/>
            <a:ext cx="1219200" cy="2801471"/>
          </a:xfrm>
          <a:prstGeom prst="rect">
            <a:avLst/>
          </a:prstGeom>
          <a:ln>
            <a:noFill/>
          </a:ln>
          <a:effectLst>
            <a:softEdge rad="112500"/>
          </a:effectLst>
        </p:spPr>
      </p:pic>
    </p:spTree>
    <p:extLst>
      <p:ext uri="{BB962C8B-B14F-4D97-AF65-F5344CB8AC3E}">
        <p14:creationId xmlns:p14="http://schemas.microsoft.com/office/powerpoint/2010/main" val="388214808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t>String Literals</a:t>
            </a:r>
          </a:p>
        </p:txBody>
      </p:sp>
      <p:sp>
        <p:nvSpPr>
          <p:cNvPr id="539651" name="Rectangle 3"/>
          <p:cNvSpPr>
            <a:spLocks noGrp="1" noChangeArrowheads="1"/>
          </p:cNvSpPr>
          <p:nvPr>
            <p:ph idx="1"/>
          </p:nvPr>
        </p:nvSpPr>
        <p:spPr/>
        <p:txBody>
          <a:bodyPr/>
          <a:lstStyle/>
          <a:p>
            <a:r>
              <a:rPr lang="en-US" dirty="0"/>
              <a:t>String literals:</a:t>
            </a:r>
          </a:p>
          <a:p>
            <a:pPr lvl="1"/>
            <a:r>
              <a:rPr lang="en-US" dirty="0"/>
              <a:t>Are used for values of the string type</a:t>
            </a:r>
          </a:p>
          <a:p>
            <a:pPr lvl="1"/>
            <a:r>
              <a:rPr lang="en-US" dirty="0"/>
              <a:t>Consist of two double quotes surrounding the value: </a:t>
            </a:r>
            <a:r>
              <a:rPr lang="en-US" sz="2800"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r>
              <a:rPr lang="en-US" sz="2800" dirty="0">
                <a:solidFill>
                  <a:schemeClr val="accent5">
                    <a:lumMod val="20000"/>
                    <a:lumOff val="80000"/>
                  </a:schemeClr>
                </a:solidFill>
                <a:latin typeface="Consolas" pitchFamily="49" charset="0"/>
                <a:cs typeface="Consolas" pitchFamily="49" charset="0"/>
              </a:rPr>
              <a:t>"</a:t>
            </a:r>
          </a:p>
          <a:p>
            <a:pPr lvl="1"/>
            <a:r>
              <a:rPr lang="en-US" dirty="0"/>
              <a:t>May have a </a:t>
            </a:r>
            <a:r>
              <a:rPr lang="en-US" sz="2800" dirty="0">
                <a:solidFill>
                  <a:schemeClr val="accent5">
                    <a:lumMod val="20000"/>
                    <a:lumOff val="80000"/>
                  </a:schemeClr>
                </a:solidFill>
                <a:cs typeface="Consolas" pitchFamily="49" charset="0"/>
              </a:rPr>
              <a:t>@</a:t>
            </a:r>
            <a:r>
              <a:rPr lang="en-US" dirty="0"/>
              <a:t> prefix which </a:t>
            </a:r>
            <a:r>
              <a:rPr lang="en-US" dirty="0" smtClean="0"/>
              <a:t>ignores the </a:t>
            </a:r>
            <a:r>
              <a:rPr lang="en-US" dirty="0"/>
              <a:t>used </a:t>
            </a:r>
            <a:r>
              <a:rPr lang="en-US" dirty="0" smtClean="0"/>
              <a:t>escaping sequences: </a:t>
            </a:r>
            <a:r>
              <a:rPr lang="en-US" dirty="0" smtClean="0">
                <a:solidFill>
                  <a:schemeClr val="accent5">
                    <a:lumMod val="20000"/>
                    <a:lumOff val="80000"/>
                  </a:schemeClr>
                </a:solidFill>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endParaRPr lang="en-US" dirty="0">
              <a:solidFill>
                <a:schemeClr val="accent5">
                  <a:lumMod val="20000"/>
                  <a:lumOff val="80000"/>
                </a:schemeClr>
              </a:solidFill>
              <a:latin typeface="Consolas" pitchFamily="49" charset="0"/>
              <a:cs typeface="Consolas" pitchFamily="49" charset="0"/>
            </a:endParaRPr>
          </a:p>
          <a:p>
            <a:r>
              <a:rPr lang="en-US" dirty="0"/>
              <a:t>The value is a sequence of character literals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 name="Rectangle 4"/>
          <p:cNvSpPr>
            <a:spLocks noChangeArrowheads="1"/>
          </p:cNvSpPr>
          <p:nvPr/>
        </p:nvSpPr>
        <p:spPr bwMode="auto">
          <a:xfrm>
            <a:off x="681038" y="5378971"/>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sting literal";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08125514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String Literals – Example</a:t>
            </a:r>
          </a:p>
        </p:txBody>
      </p:sp>
      <p:sp>
        <p:nvSpPr>
          <p:cNvPr id="540675" name="Rectangle 3"/>
          <p:cNvSpPr>
            <a:spLocks noGrp="1" noChangeArrowheads="1"/>
          </p:cNvSpPr>
          <p:nvPr>
            <p:ph idx="1"/>
          </p:nvPr>
        </p:nvSpPr>
        <p:spPr/>
        <p:txBody>
          <a:bodyPr/>
          <a:lstStyle/>
          <a:p>
            <a:r>
              <a:rPr lang="en-US" dirty="0" smtClean="0"/>
              <a:t>Benefits of quoted strings (the </a:t>
            </a:r>
            <a:r>
              <a:rPr lang="en-US" dirty="0" smtClean="0">
                <a:solidFill>
                  <a:schemeClr val="accent5">
                    <a:lumMod val="20000"/>
                    <a:lumOff val="80000"/>
                  </a:schemeClr>
                </a:solidFill>
              </a:rPr>
              <a:t>@</a:t>
            </a:r>
            <a:r>
              <a:rPr lang="en-US" dirty="0" smtClean="0"/>
              <a:t> prefix):</a:t>
            </a:r>
            <a:endParaRPr lang="en-US" dirty="0"/>
          </a:p>
          <a:p>
            <a:endParaRPr lang="en-US" dirty="0"/>
          </a:p>
          <a:p>
            <a:endParaRPr lang="en-US" dirty="0"/>
          </a:p>
          <a:p>
            <a:endParaRPr lang="en-US" dirty="0"/>
          </a:p>
          <a:p>
            <a:endParaRPr lang="en-US" dirty="0"/>
          </a:p>
          <a:p>
            <a:endParaRPr lang="en-US" dirty="0" smtClean="0"/>
          </a:p>
          <a:p>
            <a:endParaRPr lang="en-US" dirty="0" smtClean="0"/>
          </a:p>
          <a:p>
            <a:r>
              <a:rPr lang="en-US" dirty="0" smtClean="0"/>
              <a:t>In quoted strings </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smtClean="0"/>
              <a:t>is used instead of </a:t>
            </a:r>
            <a:r>
              <a:rPr lang="en-US" dirty="0">
                <a:solidFill>
                  <a:schemeClr val="accent5">
                    <a:lumMod val="20000"/>
                    <a:lumOff val="80000"/>
                  </a:schemeClr>
                </a:solidFill>
                <a:latin typeface="Consolas" pitchFamily="49" charset="0"/>
                <a:cs typeface="Consolas" pitchFamily="49" charset="0"/>
              </a:rPr>
              <a:t>\"</a:t>
            </a:r>
            <a:r>
              <a:rPr lang="en-US" dirty="0" smtClean="0"/>
              <a:t>!</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540676" name="Rectangle 4"/>
          <p:cNvSpPr>
            <a:spLocks noChangeArrowheads="1"/>
          </p:cNvSpPr>
          <p:nvPr/>
        </p:nvSpPr>
        <p:spPr bwMode="auto">
          <a:xfrm>
            <a:off x="612775" y="1828800"/>
            <a:ext cx="7920038"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string literal using escape sequences</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quotation = "\"Hello, Jude\", he said.";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path = "C:\\WINNT\\Darts\\Darts.exe";</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an example of the usage of @</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quotation = @"""Hello, Jimmy!"", she answered.";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path = @"C:\WINNT\Darts\Darts.exe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@"some</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23147002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229600" cy="685800"/>
          </a:xfrm>
        </p:spPr>
        <p:txBody>
          <a:bodyPr/>
          <a:lstStyle/>
          <a:p>
            <a:r>
              <a:rPr lang="en-US" dirty="0" smtClean="0"/>
              <a:t>String Literals</a:t>
            </a:r>
            <a:endParaRPr lang="en-US" dirty="0"/>
          </a:p>
        </p:txBody>
      </p:sp>
      <p:sp>
        <p:nvSpPr>
          <p:cNvPr id="3" name="Subtitle 2"/>
          <p:cNvSpPr>
            <a:spLocks noGrp="1"/>
          </p:cNvSpPr>
          <p:nvPr>
            <p:ph type="subTitle" idx="1"/>
          </p:nvPr>
        </p:nvSpPr>
        <p:spPr>
          <a:xfrm>
            <a:off x="457200" y="2859879"/>
            <a:ext cx="8229600" cy="569120"/>
          </a:xfrm>
        </p:spPr>
        <p:txBody>
          <a:bodyPr/>
          <a:lstStyle/>
          <a:p>
            <a:r>
              <a:rPr lang="en-US" dirty="0" smtClean="0"/>
              <a:t>Live Demo</a:t>
            </a:r>
            <a:endParaRPr lang="en-US" dirty="0"/>
          </a:p>
        </p:txBody>
      </p:sp>
      <p:pic>
        <p:nvPicPr>
          <p:cNvPr id="4" name="Picture 2" descr="Symbols by fantasyghostpsn."/>
          <p:cNvPicPr>
            <a:picLocks noChangeAspect="1" noChangeArrowheads="1"/>
          </p:cNvPicPr>
          <p:nvPr/>
        </p:nvPicPr>
        <p:blipFill>
          <a:blip r:embed="rId2" cstate="screen">
            <a:lum contrast="-20000"/>
          </a:blip>
          <a:srcRect/>
          <a:stretch>
            <a:fillRect/>
          </a:stretch>
        </p:blipFill>
        <p:spPr bwMode="auto">
          <a:xfrm rot="16026875">
            <a:off x="3756915" y="1527060"/>
            <a:ext cx="1590675" cy="6594391"/>
          </a:xfrm>
          <a:prstGeom prst="rect">
            <a:avLst/>
          </a:prstGeom>
          <a:ln>
            <a:noFill/>
          </a:ln>
          <a:effectLst>
            <a:softEdge rad="112500"/>
          </a:effectLst>
        </p:spPr>
      </p:pic>
    </p:spTree>
    <p:extLst>
      <p:ext uri="{BB962C8B-B14F-4D97-AF65-F5344CB8AC3E}">
        <p14:creationId xmlns:p14="http://schemas.microsoft.com/office/powerpoint/2010/main" val="478510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200"/>
            <a:ext cx="8229600" cy="685800"/>
          </a:xfrm>
        </p:spPr>
        <p:txBody>
          <a:bodyPr/>
          <a:lstStyle/>
          <a:p>
            <a:r>
              <a:rPr lang="en-US" dirty="0" smtClean="0"/>
              <a:t>Nullable Types</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63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59748">
            <a:off x="457200" y="3867066"/>
            <a:ext cx="4867275" cy="1543134"/>
          </a:xfrm>
          <a:prstGeom prst="rect">
            <a:avLst/>
          </a:prstGeom>
          <a:noFill/>
          <a:ln>
            <a:noFill/>
          </a:ln>
          <a:effectLst>
            <a:glow rad="101600">
              <a:srgbClr val="FFFFFF">
                <a:alpha val="40000"/>
              </a:srgbClr>
            </a:glow>
            <a:outerShdw blurRad="76200" dir="18900000" sy="23000" kx="-1200000" algn="bl" rotWithShape="0">
              <a:prstClr val="black">
                <a:alpha val="20000"/>
              </a:prstClr>
            </a:outerShdw>
          </a:effectLst>
          <a:scene3d>
            <a:camera prst="isometricOffAxis1Top">
              <a:rot lat="18448658" lon="19229748" rev="2465574"/>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1519">
            <a:off x="5716980" y="3505708"/>
            <a:ext cx="2409589" cy="2517775"/>
          </a:xfrm>
          <a:prstGeom prst="rect">
            <a:avLst/>
          </a:prstGeom>
          <a:noFill/>
          <a:ln>
            <a:noFill/>
          </a:ln>
          <a:effectLst>
            <a:glow rad="139700">
              <a:srgbClr val="FFFFFF">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11460"/>
            <a:ext cx="1690687" cy="2226940"/>
          </a:xfrm>
          <a:prstGeom prst="roundRect">
            <a:avLst>
              <a:gd name="adj" fmla="val 13155"/>
            </a:avLst>
          </a:prstGeom>
          <a:noFill/>
          <a:ln>
            <a:noFill/>
          </a:ln>
          <a:effectLst>
            <a:glow rad="127000">
              <a:srgbClr val="FFFFFF"/>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4453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Nullable Types</a:t>
            </a:r>
            <a:endParaRPr lang="en-US" dirty="0"/>
          </a:p>
        </p:txBody>
      </p:sp>
      <p:sp>
        <p:nvSpPr>
          <p:cNvPr id="5" name="Content Placeholder 4"/>
          <p:cNvSpPr>
            <a:spLocks noGrp="1"/>
          </p:cNvSpPr>
          <p:nvPr>
            <p:ph idx="1"/>
          </p:nvPr>
        </p:nvSpPr>
        <p:spPr/>
        <p:txBody>
          <a:bodyPr/>
          <a:lstStyle/>
          <a:p>
            <a:pPr>
              <a:lnSpc>
                <a:spcPct val="100000"/>
              </a:lnSpc>
            </a:pPr>
            <a:r>
              <a:rPr lang="en-US" dirty="0" smtClean="0">
                <a:solidFill>
                  <a:schemeClr val="accent5">
                    <a:lumMod val="20000"/>
                    <a:lumOff val="80000"/>
                  </a:schemeClr>
                </a:solidFill>
                <a:latin typeface="Consolas" pitchFamily="49" charset="0"/>
                <a:cs typeface="Consolas" pitchFamily="49" charset="0"/>
              </a:rPr>
              <a:t>Nullable</a:t>
            </a:r>
            <a:r>
              <a:rPr lang="en-US" dirty="0" smtClean="0">
                <a:solidFill>
                  <a:schemeClr val="accent5">
                    <a:lumMod val="20000"/>
                    <a:lumOff val="80000"/>
                  </a:schemeClr>
                </a:solidFill>
              </a:rPr>
              <a:t> </a:t>
            </a:r>
            <a:r>
              <a:rPr lang="en-US" dirty="0" smtClean="0"/>
              <a:t>types are instances of the </a:t>
            </a:r>
            <a:r>
              <a:rPr lang="en-US" dirty="0" smtClean="0">
                <a:solidFill>
                  <a:schemeClr val="accent5">
                    <a:lumMod val="20000"/>
                    <a:lumOff val="80000"/>
                  </a:schemeClr>
                </a:solidFill>
                <a:latin typeface="Consolas" pitchFamily="49" charset="0"/>
                <a:cs typeface="Consolas" pitchFamily="49" charset="0"/>
              </a:rPr>
              <a:t>System.Nullable</a:t>
            </a:r>
            <a:r>
              <a:rPr lang="en-US" dirty="0" smtClean="0">
                <a:solidFill>
                  <a:schemeClr val="accent5">
                    <a:lumMod val="20000"/>
                    <a:lumOff val="80000"/>
                  </a:schemeClr>
                </a:solidFill>
              </a:rPr>
              <a:t> </a:t>
            </a:r>
            <a:r>
              <a:rPr lang="en-US" dirty="0" smtClean="0"/>
              <a:t>struct</a:t>
            </a:r>
          </a:p>
          <a:p>
            <a:pPr lvl="1">
              <a:lnSpc>
                <a:spcPct val="100000"/>
              </a:lnSpc>
            </a:pPr>
            <a:r>
              <a:rPr lang="en-US" dirty="0" smtClean="0"/>
              <a:t>Wrapper over the </a:t>
            </a:r>
            <a:r>
              <a:rPr lang="en-US" dirty="0" smtClean="0">
                <a:solidFill>
                  <a:schemeClr val="accent5">
                    <a:lumMod val="20000"/>
                    <a:lumOff val="80000"/>
                  </a:schemeClr>
                </a:solidFill>
              </a:rPr>
              <a:t>primitive</a:t>
            </a:r>
            <a:r>
              <a:rPr lang="en-US" dirty="0" smtClean="0"/>
              <a:t> </a:t>
            </a:r>
            <a:r>
              <a:rPr lang="en-US" dirty="0" smtClean="0">
                <a:solidFill>
                  <a:schemeClr val="accent5">
                    <a:lumMod val="20000"/>
                    <a:lumOff val="80000"/>
                  </a:schemeClr>
                </a:solidFill>
              </a:rPr>
              <a:t>types</a:t>
            </a:r>
          </a:p>
          <a:p>
            <a:pPr lvl="1">
              <a:lnSpc>
                <a:spcPct val="100000"/>
              </a:lnSpc>
            </a:pPr>
            <a:r>
              <a:rPr lang="en-US" dirty="0" smtClean="0"/>
              <a:t>E.g. </a:t>
            </a:r>
            <a:r>
              <a:rPr lang="en-US" dirty="0" smtClean="0">
                <a:solidFill>
                  <a:schemeClr val="accent5">
                    <a:lumMod val="20000"/>
                    <a:lumOff val="80000"/>
                  </a:schemeClr>
                </a:solidFill>
                <a:latin typeface="Consolas" pitchFamily="49" charset="0"/>
                <a:cs typeface="Consolas" pitchFamily="49" charset="0"/>
              </a:rPr>
              <a:t>int?</a:t>
            </a:r>
            <a:r>
              <a:rPr lang="en-US" dirty="0" smtClean="0"/>
              <a:t>, </a:t>
            </a:r>
            <a:r>
              <a:rPr lang="en-US" dirty="0" smtClean="0">
                <a:solidFill>
                  <a:schemeClr val="accent5">
                    <a:lumMod val="20000"/>
                    <a:lumOff val="80000"/>
                  </a:schemeClr>
                </a:solidFill>
                <a:latin typeface="Consolas" pitchFamily="49" charset="0"/>
                <a:cs typeface="Consolas" pitchFamily="49" charset="0"/>
              </a:rPr>
              <a:t>double?</a:t>
            </a:r>
            <a:r>
              <a:rPr lang="en-US" sz="3200" dirty="0" smtClean="0">
                <a:solidFill>
                  <a:srgbClr val="EBFFD2"/>
                </a:solidFill>
              </a:rPr>
              <a:t>, </a:t>
            </a:r>
            <a:r>
              <a:rPr lang="en-US" sz="3200" dirty="0">
                <a:solidFill>
                  <a:srgbClr val="EBFFD2"/>
                </a:solidFill>
              </a:rPr>
              <a:t>etc.</a:t>
            </a:r>
          </a:p>
          <a:p>
            <a:pPr>
              <a:lnSpc>
                <a:spcPct val="100000"/>
              </a:lnSpc>
            </a:pPr>
            <a:r>
              <a:rPr lang="en-US" dirty="0">
                <a:solidFill>
                  <a:schemeClr val="accent5">
                    <a:lumMod val="20000"/>
                    <a:lumOff val="80000"/>
                  </a:schemeClr>
                </a:solidFill>
                <a:latin typeface="Consolas" pitchFamily="49" charset="0"/>
                <a:cs typeface="Consolas" pitchFamily="49" charset="0"/>
              </a:rPr>
              <a:t>Nullabe</a:t>
            </a:r>
            <a:r>
              <a:rPr lang="en-US" dirty="0">
                <a:solidFill>
                  <a:schemeClr val="accent5">
                    <a:lumMod val="20000"/>
                    <a:lumOff val="80000"/>
                  </a:schemeClr>
                </a:solidFill>
              </a:rPr>
              <a:t> </a:t>
            </a:r>
            <a:r>
              <a:rPr lang="en-US" dirty="0"/>
              <a:t>type can represent the normal range of values for its underlying value type, plus an additional </a:t>
            </a:r>
            <a:r>
              <a:rPr lang="en-US" dirty="0">
                <a:solidFill>
                  <a:schemeClr val="accent5">
                    <a:lumMod val="20000"/>
                    <a:lumOff val="80000"/>
                  </a:schemeClr>
                </a:solidFill>
                <a:latin typeface="Consolas" pitchFamily="49" charset="0"/>
                <a:cs typeface="Consolas" pitchFamily="49" charset="0"/>
              </a:rPr>
              <a:t>null</a:t>
            </a:r>
            <a:r>
              <a:rPr lang="en-US" dirty="0"/>
              <a:t> </a:t>
            </a:r>
            <a:r>
              <a:rPr lang="en-US" dirty="0" smtClean="0"/>
              <a:t>value</a:t>
            </a:r>
          </a:p>
          <a:p>
            <a:pPr>
              <a:lnSpc>
                <a:spcPct val="100000"/>
              </a:lnSpc>
            </a:pPr>
            <a:r>
              <a:rPr lang="en-US" dirty="0" smtClean="0"/>
              <a:t>Useful when dealing with </a:t>
            </a:r>
            <a:r>
              <a:rPr lang="en-US" dirty="0" smtClean="0">
                <a:solidFill>
                  <a:schemeClr val="accent5">
                    <a:lumMod val="20000"/>
                    <a:lumOff val="80000"/>
                  </a:schemeClr>
                </a:solidFill>
                <a:latin typeface="Consolas" pitchFamily="49" charset="0"/>
                <a:cs typeface="Consolas" pitchFamily="49" charset="0"/>
              </a:rPr>
              <a:t>Databases</a:t>
            </a:r>
            <a:r>
              <a:rPr lang="en-US" dirty="0" smtClean="0"/>
              <a:t> or other structures that have default value </a:t>
            </a:r>
            <a:r>
              <a:rPr lang="en-US" dirty="0" smtClean="0">
                <a:solidFill>
                  <a:schemeClr val="accent5">
                    <a:lumMod val="20000"/>
                    <a:lumOff val="80000"/>
                  </a:schemeClr>
                </a:solidFill>
                <a:latin typeface="Consolas" pitchFamily="49" charset="0"/>
                <a:cs typeface="Consolas" pitchFamily="49" charset="0"/>
              </a:rPr>
              <a:t>null</a:t>
            </a:r>
            <a:endParaRPr lang="en-US"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27412916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914400"/>
          </a:xfrm>
        </p:spPr>
        <p:txBody>
          <a:bodyPr/>
          <a:lstStyle/>
          <a:p>
            <a:r>
              <a:rPr lang="en-US" dirty="0" smtClean="0"/>
              <a:t>Nullable Types – Example</a:t>
            </a:r>
            <a:endParaRPr lang="en-US" dirty="0"/>
          </a:p>
        </p:txBody>
      </p:sp>
      <p:sp>
        <p:nvSpPr>
          <p:cNvPr id="2" name="Content Placeholder 1"/>
          <p:cNvSpPr>
            <a:spLocks noGrp="1"/>
          </p:cNvSpPr>
          <p:nvPr>
            <p:ph idx="1"/>
          </p:nvPr>
        </p:nvSpPr>
        <p:spPr>
          <a:xfrm>
            <a:off x="228600" y="838200"/>
            <a:ext cx="8686800" cy="579646"/>
          </a:xfrm>
        </p:spPr>
        <p:txBody>
          <a:body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Integer</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
        <p:nvSpPr>
          <p:cNvPr id="6" name="Text Placeholder 5"/>
          <p:cNvSpPr>
            <a:spLocks noGrp="1"/>
          </p:cNvSpPr>
          <p:nvPr>
            <p:ph type="body" sz="quarter" idx="10"/>
          </p:nvPr>
        </p:nvSpPr>
        <p:spPr>
          <a:xfrm>
            <a:off x="320040" y="1371600"/>
            <a:ext cx="8458200" cy="1938992"/>
          </a:xfrm>
        </p:spPr>
        <p:txBody>
          <a:bodyPr/>
          <a:lstStyle/>
          <a:p>
            <a:r>
              <a:rPr lang="en-US" sz="2000" dirty="0" smtClean="0"/>
              <a:t>int? someInteger = null;</a:t>
            </a:r>
          </a:p>
          <a:p>
            <a:r>
              <a:rPr lang="en-US" sz="2000" noProof="1" smtClean="0"/>
              <a:t>Console.WriteLine(</a:t>
            </a:r>
          </a:p>
          <a:p>
            <a:r>
              <a:rPr lang="en-US" sz="2000" noProof="1" smtClean="0"/>
              <a:t>  "This is the integer with Null value -&gt; " + someInteger);</a:t>
            </a:r>
          </a:p>
          <a:p>
            <a:r>
              <a:rPr lang="en-US" sz="2000" noProof="1" smtClean="0"/>
              <a:t>someInteger = 5;</a:t>
            </a:r>
            <a:endParaRPr lang="en-US" sz="2000" dirty="0"/>
          </a:p>
          <a:p>
            <a:r>
              <a:rPr lang="en-US" sz="2000" noProof="1"/>
              <a:t>Console.WriteLine</a:t>
            </a:r>
            <a:r>
              <a:rPr lang="en-US" sz="2000" noProof="1" smtClean="0"/>
              <a:t>(</a:t>
            </a:r>
          </a:p>
          <a:p>
            <a:r>
              <a:rPr lang="en-US" sz="2000" noProof="1"/>
              <a:t> </a:t>
            </a:r>
            <a:r>
              <a:rPr lang="en-US" sz="2000" noProof="1" smtClean="0"/>
              <a:t> "This </a:t>
            </a:r>
            <a:r>
              <a:rPr lang="en-US" sz="2000" noProof="1"/>
              <a:t>is the integer </a:t>
            </a:r>
            <a:r>
              <a:rPr lang="en-US" sz="2000" noProof="1" smtClean="0"/>
              <a:t>with </a:t>
            </a:r>
            <a:r>
              <a:rPr lang="en-US" sz="2000" noProof="1"/>
              <a:t>value </a:t>
            </a:r>
            <a:r>
              <a:rPr lang="en-US" sz="2000" noProof="1" smtClean="0"/>
              <a:t>5 -&gt; " +  someInteger);</a:t>
            </a:r>
            <a:endParaRPr lang="en-US" sz="2000" noProof="1"/>
          </a:p>
        </p:txBody>
      </p:sp>
      <p:sp>
        <p:nvSpPr>
          <p:cNvPr id="7" name="Text Placeholder 5"/>
          <p:cNvSpPr txBox="1">
            <a:spLocks/>
          </p:cNvSpPr>
          <p:nvPr/>
        </p:nvSpPr>
        <p:spPr>
          <a:xfrm>
            <a:off x="320040" y="4004608"/>
            <a:ext cx="8458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smtClean="0"/>
              <a:t>double? someDouble = null;</a:t>
            </a:r>
          </a:p>
          <a:p>
            <a:r>
              <a:rPr lang="en-US" sz="2000" noProof="1" smtClean="0"/>
              <a:t>Console.WriteLine(</a:t>
            </a:r>
          </a:p>
          <a:p>
            <a:r>
              <a:rPr lang="en-US" sz="2000" noProof="1" smtClean="0"/>
              <a:t>  "This is the real number with Null value -&gt; " </a:t>
            </a:r>
          </a:p>
          <a:p>
            <a:r>
              <a:rPr lang="en-US" sz="2000" noProof="1" smtClean="0"/>
              <a:t>  + someDouble);</a:t>
            </a:r>
          </a:p>
          <a:p>
            <a:r>
              <a:rPr lang="en-US" sz="2000" noProof="1" smtClean="0"/>
              <a:t>someDouble = 2.5;</a:t>
            </a:r>
          </a:p>
          <a:p>
            <a:r>
              <a:rPr lang="en-US" sz="2000" noProof="1" smtClean="0"/>
              <a:t>Console.WriteLine(</a:t>
            </a:r>
          </a:p>
          <a:p>
            <a:r>
              <a:rPr lang="en-US" sz="2000" noProof="1" smtClean="0"/>
              <a:t>  "This is the real number with value 5 -&gt; " + </a:t>
            </a:r>
          </a:p>
          <a:p>
            <a:r>
              <a:rPr lang="en-US" sz="2000" noProof="1" smtClean="0"/>
              <a:t>  someDouble);</a:t>
            </a:r>
            <a:endParaRPr lang="en-US" sz="2000" noProof="1"/>
          </a:p>
        </p:txBody>
      </p:sp>
      <p:sp>
        <p:nvSpPr>
          <p:cNvPr id="9" name="Content Placeholder 1"/>
          <p:cNvSpPr txBox="1">
            <a:spLocks/>
          </p:cNvSpPr>
          <p:nvPr/>
        </p:nvSpPr>
        <p:spPr>
          <a:xfrm>
            <a:off x="228600" y="3429000"/>
            <a:ext cx="8686800" cy="579646"/>
          </a:xfrm>
          <a:prstGeom prst="rect">
            <a:avLst/>
          </a:prstGeom>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None/>
              <a:tabLst>
                <a:tab pos="282575" algn="l"/>
              </a:tabLst>
              <a:defRPr sz="3000" b="1" kern="1200" baseline="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Double</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7523563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Nullable Types</a:t>
            </a:r>
            <a:endParaRPr lang="en-US" dirty="0"/>
          </a:p>
        </p:txBody>
      </p:sp>
      <p:sp>
        <p:nvSpPr>
          <p:cNvPr id="7" name="Subtitle 6"/>
          <p:cNvSpPr>
            <a:spLocks noGrp="1"/>
          </p:cNvSpPr>
          <p:nvPr>
            <p:ph type="subTitle" idx="1"/>
          </p:nvPr>
        </p:nvSpPr>
        <p:spPr/>
        <p:txBody>
          <a:bodyPr/>
          <a:lstStyle/>
          <a:p>
            <a:r>
              <a:rPr lang="en-US" dirty="0" smtClean="0"/>
              <a:t>Live Demo</a:t>
            </a:r>
            <a:endParaRPr lang="en-US" dirty="0"/>
          </a:p>
        </p:txBody>
      </p:sp>
      <p:sp>
        <p:nvSpPr>
          <p:cNvPr id="5" name="Slide Number Placeholder 4"/>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66</a:t>
            </a:fld>
            <a:endParaRPr lang="en-US" dirty="0"/>
          </a:p>
        </p:txBody>
      </p:sp>
      <p:pic>
        <p:nvPicPr>
          <p:cNvPr id="2050" name="Picture 2"/>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21167" t="9951" r="15472" b="28635"/>
          <a:stretch/>
        </p:blipFill>
        <p:spPr bwMode="auto">
          <a:xfrm rot="1396920">
            <a:off x="697131" y="3962400"/>
            <a:ext cx="3209851" cy="1298369"/>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3548" t="21462" r="5388" b="24712"/>
          <a:stretch/>
        </p:blipFill>
        <p:spPr bwMode="auto">
          <a:xfrm rot="19211750">
            <a:off x="5004661" y="4250842"/>
            <a:ext cx="2922947" cy="981547"/>
          </a:xfrm>
          <a:prstGeom prst="rect">
            <a:avLst/>
          </a:prstGeom>
          <a:noFill/>
          <a:ln>
            <a:noFill/>
          </a:ln>
          <a:effectLst>
            <a:glow rad="1397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28868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4876800"/>
            <a:ext cx="7924800" cy="685800"/>
          </a:xfrm>
        </p:spPr>
        <p:txBody>
          <a:bodyPr/>
          <a:lstStyle/>
          <a:p>
            <a:r>
              <a:rPr lang="en-US" dirty="0" smtClean="0"/>
              <a:t>Dynamic Types in C#</a:t>
            </a:r>
            <a:endParaRPr lang="en-US" dirty="0"/>
          </a:p>
        </p:txBody>
      </p:sp>
      <p:sp>
        <p:nvSpPr>
          <p:cNvPr id="7" name="Subtitle 6"/>
          <p:cNvSpPr>
            <a:spLocks noGrp="1"/>
          </p:cNvSpPr>
          <p:nvPr>
            <p:ph type="subTitle" idx="1"/>
          </p:nvPr>
        </p:nvSpPr>
        <p:spPr>
          <a:xfrm>
            <a:off x="609600" y="5679280"/>
            <a:ext cx="7924800" cy="569120"/>
          </a:xfrm>
        </p:spPr>
        <p:txBody>
          <a:bodyPr/>
          <a:lstStyle/>
          <a:p>
            <a:r>
              <a:rPr lang="en-US" dirty="0" smtClean="0"/>
              <a:t>Types Holding Anything &amp; Evaluated at Runtime</a:t>
            </a:r>
            <a:endParaRPr lang="en-US" dirty="0"/>
          </a:p>
        </p:txBody>
      </p:sp>
      <p:pic>
        <p:nvPicPr>
          <p:cNvPr id="8" name="Picture 2" descr="http://3.bp.blogspot.com/-w9LfeyUvnBE/ULPj_MtpxcI/AAAAAAAACfo/05fusyIMVzw/s1600/blue_wave_of_water-wid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143000"/>
            <a:ext cx="5486400" cy="342900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9642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Dynamic Types</a:t>
            </a:r>
            <a:endParaRPr lang="en-US" dirty="0"/>
          </a:p>
        </p:txBody>
      </p:sp>
      <p:sp>
        <p:nvSpPr>
          <p:cNvPr id="6" name="Content Placeholder 5"/>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rPr>
              <a:t>Dynamic types </a:t>
            </a:r>
            <a:r>
              <a:rPr lang="en-US" dirty="0" smtClean="0"/>
              <a:t>in C# (keyword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dynamic</a:t>
            </a:r>
            <a:r>
              <a:rPr lang="en-US" dirty="0" smtClean="0"/>
              <a:t>)</a:t>
            </a:r>
          </a:p>
          <a:p>
            <a:pPr lvl="1"/>
            <a:r>
              <a:rPr lang="en-US" dirty="0" smtClean="0"/>
              <a:t>Can hold anything (string, number, object, function / method reference)</a:t>
            </a:r>
          </a:p>
          <a:p>
            <a:pPr lvl="1"/>
            <a:r>
              <a:rPr lang="en-US" dirty="0" smtClean="0"/>
              <a:t>Operations evaluated at runtime</a:t>
            </a:r>
          </a:p>
          <a:p>
            <a:pPr lvl="1"/>
            <a:r>
              <a:rPr lang="en-US" dirty="0" smtClean="0"/>
              <a:t>Behave like types in JavaScript / PHP</a:t>
            </a:r>
          </a:p>
        </p:txBody>
      </p:sp>
      <p:sp>
        <p:nvSpPr>
          <p:cNvPr id="7" name="Text Placeholder 5"/>
          <p:cNvSpPr txBox="1">
            <a:spLocks/>
          </p:cNvSpPr>
          <p:nvPr/>
        </p:nvSpPr>
        <p:spPr>
          <a:xfrm>
            <a:off x="640080" y="4191000"/>
            <a:ext cx="7818120"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smtClean="0"/>
              <a:t>dynamic a = 5;</a:t>
            </a:r>
          </a:p>
          <a:p>
            <a:r>
              <a:rPr lang="en-US" sz="2000" noProof="1" smtClean="0"/>
              <a:t>dynamic b = 3;</a:t>
            </a:r>
          </a:p>
          <a:p>
            <a:r>
              <a:rPr lang="en-US" sz="2000" noProof="1" smtClean="0"/>
              <a:t>Console.WriteLine(a + b); // 8 (sum of integers)</a:t>
            </a:r>
          </a:p>
          <a:p>
            <a:pPr>
              <a:spcBef>
                <a:spcPts val="1200"/>
              </a:spcBef>
            </a:pPr>
            <a:r>
              <a:rPr lang="en-US" sz="2000" noProof="1" smtClean="0"/>
              <a:t>a = "5";</a:t>
            </a:r>
          </a:p>
          <a:p>
            <a:r>
              <a:rPr lang="en-US" sz="2000" noProof="1" smtClean="0"/>
              <a:t>b = 3;</a:t>
            </a:r>
          </a:p>
          <a:p>
            <a:r>
              <a:rPr lang="en-US" sz="2000" noProof="1" smtClean="0"/>
              <a:t>Console.WriteLine(a + b); // 53 (string concatenation)</a:t>
            </a:r>
            <a:endParaRPr lang="en-US" sz="2000" noProof="1"/>
          </a:p>
        </p:txBody>
      </p:sp>
    </p:spTree>
    <p:extLst>
      <p:ext uri="{BB962C8B-B14F-4D97-AF65-F5344CB8AC3E}">
        <p14:creationId xmlns:p14="http://schemas.microsoft.com/office/powerpoint/2010/main" val="40461478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5029201"/>
            <a:ext cx="7924800" cy="685800"/>
          </a:xfrm>
        </p:spPr>
        <p:txBody>
          <a:bodyPr/>
          <a:lstStyle/>
          <a:p>
            <a:r>
              <a:rPr lang="en-US" dirty="0" smtClean="0"/>
              <a:t>Dynamic Types</a:t>
            </a:r>
            <a:endParaRPr lang="en-US" dirty="0"/>
          </a:p>
        </p:txBody>
      </p:sp>
      <p:sp>
        <p:nvSpPr>
          <p:cNvPr id="7" name="Subtitle 6"/>
          <p:cNvSpPr>
            <a:spLocks noGrp="1"/>
          </p:cNvSpPr>
          <p:nvPr>
            <p:ph type="subTitle" idx="1"/>
          </p:nvPr>
        </p:nvSpPr>
        <p:spPr>
          <a:xfrm>
            <a:off x="609600" y="5831680"/>
            <a:ext cx="7924800" cy="569120"/>
          </a:xfrm>
        </p:spPr>
        <p:txBody>
          <a:bodyPr/>
          <a:lstStyle/>
          <a:p>
            <a:r>
              <a:rPr lang="en-US" dirty="0" smtClean="0"/>
              <a:t>Live Demo</a:t>
            </a:r>
            <a:endParaRPr lang="en-US" dirty="0"/>
          </a:p>
        </p:txBody>
      </p:sp>
      <p:pic>
        <p:nvPicPr>
          <p:cNvPr id="2" name="Picture 1"/>
          <p:cNvPicPr>
            <a:picLocks noChangeAspect="1"/>
          </p:cNvPicPr>
          <p:nvPr/>
        </p:nvPicPr>
        <p:blipFill>
          <a:blip r:embed="rId2"/>
          <a:stretch>
            <a:fillRect/>
          </a:stretch>
        </p:blipFill>
        <p:spPr>
          <a:xfrm rot="509551">
            <a:off x="2399212" y="1060876"/>
            <a:ext cx="5299234" cy="2958630"/>
          </a:xfrm>
          <a:prstGeom prst="roundRect">
            <a:avLst>
              <a:gd name="adj" fmla="val 1712"/>
            </a:avLst>
          </a:prstGeom>
          <a:scene3d>
            <a:camera prst="perspectiveHeroicExtremeRightFacing">
              <a:rot lat="425556" lon="20438262" rev="595136"/>
            </a:camera>
            <a:lightRig rig="threePt" dir="t"/>
          </a:scene3d>
        </p:spPr>
      </p:pic>
    </p:spTree>
    <p:extLst>
      <p:ext uri="{BB962C8B-B14F-4D97-AF65-F5344CB8AC3E}">
        <p14:creationId xmlns:p14="http://schemas.microsoft.com/office/powerpoint/2010/main" val="2029548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60475" y="1676400"/>
            <a:ext cx="6480175" cy="736600"/>
          </a:xfrm>
        </p:spPr>
        <p:txBody>
          <a:bodyPr/>
          <a:lstStyle/>
          <a:p>
            <a:pPr>
              <a:lnSpc>
                <a:spcPct val="110000"/>
              </a:lnSpc>
            </a:pPr>
            <a:r>
              <a:rPr lang="en-US" dirty="0"/>
              <a:t>Integer Types</a:t>
            </a:r>
            <a:endParaRPr lang="bg-BG" dirty="0"/>
          </a:p>
        </p:txBody>
      </p:sp>
      <p:pic>
        <p:nvPicPr>
          <p:cNvPr id="75777" name="Picture 1" descr="C:\Temp\digits-small.jpg"/>
          <p:cNvPicPr>
            <a:picLocks noChangeAspect="1" noChangeArrowheads="1"/>
          </p:cNvPicPr>
          <p:nvPr/>
        </p:nvPicPr>
        <p:blipFill>
          <a:blip r:embed="rId3" cstate="screen"/>
          <a:srcRect/>
          <a:stretch>
            <a:fillRect/>
          </a:stretch>
        </p:blipFill>
        <p:spPr bwMode="auto">
          <a:xfrm>
            <a:off x="2183653" y="3023235"/>
            <a:ext cx="4700494" cy="2996566"/>
          </a:xfrm>
          <a:prstGeom prst="rect">
            <a:avLst/>
          </a:prstGeom>
          <a:ln>
            <a:noFill/>
          </a:ln>
          <a:effectLst>
            <a:softEdge rad="112500"/>
          </a:effectLst>
        </p:spPr>
      </p:pic>
    </p:spTree>
    <p:extLst>
      <p:ext uri="{BB962C8B-B14F-4D97-AF65-F5344CB8AC3E}">
        <p14:creationId xmlns:p14="http://schemas.microsoft.com/office/powerpoint/2010/main" val="284106846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Primitive Data Types</a:t>
            </a:r>
            <a:br>
              <a:rPr lang="en-US" dirty="0"/>
            </a:br>
            <a:r>
              <a:rPr lang="en-US" dirty="0"/>
              <a:t>and Variables</a:t>
            </a:r>
          </a:p>
        </p:txBody>
      </p:sp>
    </p:spTree>
    <p:extLst>
      <p:ext uri="{BB962C8B-B14F-4D97-AF65-F5344CB8AC3E}">
        <p14:creationId xmlns:p14="http://schemas.microsoft.com/office/powerpoint/2010/main" val="18831385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smtClean="0"/>
              <a:t>Write a program that </a:t>
            </a:r>
            <a:r>
              <a:rPr lang="en-US" sz="2800" dirty="0"/>
              <a:t>safely </a:t>
            </a:r>
            <a:r>
              <a:rPr lang="en-US" sz="2800" dirty="0" smtClean="0"/>
              <a:t>compares </a:t>
            </a:r>
            <a:r>
              <a:rPr lang="en-US" sz="2800" dirty="0"/>
              <a:t>floating-point </a:t>
            </a:r>
            <a:r>
              <a:rPr lang="en-US" sz="2800" dirty="0" smtClean="0"/>
              <a:t>numbers with precision of </a:t>
            </a:r>
            <a:r>
              <a:rPr lang="en-US" sz="2800" dirty="0" smtClean="0">
                <a:solidFill>
                  <a:schemeClr val="accent5">
                    <a:lumMod val="20000"/>
                    <a:lumOff val="80000"/>
                  </a:schemeClr>
                </a:solidFill>
                <a:latin typeface="Consolas" pitchFamily="49" charset="0"/>
                <a:cs typeface="Consolas" pitchFamily="49" charset="0"/>
              </a:rPr>
              <a:t>0.000001</a:t>
            </a:r>
            <a:r>
              <a:rPr lang="en-US" sz="2800" dirty="0" smtClean="0"/>
              <a:t>. Examples:</a:t>
            </a:r>
            <a:br>
              <a:rPr lang="en-US" sz="2800" dirty="0" smtClean="0"/>
            </a:br>
            <a:r>
              <a:rPr lang="en-US" sz="2800" dirty="0" smtClean="0"/>
              <a:t>(5.3 ; 6.01) </a:t>
            </a:r>
            <a:r>
              <a:rPr lang="en-US" sz="2800" dirty="0" smtClean="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Tree>
    <p:extLst>
      <p:ext uri="{BB962C8B-B14F-4D97-AF65-F5344CB8AC3E}">
        <p14:creationId xmlns:p14="http://schemas.microsoft.com/office/powerpoint/2010/main" val="27068379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a:t>
            </a:r>
            <a:r>
              <a:rPr lang="en-US" sz="2800" dirty="0" smtClean="0"/>
              <a:t>254 </a:t>
            </a:r>
            <a:r>
              <a:rPr lang="en-US" sz="2800" dirty="0"/>
              <a:t>in hexadecimal </a:t>
            </a:r>
            <a:r>
              <a:rPr lang="en-US" sz="2800" dirty="0" smtClean="0"/>
              <a:t>format. Use Windows Calculator to find its hexadecimal representation.</a:t>
            </a:r>
            <a:endParaRPr lang="en-US" sz="2800" dirty="0"/>
          </a:p>
          <a:p>
            <a:pPr marL="361950" indent="-361950">
              <a:buFontTx/>
              <a:buAutoNum type="arabicPeriod" startAt="4"/>
            </a:pPr>
            <a:r>
              <a:rPr lang="en-US" sz="2800" dirty="0"/>
              <a:t>Declare a character variable and assign it with the symbol </a:t>
            </a:r>
            <a:r>
              <a:rPr lang="en-US" sz="2800" dirty="0" smtClean="0"/>
              <a:t>that has Unicode code 72. Hint: first use the Windows Calculator to find the hexadecimal representation of 72.</a:t>
            </a:r>
            <a:endParaRPr lang="en-US" sz="2800" dirty="0"/>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spTree>
    <p:extLst>
      <p:ext uri="{BB962C8B-B14F-4D97-AF65-F5344CB8AC3E}">
        <p14:creationId xmlns:p14="http://schemas.microsoft.com/office/powerpoint/2010/main" val="248121785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a:t>
            </a:r>
            <a:r>
              <a:rPr lang="en-US" sz="2800" dirty="0" smtClean="0"/>
              <a:t>variables (mind adding an interval). </a:t>
            </a:r>
            <a:r>
              <a:rPr lang="en-US" sz="2800" dirty="0"/>
              <a:t>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a:t>
            </a:r>
            <a:r>
              <a:rPr lang="en-US" sz="2800" dirty="0" smtClean="0"/>
              <a:t>variable (you </a:t>
            </a:r>
            <a:r>
              <a:rPr lang="en-US" sz="2800" dirty="0"/>
              <a:t>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a:t>
            </a:r>
            <a:r>
              <a:rPr lang="en-US" sz="2800" dirty="0" smtClean="0"/>
              <a:t>ways: with and without using quoted strings.</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73</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41560948"/>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a:t>
            </a:r>
            <a:r>
              <a:rPr lang="en-US" sz="2800" dirty="0" smtClean="0"/>
              <a:t>copyright symbols </a:t>
            </a:r>
            <a:r>
              <a:rPr lang="en-US" sz="2800" dirty="0" smtClean="0">
                <a:solidFill>
                  <a:schemeClr val="accent5">
                    <a:lumMod val="20000"/>
                    <a:lumOff val="80000"/>
                  </a:schemeClr>
                </a:solidFill>
              </a:rPr>
              <a:t>©</a:t>
            </a:r>
            <a:r>
              <a:rPr lang="en-US" sz="2800" dirty="0" smtClean="0"/>
              <a:t>. Use Windows Character Map to find the Unicode code of the </a:t>
            </a:r>
            <a:r>
              <a:rPr lang="en-US" sz="2800" dirty="0" smtClean="0">
                <a:solidFill>
                  <a:schemeClr val="accent5">
                    <a:lumMod val="20000"/>
                    <a:lumOff val="80000"/>
                  </a:schemeClr>
                </a:solidFill>
              </a:rPr>
              <a:t>©</a:t>
            </a:r>
            <a:r>
              <a:rPr lang="en-US" sz="2800" dirty="0" smtClean="0"/>
              <a:t> symbol. Note: the </a:t>
            </a:r>
            <a:r>
              <a:rPr lang="en-US" sz="2800" dirty="0">
                <a:solidFill>
                  <a:schemeClr val="accent5">
                    <a:lumMod val="20000"/>
                    <a:lumOff val="80000"/>
                  </a:schemeClr>
                </a:solidFill>
              </a:rPr>
              <a:t>©</a:t>
            </a:r>
            <a:r>
              <a:rPr lang="en-US" sz="2800" dirty="0"/>
              <a:t> </a:t>
            </a:r>
            <a:r>
              <a:rPr lang="en-US" sz="2800" dirty="0" smtClean="0"/>
              <a:t>symbol may be displayed incorrectly.</a:t>
            </a:r>
            <a:endParaRPr lang="en-US" sz="2800" dirty="0"/>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r>
              <a:rPr lang="en-US" sz="2800" dirty="0" smtClean="0"/>
              <a:t>.</a:t>
            </a:r>
          </a:p>
          <a:p>
            <a:pPr marL="542925" indent="-542925">
              <a:lnSpc>
                <a:spcPts val="3100"/>
              </a:lnSpc>
              <a:spcBef>
                <a:spcPts val="300"/>
              </a:spcBef>
              <a:buFontTx/>
              <a:buAutoNum type="arabicPeriod" startAt="9"/>
            </a:pPr>
            <a:r>
              <a:rPr lang="en-US" sz="2800" dirty="0" smtClean="0"/>
              <a:t>Declare </a:t>
            </a:r>
            <a:r>
              <a:rPr lang="en-US" sz="2800" dirty="0" smtClean="0"/>
              <a:t>two </a:t>
            </a:r>
            <a:r>
              <a:rPr lang="en-US" sz="2800" dirty="0" smtClean="0"/>
              <a:t>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74</a:t>
            </a:fld>
            <a:endParaRPr lang="en-US" dirty="0"/>
          </a:p>
        </p:txBody>
      </p:sp>
    </p:spTree>
    <p:extLst>
      <p:ext uri="{BB962C8B-B14F-4D97-AF65-F5344CB8AC3E}">
        <p14:creationId xmlns:p14="http://schemas.microsoft.com/office/powerpoint/2010/main" val="315864160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a:t>
            </a:r>
            <a:r>
              <a:rPr lang="en-US" dirty="0" smtClean="0"/>
              <a:t>(5)</a:t>
            </a:r>
            <a:endParaRPr lang="en-US" dirty="0"/>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smtClean="0"/>
              <a:t>Create </a:t>
            </a:r>
            <a:r>
              <a:rPr lang="en-US" sz="2800" dirty="0"/>
              <a:t>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smtClean="0"/>
              <a:t>A </a:t>
            </a:r>
            <a:r>
              <a:rPr lang="en-US" sz="2800" dirty="0"/>
              <a:t>bank account has a holder name (first name, middle name and last name), available amount of money (balance), bank name, IBAN, BIC code and </a:t>
            </a:r>
            <a:r>
              <a:rPr lang="en-US" sz="2800" dirty="0" smtClean="0"/>
              <a:t>3 credit card numbers </a:t>
            </a:r>
            <a:r>
              <a:rPr lang="en-US" sz="2800" dirty="0"/>
              <a:t>associated with the account. Declare the variables needed to keep the information for a single bank account using the appropriate data types and descriptive names.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75</a:t>
            </a:fld>
            <a:endParaRPr lang="en-US" dirty="0"/>
          </a:p>
        </p:txBody>
      </p:sp>
    </p:spTree>
    <p:extLst>
      <p:ext uri="{BB962C8B-B14F-4D97-AF65-F5344CB8AC3E}">
        <p14:creationId xmlns:p14="http://schemas.microsoft.com/office/powerpoint/2010/main" val="95493092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What are Integer Types?</a:t>
            </a:r>
            <a:endParaRPr lang="bg-BG"/>
          </a:p>
        </p:txBody>
      </p:sp>
      <p:sp>
        <p:nvSpPr>
          <p:cNvPr id="428035" name="Rectangle 3"/>
          <p:cNvSpPr>
            <a:spLocks noGrp="1" noChangeArrowheads="1"/>
          </p:cNvSpPr>
          <p:nvPr>
            <p:ph idx="1"/>
          </p:nvPr>
        </p:nvSpPr>
        <p:spPr/>
        <p:txBody>
          <a:bodyPr/>
          <a:lstStyle/>
          <a:p>
            <a:r>
              <a:rPr lang="en-US" dirty="0"/>
              <a:t>Integer types:</a:t>
            </a:r>
          </a:p>
          <a:p>
            <a:pPr lvl="1"/>
            <a:r>
              <a:rPr lang="en-US" dirty="0"/>
              <a:t>Represent whole numbers</a:t>
            </a:r>
          </a:p>
          <a:p>
            <a:pPr lvl="1"/>
            <a:r>
              <a:rPr lang="en-US" dirty="0"/>
              <a:t>May be signed or unsigned</a:t>
            </a:r>
          </a:p>
          <a:p>
            <a:pPr lvl="1"/>
            <a:r>
              <a:rPr lang="en-US" dirty="0"/>
              <a:t>Have range of values, depending on the </a:t>
            </a:r>
            <a:r>
              <a:rPr lang="en-US" dirty="0" smtClean="0"/>
              <a:t>size of memory used</a:t>
            </a:r>
            <a:endParaRPr lang="en-US" dirty="0"/>
          </a:p>
          <a:p>
            <a:r>
              <a:rPr lang="en-US" dirty="0"/>
              <a:t>The default value of integer types is:</a:t>
            </a:r>
          </a:p>
          <a:p>
            <a:pPr lvl="1"/>
            <a:r>
              <a:rPr lang="en-US" dirty="0">
                <a:solidFill>
                  <a:schemeClr val="accent5">
                    <a:lumMod val="20000"/>
                    <a:lumOff val="80000"/>
                  </a:schemeClr>
                </a:solidFill>
                <a:latin typeface="Consolas" pitchFamily="49" charset="0"/>
                <a:cs typeface="Consolas" pitchFamily="49" charset="0"/>
              </a:rPr>
              <a:t>0</a:t>
            </a:r>
            <a:r>
              <a:rPr lang="en-US" dirty="0"/>
              <a:t> – for integer types, except</a:t>
            </a:r>
            <a:endParaRPr lang="bg-BG" dirty="0"/>
          </a:p>
          <a:p>
            <a:pPr lvl="1"/>
            <a:r>
              <a:rPr lang="en-US" dirty="0">
                <a:solidFill>
                  <a:schemeClr val="accent5">
                    <a:lumMod val="20000"/>
                    <a:lumOff val="80000"/>
                  </a:schemeClr>
                </a:solidFill>
                <a:latin typeface="Consolas" pitchFamily="49" charset="0"/>
                <a:cs typeface="Consolas" pitchFamily="49" charset="0"/>
              </a:rPr>
              <a:t>0L</a:t>
            </a:r>
            <a:r>
              <a:rPr lang="en-US" dirty="0"/>
              <a:t> – for the </a:t>
            </a:r>
            <a:r>
              <a:rPr lang="en-US" dirty="0">
                <a:solidFill>
                  <a:schemeClr val="accent5">
                    <a:lumMod val="20000"/>
                    <a:lumOff val="80000"/>
                  </a:schemeClr>
                </a:solidFill>
              </a:rPr>
              <a:t>long</a:t>
            </a:r>
            <a:r>
              <a:rPr lang="en-US" dirty="0"/>
              <a:t> type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73730" name="Picture 2" descr="closeup of digits by mkbgeorgi."/>
          <p:cNvPicPr>
            <a:picLocks noChangeAspect="1" noChangeArrowheads="1"/>
          </p:cNvPicPr>
          <p:nvPr/>
        </p:nvPicPr>
        <p:blipFill>
          <a:blip r:embed="rId2" cstate="screen"/>
          <a:srcRect/>
          <a:stretch>
            <a:fillRect/>
          </a:stretch>
        </p:blipFill>
        <p:spPr bwMode="auto">
          <a:xfrm>
            <a:off x="6324600" y="4876800"/>
            <a:ext cx="2438400" cy="1623976"/>
          </a:xfrm>
          <a:prstGeom prst="rect">
            <a:avLst/>
          </a:prstGeom>
          <a:ln>
            <a:noFill/>
          </a:ln>
          <a:effectLst>
            <a:softEdge rad="112500"/>
          </a:effectLst>
        </p:spPr>
      </p:pic>
    </p:spTree>
    <p:extLst>
      <p:ext uri="{BB962C8B-B14F-4D97-AF65-F5344CB8AC3E}">
        <p14:creationId xmlns:p14="http://schemas.microsoft.com/office/powerpoint/2010/main" val="36760180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Integer Types</a:t>
            </a:r>
            <a:endParaRPr lang="bg-BG"/>
          </a:p>
        </p:txBody>
      </p:sp>
      <p:sp>
        <p:nvSpPr>
          <p:cNvPr id="562179" name="Rectangle 3"/>
          <p:cNvSpPr>
            <a:spLocks noGrp="1" noChangeArrowheads="1"/>
          </p:cNvSpPr>
          <p:nvPr>
            <p:ph idx="1"/>
          </p:nvPr>
        </p:nvSpPr>
        <p:spPr/>
        <p:txBody>
          <a:bodyPr/>
          <a:lstStyle/>
          <a:p>
            <a:r>
              <a:rPr lang="en-US" dirty="0"/>
              <a:t>Integer types are:</a:t>
            </a:r>
          </a:p>
          <a:p>
            <a:pPr lvl="1"/>
            <a:r>
              <a:rPr lang="en-US" noProof="1">
                <a:solidFill>
                  <a:schemeClr val="accent5">
                    <a:lumMod val="20000"/>
                    <a:lumOff val="80000"/>
                  </a:schemeClr>
                </a:solidFill>
                <a:latin typeface="Consolas" pitchFamily="49" charset="0"/>
                <a:cs typeface="Consolas" pitchFamily="49" charset="0"/>
              </a:rPr>
              <a:t>sbyte</a:t>
            </a:r>
            <a:r>
              <a:rPr lang="en-US" dirty="0"/>
              <a:t> (-128 to 127): signed 8-bit</a:t>
            </a:r>
          </a:p>
          <a:p>
            <a:pPr lvl="1"/>
            <a:r>
              <a:rPr lang="en-US" dirty="0" smtClean="0">
                <a:solidFill>
                  <a:schemeClr val="accent5">
                    <a:lumMod val="20000"/>
                    <a:lumOff val="80000"/>
                  </a:schemeClr>
                </a:solidFill>
                <a:latin typeface="Consolas" pitchFamily="49" charset="0"/>
                <a:cs typeface="Consolas" pitchFamily="49" charset="0"/>
              </a:rPr>
              <a:t>byte</a:t>
            </a:r>
            <a:r>
              <a:rPr lang="en-US" dirty="0" smtClean="0"/>
              <a:t> </a:t>
            </a:r>
            <a:r>
              <a:rPr lang="en-US" dirty="0"/>
              <a:t>(0 to 255): unsigned 8-bit</a:t>
            </a:r>
          </a:p>
          <a:p>
            <a:pPr lvl="1"/>
            <a:r>
              <a:rPr lang="en-US" dirty="0">
                <a:solidFill>
                  <a:schemeClr val="accent5">
                    <a:lumMod val="20000"/>
                    <a:lumOff val="80000"/>
                  </a:schemeClr>
                </a:solidFill>
                <a:latin typeface="Consolas" pitchFamily="49" charset="0"/>
                <a:cs typeface="Consolas" pitchFamily="49" charset="0"/>
              </a:rPr>
              <a:t>short</a:t>
            </a:r>
            <a:r>
              <a:rPr lang="en-US" dirty="0"/>
              <a:t> (-32,768 to 32,767): signed 16-bit</a:t>
            </a:r>
          </a:p>
          <a:p>
            <a:pPr lvl="1"/>
            <a:r>
              <a:rPr lang="en-US" noProof="1">
                <a:solidFill>
                  <a:schemeClr val="accent5">
                    <a:lumMod val="20000"/>
                    <a:lumOff val="80000"/>
                  </a:schemeClr>
                </a:solidFill>
                <a:latin typeface="Consolas" pitchFamily="49" charset="0"/>
                <a:cs typeface="Consolas" pitchFamily="49" charset="0"/>
              </a:rPr>
              <a:t>ushort</a:t>
            </a:r>
            <a:r>
              <a:rPr lang="en-US" dirty="0"/>
              <a:t> (0 to 65,535): unsigned </a:t>
            </a:r>
            <a:r>
              <a:rPr lang="en-US" dirty="0" smtClean="0"/>
              <a:t>16-bit</a:t>
            </a:r>
          </a:p>
          <a:p>
            <a:pPr lvl="1"/>
            <a:r>
              <a:rPr lang="en-US" noProof="1" smtClean="0">
                <a:solidFill>
                  <a:schemeClr val="accent5">
                    <a:lumMod val="20000"/>
                    <a:lumOff val="80000"/>
                  </a:schemeClr>
                </a:solidFill>
                <a:latin typeface="Consolas" pitchFamily="49" charset="0"/>
                <a:cs typeface="Consolas" pitchFamily="49" charset="0"/>
              </a:rPr>
              <a:t>int</a:t>
            </a:r>
            <a:r>
              <a:rPr lang="en-US" dirty="0" smtClean="0"/>
              <a:t> (-2,147,483,648 to 2,147,483,647): signed 32-bit</a:t>
            </a:r>
          </a:p>
          <a:p>
            <a:pPr lvl="1"/>
            <a:r>
              <a:rPr lang="en-US" noProof="1" smtClean="0">
                <a:solidFill>
                  <a:schemeClr val="accent5">
                    <a:lumMod val="20000"/>
                    <a:lumOff val="80000"/>
                  </a:schemeClr>
                </a:solidFill>
                <a:latin typeface="Consolas" pitchFamily="49" charset="0"/>
                <a:cs typeface="Consolas" pitchFamily="49" charset="0"/>
              </a:rPr>
              <a:t>uint</a:t>
            </a:r>
            <a:r>
              <a:rPr lang="en-US" dirty="0" smtClean="0"/>
              <a:t> (0 to 4,294,967,295): unsigned 32-bit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421017171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TelerikAcademy</Template>
  <TotalTime>159</TotalTime>
  <Words>3411</Words>
  <Application>Microsoft Office PowerPoint</Application>
  <PresentationFormat>On-screen Show (4:3)</PresentationFormat>
  <Paragraphs>590</Paragraphs>
  <Slides>75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Calibri</vt:lpstr>
      <vt:lpstr>Cambria</vt:lpstr>
      <vt:lpstr>Consolas</vt:lpstr>
      <vt:lpstr>Corbel</vt:lpstr>
      <vt:lpstr>HGｺﾞｼｯｸM</vt:lpstr>
      <vt:lpstr>Wingdings</vt:lpstr>
      <vt:lpstr>Wingdings 2</vt:lpstr>
      <vt:lpstr>TelerikAcademy</vt:lpstr>
      <vt:lpstr>Primitive Data Types and Variables</vt:lpstr>
      <vt:lpstr>Table of Contents</vt:lpstr>
      <vt:lpstr>Primitive Data Types</vt:lpstr>
      <vt:lpstr>How Computing Works?</vt:lpstr>
      <vt:lpstr>What Is a Data Type?</vt:lpstr>
      <vt:lpstr>Data Type Characteristics</vt:lpstr>
      <vt:lpstr>Integer Types</vt:lpstr>
      <vt:lpstr>What are Integer Types?</vt:lpstr>
      <vt:lpstr>Integer Types</vt:lpstr>
      <vt:lpstr>Integer Types (2)</vt:lpstr>
      <vt:lpstr>Measuring Time – Example</vt:lpstr>
      <vt:lpstr>Integer Types</vt:lpstr>
      <vt:lpstr>Floating-Point and Decimal Floating-Point Types</vt:lpstr>
      <vt:lpstr>What are Floating-Point Types?</vt:lpstr>
      <vt:lpstr>Floating-Point Types</vt:lpstr>
      <vt:lpstr>PI Precision – Example</vt:lpstr>
      <vt:lpstr>Abnormalities in the Floating-Point Calculations</vt:lpstr>
      <vt:lpstr>Decimal Floating-Point Types</vt:lpstr>
      <vt:lpstr>Floating-Point and Decimal Floating-Point Types</vt:lpstr>
      <vt:lpstr>Boolean Type</vt:lpstr>
      <vt:lpstr>The Boolean Data Type</vt:lpstr>
      <vt:lpstr>Boolean Values – Example</vt:lpstr>
      <vt:lpstr>Boolean Type</vt:lpstr>
      <vt:lpstr>Character Type</vt:lpstr>
      <vt:lpstr>The Character Data Type</vt:lpstr>
      <vt:lpstr>Characters and Codes</vt:lpstr>
      <vt:lpstr>Character Type</vt:lpstr>
      <vt:lpstr>String Type</vt:lpstr>
      <vt:lpstr>The String Data Type</vt:lpstr>
      <vt:lpstr>Saying Hello – Example</vt:lpstr>
      <vt:lpstr>String Type</vt:lpstr>
      <vt:lpstr>Object Type</vt:lpstr>
      <vt:lpstr>The Object Type</vt:lpstr>
      <vt:lpstr>Using Objects</vt:lpstr>
      <vt:lpstr>Objects</vt:lpstr>
      <vt:lpstr>Introducing Variables</vt:lpstr>
      <vt:lpstr>What Is a Variable?</vt:lpstr>
      <vt:lpstr>Variable Characteristics</vt:lpstr>
      <vt:lpstr>Declaring And Using Variables</vt:lpstr>
      <vt:lpstr>Declaring Variables</vt:lpstr>
      <vt:lpstr>Identifiers</vt:lpstr>
      <vt:lpstr>Identifiers (2)</vt:lpstr>
      <vt:lpstr>Identifiers – Examples</vt:lpstr>
      <vt:lpstr>Assigning Values To Variables</vt:lpstr>
      <vt:lpstr>Assigning Values</vt:lpstr>
      <vt:lpstr>Assigning Values – Examples</vt:lpstr>
      <vt:lpstr>Initializing Variables</vt:lpstr>
      <vt:lpstr>Initialization – Examples</vt:lpstr>
      <vt:lpstr>Assigning and Initializing Variables</vt:lpstr>
      <vt:lpstr>Literals</vt:lpstr>
      <vt:lpstr>What are Literals?</vt:lpstr>
      <vt:lpstr>Boolean and Integer Literals</vt:lpstr>
      <vt:lpstr>Integer Literals</vt:lpstr>
      <vt:lpstr>Integer Literals – Example</vt:lpstr>
      <vt:lpstr>Real Literals</vt:lpstr>
      <vt:lpstr>Real Literals – Example</vt:lpstr>
      <vt:lpstr>Character Literals</vt:lpstr>
      <vt:lpstr>Escaping Sequences</vt:lpstr>
      <vt:lpstr>Character Literals – Example</vt:lpstr>
      <vt:lpstr>String Literals</vt:lpstr>
      <vt:lpstr>String Literals – Example</vt:lpstr>
      <vt:lpstr>String Literals</vt:lpstr>
      <vt:lpstr>Nullable Types</vt:lpstr>
      <vt:lpstr>Nullable Types</vt:lpstr>
      <vt:lpstr>Nullable Types – Example</vt:lpstr>
      <vt:lpstr>Nullable Types</vt:lpstr>
      <vt:lpstr>Dynamic Types in C#</vt:lpstr>
      <vt:lpstr>Dynamic Types</vt:lpstr>
      <vt:lpstr>Dynamic Types</vt:lpstr>
      <vt:lpstr>Primitive Data Types and Variables</vt:lpstr>
      <vt:lpstr>Exercises</vt:lpstr>
      <vt:lpstr>Exercises (2)</vt:lpstr>
      <vt:lpstr>Exercises (3)</vt:lpstr>
      <vt:lpstr>Exercises (4)</vt:lpstr>
      <vt:lpstr>Exercises (5)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creator>Ivaylo Kenov</dc:creator>
  <cp:lastModifiedBy>Evlogi Hristov</cp:lastModifiedBy>
  <cp:revision>31</cp:revision>
  <dcterms:created xsi:type="dcterms:W3CDTF">2013-10-31T14:36:04Z</dcterms:created>
  <dcterms:modified xsi:type="dcterms:W3CDTF">2014-10-14T09:58:52Z</dcterms:modified>
</cp:coreProperties>
</file>