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0"/>
  </p:notesMasterIdLst>
  <p:sldIdLst>
    <p:sldId id="256" r:id="rId2"/>
    <p:sldId id="258" r:id="rId3"/>
    <p:sldId id="257" r:id="rId4"/>
    <p:sldId id="259" r:id="rId5"/>
    <p:sldId id="260" r:id="rId6"/>
    <p:sldId id="263" r:id="rId7"/>
    <p:sldId id="264" r:id="rId8"/>
    <p:sldId id="265" r:id="rId9"/>
    <p:sldId id="270" r:id="rId10"/>
    <p:sldId id="271" r:id="rId11"/>
    <p:sldId id="273" r:id="rId12"/>
    <p:sldId id="275" r:id="rId13"/>
    <p:sldId id="277" r:id="rId14"/>
    <p:sldId id="276" r:id="rId15"/>
    <p:sldId id="267" r:id="rId16"/>
    <p:sldId id="278" r:id="rId17"/>
    <p:sldId id="272" r:id="rId18"/>
    <p:sldId id="274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0608" autoAdjust="0"/>
  </p:normalViewPr>
  <p:slideViewPr>
    <p:cSldViewPr>
      <p:cViewPr varScale="1">
        <p:scale>
          <a:sx n="69" d="100"/>
          <a:sy n="69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BAB2E-DF82-449C-B58E-AD5C6B7B5F98}" type="datetimeFigureOut">
              <a:rPr lang="zh-CN" altLang="en-US" smtClean="0"/>
              <a:pPr/>
              <a:t>2012/03/17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23B3-F640-488A-9D37-222D0628F7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94263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topicnews.aspx?tid=13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topicnews.aspx?tid=13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topicnews.aspx?tid=13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topicnews.aspx?tid=13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topicnews.aspx?tid=13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HDFS</a:t>
            </a:r>
            <a:r>
              <a:rPr lang="zh-CN" altLang="en-US" dirty="0" smtClean="0"/>
              <a:t>并非是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唯一支持的文件系统，它还支持</a:t>
            </a:r>
            <a:r>
              <a:rPr lang="en-US" altLang="zh-CN" dirty="0" smtClean="0"/>
              <a:t>amazon S3</a:t>
            </a:r>
            <a:r>
              <a:rPr lang="zh-CN" altLang="en-US" dirty="0" smtClean="0"/>
              <a:t>等等。更多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相关信息见</a:t>
            </a:r>
            <a:r>
              <a:rPr lang="en-US" altLang="zh-CN" dirty="0" smtClean="0">
                <a:hlinkClick r:id="rId3" action="ppaction://hlinkfile"/>
              </a:rPr>
              <a:t>Hadoop</a:t>
            </a:r>
            <a:r>
              <a:rPr lang="zh-CN" altLang="en-US" dirty="0" smtClean="0"/>
              <a:t> 专题页面 </a:t>
            </a:r>
            <a:r>
              <a:rPr lang="en-US" altLang="zh-CN" dirty="0" smtClean="0">
                <a:hlinkClick r:id="rId3" action="ppaction://hlinkfile" tooltip="Hadoop"/>
              </a:rPr>
              <a:t>http://www.linuxidc.com/topicnews.aspx?tid=13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23B3-F640-488A-9D37-222D0628F78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70234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由于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的文档很缺，建议从</a:t>
            </a:r>
            <a:r>
              <a:rPr lang="en-US" altLang="zh-CN" dirty="0" err="1" smtClean="0"/>
              <a:t>google</a:t>
            </a:r>
            <a:r>
              <a:rPr lang="zh-CN" altLang="en-US" dirty="0" smtClean="0"/>
              <a:t>的这两篇论文开始读。</a:t>
            </a:r>
            <a:r>
              <a:rPr lang="en-US" altLang="zh-CN" dirty="0" smtClean="0"/>
              <a:t>GFS</a:t>
            </a:r>
            <a:r>
              <a:rPr lang="zh-CN" altLang="en-US" dirty="0" smtClean="0"/>
              <a:t>有两个：</a:t>
            </a:r>
            <a:r>
              <a:rPr lang="en-US" altLang="zh-CN" dirty="0" smtClean="0"/>
              <a:t>red hat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Global File System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Google</a:t>
            </a:r>
            <a:r>
              <a:rPr lang="en-US" altLang="zh-CN" baseline="0" dirty="0" smtClean="0"/>
              <a:t> File System</a:t>
            </a:r>
            <a:r>
              <a:rPr lang="zh-CN" altLang="en-US" baseline="0" dirty="0" smtClean="0"/>
              <a:t>。不要搞混。</a:t>
            </a:r>
            <a:endParaRPr lang="zh-CN" altLang="en-US" dirty="0" smtClean="0"/>
          </a:p>
          <a:p>
            <a:r>
              <a:rPr lang="zh-CN" altLang="en-US" dirty="0" smtClean="0"/>
              <a:t>更多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相关信息见</a:t>
            </a:r>
            <a:r>
              <a:rPr lang="en-US" altLang="zh-CN" dirty="0" smtClean="0">
                <a:hlinkClick r:id="rId3" action="ppaction://hlinkfile"/>
              </a:rPr>
              <a:t>Hadoop</a:t>
            </a:r>
            <a:r>
              <a:rPr lang="zh-CN" altLang="en-US" dirty="0" smtClean="0"/>
              <a:t> 专题页面 </a:t>
            </a:r>
            <a:r>
              <a:rPr lang="en-US" altLang="zh-CN" dirty="0" smtClean="0">
                <a:hlinkClick r:id="rId3" action="ppaction://hlinkfile" tooltip="Hadoop"/>
              </a:rPr>
              <a:t>http://www.linuxidc.com/topicnews.aspx?tid=13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23B3-F640-488A-9D37-222D0628F78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55267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更多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相关信息见</a:t>
            </a:r>
            <a:r>
              <a:rPr lang="en-US" altLang="zh-CN" dirty="0" smtClean="0">
                <a:hlinkClick r:id="rId3" action="ppaction://hlinkfile"/>
              </a:rPr>
              <a:t>Hadoop</a:t>
            </a:r>
            <a:r>
              <a:rPr lang="zh-CN" altLang="en-US" dirty="0" smtClean="0"/>
              <a:t> 专题页面 </a:t>
            </a:r>
            <a:r>
              <a:rPr lang="en-US" altLang="zh-CN" dirty="0" smtClean="0">
                <a:hlinkClick r:id="rId3" action="ppaction://hlinkfile" tooltip="Hadoop"/>
              </a:rPr>
              <a:t>http://www.linuxidc.com/topicnews.aspx?tid=13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23B3-F640-488A-9D37-222D0628F78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25055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Modest number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not</a:t>
            </a:r>
            <a:r>
              <a:rPr lang="en-US" altLang="zh-CN" baseline="0" dirty="0" smtClean="0"/>
              <a:t> very great </a:t>
            </a:r>
            <a:r>
              <a:rPr lang="en-US" altLang="zh-CN" dirty="0" smtClean="0"/>
              <a:t>number  </a:t>
            </a:r>
            <a:r>
              <a:rPr lang="zh-CN" altLang="en-US" dirty="0" smtClean="0"/>
              <a:t>更多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相关信息见</a:t>
            </a:r>
            <a:r>
              <a:rPr lang="en-US" altLang="zh-CN" dirty="0" smtClean="0">
                <a:hlinkClick r:id="rId3" action="ppaction://hlinkfile"/>
              </a:rPr>
              <a:t>Hadoop</a:t>
            </a:r>
            <a:r>
              <a:rPr lang="zh-CN" altLang="en-US" dirty="0" smtClean="0"/>
              <a:t> 专题页面 </a:t>
            </a:r>
            <a:r>
              <a:rPr lang="en-US" altLang="zh-CN" dirty="0" smtClean="0">
                <a:hlinkClick r:id="rId3" action="ppaction://hlinkfile" tooltip="Hadoop"/>
              </a:rPr>
              <a:t>http://www.linuxidc.com/topicnews.aspx?tid=13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23B3-F640-488A-9D37-222D0628F78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72650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换我自己文件夹里的图做讲解，这个太小了。更多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相关信息见</a:t>
            </a:r>
            <a:r>
              <a:rPr lang="en-US" altLang="zh-CN" dirty="0" smtClean="0">
                <a:hlinkClick r:id="rId3" action="ppaction://hlinkfile"/>
              </a:rPr>
              <a:t>Hadoop</a:t>
            </a:r>
            <a:r>
              <a:rPr lang="zh-CN" altLang="en-US" dirty="0" smtClean="0"/>
              <a:t> 专题页面 </a:t>
            </a:r>
            <a:r>
              <a:rPr lang="en-US" altLang="zh-CN" dirty="0" smtClean="0">
                <a:hlinkClick r:id="rId3" action="ppaction://hlinkfile" tooltip="Hadoop"/>
              </a:rPr>
              <a:t>http://www.linuxidc.com/topicnews.aspx?tid=13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23B3-F640-488A-9D37-222D0628F78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29228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存</a:t>
            </a:r>
            <a:r>
              <a:rPr lang="en-US" altLang="zh-CN" dirty="0" smtClean="0"/>
              <a:t>3</a:t>
            </a:r>
            <a:r>
              <a:rPr lang="zh-CN" altLang="en-US" dirty="0" smtClean="0"/>
              <a:t>份浪费硬盘吗？  和</a:t>
            </a:r>
            <a:r>
              <a:rPr lang="en-US" altLang="zh-CN" dirty="0" smtClean="0"/>
              <a:t>raid1</a:t>
            </a:r>
            <a:r>
              <a:rPr lang="zh-CN" altLang="en-US" dirty="0" smtClean="0"/>
              <a:t>比，可靠性更高。如果觉得浪费，那么可以对单个文件单独设置。这是</a:t>
            </a:r>
            <a:r>
              <a:rPr lang="en-US" altLang="zh-CN" dirty="0" smtClean="0"/>
              <a:t>raid</a:t>
            </a:r>
            <a:r>
              <a:rPr lang="zh-CN" altLang="en-US" dirty="0" smtClean="0"/>
              <a:t>做不到的。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23B3-F640-488A-9D37-222D0628F78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36106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简单罗列，后面详细讲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23B3-F640-488A-9D37-222D0628F78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2454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2012/03/17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2012/03/17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2012/03/17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2012/03/17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2012/03/17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2012/03/17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2012/03/17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2012/03/17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2012/03/17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2012/03/17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2012/03/17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2012/03/17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uxidc.com/topicnews.aspx?tid=13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hadoop.apache.org/common/docs/current/file_system_shell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uxidc.com/topicnews.aspx?tid=13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topicnews.aspx?tid=1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uxidc.com/topicnews.aspx?tid=13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Hadoop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更多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相关信息见</a:t>
            </a:r>
            <a:r>
              <a:rPr lang="en-US" altLang="zh-CN" dirty="0" smtClean="0">
                <a:hlinkClick r:id="rId2" action="ppaction://hlinkfile"/>
              </a:rPr>
              <a:t>Hadoop</a:t>
            </a:r>
            <a:r>
              <a:rPr lang="zh-CN" altLang="en-US" dirty="0" smtClean="0"/>
              <a:t> 专题页面 </a:t>
            </a:r>
            <a:r>
              <a:rPr lang="en-US" altLang="zh-CN" dirty="0" smtClean="0">
                <a:hlinkClick r:id="rId2" action="ppaction://hlinkfile" tooltip="Hadoop"/>
              </a:rPr>
              <a:t>http://www.linuxidc.com/topicnews.aspx?tid=13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16995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HDFS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命令行</a:t>
            </a:r>
            <a:endParaRPr lang="en-US" altLang="zh-CN" dirty="0" smtClean="0"/>
          </a:p>
          <a:p>
            <a:r>
              <a:rPr lang="en-US" altLang="zh-CN" dirty="0" smtClean="0"/>
              <a:t>Java API</a:t>
            </a:r>
          </a:p>
          <a:p>
            <a:r>
              <a:rPr lang="en-US" altLang="zh-CN" dirty="0"/>
              <a:t>C</a:t>
            </a:r>
            <a:r>
              <a:rPr lang="en-US" altLang="zh-CN" dirty="0" smtClean="0"/>
              <a:t>++ JNI</a:t>
            </a:r>
          </a:p>
          <a:p>
            <a:r>
              <a:rPr lang="en-US" altLang="zh-CN" dirty="0" smtClean="0"/>
              <a:t>Proxy server</a:t>
            </a:r>
          </a:p>
          <a:p>
            <a:r>
              <a:rPr lang="zh-CN" altLang="en-US" dirty="0"/>
              <a:t>或者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的新协议，自己实现一套</a:t>
            </a:r>
            <a:endParaRPr lang="en-US" altLang="zh-CN" dirty="0" smtClean="0"/>
          </a:p>
          <a:p>
            <a:r>
              <a:rPr lang="zh-CN" altLang="en-US" dirty="0"/>
              <a:t>或者使用更高级的</a:t>
            </a:r>
            <a:r>
              <a:rPr lang="zh-CN" altLang="en-US" dirty="0" smtClean="0"/>
              <a:t>接口：</a:t>
            </a:r>
            <a:r>
              <a:rPr lang="en-US" altLang="zh-CN" dirty="0" err="1" smtClean="0"/>
              <a:t>BigTable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Flume</a:t>
            </a:r>
            <a:r>
              <a:rPr lang="zh-CN" altLang="en-US" dirty="0" smtClean="0"/>
              <a:t>等等。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每个文件可单独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replica</a:t>
            </a:r>
            <a:r>
              <a:rPr lang="zh-CN" altLang="en-US" dirty="0" smtClean="0"/>
              <a:t>参数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7572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HDFS</a:t>
            </a:r>
            <a:r>
              <a:rPr lang="zh-CN" altLang="en-US" dirty="0" smtClean="0"/>
              <a:t>命令行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bin/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  </a:t>
            </a:r>
            <a:r>
              <a:rPr lang="en-US" altLang="zh-CN" dirty="0" err="1"/>
              <a:t>dfs</a:t>
            </a:r>
            <a:r>
              <a:rPr lang="en-US" altLang="zh-CN" dirty="0"/>
              <a:t> -</a:t>
            </a:r>
            <a:r>
              <a:rPr lang="en-US" altLang="zh-CN" dirty="0" err="1"/>
              <a:t>ls</a:t>
            </a:r>
            <a:r>
              <a:rPr lang="en-US" altLang="zh-CN" dirty="0"/>
              <a:t> </a:t>
            </a:r>
            <a:r>
              <a:rPr lang="en-US" altLang="zh-CN" dirty="0" smtClean="0"/>
              <a:t>/</a:t>
            </a:r>
          </a:p>
          <a:p>
            <a:pPr marL="0" indent="0">
              <a:buNone/>
            </a:pPr>
            <a:r>
              <a:rPr lang="en-US" altLang="zh-CN" sz="1800" dirty="0"/>
              <a:t>Found 5 items</a:t>
            </a:r>
          </a:p>
          <a:p>
            <a:pPr marL="0" indent="0">
              <a:buNone/>
            </a:pPr>
            <a:r>
              <a:rPr lang="en-US" altLang="zh-CN" sz="1800" dirty="0" err="1"/>
              <a:t>drwxr</a:t>
            </a:r>
            <a:r>
              <a:rPr lang="en-US" altLang="zh-CN" sz="1800" dirty="0"/>
              <a:t>-</a:t>
            </a:r>
            <a:r>
              <a:rPr lang="en-US" altLang="zh-CN" sz="1800" dirty="0" err="1"/>
              <a:t>xr</a:t>
            </a:r>
            <a:r>
              <a:rPr lang="en-US" altLang="zh-CN" sz="1800" dirty="0"/>
              <a:t>-x   - </a:t>
            </a:r>
            <a:r>
              <a:rPr lang="en-US" altLang="zh-CN" sz="1800" dirty="0" err="1"/>
              <a:t>changming</a:t>
            </a:r>
            <a:r>
              <a:rPr lang="en-US" altLang="zh-CN" sz="1800" dirty="0"/>
              <a:t> </a:t>
            </a:r>
            <a:r>
              <a:rPr lang="en-US" altLang="zh-CN" sz="1800" dirty="0" err="1"/>
              <a:t>supergroup</a:t>
            </a:r>
            <a:r>
              <a:rPr lang="en-US" altLang="zh-CN" sz="1800" dirty="0"/>
              <a:t>          0 2012-02-13 23:44 /home</a:t>
            </a:r>
          </a:p>
          <a:p>
            <a:pPr marL="0" indent="0">
              <a:buNone/>
            </a:pPr>
            <a:r>
              <a:rPr lang="en-US" altLang="zh-CN" sz="1800" dirty="0" err="1"/>
              <a:t>drwxrwxrwx</a:t>
            </a:r>
            <a:r>
              <a:rPr lang="en-US" altLang="zh-CN" sz="1800" dirty="0"/>
              <a:t>   - </a:t>
            </a:r>
            <a:r>
              <a:rPr lang="en-US" altLang="zh-CN" sz="1800" dirty="0" err="1"/>
              <a:t>changming</a:t>
            </a:r>
            <a:r>
              <a:rPr lang="en-US" altLang="zh-CN" sz="1800" dirty="0"/>
              <a:t> </a:t>
            </a:r>
            <a:r>
              <a:rPr lang="en-US" altLang="zh-CN" sz="1800" dirty="0" err="1"/>
              <a:t>supergroup</a:t>
            </a:r>
            <a:r>
              <a:rPr lang="en-US" altLang="zh-CN" sz="1800" dirty="0"/>
              <a:t>          0 2012-02-21 14:24 /</a:t>
            </a:r>
            <a:r>
              <a:rPr lang="en-US" altLang="zh-CN" sz="1800" dirty="0" err="1"/>
              <a:t>hypertable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err="1"/>
              <a:t>drwxr</a:t>
            </a:r>
            <a:r>
              <a:rPr lang="en-US" altLang="zh-CN" sz="1800" dirty="0"/>
              <a:t>-</a:t>
            </a:r>
            <a:r>
              <a:rPr lang="en-US" altLang="zh-CN" sz="1800" dirty="0" err="1"/>
              <a:t>xr</a:t>
            </a:r>
            <a:r>
              <a:rPr lang="en-US" altLang="zh-CN" sz="1800" dirty="0"/>
              <a:t>-x   - cm        </a:t>
            </a:r>
            <a:r>
              <a:rPr lang="en-US" altLang="zh-CN" sz="1800" dirty="0" err="1"/>
              <a:t>supergroup</a:t>
            </a:r>
            <a:r>
              <a:rPr lang="en-US" altLang="zh-CN" sz="1800" dirty="0"/>
              <a:t>          0 2012-02-20 17:57 /</a:t>
            </a:r>
            <a:r>
              <a:rPr lang="en-US" altLang="zh-CN" sz="1800" dirty="0" err="1"/>
              <a:t>testhello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err="1"/>
              <a:t>drwxrwxrwx</a:t>
            </a:r>
            <a:r>
              <a:rPr lang="en-US" altLang="zh-CN" sz="1800" dirty="0"/>
              <a:t>   - </a:t>
            </a:r>
            <a:r>
              <a:rPr lang="en-US" altLang="zh-CN" sz="1800" dirty="0" err="1"/>
              <a:t>changming</a:t>
            </a:r>
            <a:r>
              <a:rPr lang="en-US" altLang="zh-CN" sz="1800" dirty="0"/>
              <a:t> </a:t>
            </a:r>
            <a:r>
              <a:rPr lang="en-US" altLang="zh-CN" sz="1800" dirty="0" err="1"/>
              <a:t>supergroup</a:t>
            </a:r>
            <a:r>
              <a:rPr lang="en-US" altLang="zh-CN" sz="1800" dirty="0"/>
              <a:t>          0 2012-02-24 13:44 /</a:t>
            </a:r>
            <a:r>
              <a:rPr lang="en-US" altLang="zh-CN" sz="1800" dirty="0" err="1"/>
              <a:t>tmp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err="1"/>
              <a:t>drwxr</a:t>
            </a:r>
            <a:r>
              <a:rPr lang="en-US" altLang="zh-CN" sz="1800" dirty="0"/>
              <a:t>-</a:t>
            </a:r>
            <a:r>
              <a:rPr lang="en-US" altLang="zh-CN" sz="1800" dirty="0" err="1"/>
              <a:t>xr</a:t>
            </a:r>
            <a:r>
              <a:rPr lang="en-US" altLang="zh-CN" sz="1800" dirty="0"/>
              <a:t>-x   - </a:t>
            </a:r>
            <a:r>
              <a:rPr lang="en-US" altLang="zh-CN" sz="1800" dirty="0" err="1"/>
              <a:t>changming</a:t>
            </a:r>
            <a:r>
              <a:rPr lang="en-US" altLang="zh-CN" sz="1800" dirty="0"/>
              <a:t> </a:t>
            </a:r>
            <a:r>
              <a:rPr lang="en-US" altLang="zh-CN" sz="1800" dirty="0" err="1"/>
              <a:t>supergroup</a:t>
            </a:r>
            <a:r>
              <a:rPr lang="en-US" altLang="zh-CN" sz="1800" dirty="0"/>
              <a:t>          0 2012-02-22 19:23 /</a:t>
            </a:r>
            <a:r>
              <a:rPr lang="en-US" altLang="zh-CN" sz="1800" dirty="0" smtClean="0"/>
              <a:t>user</a:t>
            </a:r>
          </a:p>
          <a:p>
            <a:pPr marL="0" indent="0">
              <a:buNone/>
            </a:pPr>
            <a:r>
              <a:rPr lang="zh-CN" altLang="en-US" sz="1800" dirty="0"/>
              <a:t>类似</a:t>
            </a:r>
            <a:r>
              <a:rPr lang="zh-CN" altLang="en-US" sz="1800" dirty="0" smtClean="0"/>
              <a:t>的命令还有</a:t>
            </a:r>
            <a:r>
              <a:rPr lang="en-US" altLang="zh-CN" sz="1800" dirty="0" err="1" smtClean="0"/>
              <a:t>mkdir</a:t>
            </a:r>
            <a:r>
              <a:rPr lang="zh-CN" altLang="en-US" sz="1800" dirty="0" smtClean="0"/>
              <a:t>、</a:t>
            </a:r>
            <a:r>
              <a:rPr lang="en-US" altLang="zh-CN" sz="1800" dirty="0" err="1" smtClean="0"/>
              <a:t>rmdir</a:t>
            </a:r>
            <a:r>
              <a:rPr lang="zh-CN" altLang="en-US" sz="1800" dirty="0" smtClean="0"/>
              <a:t>、</a:t>
            </a:r>
            <a:r>
              <a:rPr lang="en-US" altLang="zh-CN" sz="1800" dirty="0" err="1" smtClean="0"/>
              <a:t>chown</a:t>
            </a:r>
            <a:r>
              <a:rPr lang="zh-CN" altLang="en-US" sz="1800" dirty="0" smtClean="0"/>
              <a:t>、</a:t>
            </a:r>
            <a:r>
              <a:rPr lang="en-US" altLang="zh-CN" sz="1800" dirty="0" err="1" smtClean="0"/>
              <a:t>chmod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cat</a:t>
            </a:r>
            <a:r>
              <a:rPr lang="zh-CN" altLang="en-US" sz="1800" dirty="0" smtClean="0"/>
              <a:t>、</a:t>
            </a:r>
            <a:r>
              <a:rPr lang="en-US" altLang="zh-CN" sz="1800" dirty="0" err="1" smtClean="0"/>
              <a:t>copyFromLocal</a:t>
            </a:r>
            <a:r>
              <a:rPr lang="zh-CN" altLang="en-US" sz="1800" dirty="0" smtClean="0"/>
              <a:t>、</a:t>
            </a:r>
            <a:r>
              <a:rPr lang="en-US" altLang="zh-CN" sz="1800" dirty="0" err="1" smtClean="0"/>
              <a:t>copyToLocal</a:t>
            </a:r>
            <a:r>
              <a:rPr lang="zh-CN" altLang="en-US" sz="1800" dirty="0" smtClean="0"/>
              <a:t>等等。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具体请参见：</a:t>
            </a:r>
            <a:r>
              <a:rPr lang="en-US" altLang="zh-CN" dirty="0">
                <a:hlinkClick r:id="rId2"/>
              </a:rPr>
              <a:t> http://hadoop.apache.org/common/docs/current/file_system_shell.html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18676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HDFS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JAVA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Configuration </a:t>
            </a:r>
            <a:r>
              <a:rPr lang="en-US" altLang="zh-CN" dirty="0" err="1"/>
              <a:t>conf</a:t>
            </a:r>
            <a:r>
              <a:rPr lang="en-US" altLang="zh-CN" dirty="0"/>
              <a:t> = new Configuration</a:t>
            </a:r>
            <a:r>
              <a:rPr lang="en-US" altLang="zh-CN" dirty="0" smtClean="0"/>
              <a:t>();</a:t>
            </a:r>
          </a:p>
          <a:p>
            <a:r>
              <a:rPr lang="en-US" altLang="zh-CN" dirty="0" err="1"/>
              <a:t>FileSystem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= </a:t>
            </a:r>
            <a:r>
              <a:rPr lang="en-US" altLang="zh-CN" dirty="0" err="1"/>
              <a:t>FileSystem.get</a:t>
            </a:r>
            <a:r>
              <a:rPr lang="en-US" altLang="zh-CN" dirty="0"/>
              <a:t>(</a:t>
            </a:r>
            <a:r>
              <a:rPr lang="en-US" altLang="zh-CN" dirty="0" err="1"/>
              <a:t>conf</a:t>
            </a:r>
            <a:r>
              <a:rPr lang="en-US" altLang="zh-CN" dirty="0" smtClean="0"/>
              <a:t>);</a:t>
            </a:r>
          </a:p>
          <a:p>
            <a:r>
              <a:rPr lang="en-US" altLang="zh-CN" dirty="0"/>
              <a:t>Path </a:t>
            </a:r>
            <a:r>
              <a:rPr lang="en-US" altLang="zh-CN" dirty="0" err="1"/>
              <a:t>filenamePath</a:t>
            </a:r>
            <a:r>
              <a:rPr lang="en-US" altLang="zh-CN" dirty="0"/>
              <a:t> = new </a:t>
            </a:r>
            <a:r>
              <a:rPr lang="en-US" altLang="zh-CN" dirty="0" smtClean="0"/>
              <a:t>Path(“my test file”);</a:t>
            </a:r>
          </a:p>
          <a:p>
            <a:r>
              <a:rPr lang="en-US" altLang="zh-CN" dirty="0" err="1"/>
              <a:t>FSDataOutputStream</a:t>
            </a:r>
            <a:r>
              <a:rPr lang="en-US" altLang="zh-CN" dirty="0"/>
              <a:t> out = </a:t>
            </a:r>
            <a:r>
              <a:rPr lang="en-US" altLang="zh-CN" dirty="0" err="1"/>
              <a:t>fs.create</a:t>
            </a:r>
            <a:r>
              <a:rPr lang="en-US" altLang="zh-CN" dirty="0"/>
              <a:t>(</a:t>
            </a:r>
            <a:r>
              <a:rPr lang="en-US" altLang="zh-CN" dirty="0" err="1"/>
              <a:t>filenamePath</a:t>
            </a:r>
            <a:r>
              <a:rPr lang="en-US" altLang="zh-CN" dirty="0" smtClean="0"/>
              <a:t>);</a:t>
            </a:r>
          </a:p>
          <a:p>
            <a:r>
              <a:rPr lang="en-US" altLang="zh-CN" dirty="0" err="1" smtClean="0"/>
              <a:t>out.writeUTF</a:t>
            </a:r>
            <a:r>
              <a:rPr lang="en-US" altLang="zh-CN" dirty="0" smtClean="0"/>
              <a:t>(“</a:t>
            </a:r>
            <a:r>
              <a:rPr lang="en-US" altLang="zh-CN" dirty="0"/>
              <a:t>H</a:t>
            </a:r>
            <a:r>
              <a:rPr lang="en-US" altLang="zh-CN" dirty="0" smtClean="0"/>
              <a:t>ello World”);</a:t>
            </a:r>
          </a:p>
          <a:p>
            <a:r>
              <a:rPr lang="en-US" altLang="zh-CN" dirty="0" err="1"/>
              <a:t>out.close</a:t>
            </a:r>
            <a:r>
              <a:rPr lang="en-US" altLang="zh-CN" dirty="0" smtClean="0"/>
              <a:t>();  </a:t>
            </a:r>
          </a:p>
          <a:p>
            <a:pPr marL="0" indent="0"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此时，该文件才对其它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可见。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55050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HDFS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 API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接口与</a:t>
            </a:r>
            <a:r>
              <a:rPr lang="en-US" altLang="zh-CN" dirty="0" smtClean="0"/>
              <a:t>JAVA  API</a:t>
            </a:r>
            <a:r>
              <a:rPr lang="zh-CN" altLang="en-US" dirty="0" smtClean="0"/>
              <a:t>类似，但是少些功能。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JNI</a:t>
            </a:r>
            <a:r>
              <a:rPr lang="zh-CN" altLang="en-US" dirty="0" smtClean="0"/>
              <a:t>的方式调用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r>
              <a:rPr lang="zh-CN" altLang="en-US" dirty="0"/>
              <a:t>所以运行的时候需要带上</a:t>
            </a:r>
            <a:r>
              <a:rPr lang="zh-CN" altLang="en-US" dirty="0" smtClean="0"/>
              <a:t>这些</a:t>
            </a:r>
            <a:r>
              <a:rPr lang="en-US" altLang="zh-CN" dirty="0" smtClean="0"/>
              <a:t>Jar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我个人不推荐使用它。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05789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Thriftfs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基本思想：用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写一个代理服务器，通过某种与编程语言无关的通用协议把接口开放。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实际状态：</a:t>
            </a:r>
            <a:endParaRPr lang="en-US" altLang="zh-CN" dirty="0" smtClean="0"/>
          </a:p>
          <a:p>
            <a:r>
              <a:rPr lang="zh-CN" altLang="en-US" dirty="0" smtClean="0"/>
              <a:t>和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捆绑发布（截止目前最新的</a:t>
            </a:r>
            <a:r>
              <a:rPr lang="en-US" altLang="zh-CN" dirty="0" smtClean="0"/>
              <a:t>release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1.0.0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最后一次代码更新是在</a:t>
            </a:r>
            <a:r>
              <a:rPr lang="en-US" altLang="zh-CN" dirty="0"/>
              <a:t>2008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 smtClean="0"/>
              <a:t>月，有</a:t>
            </a:r>
            <a:r>
              <a:rPr lang="en-US" altLang="zh-CN" dirty="0" smtClean="0"/>
              <a:t>BUG</a:t>
            </a:r>
            <a:r>
              <a:rPr lang="zh-CN" altLang="en-US" dirty="0" smtClean="0"/>
              <a:t>也不改，处于没人管的状态。</a:t>
            </a:r>
            <a:endParaRPr lang="en-US" altLang="zh-CN" dirty="0" smtClean="0"/>
          </a:p>
          <a:p>
            <a:r>
              <a:rPr lang="en-US" altLang="zh-CN" dirty="0" smtClean="0"/>
              <a:t>2011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2</a:t>
            </a:r>
            <a:r>
              <a:rPr lang="zh-CN" altLang="en-US" dirty="0" smtClean="0"/>
              <a:t>月，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项目投票决定放弃这个项目</a:t>
            </a:r>
            <a:endParaRPr lang="en-US" altLang="zh-CN" dirty="0" smtClean="0"/>
          </a:p>
          <a:p>
            <a:r>
              <a:rPr lang="en-US" altLang="zh-CN" dirty="0" smtClean="0"/>
              <a:t>2011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月，彻底从</a:t>
            </a:r>
            <a:r>
              <a:rPr lang="en-US" altLang="zh-CN" dirty="0" err="1" smtClean="0"/>
              <a:t>svn</a:t>
            </a:r>
            <a:r>
              <a:rPr lang="en-US" altLang="zh-CN" dirty="0" smtClean="0"/>
              <a:t> trunk</a:t>
            </a:r>
            <a:r>
              <a:rPr lang="zh-CN" altLang="en-US" dirty="0" smtClean="0"/>
              <a:t>中删除。</a:t>
            </a:r>
            <a:endParaRPr lang="en-US" altLang="zh-CN" dirty="0" smtClean="0"/>
          </a:p>
          <a:p>
            <a:r>
              <a:rPr lang="zh-CN" altLang="en-US" dirty="0"/>
              <a:t>目前依然有大量的项目是依赖</a:t>
            </a:r>
            <a:r>
              <a:rPr lang="zh-CN" altLang="en-US" dirty="0" smtClean="0"/>
              <a:t>于</a:t>
            </a:r>
            <a:r>
              <a:rPr lang="en-US" altLang="zh-CN" dirty="0" err="1" smtClean="0"/>
              <a:t>Thriftfs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这个思想很值得</a:t>
            </a:r>
            <a:r>
              <a:rPr lang="zh-CN" altLang="en-US" dirty="0" smtClean="0"/>
              <a:t>借鉴。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35392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Map-Reduce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82" y="1935163"/>
            <a:ext cx="6987835" cy="4389437"/>
          </a:xfrm>
        </p:spPr>
      </p:pic>
    </p:spTree>
    <p:extLst>
      <p:ext uri="{BB962C8B-B14F-4D97-AF65-F5344CB8AC3E}">
        <p14:creationId xmlns="" xmlns:p14="http://schemas.microsoft.com/office/powerpoint/2010/main" val="349625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和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部署在一起。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en-US" altLang="zh-CN" dirty="0" smtClean="0"/>
              <a:t>Planning: </a:t>
            </a:r>
            <a:r>
              <a:rPr lang="zh-CN" altLang="en-US" dirty="0" smtClean="0"/>
              <a:t>把一个很大的任务分解成很多个小任务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en-US" altLang="zh-CN" dirty="0" smtClean="0"/>
              <a:t>Mapper:  Record -&gt; (k1,v1)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(k2,v2)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(k3,v3)</a:t>
            </a:r>
          </a:p>
          <a:p>
            <a:pPr marL="514350" indent="-514350">
              <a:buAutoNum type="arabicPeriod"/>
            </a:pPr>
            <a:r>
              <a:rPr lang="en-US" altLang="zh-CN" dirty="0" smtClean="0"/>
              <a:t>Sort: </a:t>
            </a:r>
            <a:r>
              <a:rPr lang="zh-CN" altLang="en-US" dirty="0" smtClean="0"/>
              <a:t>对</a:t>
            </a:r>
            <a:r>
              <a:rPr lang="en-US" altLang="zh-CN" dirty="0" smtClean="0"/>
              <a:t>key</a:t>
            </a:r>
            <a:r>
              <a:rPr lang="zh-CN" altLang="en-US" dirty="0"/>
              <a:t>进行外</a:t>
            </a:r>
            <a:r>
              <a:rPr lang="zh-CN" altLang="en-US" dirty="0" smtClean="0"/>
              <a:t>排序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en-US" altLang="zh-CN" dirty="0" smtClean="0"/>
              <a:t>Reduce: (k1,(v1,v2,v3) )-&gt; (k1,v)</a:t>
            </a:r>
          </a:p>
          <a:p>
            <a:pPr marL="514350" indent="-514350">
              <a:buAutoNum type="arabicPeriod"/>
            </a:pPr>
            <a:r>
              <a:rPr lang="zh-CN" altLang="en-US" dirty="0" smtClean="0"/>
              <a:t>更多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相关信息见</a:t>
            </a:r>
            <a:r>
              <a:rPr lang="en-US" altLang="zh-CN" dirty="0" smtClean="0">
                <a:hlinkClick r:id="rId2" action="ppaction://hlinkfile"/>
              </a:rPr>
              <a:t>Hadoop</a:t>
            </a:r>
            <a:r>
              <a:rPr lang="zh-CN" altLang="en-US" dirty="0" smtClean="0"/>
              <a:t> 专题页面 </a:t>
            </a:r>
            <a:r>
              <a:rPr lang="en-US" altLang="zh-CN" dirty="0" smtClean="0">
                <a:hlinkClick r:id="rId2" action="ppaction://hlinkfile" tooltip="Hadoop"/>
              </a:rPr>
              <a:t>http://www.linuxidc.com/topicnews.aspx?tid=13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514350" indent="-51435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63475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其它项目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altLang="zh-CN" dirty="0" smtClean="0"/>
              <a:t>Avro/Protocol </a:t>
            </a:r>
            <a:r>
              <a:rPr lang="en-US" altLang="zh-CN" dirty="0"/>
              <a:t>buffers</a:t>
            </a:r>
            <a:r>
              <a:rPr lang="zh-CN" altLang="zh-CN" dirty="0"/>
              <a:t>。对象序列化框架，网络协议及数据存储的核心。</a:t>
            </a:r>
          </a:p>
          <a:p>
            <a:pPr lvl="0"/>
            <a:r>
              <a:rPr lang="en-US" altLang="zh-CN" dirty="0"/>
              <a:t>Cassandra</a:t>
            </a:r>
            <a:r>
              <a:rPr lang="zh-CN" altLang="zh-CN" dirty="0"/>
              <a:t>。分布式的列存储数据库。最初由</a:t>
            </a:r>
            <a:r>
              <a:rPr lang="en-US" altLang="zh-CN" dirty="0"/>
              <a:t>Facebook</a:t>
            </a:r>
            <a:r>
              <a:rPr lang="zh-CN" altLang="zh-CN" dirty="0"/>
              <a:t>开发，然后开源，然后被</a:t>
            </a:r>
            <a:r>
              <a:rPr lang="en-US" altLang="zh-CN" dirty="0" err="1"/>
              <a:t>FaceBook</a:t>
            </a:r>
            <a:r>
              <a:rPr lang="zh-CN" altLang="zh-CN" dirty="0"/>
              <a:t>放弃。</a:t>
            </a:r>
          </a:p>
          <a:p>
            <a:pPr lvl="0"/>
            <a:r>
              <a:rPr lang="en-US" altLang="zh-CN" dirty="0" err="1"/>
              <a:t>Chukwa</a:t>
            </a:r>
            <a:r>
              <a:rPr lang="zh-CN" altLang="zh-CN" dirty="0" smtClean="0"/>
              <a:t>、</a:t>
            </a:r>
            <a:r>
              <a:rPr lang="en-US" altLang="zh-CN" dirty="0"/>
              <a:t>S</a:t>
            </a:r>
            <a:r>
              <a:rPr lang="en-US" altLang="zh-CN" dirty="0" smtClean="0"/>
              <a:t>cribe</a:t>
            </a:r>
            <a:r>
              <a:rPr lang="zh-CN" altLang="zh-CN" dirty="0"/>
              <a:t>、</a:t>
            </a:r>
            <a:r>
              <a:rPr lang="en-US" altLang="zh-CN" dirty="0"/>
              <a:t>Flume</a:t>
            </a:r>
            <a:r>
              <a:rPr lang="zh-CN" altLang="zh-CN" dirty="0"/>
              <a:t>：分布式系统的日志搜集。</a:t>
            </a:r>
          </a:p>
          <a:p>
            <a:pPr lvl="0"/>
            <a:r>
              <a:rPr lang="en-US" altLang="zh-CN" dirty="0" err="1" smtClean="0"/>
              <a:t>HBase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HyperTable</a:t>
            </a:r>
            <a:r>
              <a:rPr lang="zh-CN" altLang="zh-CN" dirty="0" smtClean="0"/>
              <a:t>：</a:t>
            </a:r>
            <a:r>
              <a:rPr lang="zh-CN" altLang="zh-CN" dirty="0"/>
              <a:t>基于</a:t>
            </a:r>
            <a:r>
              <a:rPr lang="en-US" altLang="zh-CN" dirty="0" err="1"/>
              <a:t>Hadoop</a:t>
            </a:r>
            <a:r>
              <a:rPr lang="zh-CN" altLang="zh-CN" dirty="0"/>
              <a:t>的分布式</a:t>
            </a:r>
            <a:r>
              <a:rPr lang="en-US" altLang="zh-CN" dirty="0"/>
              <a:t>key-value</a:t>
            </a:r>
            <a:r>
              <a:rPr lang="zh-CN" altLang="zh-CN" dirty="0"/>
              <a:t>数据库，开源版的</a:t>
            </a:r>
            <a:r>
              <a:rPr lang="en-US" altLang="zh-CN" dirty="0" err="1"/>
              <a:t>BigTable</a:t>
            </a:r>
            <a:r>
              <a:rPr lang="zh-CN" altLang="zh-CN" dirty="0"/>
              <a:t>。</a:t>
            </a:r>
          </a:p>
          <a:p>
            <a:pPr lvl="0"/>
            <a:r>
              <a:rPr lang="en-US" altLang="zh-CN" dirty="0"/>
              <a:t>Hive</a:t>
            </a:r>
            <a:r>
              <a:rPr lang="zh-CN" altLang="zh-CN" dirty="0"/>
              <a:t>：基于</a:t>
            </a:r>
            <a:r>
              <a:rPr lang="en-US" altLang="zh-CN" dirty="0" err="1"/>
              <a:t>Hadoop</a:t>
            </a:r>
            <a:r>
              <a:rPr lang="zh-CN" altLang="zh-CN" dirty="0"/>
              <a:t>的数据仓库，支持</a:t>
            </a:r>
            <a:r>
              <a:rPr lang="en-US" altLang="zh-CN" dirty="0"/>
              <a:t>SQL</a:t>
            </a:r>
            <a:r>
              <a:rPr lang="zh-CN" altLang="zh-CN" dirty="0"/>
              <a:t>查询，适合做</a:t>
            </a:r>
            <a:r>
              <a:rPr lang="en-US" altLang="zh-CN" dirty="0"/>
              <a:t>OLAP</a:t>
            </a:r>
            <a:r>
              <a:rPr lang="zh-CN" altLang="zh-CN" dirty="0"/>
              <a:t>分析。</a:t>
            </a:r>
          </a:p>
          <a:p>
            <a:pPr lvl="0"/>
            <a:r>
              <a:rPr lang="en-US" altLang="zh-CN" dirty="0"/>
              <a:t>Pig</a:t>
            </a:r>
            <a:r>
              <a:rPr lang="zh-CN" altLang="zh-CN" dirty="0"/>
              <a:t>：基于</a:t>
            </a:r>
            <a:r>
              <a:rPr lang="en-US" altLang="zh-CN" dirty="0" err="1"/>
              <a:t>Hadoop</a:t>
            </a:r>
            <a:r>
              <a:rPr lang="zh-CN" altLang="zh-CN" dirty="0"/>
              <a:t>的数据分析平台。山寨版的</a:t>
            </a:r>
            <a:r>
              <a:rPr lang="en-US" altLang="zh-CN" dirty="0" err="1"/>
              <a:t>Swazall</a:t>
            </a:r>
            <a:r>
              <a:rPr lang="zh-CN" altLang="zh-CN" dirty="0"/>
              <a:t>。</a:t>
            </a:r>
          </a:p>
          <a:p>
            <a:pPr lvl="0"/>
            <a:r>
              <a:rPr lang="en-US" altLang="zh-CN" dirty="0" err="1"/>
              <a:t>ZooKeeper</a:t>
            </a:r>
            <a:r>
              <a:rPr lang="zh-CN" altLang="zh-CN" dirty="0"/>
              <a:t>：分布式一致性框架。可在它上面构建</a:t>
            </a:r>
            <a:r>
              <a:rPr lang="en-US" altLang="zh-CN" dirty="0"/>
              <a:t>Naming Service</a:t>
            </a:r>
            <a:r>
              <a:rPr lang="zh-CN" altLang="zh-CN" dirty="0"/>
              <a:t>、</a:t>
            </a:r>
            <a:r>
              <a:rPr lang="en-US" altLang="zh-CN" dirty="0"/>
              <a:t>Locking Service</a:t>
            </a:r>
            <a:r>
              <a:rPr lang="zh-CN" altLang="zh-CN" dirty="0"/>
              <a:t>、</a:t>
            </a:r>
            <a:r>
              <a:rPr lang="en-US" altLang="zh-CN" dirty="0"/>
              <a:t>HA</a:t>
            </a:r>
            <a:r>
              <a:rPr lang="zh-CN" altLang="zh-CN" dirty="0"/>
              <a:t>、生产者</a:t>
            </a:r>
            <a:r>
              <a:rPr lang="en-US" altLang="zh-CN" dirty="0"/>
              <a:t>-</a:t>
            </a:r>
            <a:r>
              <a:rPr lang="zh-CN" altLang="zh-CN" dirty="0"/>
              <a:t>消费者队列等等。</a:t>
            </a:r>
          </a:p>
          <a:p>
            <a:pPr lvl="0"/>
            <a:r>
              <a:rPr lang="en-US" altLang="zh-CN" dirty="0"/>
              <a:t>Mahout</a:t>
            </a:r>
            <a:r>
              <a:rPr lang="zh-CN" altLang="zh-CN" dirty="0"/>
              <a:t>：分布式机器学习。</a:t>
            </a:r>
          </a:p>
          <a:p>
            <a:pPr lvl="0"/>
            <a:r>
              <a:rPr lang="en-US" altLang="zh-CN" dirty="0"/>
              <a:t>Hama: </a:t>
            </a:r>
            <a:r>
              <a:rPr lang="zh-CN" altLang="zh-CN" dirty="0"/>
              <a:t>基于</a:t>
            </a:r>
            <a:r>
              <a:rPr lang="en-US" altLang="zh-CN" dirty="0"/>
              <a:t>Bulk Synchronous Parallel</a:t>
            </a:r>
            <a:r>
              <a:rPr lang="zh-CN" altLang="zh-CN" dirty="0"/>
              <a:t>的分布式计算</a:t>
            </a:r>
            <a:r>
              <a:rPr lang="zh-CN" altLang="zh-CN" dirty="0" smtClean="0"/>
              <a:t>框架</a:t>
            </a:r>
            <a:endParaRPr lang="en-US" altLang="zh-CN" dirty="0" smtClean="0"/>
          </a:p>
          <a:p>
            <a:pPr lvl="0"/>
            <a:r>
              <a:rPr lang="en-US" altLang="zh-CN" dirty="0" err="1" smtClean="0"/>
              <a:t>Sqoop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从关系型数据库中导入数据到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或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中。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1618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</a:t>
            </a:r>
            <a:r>
              <a:rPr lang="zh-CN" altLang="en-US" dirty="0" smtClean="0"/>
              <a:t>的一个简单测试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到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：</a:t>
            </a:r>
            <a:r>
              <a:rPr lang="en-US" altLang="zh-CN" dirty="0"/>
              <a:t> play_note_data_20120130</a:t>
            </a:r>
            <a:endParaRPr lang="en-US" altLang="zh-CN" dirty="0" smtClean="0"/>
          </a:p>
          <a:p>
            <a:r>
              <a:rPr lang="zh-CN" altLang="en-US" dirty="0" smtClean="0"/>
              <a:t>原始数据</a:t>
            </a:r>
            <a:r>
              <a:rPr lang="en-US" altLang="zh-CN" dirty="0" smtClean="0"/>
              <a:t>1.4</a:t>
            </a:r>
            <a:r>
              <a:rPr lang="zh-CN" altLang="en-US" dirty="0" smtClean="0"/>
              <a:t>亿条，数据长度</a:t>
            </a:r>
            <a:r>
              <a:rPr lang="en-US" altLang="zh-CN" dirty="0" smtClean="0"/>
              <a:t>20.3G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Data Node: 2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r>
              <a:rPr lang="zh-CN" altLang="en-US" dirty="0"/>
              <a:t>导入所花</a:t>
            </a:r>
            <a:r>
              <a:rPr lang="zh-CN" altLang="en-US" dirty="0" smtClean="0"/>
              <a:t>时间：</a:t>
            </a:r>
            <a:r>
              <a:rPr lang="en-US" altLang="zh-CN" dirty="0"/>
              <a:t> 32mins, 14sec </a:t>
            </a:r>
            <a:r>
              <a:rPr lang="zh-CN" altLang="en-US" dirty="0" smtClean="0"/>
              <a:t>，平均每秒</a:t>
            </a:r>
            <a:r>
              <a:rPr lang="en-US" altLang="zh-CN" dirty="0" smtClean="0"/>
              <a:t>7</a:t>
            </a:r>
            <a:r>
              <a:rPr lang="zh-CN" altLang="en-US" dirty="0" smtClean="0"/>
              <a:t>万条。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实际</a:t>
            </a:r>
            <a:r>
              <a:rPr lang="zh-CN" altLang="en-US" dirty="0"/>
              <a:t>上线</a:t>
            </a:r>
            <a:r>
              <a:rPr lang="zh-CN" altLang="en-US" dirty="0" smtClean="0"/>
              <a:t>后，结果会比这个好很多，因为我们现在是百</a:t>
            </a:r>
            <a:r>
              <a:rPr lang="en-US" altLang="zh-CN" dirty="0" smtClean="0"/>
              <a:t>M</a:t>
            </a:r>
            <a:r>
              <a:rPr lang="zh-CN" altLang="en-US" dirty="0" smtClean="0"/>
              <a:t>网，</a:t>
            </a:r>
            <a:r>
              <a:rPr lang="en-US" altLang="zh-CN" dirty="0" err="1" smtClean="0"/>
              <a:t>mysqld</a:t>
            </a:r>
            <a:r>
              <a:rPr lang="zh-CN" altLang="en-US" dirty="0" smtClean="0"/>
              <a:t>所在的机器的网络带宽基本被塞满。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然后可以直接</a:t>
            </a:r>
            <a:r>
              <a:rPr lang="zh-CN" altLang="en-US" dirty="0" smtClean="0"/>
              <a:t>通过命令行进行查询，或者用</a:t>
            </a:r>
            <a:r>
              <a:rPr lang="en-US" altLang="zh-CN" dirty="0" smtClean="0"/>
              <a:t>JDBC</a:t>
            </a:r>
            <a:r>
              <a:rPr lang="zh-CN" altLang="en-US" dirty="0" smtClean="0"/>
              <a:t>连接。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2310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Hadoop</a:t>
            </a:r>
            <a:r>
              <a:rPr lang="zh-CN" altLang="en-US" dirty="0" smtClean="0"/>
              <a:t>提供了什么功能？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Hadoop Distributed File 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（山寨版的</a:t>
            </a:r>
            <a:r>
              <a:rPr lang="en-US" altLang="zh-CN" dirty="0"/>
              <a:t>Google File System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Hadoop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 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44195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Hadoop</a:t>
            </a:r>
            <a:r>
              <a:rPr lang="zh-CN" altLang="en-US" dirty="0" smtClean="0"/>
              <a:t>的起源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2001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GFS</a:t>
            </a:r>
            <a:r>
              <a:rPr lang="zh-CN" altLang="en-US" dirty="0" smtClean="0"/>
              <a:t>投入使用，它是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的第一个集群文件系统。</a:t>
            </a:r>
            <a:endParaRPr lang="en-US" altLang="zh-CN" dirty="0" smtClean="0"/>
          </a:p>
          <a:p>
            <a:r>
              <a:rPr lang="en-US" altLang="zh-CN" dirty="0" smtClean="0"/>
              <a:t>2003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GFS</a:t>
            </a:r>
            <a:r>
              <a:rPr lang="zh-CN" altLang="en-US" dirty="0" smtClean="0"/>
              <a:t>的论文发表在</a:t>
            </a:r>
            <a:r>
              <a:rPr lang="en-US" altLang="zh-CN" dirty="0" smtClean="0"/>
              <a:t>ACM SOSP</a:t>
            </a:r>
            <a:r>
              <a:rPr lang="zh-CN" altLang="en-US" dirty="0" smtClean="0"/>
              <a:t>上。</a:t>
            </a:r>
            <a:endParaRPr lang="en-US" altLang="zh-CN" dirty="0" smtClean="0"/>
          </a:p>
          <a:p>
            <a:r>
              <a:rPr lang="en-US" altLang="zh-CN" dirty="0" smtClean="0"/>
              <a:t>2004</a:t>
            </a:r>
            <a:r>
              <a:rPr lang="zh-CN" altLang="zh-CN" dirty="0"/>
              <a:t>年</a:t>
            </a:r>
            <a:r>
              <a:rPr lang="en-US" altLang="zh-CN" dirty="0"/>
              <a:t>10</a:t>
            </a:r>
            <a:r>
              <a:rPr lang="zh-CN" altLang="zh-CN" dirty="0"/>
              <a:t>月</a:t>
            </a:r>
            <a:r>
              <a:rPr lang="zh-CN" altLang="zh-CN" dirty="0" smtClean="0"/>
              <a:t>，</a:t>
            </a:r>
            <a:r>
              <a:rPr lang="en-US" altLang="zh-CN" dirty="0" err="1" smtClean="0"/>
              <a:t>MapReduce</a:t>
            </a:r>
            <a:r>
              <a:rPr lang="zh-CN" altLang="zh-CN" dirty="0" smtClean="0"/>
              <a:t>的</a:t>
            </a:r>
            <a:r>
              <a:rPr lang="zh-CN" altLang="zh-CN" dirty="0"/>
              <a:t>论文发表</a:t>
            </a:r>
            <a:r>
              <a:rPr lang="zh-CN" altLang="zh-CN" dirty="0" smtClean="0"/>
              <a:t>。</a:t>
            </a:r>
            <a:r>
              <a:rPr lang="zh-CN" altLang="en-US" sz="2600" dirty="0" smtClean="0"/>
              <a:t>（</a:t>
            </a:r>
            <a:r>
              <a:rPr lang="zh-CN" altLang="en-US" sz="2600" dirty="0"/>
              <a:t>第一作者设计并实现了</a:t>
            </a:r>
            <a:r>
              <a:rPr lang="en-US" altLang="zh-CN" sz="2600" dirty="0"/>
              <a:t>Google</a:t>
            </a:r>
            <a:r>
              <a:rPr lang="zh-CN" altLang="en-US" sz="2600" dirty="0"/>
              <a:t>的第一版广告系统以及</a:t>
            </a:r>
            <a:r>
              <a:rPr lang="en-US" altLang="zh-CN" sz="2600" dirty="0" err="1" smtClean="0"/>
              <a:t>MapReduce</a:t>
            </a:r>
            <a:r>
              <a:rPr lang="zh-CN" altLang="en-US" sz="2600" dirty="0" smtClean="0"/>
              <a:t>）</a:t>
            </a:r>
            <a:endParaRPr lang="zh-CN" altLang="zh-CN" dirty="0"/>
          </a:p>
          <a:p>
            <a:r>
              <a:rPr lang="en-US" altLang="zh-CN" dirty="0"/>
              <a:t>2006</a:t>
            </a:r>
            <a:r>
              <a:rPr lang="zh-CN" altLang="zh-CN" dirty="0"/>
              <a:t>年</a:t>
            </a:r>
            <a:r>
              <a:rPr lang="en-US" altLang="zh-CN" dirty="0"/>
              <a:t>2</a:t>
            </a:r>
            <a:r>
              <a:rPr lang="zh-CN" altLang="zh-CN" dirty="0"/>
              <a:t>月，</a:t>
            </a:r>
            <a:r>
              <a:rPr lang="en-US" altLang="zh-CN" dirty="0" err="1"/>
              <a:t>hadoop</a:t>
            </a:r>
            <a:r>
              <a:rPr lang="zh-CN" altLang="zh-CN" dirty="0" smtClean="0"/>
              <a:t>项目</a:t>
            </a:r>
            <a:r>
              <a:rPr lang="zh-CN" altLang="en-US" dirty="0" smtClean="0"/>
              <a:t>作为</a:t>
            </a:r>
            <a:r>
              <a:rPr lang="en-US" altLang="zh-CN" dirty="0" err="1" smtClean="0"/>
              <a:t>Lucene</a:t>
            </a:r>
            <a:r>
              <a:rPr lang="zh-CN" altLang="en-US" dirty="0" smtClean="0"/>
              <a:t>的子项目，在开源社区启动。</a:t>
            </a:r>
            <a:endParaRPr lang="en-US" altLang="zh-CN" dirty="0" smtClean="0"/>
          </a:p>
          <a:p>
            <a:r>
              <a:rPr lang="en-US" altLang="zh-CN" dirty="0" smtClean="0"/>
              <a:t>2007</a:t>
            </a:r>
            <a:r>
              <a:rPr lang="zh-CN" altLang="zh-CN" dirty="0"/>
              <a:t>年</a:t>
            </a:r>
            <a:r>
              <a:rPr lang="en-US" altLang="zh-CN" dirty="0"/>
              <a:t>4</a:t>
            </a:r>
            <a:r>
              <a:rPr lang="zh-CN" altLang="zh-CN" dirty="0"/>
              <a:t>月，</a:t>
            </a:r>
            <a:r>
              <a:rPr lang="en-US" altLang="zh-CN" dirty="0"/>
              <a:t>yahoo</a:t>
            </a:r>
            <a:r>
              <a:rPr lang="zh-CN" altLang="zh-CN" dirty="0"/>
              <a:t>部署</a:t>
            </a:r>
            <a:r>
              <a:rPr lang="en-US" altLang="zh-CN" dirty="0"/>
              <a:t>1000</a:t>
            </a:r>
            <a:r>
              <a:rPr lang="zh-CN" altLang="zh-CN" dirty="0"/>
              <a:t>个节点的</a:t>
            </a:r>
            <a:r>
              <a:rPr lang="en-US" altLang="zh-CN" dirty="0" err="1"/>
              <a:t>hadoop</a:t>
            </a:r>
            <a:r>
              <a:rPr lang="zh-CN" altLang="zh-CN" dirty="0"/>
              <a:t>。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831529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互联网</a:t>
            </a:r>
            <a:r>
              <a:rPr lang="zh-CN" altLang="en-US" dirty="0" smtClean="0"/>
              <a:t>公司用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做什么？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搜索（</a:t>
            </a:r>
            <a:r>
              <a:rPr lang="en-US" altLang="zh-CN" dirty="0"/>
              <a:t>Yahoo, Amazon</a:t>
            </a:r>
            <a:r>
              <a:rPr lang="zh-CN" altLang="zh-CN" dirty="0"/>
              <a:t>）</a:t>
            </a:r>
          </a:p>
          <a:p>
            <a:r>
              <a:rPr lang="zh-CN" altLang="zh-CN" dirty="0"/>
              <a:t>日志处理（</a:t>
            </a:r>
            <a:r>
              <a:rPr lang="en-US" altLang="zh-CN" dirty="0"/>
              <a:t>Facebook, Yahoo</a:t>
            </a:r>
            <a:r>
              <a:rPr lang="zh-CN" altLang="zh-CN" dirty="0"/>
              <a:t>）</a:t>
            </a:r>
          </a:p>
          <a:p>
            <a:r>
              <a:rPr lang="zh-CN" altLang="zh-CN" dirty="0"/>
              <a:t>推荐系统（</a:t>
            </a:r>
            <a:r>
              <a:rPr lang="en-US" altLang="zh-CN" dirty="0"/>
              <a:t>Facebook</a:t>
            </a:r>
            <a:r>
              <a:rPr lang="zh-CN" altLang="zh-CN" dirty="0"/>
              <a:t>）</a:t>
            </a:r>
          </a:p>
          <a:p>
            <a:r>
              <a:rPr lang="zh-CN" altLang="zh-CN" dirty="0"/>
              <a:t>数据仓库（</a:t>
            </a:r>
            <a:r>
              <a:rPr lang="en-US" altLang="zh-CN" dirty="0"/>
              <a:t>Facebook, AOL</a:t>
            </a:r>
            <a:r>
              <a:rPr lang="zh-CN" altLang="zh-CN" dirty="0"/>
              <a:t>）</a:t>
            </a:r>
          </a:p>
          <a:p>
            <a:r>
              <a:rPr lang="zh-CN" altLang="zh-CN" dirty="0"/>
              <a:t>视频及图像分析（</a:t>
            </a:r>
            <a:r>
              <a:rPr lang="en-US" altLang="zh-CN" dirty="0"/>
              <a:t>New York Times</a:t>
            </a:r>
            <a:r>
              <a:rPr lang="zh-CN" altLang="zh-CN" dirty="0"/>
              <a:t>）</a:t>
            </a:r>
          </a:p>
          <a:p>
            <a:r>
              <a:rPr lang="zh-CN" altLang="zh-CN" dirty="0"/>
              <a:t>备份</a:t>
            </a:r>
            <a:r>
              <a:rPr lang="en-US" altLang="zh-CN" dirty="0" err="1"/>
              <a:t>mysql</a:t>
            </a:r>
            <a:r>
              <a:rPr lang="zh-CN" altLang="zh-CN" dirty="0"/>
              <a:t>数据库（</a:t>
            </a:r>
            <a:r>
              <a:rPr lang="en-US" altLang="zh-CN" dirty="0"/>
              <a:t>facebook</a:t>
            </a:r>
            <a:r>
              <a:rPr lang="zh-CN" altLang="zh-CN" dirty="0" smtClean="0"/>
              <a:t>）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Hadoop is designed </a:t>
            </a:r>
            <a:r>
              <a:rPr lang="en-US" altLang="zh-CN" dirty="0">
                <a:solidFill>
                  <a:srgbClr val="FF0000"/>
                </a:solidFill>
              </a:rPr>
              <a:t>for batch applications with large files</a:t>
            </a:r>
            <a:r>
              <a:rPr lang="zh-CN" altLang="zh-CN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Not appropriate for latency sensitive </a:t>
            </a:r>
            <a:r>
              <a:rPr lang="en-US" altLang="zh-CN" dirty="0" smtClean="0">
                <a:solidFill>
                  <a:srgbClr val="FF0000"/>
                </a:solidFill>
              </a:rPr>
              <a:t>applications</a:t>
            </a:r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r>
              <a:rPr lang="zh-CN" altLang="en-US" sz="1600" dirty="0" smtClean="0"/>
              <a:t>更多</a:t>
            </a:r>
            <a:r>
              <a:rPr lang="en-US" altLang="zh-CN" sz="1600" dirty="0" smtClean="0"/>
              <a:t>Hadoop</a:t>
            </a:r>
            <a:r>
              <a:rPr lang="zh-CN" altLang="en-US" sz="1600" dirty="0" smtClean="0"/>
              <a:t>相关信息见</a:t>
            </a:r>
            <a:r>
              <a:rPr lang="en-US" altLang="zh-CN" sz="1600" dirty="0" smtClean="0">
                <a:hlinkClick r:id="rId3" action="ppaction://hlinkfile"/>
              </a:rPr>
              <a:t>Hadoop</a:t>
            </a:r>
            <a:r>
              <a:rPr lang="zh-CN" altLang="en-US" sz="1600" dirty="0" smtClean="0"/>
              <a:t> 专题页面 </a:t>
            </a:r>
            <a:r>
              <a:rPr lang="en-US" altLang="zh-CN" sz="1600" dirty="0" smtClean="0">
                <a:hlinkClick r:id="rId3" action="ppaction://hlinkfile" tooltip="Hadoop"/>
              </a:rPr>
              <a:t>http://www.linuxidc.com/topicnews.aspx?tid=13</a:t>
            </a:r>
            <a:endParaRPr lang="zh-CN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776283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Hadoop</a:t>
            </a:r>
            <a:r>
              <a:rPr lang="zh-CN" altLang="en-US" dirty="0" smtClean="0"/>
              <a:t>在</a:t>
            </a:r>
            <a:r>
              <a:rPr lang="en-US" altLang="zh-CN" dirty="0" smtClean="0"/>
              <a:t>Yahoo</a:t>
            </a:r>
            <a:r>
              <a:rPr lang="zh-CN" altLang="en-US" dirty="0" smtClean="0"/>
              <a:t>的情况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2007</a:t>
            </a:r>
            <a:r>
              <a:rPr lang="zh-CN" altLang="zh-CN" dirty="0"/>
              <a:t>年</a:t>
            </a:r>
            <a:r>
              <a:rPr lang="en-US" altLang="zh-CN" dirty="0"/>
              <a:t>4</a:t>
            </a:r>
            <a:r>
              <a:rPr lang="zh-CN" altLang="zh-CN" dirty="0" smtClean="0"/>
              <a:t>月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个节点</a:t>
            </a:r>
            <a:endParaRPr lang="en-US" altLang="zh-CN" dirty="0" smtClean="0"/>
          </a:p>
          <a:p>
            <a:r>
              <a:rPr lang="en-US" altLang="zh-CN" dirty="0" smtClean="0"/>
              <a:t>2009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2.5</a:t>
            </a:r>
            <a:r>
              <a:rPr lang="zh-CN" altLang="en-US" dirty="0" smtClean="0"/>
              <a:t>万台机器，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个集群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最大的集群，</a:t>
            </a:r>
            <a:r>
              <a:rPr lang="en-US" altLang="zh-CN" dirty="0" smtClean="0"/>
              <a:t>3000</a:t>
            </a:r>
            <a:r>
              <a:rPr lang="zh-CN" altLang="en-US" dirty="0" smtClean="0"/>
              <a:t>台机器。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压缩后，</a:t>
            </a:r>
            <a:r>
              <a:rPr lang="en-US" altLang="zh-CN" dirty="0" smtClean="0"/>
              <a:t>3000T</a:t>
            </a:r>
            <a:r>
              <a:rPr lang="zh-CN" altLang="en-US" dirty="0" smtClean="0"/>
              <a:t>的数据。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每周</a:t>
            </a:r>
            <a:r>
              <a:rPr lang="en-US" altLang="zh-CN" dirty="0" smtClean="0"/>
              <a:t>1</a:t>
            </a:r>
            <a:r>
              <a:rPr lang="zh-CN" altLang="en-US" dirty="0" smtClean="0"/>
              <a:t>万个任务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现在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能支持更大规模的集群吗？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不能！ 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98597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HDFS/GFS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更多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相关信息见</a:t>
            </a:r>
            <a:r>
              <a:rPr lang="en-US" altLang="zh-CN" dirty="0" smtClean="0">
                <a:hlinkClick r:id="rId2" action="ppaction://hlinkfile"/>
              </a:rPr>
              <a:t>Hadoop</a:t>
            </a:r>
            <a:r>
              <a:rPr lang="zh-CN" altLang="en-US" dirty="0" smtClean="0"/>
              <a:t> 专题页面 </a:t>
            </a:r>
            <a:r>
              <a:rPr lang="en-US" altLang="zh-CN" dirty="0" smtClean="0">
                <a:hlinkClick r:id="rId2" action="ppaction://hlinkfile" tooltip="Hadoop"/>
              </a:rPr>
              <a:t>http://www.linuxidc.com/topicnews.aspx?tid=13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960582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GFS</a:t>
            </a:r>
            <a:r>
              <a:rPr lang="zh-CN" altLang="en-US" dirty="0" smtClean="0"/>
              <a:t>的设计目标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设计目标：</a:t>
            </a:r>
            <a:r>
              <a:rPr lang="en-US" altLang="zh-CN" dirty="0" smtClean="0"/>
              <a:t>A </a:t>
            </a:r>
            <a:r>
              <a:rPr lang="en-US" altLang="zh-CN" dirty="0"/>
              <a:t>scalable distributed file system for large </a:t>
            </a:r>
            <a:r>
              <a:rPr lang="en-US" altLang="zh-CN" dirty="0" smtClean="0"/>
              <a:t>distributed</a:t>
            </a:r>
            <a:r>
              <a:rPr lang="en-US" altLang="zh-CN" dirty="0"/>
              <a:t> </a:t>
            </a:r>
            <a:r>
              <a:rPr lang="en-US" altLang="zh-CN" dirty="0" smtClean="0"/>
              <a:t>data-intensive applications.</a:t>
            </a:r>
          </a:p>
          <a:p>
            <a:pPr marL="0" indent="0">
              <a:buNone/>
            </a:pPr>
            <a:r>
              <a:rPr lang="zh-CN" altLang="en-US" dirty="0" smtClean="0"/>
              <a:t>基于廉价</a:t>
            </a:r>
            <a:r>
              <a:rPr lang="zh-CN" altLang="en-US" dirty="0"/>
              <a:t>的商业</a:t>
            </a:r>
            <a:r>
              <a:rPr lang="zh-CN" altLang="en-US" dirty="0" smtClean="0"/>
              <a:t>硬件（经常会坏）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适</a:t>
            </a:r>
            <a:r>
              <a:rPr lang="zh-CN" altLang="en-US" dirty="0" smtClean="0"/>
              <a:t>量</a:t>
            </a:r>
            <a:r>
              <a:rPr lang="zh-CN" altLang="en-US" dirty="0"/>
              <a:t>的大</a:t>
            </a:r>
            <a:r>
              <a:rPr lang="zh-CN" altLang="en-US" dirty="0" smtClean="0"/>
              <a:t>文件（每个几百</a:t>
            </a:r>
            <a:r>
              <a:rPr lang="en-US" altLang="zh-CN" dirty="0" smtClean="0"/>
              <a:t>MB</a:t>
            </a:r>
            <a:r>
              <a:rPr lang="zh-CN" altLang="en-US" dirty="0" smtClean="0"/>
              <a:t>到几</a:t>
            </a:r>
            <a:r>
              <a:rPr lang="en-US" altLang="zh-CN" dirty="0" smtClean="0"/>
              <a:t>GB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主要</a:t>
            </a:r>
            <a:r>
              <a:rPr lang="zh-CN" altLang="en-US" dirty="0" smtClean="0"/>
              <a:t>是大型的顺序读</a:t>
            </a:r>
            <a:r>
              <a:rPr lang="en-US" altLang="zh-CN" dirty="0" smtClean="0"/>
              <a:t>(</a:t>
            </a:r>
            <a:r>
              <a:rPr lang="zh-CN" altLang="en-US" dirty="0" smtClean="0"/>
              <a:t>几百</a:t>
            </a:r>
            <a:r>
              <a:rPr lang="en-US" altLang="zh-CN" dirty="0" smtClean="0"/>
              <a:t>M</a:t>
            </a:r>
            <a:r>
              <a:rPr lang="zh-CN" altLang="en-US" dirty="0" smtClean="0"/>
              <a:t>、几</a:t>
            </a:r>
            <a:r>
              <a:rPr lang="en-US" altLang="zh-CN" dirty="0" smtClean="0"/>
              <a:t>G</a:t>
            </a:r>
            <a:r>
              <a:rPr lang="zh-CN" altLang="en-US" dirty="0" smtClean="0"/>
              <a:t>）和小型的随机读</a:t>
            </a:r>
            <a:r>
              <a:rPr lang="en-US" altLang="zh-CN" dirty="0" smtClean="0"/>
              <a:t>(</a:t>
            </a:r>
            <a:r>
              <a:rPr lang="zh-CN" altLang="en-US" dirty="0" smtClean="0"/>
              <a:t>几十</a:t>
            </a:r>
            <a:r>
              <a:rPr lang="en-US" altLang="zh-CN" dirty="0" smtClean="0"/>
              <a:t>K)</a:t>
            </a:r>
            <a:r>
              <a:rPr lang="zh-CN" altLang="en-US" dirty="0" smtClean="0"/>
              <a:t>、大型的追加写。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一次</a:t>
            </a:r>
            <a:r>
              <a:rPr lang="zh-CN" altLang="en-US" dirty="0" smtClean="0"/>
              <a:t>写入，多次读取。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为吞吐量</a:t>
            </a:r>
            <a:r>
              <a:rPr lang="zh-CN" altLang="en-US" dirty="0" smtClean="0"/>
              <a:t>优化，而不是延迟。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可靠！容灾！大集群！多个</a:t>
            </a:r>
            <a:r>
              <a:rPr lang="en-US" altLang="zh-CN" dirty="0" smtClean="0"/>
              <a:t>IDC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NFS</a:t>
            </a:r>
            <a:r>
              <a:rPr lang="zh-CN" altLang="en-US" dirty="0" smtClean="0"/>
              <a:t>把数据搬过来，</a:t>
            </a:r>
            <a:r>
              <a:rPr lang="en-US" altLang="zh-CN" dirty="0" smtClean="0"/>
              <a:t>GFS</a:t>
            </a:r>
            <a:r>
              <a:rPr lang="zh-CN" altLang="en-US" dirty="0" smtClean="0"/>
              <a:t>是把程序搬过去。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63855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GFS</a:t>
            </a:r>
            <a:r>
              <a:rPr lang="zh-CN" altLang="en-US" dirty="0" smtClean="0"/>
              <a:t>的架构</a:t>
            </a:r>
            <a:r>
              <a:rPr lang="zh-CN" altLang="en-US" dirty="0"/>
              <a:t>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34" y="2132856"/>
            <a:ext cx="862965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20794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部署</a:t>
            </a:r>
            <a:r>
              <a:rPr lang="en-US" altLang="zh-CN" dirty="0"/>
              <a:t>HDFS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，需要</a:t>
            </a:r>
            <a:r>
              <a:rPr lang="en-US" altLang="zh-CN" dirty="0" smtClean="0"/>
              <a:t>raid</a:t>
            </a:r>
            <a:r>
              <a:rPr lang="zh-CN" altLang="en-US" dirty="0"/>
              <a:t>和大</a:t>
            </a:r>
            <a:r>
              <a:rPr lang="zh-CN" altLang="en-US" dirty="0" smtClean="0"/>
              <a:t>内存。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的冷备。</a:t>
            </a:r>
            <a:endParaRPr lang="en-US" altLang="zh-CN" dirty="0" smtClean="0"/>
          </a:p>
          <a:p>
            <a:r>
              <a:rPr lang="zh-CN" altLang="en-US" dirty="0"/>
              <a:t>若干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，不要</a:t>
            </a:r>
            <a:r>
              <a:rPr lang="en-US" altLang="zh-CN" dirty="0" smtClean="0"/>
              <a:t>raid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DataNode</a:t>
            </a:r>
            <a:r>
              <a:rPr lang="zh-CN" altLang="en-US" dirty="0" smtClean="0"/>
              <a:t>硬盘尽量插满，</a:t>
            </a:r>
            <a:r>
              <a:rPr lang="en-US" altLang="zh-CN" dirty="0" smtClean="0"/>
              <a:t>4*300G</a:t>
            </a:r>
            <a:r>
              <a:rPr lang="zh-CN" altLang="en-US" dirty="0" smtClean="0"/>
              <a:t>要好于</a:t>
            </a:r>
            <a:r>
              <a:rPr lang="en-US" altLang="zh-CN" dirty="0" smtClean="0"/>
              <a:t>2</a:t>
            </a:r>
            <a:r>
              <a:rPr lang="zh-CN" altLang="en-US" dirty="0" smtClean="0"/>
              <a:t>*</a:t>
            </a:r>
            <a:r>
              <a:rPr lang="en-US" altLang="zh-CN" dirty="0" smtClean="0"/>
              <a:t>600G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DataNode</a:t>
            </a:r>
            <a:r>
              <a:rPr lang="zh-CN" altLang="en-US" dirty="0" smtClean="0"/>
              <a:t>的硬盘使用量可通过配置文件限制。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NameNode</a:t>
            </a:r>
            <a:r>
              <a:rPr lang="zh-CN" altLang="en-US" dirty="0" smtClean="0"/>
              <a:t>是单点。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“</a:t>
            </a:r>
            <a:r>
              <a:rPr lang="en-US" altLang="zh-CN" dirty="0"/>
              <a:t>HDFS doesn't do well with anything less than 5 </a:t>
            </a:r>
            <a:r>
              <a:rPr lang="en-US" altLang="zh-CN" dirty="0" err="1" smtClean="0"/>
              <a:t>DataNodes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375747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179</TotalTime>
  <Words>1242</Words>
  <Application>Microsoft Office PowerPoint</Application>
  <PresentationFormat>全屏显示(4:3)</PresentationFormat>
  <Paragraphs>137</Paragraphs>
  <Slides>18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流畅</vt:lpstr>
      <vt:lpstr>Hadoop简介</vt:lpstr>
      <vt:lpstr>Hadoop提供了什么功能？</vt:lpstr>
      <vt:lpstr>Hadoop的起源</vt:lpstr>
      <vt:lpstr>互联网公司用Hadoop做什么？</vt:lpstr>
      <vt:lpstr>Hadoop在Yahoo的情况</vt:lpstr>
      <vt:lpstr>HDFS/GFS简介</vt:lpstr>
      <vt:lpstr>GFS的设计目标</vt:lpstr>
      <vt:lpstr>GFS的架构图</vt:lpstr>
      <vt:lpstr>部署HDFS</vt:lpstr>
      <vt:lpstr>使用HDFS</vt:lpstr>
      <vt:lpstr>HDFS命令行</vt:lpstr>
      <vt:lpstr>HDFS的JAVA API</vt:lpstr>
      <vt:lpstr>HDFS的C API：</vt:lpstr>
      <vt:lpstr>Thriftfs</vt:lpstr>
      <vt:lpstr>Map-Reduce</vt:lpstr>
      <vt:lpstr>基本思想</vt:lpstr>
      <vt:lpstr>其它项目</vt:lpstr>
      <vt:lpstr>HIVE的一个简单测试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Hadoop介绍 www.linuxidc.com</dc:title>
  <dc:subject>www.linuxidc.com</dc:subject>
  <dc:creator>www.linuxidc.com</dc:creator>
  <cp:keywords>www.linuxidc.com</cp:keywords>
  <dc:description>Linux公社（LinuxIDC.com）于2006年9月25日注册并开通网站，Linux现在已经成为一种广受关注和支持的一种操作系统，IDC是互联网数据中心，LinuxIDC就是关于Linux的数据中心。_x000d_
LinuxIDC.com提供包括Ubuntu，Fedora，SUSE技术，以及最新IT资讯等Linux专业类网站。</dc:description>
  <cp:lastModifiedBy>微软用户</cp:lastModifiedBy>
  <cp:revision>117</cp:revision>
  <dcterms:created xsi:type="dcterms:W3CDTF">2012-02-21T07:16:20Z</dcterms:created>
  <dcterms:modified xsi:type="dcterms:W3CDTF">2012-03-17T12:37:02Z</dcterms:modified>
  <cp:category>www.linuxidc.com</cp:category>
</cp:coreProperties>
</file>