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8" r:id="rId7"/>
    <p:sldId id="260" r:id="rId8"/>
    <p:sldId id="271" r:id="rId9"/>
    <p:sldId id="272" r:id="rId10"/>
    <p:sldId id="261" r:id="rId11"/>
    <p:sldId id="264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5"/>
    <p:restoredTop sz="94719"/>
  </p:normalViewPr>
  <p:slideViewPr>
    <p:cSldViewPr>
      <p:cViewPr varScale="1">
        <p:scale>
          <a:sx n="101" d="100"/>
          <a:sy n="101" d="100"/>
        </p:scale>
        <p:origin x="111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.png"/><Relationship Id="rId10" Type="http://schemas.openxmlformats.org/officeDocument/2006/relationships/image" Target="../media/image30.svg"/><Relationship Id="rId4" Type="http://schemas.openxmlformats.org/officeDocument/2006/relationships/image" Target="../media/image7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sv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12" Type="http://schemas.openxmlformats.org/officeDocument/2006/relationships/image" Target="../media/image25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24.png"/><Relationship Id="rId5" Type="http://schemas.openxmlformats.org/officeDocument/2006/relationships/image" Target="../media/image7.png"/><Relationship Id="rId10" Type="http://schemas.openxmlformats.org/officeDocument/2006/relationships/image" Target="../media/image23.svg"/><Relationship Id="rId4" Type="http://schemas.openxmlformats.org/officeDocument/2006/relationships/image" Target="../media/image6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4521" y="1933949"/>
            <a:ext cx="16376673" cy="67403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1600" kern="0" spc="-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맞는데</a:t>
            </a:r>
            <a:endParaRPr lang="en-US" altLang="ko-KR" sz="21600" kern="0" spc="-3600" dirty="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pPr algn="ctr"/>
            <a:r>
              <a:rPr lang="ko-KR" altLang="en-US" sz="21600" kern="0" spc="-3600" dirty="0">
                <a:solidFill>
                  <a:srgbClr val="000000"/>
                </a:solidFill>
                <a:latin typeface="S-Core Dream 5 Medium" pitchFamily="34" charset="0"/>
              </a:rPr>
              <a:t>왜     틀려</a:t>
            </a:r>
            <a:r>
              <a:rPr lang="en-US" altLang="ko-KR" sz="21600" kern="0" spc="-3600" dirty="0">
                <a:solidFill>
                  <a:srgbClr val="000000"/>
                </a:solidFill>
                <a:latin typeface="S-Core Dream 5 Medium" pitchFamily="34" charset="0"/>
              </a:rPr>
              <a:t>?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505200" y="4904973"/>
            <a:ext cx="11892725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500" kern="0" spc="2300" dirty="0">
                <a:solidFill>
                  <a:srgbClr val="3F5FFF"/>
                </a:solidFill>
                <a:latin typeface="S-Core Dream 5 Medium" pitchFamily="34" charset="0"/>
                <a:cs typeface="S-Core Dream 5 Medium" pitchFamily="34" charset="0"/>
              </a:rPr>
              <a:t>왜 틀린 지 </a:t>
            </a:r>
            <a:r>
              <a:rPr lang="en-US" altLang="ko-KR" sz="2500" kern="0" spc="2300" dirty="0">
                <a:solidFill>
                  <a:srgbClr val="3F5FFF"/>
                </a:solidFill>
                <a:latin typeface="S-Core Dream 5 Medium" pitchFamily="34" charset="0"/>
                <a:cs typeface="S-Core Dream 5 Medium" pitchFamily="34" charset="0"/>
              </a:rPr>
              <a:t>1</a:t>
            </a:r>
            <a:r>
              <a:rPr lang="ko-KR" altLang="en-US" sz="2500" kern="0" spc="2300" dirty="0">
                <a:solidFill>
                  <a:srgbClr val="3F5FFF"/>
                </a:solidFill>
                <a:latin typeface="S-Core Dream 5 Medium" pitchFamily="34" charset="0"/>
                <a:cs typeface="S-Core Dream 5 Medium" pitchFamily="34" charset="0"/>
              </a:rPr>
              <a:t>도 모르겠다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5744472" y="8650774"/>
            <a:ext cx="67967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200" kern="0" spc="-300" dirty="0">
                <a:solidFill>
                  <a:srgbClr val="000000"/>
                </a:solidFill>
                <a:latin typeface="S-Core Dream 5 Medium" pitchFamily="34" charset="0"/>
              </a:rPr>
              <a:t>멋쟁이 사자처럼     홍익대학교     </a:t>
            </a:r>
            <a:r>
              <a:rPr lang="en-US" altLang="ko-KR" sz="2200" kern="0" spc="-300" dirty="0">
                <a:solidFill>
                  <a:srgbClr val="000000"/>
                </a:solidFill>
                <a:latin typeface="S-Core Dream 5 Medium" pitchFamily="34" charset="0"/>
              </a:rPr>
              <a:t>10</a:t>
            </a:r>
            <a:r>
              <a:rPr lang="ko-KR" altLang="en-US" sz="2200" kern="0" spc="-300" dirty="0">
                <a:solidFill>
                  <a:srgbClr val="000000"/>
                </a:solidFill>
                <a:latin typeface="S-Core Dream 5 Medium" pitchFamily="34" charset="0"/>
              </a:rPr>
              <a:t>기     이지민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b="1" kern="0" spc="-8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그    외    기능</a:t>
            </a:r>
            <a:endParaRPr lang="en-US" b="1" dirty="0"/>
          </a:p>
        </p:txBody>
      </p:sp>
      <p:sp>
        <p:nvSpPr>
          <p:cNvPr id="3" name="Object 3"/>
          <p:cNvSpPr txBox="1"/>
          <p:nvPr/>
        </p:nvSpPr>
        <p:spPr>
          <a:xfrm>
            <a:off x="1822855" y="1309808"/>
            <a:ext cx="31095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그  외  기능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560644" y="779471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589215" y="3122991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</a:t>
            </a:r>
            <a:r>
              <a:rPr lang="en-US" altLang="ko-Kore-KR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IDEA</a:t>
            </a:r>
            <a:r>
              <a:rPr lang="ko-KR" altLang="en-US" sz="2700" kern="0" spc="-300" dirty="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를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생각하게 된 이유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89215" y="3979634"/>
            <a:ext cx="528596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주요 기능에 대한 구성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589215" y="4820520"/>
            <a:ext cx="4898413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03 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그  외 기능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49" name="그룹 1005">
            <a:extLst>
              <a:ext uri="{FF2B5EF4-FFF2-40B4-BE49-F238E27FC236}">
                <a16:creationId xmlns:a16="http://schemas.microsoft.com/office/drawing/2014/main" id="{0289278C-5A18-88ED-0767-DEAFE0780D17}"/>
              </a:ext>
            </a:extLst>
          </p:cNvPr>
          <p:cNvGrpSpPr/>
          <p:nvPr/>
        </p:nvGrpSpPr>
        <p:grpSpPr>
          <a:xfrm>
            <a:off x="5624522" y="3811672"/>
            <a:ext cx="1428501" cy="1428501"/>
            <a:chOff x="10592795" y="3178704"/>
            <a:chExt cx="1428501" cy="1428501"/>
          </a:xfrm>
        </p:grpSpPr>
        <p:pic>
          <p:nvPicPr>
            <p:cNvPr id="50" name="Object 24">
              <a:extLst>
                <a:ext uri="{FF2B5EF4-FFF2-40B4-BE49-F238E27FC236}">
                  <a16:creationId xmlns:a16="http://schemas.microsoft.com/office/drawing/2014/main" id="{4D865505-4B09-E7D0-1155-39102FA3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92795" y="3178704"/>
              <a:ext cx="1428501" cy="1428501"/>
            </a:xfrm>
            <a:prstGeom prst="rect">
              <a:avLst/>
            </a:prstGeom>
          </p:spPr>
        </p:pic>
      </p:grpSp>
      <p:sp>
        <p:nvSpPr>
          <p:cNvPr id="55" name="Object 28">
            <a:extLst>
              <a:ext uri="{FF2B5EF4-FFF2-40B4-BE49-F238E27FC236}">
                <a16:creationId xmlns:a16="http://schemas.microsoft.com/office/drawing/2014/main" id="{521326C9-981A-DE8F-535C-BA9043ECF573}"/>
              </a:ext>
            </a:extLst>
          </p:cNvPr>
          <p:cNvSpPr txBox="1"/>
          <p:nvPr/>
        </p:nvSpPr>
        <p:spPr>
          <a:xfrm>
            <a:off x="7202259" y="4644237"/>
            <a:ext cx="8756592" cy="11027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질문 글을 올릴 때 언어별로 게시판을 다르게 한다</a:t>
            </a:r>
            <a:r>
              <a:rPr lang="en-US" altLang="ko-KR" sz="2800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kern="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S-Core Dream 4 Regular" pitchFamily="34" charset="0"/>
                <a:cs typeface="S-Core Dream 4 Regular" pitchFamily="34" charset="0"/>
              </a:rPr>
              <a:t>Ex) C++,  Python,  Java</a:t>
            </a:r>
          </a:p>
        </p:txBody>
      </p:sp>
      <p:grpSp>
        <p:nvGrpSpPr>
          <p:cNvPr id="56" name="그룹 1005">
            <a:extLst>
              <a:ext uri="{FF2B5EF4-FFF2-40B4-BE49-F238E27FC236}">
                <a16:creationId xmlns:a16="http://schemas.microsoft.com/office/drawing/2014/main" id="{3B7DD853-B40A-31F3-4CCD-52437A7BBA2C}"/>
              </a:ext>
            </a:extLst>
          </p:cNvPr>
          <p:cNvGrpSpPr/>
          <p:nvPr/>
        </p:nvGrpSpPr>
        <p:grpSpPr>
          <a:xfrm>
            <a:off x="5686849" y="7106770"/>
            <a:ext cx="1428501" cy="1428501"/>
            <a:chOff x="10592795" y="3178704"/>
            <a:chExt cx="1428501" cy="1428501"/>
          </a:xfrm>
        </p:grpSpPr>
        <p:pic>
          <p:nvPicPr>
            <p:cNvPr id="58" name="Object 24">
              <a:extLst>
                <a:ext uri="{FF2B5EF4-FFF2-40B4-BE49-F238E27FC236}">
                  <a16:creationId xmlns:a16="http://schemas.microsoft.com/office/drawing/2014/main" id="{01DF070D-68B9-E1BF-BA5E-F8A021D9F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92795" y="3178704"/>
              <a:ext cx="1428501" cy="1428501"/>
            </a:xfrm>
            <a:prstGeom prst="rect">
              <a:avLst/>
            </a:prstGeom>
          </p:spPr>
        </p:pic>
      </p:grpSp>
      <p:sp>
        <p:nvSpPr>
          <p:cNvPr id="61" name="Object 27">
            <a:extLst>
              <a:ext uri="{FF2B5EF4-FFF2-40B4-BE49-F238E27FC236}">
                <a16:creationId xmlns:a16="http://schemas.microsoft.com/office/drawing/2014/main" id="{6B1C1668-DC50-5A33-BF76-CDC0BE2612F6}"/>
              </a:ext>
            </a:extLst>
          </p:cNvPr>
          <p:cNvSpPr txBox="1"/>
          <p:nvPr/>
        </p:nvSpPr>
        <p:spPr>
          <a:xfrm>
            <a:off x="7202259" y="7289625"/>
            <a:ext cx="633476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kern="0" spc="-200" dirty="0">
                <a:solidFill>
                  <a:srgbClr val="000000"/>
                </a:solidFill>
                <a:latin typeface="S-Core Dream 5 Medium" pitchFamily="34" charset="0"/>
              </a:rPr>
              <a:t>질문 </a:t>
            </a:r>
            <a:r>
              <a:rPr lang="ko-KR" altLang="en-US" sz="3200" b="1" kern="0" spc="-200" dirty="0" err="1">
                <a:solidFill>
                  <a:srgbClr val="000000"/>
                </a:solidFill>
                <a:latin typeface="S-Core Dream 5 Medium" pitchFamily="34" charset="0"/>
              </a:rPr>
              <a:t>끌올</a:t>
            </a:r>
            <a:r>
              <a:rPr lang="ko-KR" altLang="en-US" sz="3200" b="1" kern="0" spc="-200" dirty="0">
                <a:solidFill>
                  <a:srgbClr val="000000"/>
                </a:solidFill>
                <a:latin typeface="S-Core Dream 5 Medium" pitchFamily="34" charset="0"/>
              </a:rPr>
              <a:t> 기능</a:t>
            </a:r>
            <a:endParaRPr lang="en-US" sz="3200" b="1" dirty="0"/>
          </a:p>
        </p:txBody>
      </p:sp>
      <p:sp>
        <p:nvSpPr>
          <p:cNvPr id="62" name="Object 27">
            <a:extLst>
              <a:ext uri="{FF2B5EF4-FFF2-40B4-BE49-F238E27FC236}">
                <a16:creationId xmlns:a16="http://schemas.microsoft.com/office/drawing/2014/main" id="{741DD774-91A7-1D18-EA5D-CB274A0B2DB0}"/>
              </a:ext>
            </a:extLst>
          </p:cNvPr>
          <p:cNvSpPr txBox="1"/>
          <p:nvPr/>
        </p:nvSpPr>
        <p:spPr>
          <a:xfrm>
            <a:off x="7225963" y="3876133"/>
            <a:ext cx="633476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kern="0" spc="-2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언어별 게시판 </a:t>
            </a:r>
            <a:endParaRPr lang="en-US" sz="3200" b="1" dirty="0"/>
          </a:p>
        </p:txBody>
      </p:sp>
      <p:sp>
        <p:nvSpPr>
          <p:cNvPr id="63" name="Object 28">
            <a:extLst>
              <a:ext uri="{FF2B5EF4-FFF2-40B4-BE49-F238E27FC236}">
                <a16:creationId xmlns:a16="http://schemas.microsoft.com/office/drawing/2014/main" id="{B26744FB-3DF0-ED7B-2A94-889CB157E925}"/>
              </a:ext>
            </a:extLst>
          </p:cNvPr>
          <p:cNvSpPr txBox="1"/>
          <p:nvPr/>
        </p:nvSpPr>
        <p:spPr>
          <a:xfrm>
            <a:off x="7202259" y="8165458"/>
            <a:ext cx="9899592" cy="10992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/>
              <a:t>질문 글을 이미 올렸으나 아무런 답변이 달리지 않았을 때에는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배팅 포인트를 더 올려서 다시 글을 작성할 수 있게 한다</a:t>
            </a:r>
            <a:r>
              <a:rPr lang="en-US" altLang="ko-KR" sz="2800" dirty="0"/>
              <a:t>.</a:t>
            </a:r>
            <a:endParaRPr lang="en-US" sz="2800" dirty="0"/>
          </a:p>
        </p:txBody>
      </p:sp>
      <p:pic>
        <p:nvPicPr>
          <p:cNvPr id="41" name="그래픽 40" descr="배지 단색으로 채워진">
            <a:extLst>
              <a:ext uri="{FF2B5EF4-FFF2-40B4-BE49-F238E27FC236}">
                <a16:creationId xmlns:a16="http://schemas.microsoft.com/office/drawing/2014/main" id="{5BD7E8E5-13A8-58BB-9C52-881D4F5F3D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75177" y="7287620"/>
            <a:ext cx="1066800" cy="1066800"/>
          </a:xfrm>
          <a:prstGeom prst="rect">
            <a:avLst/>
          </a:prstGeom>
        </p:spPr>
      </p:pic>
      <p:pic>
        <p:nvPicPr>
          <p:cNvPr id="45" name="그래픽 44" descr="배지 1 단색으로 채워진">
            <a:extLst>
              <a:ext uri="{FF2B5EF4-FFF2-40B4-BE49-F238E27FC236}">
                <a16:creationId xmlns:a16="http://schemas.microsoft.com/office/drawing/2014/main" id="{5FC0B94D-65B3-EE4B-E5C1-394A669292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78332" y="3965482"/>
            <a:ext cx="1120879" cy="11208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65839" y="3310581"/>
            <a:ext cx="18199752" cy="5760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600" kern="0" spc="-36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감사합니다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6397" y="2282923"/>
            <a:ext cx="1072174" cy="64017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01</a:t>
            </a:r>
          </a:p>
          <a:p>
            <a:endParaRPr lang="en-US" sz="5000" dirty="0">
              <a:solidFill>
                <a:srgbClr val="000000"/>
              </a:solidFill>
              <a:latin typeface="Bebas Neue" pitchFamily="34" charset="0"/>
              <a:cs typeface="Bebas Neue" pitchFamily="34" charset="0"/>
            </a:endParaRPr>
          </a:p>
          <a:p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02</a:t>
            </a:r>
          </a:p>
          <a:p>
            <a:endParaRPr lang="en-US" sz="5000" dirty="0">
              <a:solidFill>
                <a:srgbClr val="000000"/>
              </a:solidFill>
              <a:latin typeface="Bebas Neue" pitchFamily="34" charset="0"/>
              <a:cs typeface="Bebas Neue" pitchFamily="34" charset="0"/>
            </a:endParaRPr>
          </a:p>
          <a:p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03</a:t>
            </a:r>
          </a:p>
          <a:p>
            <a:endParaRPr lang="en-US" sz="2000" dirty="0">
              <a:solidFill>
                <a:srgbClr val="000000"/>
              </a:solidFill>
              <a:latin typeface="Bebas Neue" pitchFamily="34" charset="0"/>
              <a:cs typeface="Bebas Neue" pitchFamily="34" charset="0"/>
            </a:endParaRPr>
          </a:p>
          <a:p>
            <a:endParaRPr lang="en-US" sz="5000" dirty="0">
              <a:solidFill>
                <a:srgbClr val="000000"/>
              </a:solidFill>
              <a:latin typeface="Bebas Neue" pitchFamily="34" charset="0"/>
              <a:cs typeface="Bebas Neue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Bebas Neue" pitchFamily="34" charset="0"/>
              <a:cs typeface="Bebas Neue" pitchFamily="34" charset="0"/>
            </a:endParaRPr>
          </a:p>
          <a:p>
            <a:endParaRPr lang="en-US" sz="5000" dirty="0">
              <a:solidFill>
                <a:srgbClr val="000000"/>
              </a:solidFill>
              <a:latin typeface="Bebas Neue" pitchFamily="34" charset="0"/>
              <a:cs typeface="Bebas Neue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Bebas Neue" pitchFamily="34" charset="0"/>
              <a:cs typeface="Bebas Neue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2541" y="2063867"/>
            <a:ext cx="6481248" cy="23896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0" kern="0" spc="3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CONTENTS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8799694" y="3918562"/>
            <a:ext cx="865490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kern="0" spc="-2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주요 기능에 대한 구성</a:t>
            </a:r>
            <a:endParaRPr lang="en-US" sz="3200" b="1" dirty="0"/>
          </a:p>
        </p:txBody>
      </p:sp>
      <p:sp>
        <p:nvSpPr>
          <p:cNvPr id="6" name="Object 6"/>
          <p:cNvSpPr txBox="1"/>
          <p:nvPr/>
        </p:nvSpPr>
        <p:spPr>
          <a:xfrm>
            <a:off x="8812538" y="5483799"/>
            <a:ext cx="865490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kern="0" spc="-2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그 외 기능</a:t>
            </a:r>
            <a:endParaRPr lang="en-US" sz="3200" b="1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522541" y="3605104"/>
            <a:ext cx="3826087" cy="31345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5" name="Object 5">
            <a:extLst>
              <a:ext uri="{FF2B5EF4-FFF2-40B4-BE49-F238E27FC236}">
                <a16:creationId xmlns:a16="http://schemas.microsoft.com/office/drawing/2014/main" id="{5547AB2C-44DE-6B03-1065-AC9F7F04B254}"/>
              </a:ext>
            </a:extLst>
          </p:cNvPr>
          <p:cNvSpPr txBox="1"/>
          <p:nvPr/>
        </p:nvSpPr>
        <p:spPr>
          <a:xfrm>
            <a:off x="8799694" y="2483769"/>
            <a:ext cx="865490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kern="0" spc="-2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이 아이디어를 생각하게 된 이유</a:t>
            </a:r>
            <a:endParaRPr lang="en-US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8" y="3360089"/>
            <a:ext cx="5038380" cy="62654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01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6001371" y="4621475"/>
            <a:ext cx="5164487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400" kern="0" spc="-2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이 </a:t>
            </a:r>
            <a:r>
              <a:rPr lang="en-US" altLang="ko-KR" sz="3400" kern="0" spc="-2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IDEA</a:t>
            </a:r>
            <a:r>
              <a:rPr lang="ko-KR" altLang="en-US" sz="3400" kern="0" spc="-200" dirty="0" err="1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를</a:t>
            </a:r>
            <a:endParaRPr lang="en-US" altLang="ko-KR" sz="3400" kern="0" spc="-200" dirty="0">
              <a:solidFill>
                <a:srgbClr val="FFFFFF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pPr algn="ctr"/>
            <a:r>
              <a:rPr lang="ko-KR" altLang="en-US" sz="3400" kern="0" spc="-200" dirty="0">
                <a:solidFill>
                  <a:srgbClr val="FFFFFF"/>
                </a:solidFill>
                <a:latin typeface="S-Core Dream 5 Medium" pitchFamily="34" charset="0"/>
              </a:rPr>
              <a:t>생각하게 된 이유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430000" y="4589502"/>
            <a:ext cx="5912049" cy="10527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01. </a:t>
            </a:r>
            <a:r>
              <a:rPr lang="ko-KR" altLang="en-US" sz="22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아이디어가 떠오른 계기</a:t>
            </a:r>
            <a:endParaRPr lang="en-US" sz="2200" kern="0" spc="-100" dirty="0">
              <a:solidFill>
                <a:srgbClr val="FFFFFF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02. </a:t>
            </a:r>
            <a:r>
              <a:rPr lang="ko-KR" altLang="en-US" sz="22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백준 문제 결과의 문제점</a:t>
            </a:r>
            <a:endParaRPr lang="en-US" sz="2200" kern="0" spc="-100" dirty="0">
              <a:solidFill>
                <a:srgbClr val="FFFFFF"/>
              </a:solidFill>
              <a:latin typeface="S-Core Dream 4 Regular" pitchFamily="34" charset="0"/>
              <a:cs typeface="S-Core Dream 4 Regular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4"/>
            <a:ext cx="48984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01 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  </a:t>
            </a:r>
            <a:r>
              <a:rPr lang="en-US" sz="40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IDEA</a:t>
            </a:r>
            <a:r>
              <a:rPr lang="ko-KR" altLang="en-US" sz="3200" kern="0" spc="-400" dirty="0" err="1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를</a:t>
            </a:r>
            <a:r>
              <a:rPr lang="ko-KR" altLang="en-US" sz="32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 생각하게 된 이유</a:t>
            </a:r>
            <a:endParaRPr lang="en-US" altLang="ko-KR" sz="3200" kern="0" spc="-300" dirty="0">
              <a:solidFill>
                <a:srgbClr val="000000"/>
              </a:solidFill>
              <a:latin typeface="S-Core Dream 5 Medium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00579" y="3863778"/>
            <a:ext cx="7169521" cy="16619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백준</a:t>
            </a:r>
            <a:r>
              <a:rPr lang="en-US" altLang="ko-KR" sz="2000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(</a:t>
            </a:r>
            <a:r>
              <a:rPr lang="en-US" sz="2000" b="1" kern="0" spc="-100" dirty="0" err="1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Backjoon</a:t>
            </a:r>
            <a:r>
              <a:rPr lang="en-US" sz="2000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) </a:t>
            </a:r>
            <a:r>
              <a:rPr lang="ko-KR" altLang="en-US" sz="2000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사이트에서 </a:t>
            </a:r>
            <a:r>
              <a:rPr lang="en-US" altLang="ko-KR" sz="2000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 </a:t>
            </a:r>
            <a:r>
              <a:rPr lang="ko-KR" altLang="en-US" sz="2000" b="1" kern="0" spc="-100" dirty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코드  제출</a:t>
            </a:r>
            <a:endParaRPr lang="en-US" altLang="ko-KR" sz="2000" b="1" kern="0" spc="-100" dirty="0">
              <a:solidFill>
                <a:srgbClr val="000000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r>
              <a:rPr lang="en-US" altLang="ko-KR" dirty="0"/>
              <a:t>--&gt;</a:t>
            </a:r>
            <a:r>
              <a:rPr lang="ko-KR" altLang="en-US" dirty="0"/>
              <a:t>  </a:t>
            </a:r>
            <a:r>
              <a:rPr lang="ko-KR" altLang="en-US" dirty="0" err="1"/>
              <a:t>런타임에러</a:t>
            </a:r>
            <a:r>
              <a:rPr lang="en-US" altLang="ko-KR" dirty="0"/>
              <a:t>,</a:t>
            </a:r>
            <a:r>
              <a:rPr lang="ko-KR" altLang="en-US" dirty="0"/>
              <a:t>  </a:t>
            </a:r>
            <a:r>
              <a:rPr lang="ko-KR" altLang="en-US" dirty="0" err="1"/>
              <a:t>컴파일에러</a:t>
            </a:r>
            <a:r>
              <a:rPr lang="en-US" altLang="ko-KR" dirty="0"/>
              <a:t>,</a:t>
            </a:r>
            <a:r>
              <a:rPr lang="ko-KR" altLang="en-US" dirty="0"/>
              <a:t>  시간초과</a:t>
            </a:r>
            <a:r>
              <a:rPr lang="en-US" altLang="ko-KR" dirty="0"/>
              <a:t>,</a:t>
            </a:r>
            <a:r>
              <a:rPr lang="ko-KR" altLang="en-US" dirty="0"/>
              <a:t>  메모리초과</a:t>
            </a:r>
            <a:r>
              <a:rPr lang="en-US" altLang="ko-KR" dirty="0"/>
              <a:t>,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ko-KR" altLang="en-US" dirty="0"/>
              <a:t>      </a:t>
            </a:r>
            <a:r>
              <a:rPr lang="en-US" altLang="ko-KR" dirty="0"/>
              <a:t>’</a:t>
            </a:r>
            <a:r>
              <a:rPr lang="ko-KR" altLang="en-US" dirty="0"/>
              <a:t>틀렸습니다</a:t>
            </a:r>
            <a:r>
              <a:rPr lang="en-US" altLang="ko-KR" dirty="0"/>
              <a:t>’,</a:t>
            </a:r>
            <a:r>
              <a:rPr lang="ko-KR" altLang="en-US" dirty="0"/>
              <a:t>  </a:t>
            </a:r>
            <a:r>
              <a:rPr lang="en-US" altLang="ko-KR" dirty="0"/>
              <a:t>’</a:t>
            </a:r>
            <a:r>
              <a:rPr lang="ko-KR" altLang="en-US" dirty="0"/>
              <a:t>맞았습니다</a:t>
            </a:r>
            <a:r>
              <a:rPr lang="en-US" altLang="ko-KR" dirty="0"/>
              <a:t>’</a:t>
            </a:r>
            <a:r>
              <a:rPr lang="ko-KR" altLang="en-US" dirty="0"/>
              <a:t> 등등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도대체    왜   틀렸을까</a:t>
            </a:r>
            <a:r>
              <a:rPr lang="en-US" altLang="ko-KR" sz="5900" kern="0" spc="-8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?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822855" y="1074739"/>
            <a:ext cx="3109565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kern="0" spc="-300" dirty="0">
                <a:solidFill>
                  <a:srgbClr val="000000"/>
                </a:solidFill>
                <a:latin typeface="S-Core Dream 5 Medium" pitchFamily="34" charset="0"/>
              </a:rPr>
              <a:t>IDEA</a:t>
            </a:r>
            <a:r>
              <a:rPr lang="ko-KR" altLang="en-US" sz="2900" kern="0" spc="-300" dirty="0" err="1">
                <a:solidFill>
                  <a:srgbClr val="000000"/>
                </a:solidFill>
                <a:latin typeface="S-Core Dream 5 Medium" pitchFamily="34" charset="0"/>
              </a:rPr>
              <a:t>를</a:t>
            </a:r>
            <a:r>
              <a:rPr lang="ko-KR" altLang="en-US" sz="2900" kern="0" spc="-300" dirty="0">
                <a:solidFill>
                  <a:srgbClr val="000000"/>
                </a:solidFill>
                <a:latin typeface="S-Core Dream 5 Medium" pitchFamily="34" charset="0"/>
              </a:rPr>
              <a:t> </a:t>
            </a:r>
            <a:endParaRPr lang="en-US" altLang="ko-KR" sz="2900" kern="0" spc="-300" dirty="0">
              <a:solidFill>
                <a:srgbClr val="000000"/>
              </a:solidFill>
              <a:latin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S-Core Dream 5 Medium" pitchFamily="34" charset="0"/>
              </a:rPr>
              <a:t>생각하게 된 이유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589215" y="406976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주요 기능에 대한 구성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589215" y="4941637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그 외 기능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600579" y="3125929"/>
            <a:ext cx="7111181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700" b="1" kern="0" spc="-300" dirty="0">
                <a:solidFill>
                  <a:srgbClr val="000000"/>
                </a:solidFill>
                <a:latin typeface="S-Core Dream 5 Medium" pitchFamily="34" charset="0"/>
              </a:rPr>
              <a:t>백준     </a:t>
            </a:r>
            <a:r>
              <a:rPr lang="en-US" altLang="ko-KR" sz="2700" b="1" kern="0" spc="-300" dirty="0">
                <a:solidFill>
                  <a:srgbClr val="C00000"/>
                </a:solidFill>
                <a:latin typeface="S-Core Dream 5 Medium" pitchFamily="34" charset="0"/>
              </a:rPr>
              <a:t>’</a:t>
            </a:r>
            <a:r>
              <a:rPr lang="ko-KR" altLang="en-US" sz="2700" b="1" kern="0" spc="-300" dirty="0">
                <a:solidFill>
                  <a:srgbClr val="C00000"/>
                </a:solidFill>
                <a:latin typeface="S-Core Dream 5 Medium" pitchFamily="34" charset="0"/>
              </a:rPr>
              <a:t>틀렸습니다</a:t>
            </a:r>
            <a:r>
              <a:rPr lang="en-US" altLang="ko-KR" sz="2700" b="1" kern="0" spc="-300" dirty="0">
                <a:solidFill>
                  <a:srgbClr val="C00000"/>
                </a:solidFill>
                <a:latin typeface="S-Core Dream 5 Medium" pitchFamily="34" charset="0"/>
              </a:rPr>
              <a:t>’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017828" y="3023451"/>
            <a:ext cx="5147826" cy="6618955"/>
            <a:chOff x="11782267" y="2979841"/>
            <a:chExt cx="5147826" cy="661895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82267" y="2979841"/>
              <a:ext cx="5147826" cy="661895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73654" y="3892156"/>
            <a:ext cx="42784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VSCODE</a:t>
            </a:r>
            <a:r>
              <a:rPr lang="ko-KR" altLang="en-US" dirty="0">
                <a:solidFill>
                  <a:schemeClr val="bg1"/>
                </a:solidFill>
              </a:rPr>
              <a:t>에서 실행 </a:t>
            </a:r>
            <a:r>
              <a:rPr lang="en-US" altLang="ko-KR" sz="2800" dirty="0">
                <a:solidFill>
                  <a:schemeClr val="bg1"/>
                </a:solidFill>
              </a:rPr>
              <a:t>OK!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88257" y="5469479"/>
            <a:ext cx="42784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VSCODE</a:t>
            </a:r>
            <a:r>
              <a:rPr lang="ko-KR" altLang="en-US" dirty="0">
                <a:solidFill>
                  <a:schemeClr val="bg1"/>
                </a:solidFill>
              </a:rPr>
              <a:t>에서 결과값 </a:t>
            </a:r>
            <a:r>
              <a:rPr lang="en-US" altLang="ko-KR" sz="2800" dirty="0">
                <a:solidFill>
                  <a:schemeClr val="bg1"/>
                </a:solidFill>
              </a:rPr>
              <a:t>OK!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575557" y="6907274"/>
            <a:ext cx="4032368" cy="800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>
                <a:solidFill>
                  <a:schemeClr val="bg1"/>
                </a:solidFill>
              </a:rPr>
              <a:t>3.</a:t>
            </a:r>
            <a:r>
              <a:rPr lang="ko-KR" altLang="en-US" dirty="0">
                <a:solidFill>
                  <a:schemeClr val="bg1"/>
                </a:solidFill>
              </a:rPr>
              <a:t> 주어진 </a:t>
            </a:r>
            <a:r>
              <a:rPr lang="en-US" altLang="ko-KR" dirty="0">
                <a:solidFill>
                  <a:schemeClr val="bg1"/>
                </a:solidFill>
              </a:rPr>
              <a:t>TESTCASE</a:t>
            </a:r>
            <a:r>
              <a:rPr lang="ko-KR" altLang="en-US" dirty="0">
                <a:solidFill>
                  <a:schemeClr val="bg1"/>
                </a:solidFill>
              </a:rPr>
              <a:t>에 대한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>
                <a:solidFill>
                  <a:schemeClr val="bg1"/>
                </a:solidFill>
              </a:rPr>
              <a:t>출력 값 </a:t>
            </a:r>
            <a:r>
              <a:rPr lang="en-US" altLang="ko-KR" sz="2800" dirty="0">
                <a:solidFill>
                  <a:schemeClr val="bg1"/>
                </a:solidFill>
              </a:rPr>
              <a:t>OK!</a:t>
            </a:r>
            <a:endParaRPr lang="en-US" sz="2800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5600579" y="6720000"/>
            <a:ext cx="6330849" cy="2266572"/>
            <a:chOff x="5600579" y="6720000"/>
            <a:chExt cx="6330849" cy="226657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00579" y="6720000"/>
              <a:ext cx="6330849" cy="226657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6273565" y="7853286"/>
            <a:ext cx="5104677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kern="0" spc="-300" dirty="0">
                <a:latin typeface="S-Core Dream 5 Medium" pitchFamily="34" charset="0"/>
              </a:rPr>
              <a:t>맞</a:t>
            </a:r>
            <a:r>
              <a:rPr lang="ko-KR" altLang="en-US" sz="3600" kern="0" spc="-300" dirty="0">
                <a:solidFill>
                  <a:srgbClr val="000000"/>
                </a:solidFill>
                <a:latin typeface="S-Core Dream 5 Medium" pitchFamily="34" charset="0"/>
              </a:rPr>
              <a:t>는데   </a:t>
            </a:r>
            <a:r>
              <a:rPr lang="ko-KR" altLang="en-US" sz="3600" b="1" kern="0" spc="-300" dirty="0">
                <a:latin typeface="S-Core Dream 5 Medium" pitchFamily="34" charset="0"/>
              </a:rPr>
              <a:t>왜</a:t>
            </a:r>
            <a:r>
              <a:rPr lang="ko-KR" altLang="en-US" sz="3600" kern="0" spc="-300" dirty="0">
                <a:latin typeface="S-Core Dream 5 Medium" pitchFamily="34" charset="0"/>
              </a:rPr>
              <a:t>   </a:t>
            </a:r>
            <a:r>
              <a:rPr lang="ko-KR" altLang="en-US" sz="3600" b="1" kern="0" spc="-300" dirty="0">
                <a:latin typeface="S-Core Dream 5 Medium" pitchFamily="34" charset="0"/>
              </a:rPr>
              <a:t>틀</a:t>
            </a:r>
            <a:r>
              <a:rPr lang="ko-KR" altLang="en-US" sz="3600" kern="0" spc="-300" dirty="0">
                <a:solidFill>
                  <a:srgbClr val="000000"/>
                </a:solidFill>
                <a:latin typeface="S-Core Dream 5 Medium" pitchFamily="34" charset="0"/>
              </a:rPr>
              <a:t>리는 거야</a:t>
            </a:r>
            <a:r>
              <a:rPr lang="en-US" altLang="ko-KR" sz="3600" kern="0" spc="-300" dirty="0">
                <a:solidFill>
                  <a:srgbClr val="000000"/>
                </a:solidFill>
                <a:latin typeface="S-Core Dream 5 Medium" pitchFamily="34" charset="0"/>
              </a:rPr>
              <a:t>???</a:t>
            </a:r>
            <a:endParaRPr lang="en-US" sz="3600" dirty="0"/>
          </a:p>
        </p:txBody>
      </p:sp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051B9211-F5BF-FCDB-9D03-E0CCC2A568C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44"/>
          <a:stretch/>
        </p:blipFill>
        <p:spPr>
          <a:xfrm>
            <a:off x="5600579" y="5323486"/>
            <a:ext cx="2521819" cy="1374761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3BBB64CB-4512-FB39-20DC-EB193A4D6E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826" y="5323485"/>
            <a:ext cx="1669171" cy="1194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4"/>
            <a:ext cx="489841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01 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  </a:t>
            </a:r>
            <a:r>
              <a:rPr lang="en-US" sz="40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IDEA</a:t>
            </a:r>
            <a:r>
              <a:rPr lang="ko-KR" altLang="en-US" sz="3200" kern="0" spc="-400" dirty="0" err="1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를</a:t>
            </a:r>
            <a:r>
              <a:rPr lang="ko-KR" altLang="en-US" sz="32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 생각하게 된 이유</a:t>
            </a:r>
            <a:endParaRPr lang="en-US" altLang="ko-KR" sz="3200" kern="0" spc="-300" dirty="0">
              <a:solidFill>
                <a:srgbClr val="000000"/>
              </a:solidFill>
              <a:latin typeface="S-Core Dream 5 Medium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0457" y="1073609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kern="0" spc="-8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도대체    왜   틀렸을까</a:t>
            </a:r>
            <a:r>
              <a:rPr lang="en-US" altLang="ko-KR" sz="5900" kern="0" spc="-8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?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822855" y="1074739"/>
            <a:ext cx="3109565" cy="1092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kern="0" spc="-300" dirty="0">
                <a:solidFill>
                  <a:srgbClr val="000000"/>
                </a:solidFill>
                <a:latin typeface="S-Core Dream 5 Medium" pitchFamily="34" charset="0"/>
              </a:rPr>
              <a:t>IDEA</a:t>
            </a:r>
            <a:r>
              <a:rPr lang="ko-KR" altLang="en-US" sz="2900" kern="0" spc="-300" dirty="0" err="1">
                <a:solidFill>
                  <a:srgbClr val="000000"/>
                </a:solidFill>
                <a:latin typeface="S-Core Dream 5 Medium" pitchFamily="34" charset="0"/>
              </a:rPr>
              <a:t>를</a:t>
            </a:r>
            <a:r>
              <a:rPr lang="ko-KR" altLang="en-US" sz="2900" kern="0" spc="-300" dirty="0">
                <a:solidFill>
                  <a:srgbClr val="000000"/>
                </a:solidFill>
                <a:latin typeface="S-Core Dream 5 Medium" pitchFamily="34" charset="0"/>
              </a:rPr>
              <a:t> </a:t>
            </a:r>
            <a:endParaRPr lang="en-US" altLang="ko-KR" sz="2900" kern="0" spc="-300" dirty="0">
              <a:solidFill>
                <a:srgbClr val="000000"/>
              </a:solidFill>
              <a:latin typeface="S-Core Dream 5 Medium" pitchFamily="34" charset="0"/>
            </a:endParaRPr>
          </a:p>
          <a:p>
            <a:r>
              <a:rPr lang="ko-KR" altLang="en-US" sz="2900" kern="0" spc="-300" dirty="0">
                <a:solidFill>
                  <a:srgbClr val="000000"/>
                </a:solidFill>
                <a:latin typeface="S-Core Dream 5 Medium" pitchFamily="34" charset="0"/>
              </a:rPr>
              <a:t>생각하게 된 이유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589215" y="4069769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주요 기능에 대한 구성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589215" y="4941637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그 외 기능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2973654" y="3892156"/>
            <a:ext cx="42784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VSCODE</a:t>
            </a:r>
            <a:r>
              <a:rPr lang="ko-KR" altLang="en-US" dirty="0">
                <a:solidFill>
                  <a:schemeClr val="bg1"/>
                </a:solidFill>
              </a:rPr>
              <a:t>에서 실행 </a:t>
            </a:r>
            <a:r>
              <a:rPr lang="en-US" altLang="ko-KR" sz="2800" dirty="0">
                <a:solidFill>
                  <a:schemeClr val="bg1"/>
                </a:solidFill>
              </a:rPr>
              <a:t>OK!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88257" y="5469479"/>
            <a:ext cx="42784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VSCODE</a:t>
            </a:r>
            <a:r>
              <a:rPr lang="ko-KR" altLang="en-US" dirty="0">
                <a:solidFill>
                  <a:schemeClr val="bg1"/>
                </a:solidFill>
              </a:rPr>
              <a:t>에서 결과값 </a:t>
            </a:r>
            <a:r>
              <a:rPr lang="en-US" altLang="ko-KR" sz="2800" dirty="0">
                <a:solidFill>
                  <a:schemeClr val="bg1"/>
                </a:solidFill>
              </a:rPr>
              <a:t>OK!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575557" y="6907274"/>
            <a:ext cx="4032368" cy="800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3.</a:t>
            </a:r>
            <a:r>
              <a:rPr lang="ko-KR" altLang="en-US" dirty="0">
                <a:solidFill>
                  <a:schemeClr val="bg1"/>
                </a:solidFill>
              </a:rPr>
              <a:t> 주어진 </a:t>
            </a:r>
            <a:r>
              <a:rPr lang="en-US" altLang="ko-KR" dirty="0">
                <a:solidFill>
                  <a:schemeClr val="bg1"/>
                </a:solidFill>
              </a:rPr>
              <a:t>TESTCASE</a:t>
            </a:r>
            <a:r>
              <a:rPr lang="ko-KR" altLang="en-US" dirty="0">
                <a:solidFill>
                  <a:schemeClr val="bg1"/>
                </a:solidFill>
              </a:rPr>
              <a:t>에 대한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ko-KR" altLang="en-US" dirty="0">
                <a:solidFill>
                  <a:schemeClr val="bg1"/>
                </a:solidFill>
              </a:rPr>
              <a:t>출력 값 </a:t>
            </a:r>
            <a:r>
              <a:rPr lang="en-US" altLang="ko-KR" sz="2800" dirty="0">
                <a:solidFill>
                  <a:schemeClr val="bg1"/>
                </a:solidFill>
              </a:rPr>
              <a:t>OK!</a:t>
            </a:r>
            <a:endParaRPr lang="en-US" sz="2800" dirty="0"/>
          </a:p>
        </p:txBody>
      </p:sp>
      <p:grpSp>
        <p:nvGrpSpPr>
          <p:cNvPr id="29" name="그룹 1005">
            <a:extLst>
              <a:ext uri="{FF2B5EF4-FFF2-40B4-BE49-F238E27FC236}">
                <a16:creationId xmlns:a16="http://schemas.microsoft.com/office/drawing/2014/main" id="{19333C3E-58E2-9736-9E7D-0530482F6192}"/>
              </a:ext>
            </a:extLst>
          </p:cNvPr>
          <p:cNvGrpSpPr/>
          <p:nvPr/>
        </p:nvGrpSpPr>
        <p:grpSpPr>
          <a:xfrm>
            <a:off x="5842747" y="2682613"/>
            <a:ext cx="11736232" cy="6730707"/>
            <a:chOff x="5621283" y="5463851"/>
            <a:chExt cx="11736232" cy="3420621"/>
          </a:xfrm>
        </p:grpSpPr>
        <p:pic>
          <p:nvPicPr>
            <p:cNvPr id="32" name="Object 24">
              <a:extLst>
                <a:ext uri="{FF2B5EF4-FFF2-40B4-BE49-F238E27FC236}">
                  <a16:creationId xmlns:a16="http://schemas.microsoft.com/office/drawing/2014/main" id="{6920A0FA-02CC-4A76-2953-31ADDEBA1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1283" y="5463851"/>
              <a:ext cx="11736232" cy="3420621"/>
            </a:xfrm>
            <a:prstGeom prst="rect">
              <a:avLst/>
            </a:prstGeom>
          </p:spPr>
        </p:pic>
      </p:grpSp>
      <p:sp>
        <p:nvSpPr>
          <p:cNvPr id="35" name="Object 22">
            <a:extLst>
              <a:ext uri="{FF2B5EF4-FFF2-40B4-BE49-F238E27FC236}">
                <a16:creationId xmlns:a16="http://schemas.microsoft.com/office/drawing/2014/main" id="{9AC6F2EA-A1D1-1C55-FCC1-BF9066580EE4}"/>
              </a:ext>
            </a:extLst>
          </p:cNvPr>
          <p:cNvSpPr txBox="1"/>
          <p:nvPr/>
        </p:nvSpPr>
        <p:spPr>
          <a:xfrm>
            <a:off x="11865882" y="3080858"/>
            <a:ext cx="514973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b="1" kern="0" spc="-400" dirty="0">
                <a:solidFill>
                  <a:srgbClr val="C00000"/>
                </a:solidFill>
                <a:latin typeface="S-Core Dream 5 Medium" pitchFamily="34" charset="0"/>
                <a:cs typeface="S-Core Dream 5 Medium" pitchFamily="34" charset="0"/>
              </a:rPr>
              <a:t>틀렸습니다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6" name="Object 23">
            <a:extLst>
              <a:ext uri="{FF2B5EF4-FFF2-40B4-BE49-F238E27FC236}">
                <a16:creationId xmlns:a16="http://schemas.microsoft.com/office/drawing/2014/main" id="{01E41A83-9B1B-648C-6D01-E4D501A0AC06}"/>
              </a:ext>
            </a:extLst>
          </p:cNvPr>
          <p:cNvSpPr txBox="1"/>
          <p:nvPr/>
        </p:nvSpPr>
        <p:spPr>
          <a:xfrm>
            <a:off x="6230296" y="4941349"/>
            <a:ext cx="5071759" cy="27238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b="1" dirty="0" err="1"/>
              <a:t>런타임에러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575B5C"/>
                </a:solidFill>
              </a:rPr>
              <a:t>   </a:t>
            </a:r>
            <a:r>
              <a:rPr lang="en-US" altLang="ko-KR" dirty="0">
                <a:solidFill>
                  <a:srgbClr val="575B5C"/>
                </a:solidFill>
              </a:rPr>
              <a:t>:</a:t>
            </a:r>
            <a:r>
              <a:rPr lang="ko-KR" altLang="en-US" dirty="0">
                <a:solidFill>
                  <a:srgbClr val="575B5C"/>
                </a:solidFill>
              </a:rPr>
              <a:t>  </a:t>
            </a:r>
            <a:r>
              <a:rPr lang="ko-KR" altLang="en-US" b="1" u="sng" dirty="0">
                <a:solidFill>
                  <a:srgbClr val="575B5C"/>
                </a:solidFill>
              </a:rPr>
              <a:t>에러가 난 이유</a:t>
            </a:r>
            <a:r>
              <a:rPr lang="ko-KR" altLang="en-US" dirty="0">
                <a:solidFill>
                  <a:srgbClr val="575B5C"/>
                </a:solidFill>
              </a:rPr>
              <a:t>를 알려준다</a:t>
            </a:r>
            <a:r>
              <a:rPr lang="en-US" altLang="ko-KR" dirty="0">
                <a:solidFill>
                  <a:srgbClr val="575B5C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575B5C"/>
              </a:solidFill>
            </a:endParaRPr>
          </a:p>
          <a:p>
            <a:r>
              <a:rPr lang="ko-KR" altLang="en-US" dirty="0">
                <a:solidFill>
                  <a:srgbClr val="575B5C"/>
                </a:solidFill>
              </a:rPr>
              <a:t>   </a:t>
            </a:r>
            <a:r>
              <a:rPr lang="ko-KR" altLang="en-US" b="1" dirty="0" err="1"/>
              <a:t>컴파일에러</a:t>
            </a:r>
            <a:endParaRPr lang="en-US" altLang="ko-KR" b="1" dirty="0"/>
          </a:p>
          <a:p>
            <a:r>
              <a:rPr lang="ko-KR" altLang="en-US" dirty="0">
                <a:solidFill>
                  <a:srgbClr val="575B5C"/>
                </a:solidFill>
              </a:rPr>
              <a:t>   </a:t>
            </a:r>
            <a:r>
              <a:rPr lang="en-US" altLang="ko-KR" dirty="0">
                <a:solidFill>
                  <a:srgbClr val="575B5C"/>
                </a:solidFill>
              </a:rPr>
              <a:t>:</a:t>
            </a:r>
            <a:r>
              <a:rPr lang="ko-KR" altLang="en-US" dirty="0">
                <a:solidFill>
                  <a:srgbClr val="575B5C"/>
                </a:solidFill>
              </a:rPr>
              <a:t> 코드에서 </a:t>
            </a:r>
            <a:r>
              <a:rPr lang="ko-KR" altLang="en-US" b="1" u="sng" dirty="0">
                <a:solidFill>
                  <a:srgbClr val="575B5C"/>
                </a:solidFill>
              </a:rPr>
              <a:t>에러가 난 부분</a:t>
            </a:r>
            <a:r>
              <a:rPr lang="ko-KR" altLang="en-US" dirty="0">
                <a:solidFill>
                  <a:srgbClr val="575B5C"/>
                </a:solidFill>
              </a:rPr>
              <a:t>을 알려준다</a:t>
            </a:r>
            <a:r>
              <a:rPr lang="en-US" altLang="ko-KR" dirty="0">
                <a:solidFill>
                  <a:srgbClr val="575B5C"/>
                </a:solidFill>
              </a:rPr>
              <a:t>.</a:t>
            </a:r>
          </a:p>
          <a:p>
            <a:endParaRPr lang="en-US" altLang="ko-KR" dirty="0">
              <a:solidFill>
                <a:srgbClr val="575B5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575B5C"/>
                </a:solidFill>
              </a:rPr>
              <a:t>   </a:t>
            </a:r>
            <a:r>
              <a:rPr lang="ko-KR" altLang="en-US" b="1" dirty="0"/>
              <a:t>출력초과</a:t>
            </a:r>
            <a:r>
              <a:rPr lang="en-US" altLang="ko-KR" b="1" dirty="0"/>
              <a:t>,</a:t>
            </a:r>
            <a:r>
              <a:rPr lang="ko-KR" altLang="en-US" b="1" dirty="0"/>
              <a:t> 메모리초과</a:t>
            </a:r>
            <a:endParaRPr lang="en-US" altLang="ko-KR" b="1" dirty="0"/>
          </a:p>
          <a:p>
            <a:r>
              <a:rPr lang="ko-KR" altLang="en-US" dirty="0">
                <a:solidFill>
                  <a:srgbClr val="575B5C"/>
                </a:solidFill>
              </a:rPr>
              <a:t>   </a:t>
            </a:r>
            <a:r>
              <a:rPr lang="en-US" altLang="ko-KR" dirty="0">
                <a:solidFill>
                  <a:srgbClr val="575B5C"/>
                </a:solidFill>
              </a:rPr>
              <a:t>:</a:t>
            </a:r>
            <a:r>
              <a:rPr lang="ko-KR" altLang="en-US" dirty="0">
                <a:solidFill>
                  <a:srgbClr val="575B5C"/>
                </a:solidFill>
              </a:rPr>
              <a:t> 어느 부분이 문제인지 유추가 가능하다</a:t>
            </a:r>
            <a:r>
              <a:rPr lang="en-US" altLang="ko-KR" dirty="0">
                <a:solidFill>
                  <a:srgbClr val="575B5C"/>
                </a:solidFill>
              </a:rPr>
              <a:t>.</a:t>
            </a:r>
          </a:p>
        </p:txBody>
      </p:sp>
      <p:grpSp>
        <p:nvGrpSpPr>
          <p:cNvPr id="37" name="그룹 1011">
            <a:extLst>
              <a:ext uri="{FF2B5EF4-FFF2-40B4-BE49-F238E27FC236}">
                <a16:creationId xmlns:a16="http://schemas.microsoft.com/office/drawing/2014/main" id="{3F060100-91D1-B638-2E7D-1FF79B45B3E6}"/>
              </a:ext>
            </a:extLst>
          </p:cNvPr>
          <p:cNvGrpSpPr/>
          <p:nvPr/>
        </p:nvGrpSpPr>
        <p:grpSpPr>
          <a:xfrm>
            <a:off x="10505680" y="5992699"/>
            <a:ext cx="2225711" cy="118225"/>
            <a:chOff x="6929867" y="7130716"/>
            <a:chExt cx="2225711" cy="43148"/>
          </a:xfrm>
        </p:grpSpPr>
        <p:pic>
          <p:nvPicPr>
            <p:cNvPr id="38" name="Object 47">
              <a:extLst>
                <a:ext uri="{FF2B5EF4-FFF2-40B4-BE49-F238E27FC236}">
                  <a16:creationId xmlns:a16="http://schemas.microsoft.com/office/drawing/2014/main" id="{D2B16577-7D55-0A8B-B155-C83F20C91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6929867" y="7130716"/>
              <a:ext cx="2225711" cy="43148"/>
            </a:xfrm>
            <a:prstGeom prst="rect">
              <a:avLst/>
            </a:prstGeom>
          </p:spPr>
        </p:pic>
      </p:grpSp>
      <p:sp>
        <p:nvSpPr>
          <p:cNvPr id="39" name="Object 23">
            <a:extLst>
              <a:ext uri="{FF2B5EF4-FFF2-40B4-BE49-F238E27FC236}">
                <a16:creationId xmlns:a16="http://schemas.microsoft.com/office/drawing/2014/main" id="{28DE3ADF-B593-233E-9545-26CBCF86E58B}"/>
              </a:ext>
            </a:extLst>
          </p:cNvPr>
          <p:cNvSpPr txBox="1"/>
          <p:nvPr/>
        </p:nvSpPr>
        <p:spPr>
          <a:xfrm>
            <a:off x="12071940" y="5732257"/>
            <a:ext cx="5071759" cy="1293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575B5C"/>
                </a:solidFill>
              </a:rPr>
              <a:t>%(</a:t>
            </a:r>
            <a:r>
              <a:rPr lang="ko-KR" altLang="en-US" dirty="0" err="1">
                <a:solidFill>
                  <a:srgbClr val="575B5C"/>
                </a:solidFill>
              </a:rPr>
              <a:t>퍼센테이지</a:t>
            </a:r>
            <a:r>
              <a:rPr lang="en-US" altLang="ko-KR" dirty="0">
                <a:solidFill>
                  <a:srgbClr val="575B5C"/>
                </a:solidFill>
              </a:rPr>
              <a:t>)</a:t>
            </a:r>
            <a:r>
              <a:rPr lang="ko-KR" altLang="en-US" dirty="0">
                <a:solidFill>
                  <a:srgbClr val="575B5C"/>
                </a:solidFill>
              </a:rPr>
              <a:t>로 대략적으로 코드의 어느 부분이 틀렸을 지 </a:t>
            </a:r>
            <a:r>
              <a:rPr lang="ko-KR" altLang="en-US" b="1" u="sng" dirty="0">
                <a:solidFill>
                  <a:srgbClr val="575B5C"/>
                </a:solidFill>
              </a:rPr>
              <a:t>유추는 해 볼 수 있으나 구체적인 틀린 이유는 알 수 없다</a:t>
            </a:r>
            <a:r>
              <a:rPr lang="en-US" altLang="ko-KR" b="1" u="sng" dirty="0">
                <a:solidFill>
                  <a:srgbClr val="575B5C"/>
                </a:solidFill>
              </a:rPr>
              <a:t>.</a:t>
            </a:r>
          </a:p>
        </p:txBody>
      </p:sp>
      <p:sp>
        <p:nvSpPr>
          <p:cNvPr id="40" name="Object 22">
            <a:extLst>
              <a:ext uri="{FF2B5EF4-FFF2-40B4-BE49-F238E27FC236}">
                <a16:creationId xmlns:a16="http://schemas.microsoft.com/office/drawing/2014/main" id="{F3C6411A-EF53-1214-14EA-BB57D3224936}"/>
              </a:ext>
            </a:extLst>
          </p:cNvPr>
          <p:cNvSpPr txBox="1"/>
          <p:nvPr/>
        </p:nvSpPr>
        <p:spPr>
          <a:xfrm>
            <a:off x="6142428" y="3054554"/>
            <a:ext cx="514973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b="1" kern="0" spc="-400" dirty="0" err="1">
                <a:solidFill>
                  <a:srgbClr val="0070C0"/>
                </a:solidFill>
                <a:latin typeface="S-Core Dream 5 Medium" pitchFamily="34" charset="0"/>
                <a:cs typeface="S-Core Dream 5 Medium" pitchFamily="34" charset="0"/>
              </a:rPr>
              <a:t>런타임에러</a:t>
            </a:r>
            <a:r>
              <a:rPr lang="en-US" altLang="ko-KR" sz="3600" b="1" kern="0" spc="-400" dirty="0">
                <a:solidFill>
                  <a:srgbClr val="0070C0"/>
                </a:solidFill>
                <a:latin typeface="S-Core Dream 5 Medium" pitchFamily="34" charset="0"/>
                <a:cs typeface="S-Core Dream 5 Medium" pitchFamily="34" charset="0"/>
              </a:rPr>
              <a:t>, </a:t>
            </a:r>
            <a:r>
              <a:rPr lang="ko-KR" altLang="en-US" sz="3600" b="1" kern="0" spc="-400" dirty="0">
                <a:solidFill>
                  <a:srgbClr val="0070C0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ko-KR" altLang="en-US" sz="3600" b="1" kern="0" spc="-400" dirty="0" err="1">
                <a:solidFill>
                  <a:srgbClr val="0070C0"/>
                </a:solidFill>
                <a:latin typeface="S-Core Dream 5 Medium" pitchFamily="34" charset="0"/>
                <a:cs typeface="S-Core Dream 5 Medium" pitchFamily="34" charset="0"/>
              </a:rPr>
              <a:t>컴파일에러</a:t>
            </a:r>
            <a:endParaRPr lang="ko-KR" altLang="en-US" sz="3600" b="1" kern="0" spc="-400" dirty="0">
              <a:solidFill>
                <a:srgbClr val="0070C0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r>
              <a:rPr lang="ko-KR" altLang="en-US" sz="3600" b="1" kern="0" spc="-400" dirty="0">
                <a:solidFill>
                  <a:srgbClr val="0070C0"/>
                </a:solidFill>
                <a:latin typeface="S-Core Dream 5 Medium" pitchFamily="34" charset="0"/>
                <a:cs typeface="S-Core Dream 5 Medium" pitchFamily="34" charset="0"/>
              </a:rPr>
              <a:t>출력초과</a:t>
            </a:r>
            <a:r>
              <a:rPr lang="en-US" altLang="ko-KR" sz="3600" b="1" kern="0" spc="-400" dirty="0">
                <a:solidFill>
                  <a:srgbClr val="0070C0"/>
                </a:solidFill>
                <a:latin typeface="S-Core Dream 5 Medium" pitchFamily="34" charset="0"/>
                <a:cs typeface="S-Core Dream 5 Medium" pitchFamily="34" charset="0"/>
              </a:rPr>
              <a:t>, </a:t>
            </a:r>
            <a:r>
              <a:rPr lang="ko-KR" altLang="en-US" sz="3600" b="1" kern="0" spc="-400" dirty="0">
                <a:solidFill>
                  <a:srgbClr val="0070C0"/>
                </a:solidFill>
                <a:latin typeface="S-Core Dream 5 Medium" pitchFamily="34" charset="0"/>
                <a:cs typeface="S-Core Dream 5 Medium" pitchFamily="34" charset="0"/>
              </a:rPr>
              <a:t> 메모리초과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0C1A2E6-F4CF-9284-83B6-ACE4AA5F24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0461" y="4794815"/>
            <a:ext cx="1788834" cy="6416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215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8" y="3360089"/>
            <a:ext cx="5038380" cy="3708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</a:t>
            </a:r>
            <a:r>
              <a:rPr lang="en-US" altLang="ko-KR" sz="23500" kern="0" spc="200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2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954322" y="5006140"/>
            <a:ext cx="5164487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400" kern="0" spc="-2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주요 기능에 대한 구성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430000" y="4589502"/>
            <a:ext cx="5912049" cy="10527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01. </a:t>
            </a:r>
            <a:r>
              <a:rPr lang="ko-KR" altLang="en-US" sz="22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전체적인 구조</a:t>
            </a:r>
            <a:endParaRPr lang="en-US" sz="2200" kern="0" spc="-100" dirty="0">
              <a:solidFill>
                <a:srgbClr val="FFFFFF"/>
              </a:solidFill>
              <a:latin typeface="S-Core Dream 4 Regular" pitchFamily="34" charset="0"/>
              <a:cs typeface="S-Core Dream 4 Regular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02. </a:t>
            </a:r>
            <a:r>
              <a:rPr lang="ko-KR" altLang="en-US" sz="22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포인트 제도</a:t>
            </a:r>
            <a:endParaRPr lang="en-US" sz="2200" kern="0" spc="-100" dirty="0">
              <a:solidFill>
                <a:srgbClr val="FFFFFF"/>
              </a:solidFill>
              <a:latin typeface="S-Core Dream 4 Regular" pitchFamily="34" charset="0"/>
              <a:cs typeface="S-Core Dream 4 Regula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83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00457" y="1073609"/>
            <a:ext cx="10853630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b="1" kern="0" spc="-8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주요  기능에  대한  간략한  구성</a:t>
            </a:r>
            <a:endParaRPr lang="en-US" b="1" dirty="0"/>
          </a:p>
        </p:txBody>
      </p:sp>
      <p:sp>
        <p:nvSpPr>
          <p:cNvPr id="26" name="Object 26"/>
          <p:cNvSpPr txBox="1"/>
          <p:nvPr/>
        </p:nvSpPr>
        <p:spPr>
          <a:xfrm>
            <a:off x="15162710" y="6103828"/>
            <a:ext cx="2588418" cy="11929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남성의</a:t>
            </a:r>
          </a:p>
          <a:p>
            <a:pPr algn="ctr"/>
            <a:r>
              <a:rPr lang="en-US" sz="23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뚜렷한 증가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1627257" y="1221101"/>
            <a:ext cx="33418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주요 기능에 대한 구성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02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589215" y="3122991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ore-KR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   IDEA</a:t>
            </a:r>
            <a:r>
              <a:rPr lang="ko-KR" altLang="en-US" sz="2700" kern="0" spc="-300" dirty="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를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생각하게 된 이유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89215" y="4941637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그 외 기능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589216" y="3963877"/>
            <a:ext cx="47537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02 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 </a:t>
            </a:r>
            <a:r>
              <a:rPr lang="ko-KR" altLang="en-US" sz="32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주요 기능에 대한 구성</a:t>
            </a:r>
            <a:endParaRPr lang="en-US" sz="3200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6428EA41-BE69-FFCF-6A6B-9D5F2C71368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1" t="5912" r="6813" b="6218"/>
          <a:stretch/>
        </p:blipFill>
        <p:spPr>
          <a:xfrm>
            <a:off x="5782680" y="2648095"/>
            <a:ext cx="5098586" cy="72319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6" name="Object 24">
            <a:extLst>
              <a:ext uri="{FF2B5EF4-FFF2-40B4-BE49-F238E27FC236}">
                <a16:creationId xmlns:a16="http://schemas.microsoft.com/office/drawing/2014/main" id="{47B75F0D-0A58-672A-071F-7FEC4CDE103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07927" y="3791851"/>
            <a:ext cx="4458958" cy="20064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B1C8EE-9657-4CAF-BE31-AA76A88B58EC}"/>
              </a:ext>
            </a:extLst>
          </p:cNvPr>
          <p:cNvSpPr txBox="1"/>
          <p:nvPr/>
        </p:nvSpPr>
        <p:spPr>
          <a:xfrm>
            <a:off x="6138473" y="3882493"/>
            <a:ext cx="244009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Prince Song  2022.05.02</a:t>
            </a:r>
          </a:p>
          <a:p>
            <a:r>
              <a:rPr kumimoji="1" lang="en-US" altLang="ko-KR" sz="1600" dirty="0"/>
              <a:t>&lt;</a:t>
            </a:r>
            <a:r>
              <a:rPr kumimoji="1" lang="ko-KR" altLang="en-US" sz="1600" dirty="0"/>
              <a:t>코드</a:t>
            </a:r>
            <a:r>
              <a:rPr kumimoji="1" lang="en-US" altLang="ko-KR" sz="1600" dirty="0"/>
              <a:t>&gt;</a:t>
            </a:r>
            <a:endParaRPr kumimoji="1" lang="en-US" altLang="ko-Kore-KR" sz="1600" dirty="0"/>
          </a:p>
          <a:p>
            <a:r>
              <a:rPr lang="en" altLang="ko-Kore-KR" sz="1600" dirty="0"/>
              <a:t>#include &lt;iostream&gt;</a:t>
            </a:r>
          </a:p>
          <a:p>
            <a:r>
              <a:rPr kumimoji="1" lang="en-US" altLang="ko-Kore-KR" sz="1600" dirty="0"/>
              <a:t>	</a:t>
            </a:r>
            <a:r>
              <a:rPr lang="ko-Kore-KR" altLang="en-US" dirty="0"/>
              <a:t>⋯</a:t>
            </a:r>
            <a:r>
              <a:rPr lang="ko-KR" altLang="en-US" dirty="0"/>
              <a:t> </a:t>
            </a:r>
            <a:r>
              <a:rPr lang="ko-Kore-KR" altLang="en-US" dirty="0"/>
              <a:t>⋯</a:t>
            </a:r>
            <a:r>
              <a:rPr lang="ko-KR" altLang="en-US" dirty="0"/>
              <a:t> </a:t>
            </a:r>
            <a:r>
              <a:rPr lang="ko-Kore-KR" altLang="en-US" dirty="0"/>
              <a:t>⋯</a:t>
            </a:r>
            <a:endParaRPr kumimoji="1" lang="ko-Kore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A85120-49FB-B380-BF26-0BF22379593C}"/>
              </a:ext>
            </a:extLst>
          </p:cNvPr>
          <p:cNvSpPr txBox="1"/>
          <p:nvPr/>
        </p:nvSpPr>
        <p:spPr>
          <a:xfrm>
            <a:off x="6151698" y="3313555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Q. </a:t>
            </a:r>
            <a:r>
              <a:rPr kumimoji="1" lang="en-US" altLang="ko-KR" dirty="0"/>
              <a:t>[</a:t>
            </a:r>
            <a:r>
              <a:rPr kumimoji="1" lang="en-US" altLang="ko-Kore-KR" dirty="0"/>
              <a:t>13528</a:t>
            </a:r>
            <a:r>
              <a:rPr kumimoji="1" lang="ko-KR" altLang="en-US" dirty="0"/>
              <a:t>번</a:t>
            </a:r>
            <a:r>
              <a:rPr kumimoji="1" lang="en-US" altLang="ko-KR" dirty="0"/>
              <a:t>] </a:t>
            </a:r>
            <a:r>
              <a:rPr kumimoji="1" lang="ko-KR" altLang="en-US" dirty="0"/>
              <a:t>왜 </a:t>
            </a:r>
            <a:r>
              <a:rPr kumimoji="1" lang="ko-KR" altLang="en-US" dirty="0" err="1"/>
              <a:t>틀린건가요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pic>
        <p:nvPicPr>
          <p:cNvPr id="52" name="Object 24">
            <a:extLst>
              <a:ext uri="{FF2B5EF4-FFF2-40B4-BE49-F238E27FC236}">
                <a16:creationId xmlns:a16="http://schemas.microsoft.com/office/drawing/2014/main" id="{64FF0989-FF7E-5E9F-ABA2-B37C23B0ABD7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02494" y="8155552"/>
            <a:ext cx="4458958" cy="915370"/>
          </a:xfrm>
          <a:prstGeom prst="rect">
            <a:avLst/>
          </a:prstGeom>
        </p:spPr>
      </p:pic>
      <p:pic>
        <p:nvPicPr>
          <p:cNvPr id="54" name="Object 24">
            <a:extLst>
              <a:ext uri="{FF2B5EF4-FFF2-40B4-BE49-F238E27FC236}">
                <a16:creationId xmlns:a16="http://schemas.microsoft.com/office/drawing/2014/main" id="{FC2FD392-6DED-2B90-2F42-2C19495815E8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00327" y="5907242"/>
            <a:ext cx="4458958" cy="20064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92402E3-F58A-EA49-254C-39560A515DC5}"/>
              </a:ext>
            </a:extLst>
          </p:cNvPr>
          <p:cNvSpPr txBox="1"/>
          <p:nvPr/>
        </p:nvSpPr>
        <p:spPr>
          <a:xfrm>
            <a:off x="6217001" y="5973604"/>
            <a:ext cx="412068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Light Kwon   2022.05.03</a:t>
            </a:r>
          </a:p>
          <a:p>
            <a:r>
              <a:rPr kumimoji="1" lang="en-US" altLang="ko-KR" sz="1600" dirty="0"/>
              <a:t>17</a:t>
            </a:r>
            <a:r>
              <a:rPr kumimoji="1" lang="ko-KR" altLang="en-US" sz="1600" dirty="0"/>
              <a:t>번째 줄 </a:t>
            </a:r>
            <a:r>
              <a:rPr kumimoji="1" lang="en-US" altLang="ko-KR" sz="1600" dirty="0"/>
              <a:t>for</a:t>
            </a:r>
            <a:r>
              <a:rPr kumimoji="1" lang="ko-KR" altLang="en-US" sz="1600" dirty="0"/>
              <a:t>문에서 배열 접근 할 때 </a:t>
            </a:r>
            <a:r>
              <a:rPr kumimoji="1" lang="en-US" altLang="ko-KR" sz="1600" dirty="0"/>
              <a:t>index</a:t>
            </a:r>
            <a:r>
              <a:rPr kumimoji="1" lang="ko-KR" altLang="en-US" sz="1600" dirty="0"/>
              <a:t>가 </a:t>
            </a:r>
            <a:endParaRPr kumimoji="1" lang="en-US" altLang="ko-KR" sz="1600" dirty="0"/>
          </a:p>
          <a:p>
            <a:r>
              <a:rPr kumimoji="1" lang="en-US" altLang="ko-KR" sz="1600" dirty="0"/>
              <a:t>-1</a:t>
            </a:r>
            <a:r>
              <a:rPr kumimoji="1" lang="ko-KR" altLang="en-US" sz="1600" dirty="0"/>
              <a:t>이 되어서 그런 것 같습니다</a:t>
            </a:r>
            <a:r>
              <a:rPr kumimoji="1" lang="en-US" altLang="ko-KR" sz="1600" dirty="0"/>
              <a:t>.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if (v[</a:t>
            </a:r>
            <a:r>
              <a:rPr lang="en" altLang="ko-Kore-KR" sz="1600" dirty="0" err="1"/>
              <a:t>i</a:t>
            </a:r>
            <a:r>
              <a:rPr lang="en-US" altLang="ko-KR" sz="1600" dirty="0"/>
              <a:t>-1</a:t>
            </a:r>
            <a:r>
              <a:rPr lang="en" altLang="ko-Kore-KR" sz="1600" dirty="0"/>
              <a:t>]==v[</a:t>
            </a:r>
            <a:r>
              <a:rPr lang="en" altLang="ko-Kore-KR" sz="1600" dirty="0" err="1"/>
              <a:t>i</a:t>
            </a:r>
            <a:r>
              <a:rPr lang="en" altLang="ko-Kore-KR" sz="1600" dirty="0"/>
              <a:t>])</a:t>
            </a:r>
            <a:r>
              <a:rPr lang="ko-KR" altLang="en-US" sz="1600" dirty="0"/>
              <a:t> 이 부분을</a:t>
            </a:r>
            <a:endParaRPr lang="en-US" altLang="ko-KR" sz="1600" dirty="0"/>
          </a:p>
          <a:p>
            <a:r>
              <a:rPr lang="en" altLang="ko-Kore-KR" sz="1600" dirty="0"/>
              <a:t>if (v[</a:t>
            </a:r>
            <a:r>
              <a:rPr lang="en" altLang="ko-Kore-KR" sz="1600" dirty="0" err="1"/>
              <a:t>i</a:t>
            </a:r>
            <a:r>
              <a:rPr lang="en" altLang="ko-Kore-KR" sz="1600" dirty="0"/>
              <a:t>]==v[i-1])</a:t>
            </a:r>
            <a:r>
              <a:rPr lang="ko-KR" altLang="en-US" sz="1600" dirty="0"/>
              <a:t> 이렇게 고치면 될 것 같습니다</a:t>
            </a:r>
            <a:r>
              <a:rPr lang="en-US" altLang="ko-KR" sz="1600" dirty="0"/>
              <a:t>.</a:t>
            </a:r>
            <a:endParaRPr lang="en" altLang="ko-Kore-KR" sz="1600" dirty="0"/>
          </a:p>
          <a:p>
            <a:endParaRPr kumimoji="1" lang="ko-Kore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30804D-DE33-766E-013B-09D5E4D53650}"/>
              </a:ext>
            </a:extLst>
          </p:cNvPr>
          <p:cNvSpPr txBox="1"/>
          <p:nvPr/>
        </p:nvSpPr>
        <p:spPr>
          <a:xfrm>
            <a:off x="6217001" y="8280413"/>
            <a:ext cx="262764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Han Q   2022.05.05</a:t>
            </a:r>
          </a:p>
          <a:p>
            <a:r>
              <a:rPr kumimoji="1" lang="ko-KR" altLang="en-US" sz="1600" dirty="0"/>
              <a:t>배열에 문제 있는 것 같아요</a:t>
            </a:r>
            <a:endParaRPr kumimoji="1" lang="ko-Kore-KR" altLang="en-US" sz="1600" dirty="0"/>
          </a:p>
        </p:txBody>
      </p:sp>
      <p:grpSp>
        <p:nvGrpSpPr>
          <p:cNvPr id="56" name="그룹 1005">
            <a:extLst>
              <a:ext uri="{FF2B5EF4-FFF2-40B4-BE49-F238E27FC236}">
                <a16:creationId xmlns:a16="http://schemas.microsoft.com/office/drawing/2014/main" id="{B6C83053-B424-24CD-0E91-9C23DA4F2F62}"/>
              </a:ext>
            </a:extLst>
          </p:cNvPr>
          <p:cNvGrpSpPr/>
          <p:nvPr/>
        </p:nvGrpSpPr>
        <p:grpSpPr>
          <a:xfrm>
            <a:off x="10237947" y="5900892"/>
            <a:ext cx="625042" cy="603889"/>
            <a:chOff x="15493928" y="5569192"/>
            <a:chExt cx="1927203" cy="1927203"/>
          </a:xfrm>
        </p:grpSpPr>
        <p:pic>
          <p:nvPicPr>
            <p:cNvPr id="57" name="Object 22">
              <a:extLst>
                <a:ext uri="{FF2B5EF4-FFF2-40B4-BE49-F238E27FC236}">
                  <a16:creationId xmlns:a16="http://schemas.microsoft.com/office/drawing/2014/main" id="{8FA72EC6-764A-4853-9571-5FF1F24C0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03705" y="4678969"/>
              <a:ext cx="3854406" cy="3854406"/>
            </a:xfrm>
            <a:prstGeom prst="rect">
              <a:avLst/>
            </a:prstGeom>
          </p:spPr>
        </p:pic>
        <p:pic>
          <p:nvPicPr>
            <p:cNvPr id="58" name="Object 23">
              <a:extLst>
                <a:ext uri="{FF2B5EF4-FFF2-40B4-BE49-F238E27FC236}">
                  <a16:creationId xmlns:a16="http://schemas.microsoft.com/office/drawing/2014/main" id="{DF2AE297-251F-C48E-F481-B3AE1EB98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493928" y="5569192"/>
              <a:ext cx="1927203" cy="1927203"/>
            </a:xfrm>
            <a:prstGeom prst="rect">
              <a:avLst/>
            </a:prstGeom>
          </p:spPr>
        </p:pic>
      </p:grpSp>
      <p:pic>
        <p:nvPicPr>
          <p:cNvPr id="29" name="그래픽 28" descr="별 단색으로 채워진">
            <a:extLst>
              <a:ext uri="{FF2B5EF4-FFF2-40B4-BE49-F238E27FC236}">
                <a16:creationId xmlns:a16="http://schemas.microsoft.com/office/drawing/2014/main" id="{A960FD0B-3392-F259-4987-113DDAA134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95956" y="5963873"/>
            <a:ext cx="523913" cy="523913"/>
          </a:xfrm>
          <a:prstGeom prst="rect">
            <a:avLst/>
          </a:prstGeom>
        </p:spPr>
      </p:pic>
      <p:grpSp>
        <p:nvGrpSpPr>
          <p:cNvPr id="64" name="그룹 1005">
            <a:extLst>
              <a:ext uri="{FF2B5EF4-FFF2-40B4-BE49-F238E27FC236}">
                <a16:creationId xmlns:a16="http://schemas.microsoft.com/office/drawing/2014/main" id="{040E8187-C5F0-B383-52CB-220B84D60FBF}"/>
              </a:ext>
            </a:extLst>
          </p:cNvPr>
          <p:cNvGrpSpPr/>
          <p:nvPr/>
        </p:nvGrpSpPr>
        <p:grpSpPr>
          <a:xfrm>
            <a:off x="11488674" y="2682613"/>
            <a:ext cx="6185397" cy="7197425"/>
            <a:chOff x="5621284" y="5463851"/>
            <a:chExt cx="11734101" cy="3420000"/>
          </a:xfrm>
        </p:grpSpPr>
        <p:pic>
          <p:nvPicPr>
            <p:cNvPr id="65" name="Object 24">
              <a:extLst>
                <a:ext uri="{FF2B5EF4-FFF2-40B4-BE49-F238E27FC236}">
                  <a16:creationId xmlns:a16="http://schemas.microsoft.com/office/drawing/2014/main" id="{1977A39E-3590-1104-BDBA-041871589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1284" y="5463851"/>
              <a:ext cx="11734101" cy="3420000"/>
            </a:xfrm>
            <a:prstGeom prst="rect">
              <a:avLst/>
            </a:prstGeom>
          </p:spPr>
        </p:pic>
      </p:grpSp>
      <p:grpSp>
        <p:nvGrpSpPr>
          <p:cNvPr id="66" name="그룹 1006">
            <a:extLst>
              <a:ext uri="{FF2B5EF4-FFF2-40B4-BE49-F238E27FC236}">
                <a16:creationId xmlns:a16="http://schemas.microsoft.com/office/drawing/2014/main" id="{556C45F8-C9EE-AD43-269C-4BAE044393E0}"/>
              </a:ext>
            </a:extLst>
          </p:cNvPr>
          <p:cNvGrpSpPr/>
          <p:nvPr/>
        </p:nvGrpSpPr>
        <p:grpSpPr>
          <a:xfrm>
            <a:off x="9861147" y="3965207"/>
            <a:ext cx="1915362" cy="117800"/>
            <a:chOff x="12530652" y="8862395"/>
            <a:chExt cx="1915362" cy="117800"/>
          </a:xfrm>
        </p:grpSpPr>
        <p:pic>
          <p:nvPicPr>
            <p:cNvPr id="67" name="Object 27">
              <a:extLst>
                <a:ext uri="{FF2B5EF4-FFF2-40B4-BE49-F238E27FC236}">
                  <a16:creationId xmlns:a16="http://schemas.microsoft.com/office/drawing/2014/main" id="{479C7ED4-F4FB-6BDE-C763-F542CA923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30652" y="8862395"/>
              <a:ext cx="1915362" cy="117800"/>
            </a:xfrm>
            <a:prstGeom prst="rect">
              <a:avLst/>
            </a:prstGeom>
          </p:spPr>
        </p:pic>
      </p:grpSp>
      <p:grpSp>
        <p:nvGrpSpPr>
          <p:cNvPr id="68" name="그룹 1006">
            <a:extLst>
              <a:ext uri="{FF2B5EF4-FFF2-40B4-BE49-F238E27FC236}">
                <a16:creationId xmlns:a16="http://schemas.microsoft.com/office/drawing/2014/main" id="{628FE953-8974-A9B6-9AB5-6CCBD9640A54}"/>
              </a:ext>
            </a:extLst>
          </p:cNvPr>
          <p:cNvGrpSpPr/>
          <p:nvPr/>
        </p:nvGrpSpPr>
        <p:grpSpPr>
          <a:xfrm>
            <a:off x="9861147" y="6676862"/>
            <a:ext cx="1915362" cy="117800"/>
            <a:chOff x="12530652" y="8862395"/>
            <a:chExt cx="1915362" cy="117800"/>
          </a:xfrm>
        </p:grpSpPr>
        <p:pic>
          <p:nvPicPr>
            <p:cNvPr id="69" name="Object 27">
              <a:extLst>
                <a:ext uri="{FF2B5EF4-FFF2-40B4-BE49-F238E27FC236}">
                  <a16:creationId xmlns:a16="http://schemas.microsoft.com/office/drawing/2014/main" id="{630F9E24-498D-3098-91DD-792ABDB3B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30652" y="8862395"/>
              <a:ext cx="1915362" cy="117800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17F8B60-2FE1-BC4A-A1F3-4325B25640DF}"/>
              </a:ext>
            </a:extLst>
          </p:cNvPr>
          <p:cNvSpPr txBox="1"/>
          <p:nvPr/>
        </p:nvSpPr>
        <p:spPr>
          <a:xfrm>
            <a:off x="11776509" y="3122991"/>
            <a:ext cx="5673291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000" b="1" dirty="0"/>
              <a:t>[</a:t>
            </a:r>
            <a:r>
              <a:rPr kumimoji="1" lang="ko-KR" altLang="en-US" sz="2000" b="1" dirty="0"/>
              <a:t>질문자의 질문 내용</a:t>
            </a:r>
            <a:r>
              <a:rPr kumimoji="1" lang="en-US" altLang="ko-KR" sz="2000" b="1" dirty="0"/>
              <a:t>]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ko-KR" altLang="en-US" sz="2000" dirty="0"/>
              <a:t>어떤 문제에 대한 것인가</a:t>
            </a:r>
            <a:r>
              <a:rPr kumimoji="1" lang="en-US" altLang="ko-KR" sz="2000" dirty="0"/>
              <a:t>?</a:t>
            </a:r>
            <a:r>
              <a:rPr kumimoji="1" lang="ko-KR" altLang="en-US" sz="2000" dirty="0"/>
              <a:t> </a:t>
            </a:r>
            <a:endParaRPr kumimoji="1" lang="en-US" altLang="ko-KR" sz="2000" dirty="0">
              <a:solidFill>
                <a:srgbClr val="575B5C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ko-KR" altLang="en-US" sz="2000" dirty="0"/>
              <a:t>그 문제에 대한 전체 코드</a:t>
            </a:r>
            <a:endParaRPr kumimoji="1" lang="en-US" altLang="ko-KR" sz="2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ko-KR" altLang="en-US" sz="2000" dirty="0"/>
              <a:t>코드를 제출 했을 때 틀렸다고 나오는 퍼센트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   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대략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선택사항</a:t>
            </a:r>
            <a:r>
              <a:rPr kumimoji="1" lang="en-US" altLang="ko-KR" sz="2000" dirty="0"/>
              <a:t>)</a:t>
            </a:r>
          </a:p>
          <a:p>
            <a:pPr>
              <a:lnSpc>
                <a:spcPct val="150000"/>
              </a:lnSpc>
            </a:pPr>
            <a:endParaRPr kumimoji="1" lang="en-US" altLang="ko-KR" sz="2000" dirty="0"/>
          </a:p>
          <a:p>
            <a:pPr>
              <a:lnSpc>
                <a:spcPct val="150000"/>
              </a:lnSpc>
            </a:pP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[</a:t>
            </a:r>
            <a:r>
              <a:rPr kumimoji="1" lang="ko-KR" altLang="en-US" sz="2000" b="1" dirty="0"/>
              <a:t>답변자의 답변 내용</a:t>
            </a:r>
            <a:r>
              <a:rPr kumimoji="1" lang="en-US" altLang="ko-KR" sz="2000" b="1" dirty="0"/>
              <a:t>]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000" dirty="0"/>
              <a:t>질문자의 코드에서 자신이 생각한 틀린 이유</a:t>
            </a:r>
            <a:endParaRPr kumimoji="1"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2000" dirty="0"/>
              <a:t>해결하기 위한 코드 예시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선택</a:t>
            </a:r>
            <a:r>
              <a:rPr kumimoji="1" lang="en-US" altLang="ko-KR" sz="2000" dirty="0"/>
              <a:t>)</a:t>
            </a:r>
          </a:p>
          <a:p>
            <a:pPr>
              <a:lnSpc>
                <a:spcPct val="150000"/>
              </a:lnSpc>
            </a:pP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[</a:t>
            </a:r>
            <a:r>
              <a:rPr kumimoji="1" lang="ko-KR" altLang="en-US" sz="2000" b="1" dirty="0"/>
              <a:t>질문자의 선택</a:t>
            </a:r>
            <a:r>
              <a:rPr kumimoji="1" lang="en-US" altLang="ko-KR" sz="2000" b="1" dirty="0"/>
              <a:t>]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질문자는 만족스러운 답을 한 답변자를 선택할 수 있다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endParaRPr kumimoji="1" lang="ko-Kore-KR" altLang="en-US" dirty="0"/>
          </a:p>
        </p:txBody>
      </p:sp>
      <p:grpSp>
        <p:nvGrpSpPr>
          <p:cNvPr id="71" name="그룹 1006">
            <a:extLst>
              <a:ext uri="{FF2B5EF4-FFF2-40B4-BE49-F238E27FC236}">
                <a16:creationId xmlns:a16="http://schemas.microsoft.com/office/drawing/2014/main" id="{D4627200-D8B7-3405-1435-66D24CBE1EE3}"/>
              </a:ext>
            </a:extLst>
          </p:cNvPr>
          <p:cNvGrpSpPr/>
          <p:nvPr/>
        </p:nvGrpSpPr>
        <p:grpSpPr>
          <a:xfrm rot="3076737">
            <a:off x="10326017" y="7211197"/>
            <a:ext cx="1915362" cy="117800"/>
            <a:chOff x="12530652" y="8862395"/>
            <a:chExt cx="1915362" cy="117800"/>
          </a:xfrm>
        </p:grpSpPr>
        <p:pic>
          <p:nvPicPr>
            <p:cNvPr id="72" name="Object 27">
              <a:extLst>
                <a:ext uri="{FF2B5EF4-FFF2-40B4-BE49-F238E27FC236}">
                  <a16:creationId xmlns:a16="http://schemas.microsoft.com/office/drawing/2014/main" id="{372F283E-CDC1-904C-11E9-99E9A638D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30652" y="8862395"/>
              <a:ext cx="1915362" cy="117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1005">
            <a:extLst>
              <a:ext uri="{FF2B5EF4-FFF2-40B4-BE49-F238E27FC236}">
                <a16:creationId xmlns:a16="http://schemas.microsoft.com/office/drawing/2014/main" id="{12595335-007A-E0BF-643A-B395661D947F}"/>
              </a:ext>
            </a:extLst>
          </p:cNvPr>
          <p:cNvGrpSpPr/>
          <p:nvPr/>
        </p:nvGrpSpPr>
        <p:grpSpPr>
          <a:xfrm>
            <a:off x="5621284" y="5463851"/>
            <a:ext cx="11734101" cy="3420000"/>
            <a:chOff x="5621284" y="5463851"/>
            <a:chExt cx="11734101" cy="3420000"/>
          </a:xfrm>
        </p:grpSpPr>
        <p:pic>
          <p:nvPicPr>
            <p:cNvPr id="50" name="Object 24">
              <a:extLst>
                <a:ext uri="{FF2B5EF4-FFF2-40B4-BE49-F238E27FC236}">
                  <a16:creationId xmlns:a16="http://schemas.microsoft.com/office/drawing/2014/main" id="{A42D31C1-AECD-9399-581E-2B6AC654F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1284" y="5463851"/>
              <a:ext cx="11734101" cy="3420000"/>
            </a:xfrm>
            <a:prstGeom prst="rect">
              <a:avLst/>
            </a:prstGeom>
          </p:spPr>
        </p:pic>
      </p:grpSp>
      <p:sp>
        <p:nvSpPr>
          <p:cNvPr id="3" name="Object 3"/>
          <p:cNvSpPr txBox="1"/>
          <p:nvPr/>
        </p:nvSpPr>
        <p:spPr>
          <a:xfrm>
            <a:off x="5500457" y="1073609"/>
            <a:ext cx="10853630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900" b="1" kern="0" spc="-800" dirty="0">
                <a:solidFill>
                  <a:srgbClr val="000000"/>
                </a:solidFill>
                <a:latin typeface="+mj-lt"/>
                <a:cs typeface="S-Core Dream 5 Medium" pitchFamily="34" charset="0"/>
              </a:rPr>
              <a:t>포인트   제도</a:t>
            </a:r>
            <a:endParaRPr lang="en-US" b="1" dirty="0">
              <a:latin typeface="+mj-l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162710" y="6103828"/>
            <a:ext cx="2588418" cy="11929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남성의</a:t>
            </a:r>
          </a:p>
          <a:p>
            <a:pPr algn="ctr"/>
            <a:r>
              <a:rPr lang="en-US" sz="2300" kern="0" spc="-100" dirty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뚜렷한 증가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1627257" y="1221101"/>
            <a:ext cx="3341865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주요 기능에 대한 구성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560644" y="779471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 dirty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02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589215" y="3122991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ore-KR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   IDEA</a:t>
            </a:r>
            <a:r>
              <a:rPr lang="ko-KR" altLang="en-US" sz="2700" kern="0" spc="-300" dirty="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를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생각하게 된 이유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89215" y="4941637"/>
            <a:ext cx="5285962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</a:t>
            </a:r>
            <a:r>
              <a:rPr lang="ko-KR" altLang="en-US" sz="2700" kern="0" spc="-3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그 외 기능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589216" y="3963877"/>
            <a:ext cx="47537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02 </a:t>
            </a:r>
            <a:r>
              <a:rPr lang="ko-KR" altLang="en-US" sz="35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 </a:t>
            </a:r>
            <a:r>
              <a:rPr lang="ko-KR" altLang="en-US" sz="3200" kern="0" spc="-400" dirty="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주요 기능에 대한 구성</a:t>
            </a:r>
            <a:endParaRPr lang="en-US" sz="3200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42" name="Object 30">
            <a:extLst>
              <a:ext uri="{FF2B5EF4-FFF2-40B4-BE49-F238E27FC236}">
                <a16:creationId xmlns:a16="http://schemas.microsoft.com/office/drawing/2014/main" id="{B7858D59-F52E-C59E-335D-37D3AEC12A55}"/>
              </a:ext>
            </a:extLst>
          </p:cNvPr>
          <p:cNvSpPr txBox="1"/>
          <p:nvPr/>
        </p:nvSpPr>
        <p:spPr>
          <a:xfrm>
            <a:off x="6692522" y="7773409"/>
            <a:ext cx="211677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Bebas Neue" pitchFamily="34" charset="0"/>
              </a:rPr>
              <a:t>Question</a:t>
            </a:r>
            <a:endParaRPr lang="en-US" dirty="0"/>
          </a:p>
        </p:txBody>
      </p:sp>
      <p:grpSp>
        <p:nvGrpSpPr>
          <p:cNvPr id="43" name="그룹 1011">
            <a:extLst>
              <a:ext uri="{FF2B5EF4-FFF2-40B4-BE49-F238E27FC236}">
                <a16:creationId xmlns:a16="http://schemas.microsoft.com/office/drawing/2014/main" id="{2880C52C-A30F-F372-1054-3AF9214AAB22}"/>
              </a:ext>
            </a:extLst>
          </p:cNvPr>
          <p:cNvGrpSpPr/>
          <p:nvPr/>
        </p:nvGrpSpPr>
        <p:grpSpPr>
          <a:xfrm>
            <a:off x="8519191" y="7416854"/>
            <a:ext cx="2225711" cy="43148"/>
            <a:chOff x="6929867" y="7130716"/>
            <a:chExt cx="2225711" cy="43148"/>
          </a:xfrm>
        </p:grpSpPr>
        <p:pic>
          <p:nvPicPr>
            <p:cNvPr id="45" name="Object 47">
              <a:extLst>
                <a:ext uri="{FF2B5EF4-FFF2-40B4-BE49-F238E27FC236}">
                  <a16:creationId xmlns:a16="http://schemas.microsoft.com/office/drawing/2014/main" id="{141C4A54-A134-2517-A3C7-D6B6E6ED4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6929867" y="7130716"/>
              <a:ext cx="2225711" cy="43148"/>
            </a:xfrm>
            <a:prstGeom prst="rect">
              <a:avLst/>
            </a:prstGeom>
          </p:spPr>
        </p:pic>
      </p:grpSp>
      <p:sp>
        <p:nvSpPr>
          <p:cNvPr id="48" name="Object 34">
            <a:extLst>
              <a:ext uri="{FF2B5EF4-FFF2-40B4-BE49-F238E27FC236}">
                <a16:creationId xmlns:a16="http://schemas.microsoft.com/office/drawing/2014/main" id="{C9237585-E77D-521D-32A8-60FD531AEB89}"/>
              </a:ext>
            </a:extLst>
          </p:cNvPr>
          <p:cNvSpPr txBox="1"/>
          <p:nvPr/>
        </p:nvSpPr>
        <p:spPr>
          <a:xfrm>
            <a:off x="10454892" y="7773409"/>
            <a:ext cx="211677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Bebas Neue" pitchFamily="34" charset="0"/>
              </a:rPr>
              <a:t>Ranking</a:t>
            </a:r>
            <a:endParaRPr lang="en-US" dirty="0"/>
          </a:p>
        </p:txBody>
      </p:sp>
      <p:grpSp>
        <p:nvGrpSpPr>
          <p:cNvPr id="51" name="그룹 1013">
            <a:extLst>
              <a:ext uri="{FF2B5EF4-FFF2-40B4-BE49-F238E27FC236}">
                <a16:creationId xmlns:a16="http://schemas.microsoft.com/office/drawing/2014/main" id="{31C663B3-120F-6952-23F7-70D639C45EB6}"/>
              </a:ext>
            </a:extLst>
          </p:cNvPr>
          <p:cNvGrpSpPr/>
          <p:nvPr/>
        </p:nvGrpSpPr>
        <p:grpSpPr>
          <a:xfrm>
            <a:off x="13281012" y="6303998"/>
            <a:ext cx="43148" cy="2225711"/>
            <a:chOff x="10235162" y="6039434"/>
            <a:chExt cx="43148" cy="2225711"/>
          </a:xfrm>
        </p:grpSpPr>
        <p:pic>
          <p:nvPicPr>
            <p:cNvPr id="53" name="Object 53">
              <a:extLst>
                <a:ext uri="{FF2B5EF4-FFF2-40B4-BE49-F238E27FC236}">
                  <a16:creationId xmlns:a16="http://schemas.microsoft.com/office/drawing/2014/main" id="{78033098-2B5C-3387-BB04-9B927AE2A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9143880" y="7130716"/>
              <a:ext cx="2225711" cy="43148"/>
            </a:xfrm>
            <a:prstGeom prst="rect">
              <a:avLst/>
            </a:prstGeom>
          </p:spPr>
        </p:pic>
      </p:grpSp>
      <p:sp>
        <p:nvSpPr>
          <p:cNvPr id="55" name="Object 38">
            <a:extLst>
              <a:ext uri="{FF2B5EF4-FFF2-40B4-BE49-F238E27FC236}">
                <a16:creationId xmlns:a16="http://schemas.microsoft.com/office/drawing/2014/main" id="{D683EEAF-44C1-D6F4-26EF-1E6958305A10}"/>
              </a:ext>
            </a:extLst>
          </p:cNvPr>
          <p:cNvSpPr txBox="1"/>
          <p:nvPr/>
        </p:nvSpPr>
        <p:spPr>
          <a:xfrm>
            <a:off x="14281387" y="7773409"/>
            <a:ext cx="2116770" cy="477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GIFT</a:t>
            </a:r>
            <a:endParaRPr lang="en-US" dirty="0"/>
          </a:p>
        </p:txBody>
      </p:sp>
      <p:grpSp>
        <p:nvGrpSpPr>
          <p:cNvPr id="73" name="그룹 1006">
            <a:extLst>
              <a:ext uri="{FF2B5EF4-FFF2-40B4-BE49-F238E27FC236}">
                <a16:creationId xmlns:a16="http://schemas.microsoft.com/office/drawing/2014/main" id="{3E10EFFB-64D8-5A2B-7393-90544463CFD1}"/>
              </a:ext>
            </a:extLst>
          </p:cNvPr>
          <p:cNvGrpSpPr/>
          <p:nvPr/>
        </p:nvGrpSpPr>
        <p:grpSpPr>
          <a:xfrm>
            <a:off x="7295302" y="6214254"/>
            <a:ext cx="977495" cy="1084901"/>
            <a:chOff x="6409419" y="6139809"/>
            <a:chExt cx="977495" cy="1084901"/>
          </a:xfrm>
        </p:grpSpPr>
        <p:pic>
          <p:nvPicPr>
            <p:cNvPr id="74" name="Object 27">
              <a:extLst>
                <a:ext uri="{FF2B5EF4-FFF2-40B4-BE49-F238E27FC236}">
                  <a16:creationId xmlns:a16="http://schemas.microsoft.com/office/drawing/2014/main" id="{653447BE-F723-318C-4702-356C44B2B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09419" y="6139809"/>
              <a:ext cx="977495" cy="108490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EEF361-B7A6-D58F-C63B-4BE1C688FAD7}"/>
              </a:ext>
            </a:extLst>
          </p:cNvPr>
          <p:cNvSpPr txBox="1"/>
          <p:nvPr/>
        </p:nvSpPr>
        <p:spPr>
          <a:xfrm>
            <a:off x="5619501" y="2601621"/>
            <a:ext cx="10238700" cy="2805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400" b="1" dirty="0"/>
              <a:t>질문자는 답변을 한 사람들 중에서 마음에 드는 한 사람을 선택할 수 있다</a:t>
            </a:r>
            <a:r>
              <a:rPr kumimoji="1" lang="en-US" altLang="ko-KR" sz="2400" b="1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ko-Kore-KR" altLang="en-US" sz="2400" b="1" dirty="0"/>
              <a:t>↓</a:t>
            </a:r>
            <a:endParaRPr kumimoji="1" lang="en-US" altLang="ko-KR" sz="2400" b="1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400" b="1" dirty="0"/>
              <a:t> 질문자에게 선택 받은 답변자는 일정 포인트를 얻게 된다</a:t>
            </a:r>
            <a:r>
              <a:rPr kumimoji="1" lang="en-US" altLang="ko-KR" sz="2400" b="1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ore-KR" sz="2400" b="1" dirty="0"/>
          </a:p>
          <a:p>
            <a:pPr>
              <a:lnSpc>
                <a:spcPct val="150000"/>
              </a:lnSpc>
            </a:pPr>
            <a:r>
              <a:rPr kumimoji="1" lang="en-US" altLang="ko-KR" sz="2400" b="1" dirty="0"/>
              <a:t>[</a:t>
            </a:r>
            <a:r>
              <a:rPr kumimoji="1" lang="ko-KR" altLang="en-US" sz="2400" b="1" dirty="0"/>
              <a:t>포인트로 할 수 있는 것</a:t>
            </a:r>
            <a:r>
              <a:rPr kumimoji="1" lang="en-US" altLang="ko-KR" sz="2400" b="1" dirty="0"/>
              <a:t>]</a:t>
            </a:r>
            <a:endParaRPr kumimoji="1" lang="ko-Kore-KR" altLang="en-US" sz="2400" b="1" dirty="0"/>
          </a:p>
        </p:txBody>
      </p:sp>
      <p:pic>
        <p:nvPicPr>
          <p:cNvPr id="5" name="그래픽 4" descr="우선 순위 단색으로 채워진">
            <a:extLst>
              <a:ext uri="{FF2B5EF4-FFF2-40B4-BE49-F238E27FC236}">
                <a16:creationId xmlns:a16="http://schemas.microsoft.com/office/drawing/2014/main" id="{8178E170-15DE-805B-E873-73A4A3018A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89274" y="6214254"/>
            <a:ext cx="1466184" cy="1466184"/>
          </a:xfrm>
          <a:prstGeom prst="rect">
            <a:avLst/>
          </a:prstGeom>
        </p:spPr>
      </p:pic>
      <p:pic>
        <p:nvPicPr>
          <p:cNvPr id="7" name="그래픽 6" descr="선물 단색으로 채워진">
            <a:extLst>
              <a:ext uri="{FF2B5EF4-FFF2-40B4-BE49-F238E27FC236}">
                <a16:creationId xmlns:a16="http://schemas.microsoft.com/office/drawing/2014/main" id="{E31F0353-9FE5-6847-E41B-67435767BF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729450" y="6355149"/>
            <a:ext cx="1267332" cy="126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9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8" y="3360089"/>
            <a:ext cx="5038380" cy="37087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500" kern="0" spc="200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</a:t>
            </a:r>
            <a:r>
              <a:rPr lang="en-US" altLang="ko-KR" sz="23500" kern="0" spc="200" dirty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3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954322" y="5006140"/>
            <a:ext cx="5164487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400" kern="0" spc="-2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그  외  기능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484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558</Words>
  <Application>Microsoft Macintosh PowerPoint</Application>
  <PresentationFormat>사용자 지정</PresentationFormat>
  <Paragraphs>131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S-Core Dream 4 Regular</vt:lpstr>
      <vt:lpstr>S-Core Dream 5 Medium</vt:lpstr>
      <vt:lpstr>S-Core Dream 8 Heavy</vt:lpstr>
      <vt:lpstr>Arial</vt:lpstr>
      <vt:lpstr>Bebas Neue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이지민</cp:lastModifiedBy>
  <cp:revision>12</cp:revision>
  <dcterms:created xsi:type="dcterms:W3CDTF">2022-05-02T01:48:24Z</dcterms:created>
  <dcterms:modified xsi:type="dcterms:W3CDTF">2022-05-03T15:23:19Z</dcterms:modified>
</cp:coreProperties>
</file>