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77" r:id="rId4"/>
    <p:sldId id="263" r:id="rId5"/>
    <p:sldId id="281" r:id="rId6"/>
    <p:sldId id="278" r:id="rId7"/>
    <p:sldId id="282" r:id="rId8"/>
    <p:sldId id="283" r:id="rId9"/>
    <p:sldId id="279" r:id="rId10"/>
    <p:sldId id="280" r:id="rId11"/>
    <p:sldId id="287" r:id="rId12"/>
    <p:sldId id="288" r:id="rId13"/>
    <p:sldId id="284" r:id="rId14"/>
  </p:sldIdLst>
  <p:sldSz cx="9144000" cy="6858000" type="screen4x3"/>
  <p:notesSz cx="6858000" cy="9144000"/>
  <p:embeddedFontLst>
    <p:embeddedFont>
      <p:font typeface="나눔바른고딕" panose="020B0603020101020101" pitchFamily="34" charset="-127"/>
      <p:regular r:id="rId17"/>
      <p:bold r:id="rId18"/>
    </p:embeddedFont>
    <p:embeddedFont>
      <p:font typeface="맑은 고딕" panose="020B0503020000020004" pitchFamily="34" charset="-127"/>
      <p:regular r:id="rId19"/>
      <p:bold r:id="rId20"/>
    </p:embeddedFont>
    <p:embeddedFont>
      <p:font typeface="Arial Rounded MT Bold" panose="020F0704030504030204" pitchFamily="34" charset="77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62"/>
    <a:srgbClr val="92C9D5"/>
    <a:srgbClr val="525252"/>
    <a:srgbClr val="FFCDB2"/>
    <a:srgbClr val="ECE2D8"/>
    <a:srgbClr val="FEFEF4"/>
    <a:srgbClr val="FDFDDF"/>
    <a:srgbClr val="FCFBFA"/>
    <a:srgbClr val="F8F8F6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738C2-FE6B-B44B-8AAB-05467F66A790}" v="98" dt="2019-07-20T05:48:30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22"/>
  </p:normalViewPr>
  <p:slideViewPr>
    <p:cSldViewPr snapToGrid="0" showGuides="1">
      <p:cViewPr varScale="1">
        <p:scale>
          <a:sx n="117" d="100"/>
          <a:sy n="117" d="100"/>
        </p:scale>
        <p:origin x="3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2019. 7. 29.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CB78D-529C-B44A-96EC-7E7728570D5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7D562-72B5-F546-887D-2838031A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datasetView.do?infId=OA-12921&amp;srvType=F&amp;serviceKind=1&amp;currentPageNo=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datasetView.do?infId=OA-12921&amp;srvType=F&amp;serviceKind=1&amp;currentPageNo=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https://data.seoul.go.kr/dataList/datasetView.do?infId=OA-12921&amp;srvType=F&amp;serviceKind=1&amp;currentPageNo=1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7D562-72B5-F546-887D-2838031AA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https://data.seoul.go.kr/dataList/datasetView.do?infId=OA-12921&amp;srvType=F&amp;serviceKind=1&amp;currentPageNo=1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7D562-72B5-F546-887D-2838031AAF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D9C19C7-5929-1441-958F-669BE8C636EB}"/>
              </a:ext>
            </a:extLst>
          </p:cNvPr>
          <p:cNvSpPr/>
          <p:nvPr/>
        </p:nvSpPr>
        <p:spPr>
          <a:xfrm>
            <a:off x="337876" y="1289559"/>
            <a:ext cx="2439191" cy="2439191"/>
          </a:xfrm>
          <a:prstGeom prst="ellipse">
            <a:avLst/>
          </a:prstGeom>
          <a:solidFill>
            <a:srgbClr val="FF986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6542" y="2610755"/>
            <a:ext cx="779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</a:rPr>
              <a:t>날씨에 따른 서울 지하철 </a:t>
            </a:r>
            <a:r>
              <a:rPr lang="en-US" altLang="ko-KR" sz="3200" spc="-150" dirty="0">
                <a:solidFill>
                  <a:srgbClr val="525252"/>
                </a:solidFill>
              </a:rPr>
              <a:t>2</a:t>
            </a:r>
            <a:r>
              <a:rPr lang="ko-KR" altLang="en-US" sz="3200" spc="-150" dirty="0">
                <a:solidFill>
                  <a:srgbClr val="525252"/>
                </a:solidFill>
              </a:rPr>
              <a:t>호선 혼잡도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FD949-9DFC-DF49-996F-78006EDC6215}"/>
              </a:ext>
            </a:extLst>
          </p:cNvPr>
          <p:cNvSpPr txBox="1"/>
          <p:nvPr/>
        </p:nvSpPr>
        <p:spPr>
          <a:xfrm>
            <a:off x="6493933" y="64886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이지현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김은총</a:t>
            </a:r>
            <a:r>
              <a:rPr lang="en-US" altLang="ko-KR" dirty="0"/>
              <a:t>,</a:t>
            </a:r>
            <a:r>
              <a:rPr lang="ko-KR" altLang="en-US" dirty="0"/>
              <a:t> 정주원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2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FD9142-DBF1-934C-A13E-CBEDE21733CB}"/>
              </a:ext>
            </a:extLst>
          </p:cNvPr>
          <p:cNvSpPr/>
          <p:nvPr/>
        </p:nvSpPr>
        <p:spPr>
          <a:xfrm>
            <a:off x="3685811" y="1631526"/>
            <a:ext cx="5263456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4.</a:t>
            </a:r>
            <a:r>
              <a:rPr lang="ko-KR" altLang="en-US" sz="3200" spc="-150" dirty="0">
                <a:solidFill>
                  <a:srgbClr val="525252"/>
                </a:solidFill>
              </a:rPr>
              <a:t> 분석 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CFA96-FD21-5E43-B7A1-7BBBC69C9091}"/>
              </a:ext>
            </a:extLst>
          </p:cNvPr>
          <p:cNvSpPr txBox="1"/>
          <p:nvPr/>
        </p:nvSpPr>
        <p:spPr>
          <a:xfrm>
            <a:off x="719666" y="1168400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ko-KR" altLang="en-US" dirty="0"/>
              <a:t>평일 바쁘지 않은 시간대 지하철 혼잡도 분석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E031-42B6-AC4F-ACFC-E2233A42856B}"/>
              </a:ext>
            </a:extLst>
          </p:cNvPr>
          <p:cNvSpPr/>
          <p:nvPr/>
        </p:nvSpPr>
        <p:spPr>
          <a:xfrm>
            <a:off x="304800" y="1631526"/>
            <a:ext cx="3217333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F3867AB-5871-164F-8D30-77152295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6" y="2557525"/>
            <a:ext cx="2336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A0348-9190-5447-9326-BFE9094FAFE5}"/>
              </a:ext>
            </a:extLst>
          </p:cNvPr>
          <p:cNvSpPr txBox="1"/>
          <p:nvPr/>
        </p:nvSpPr>
        <p:spPr>
          <a:xfrm>
            <a:off x="488562" y="209439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혼잡도 레벨 분포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DCC82-4B61-EC4B-82DD-D09A2DF1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61" y="2717377"/>
            <a:ext cx="3900648" cy="19992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E21D9A-372D-9746-BA83-1471D33D9FC0}"/>
              </a:ext>
            </a:extLst>
          </p:cNvPr>
          <p:cNvSpPr txBox="1"/>
          <p:nvPr/>
        </p:nvSpPr>
        <p:spPr>
          <a:xfrm>
            <a:off x="3941661" y="209439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K=20</a:t>
            </a:r>
            <a:r>
              <a:rPr lang="ko-KR" altLang="en-US" dirty="0" err="1"/>
              <a:t>일때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knn</a:t>
            </a:r>
            <a:r>
              <a:rPr lang="ko-KR" altLang="en-US" dirty="0"/>
              <a:t>실행 후 얻은 </a:t>
            </a:r>
            <a:r>
              <a:rPr lang="en-US" altLang="ko-KR" dirty="0"/>
              <a:t>matrix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DE61B-6602-454B-A23D-1E3B4A94C107}"/>
              </a:ext>
            </a:extLst>
          </p:cNvPr>
          <p:cNvSpPr txBox="1"/>
          <p:nvPr/>
        </p:nvSpPr>
        <p:spPr>
          <a:xfrm>
            <a:off x="3941661" y="5170854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Matrix</a:t>
            </a:r>
            <a:r>
              <a:rPr lang="ko-KR" altLang="en-US" dirty="0" err="1"/>
              <a:t>를</a:t>
            </a:r>
            <a:r>
              <a:rPr lang="ko-KR" altLang="en-US" dirty="0"/>
              <a:t> 통해 얻은 </a:t>
            </a:r>
            <a:r>
              <a:rPr lang="en-US" altLang="ko-KR" dirty="0"/>
              <a:t>accuracy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6AFEC-60BC-8B42-8838-8D1696575A54}"/>
              </a:ext>
            </a:extLst>
          </p:cNvPr>
          <p:cNvSpPr txBox="1"/>
          <p:nvPr/>
        </p:nvSpPr>
        <p:spPr>
          <a:xfrm>
            <a:off x="4381928" y="5540186"/>
            <a:ext cx="367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Accuracy = (13+48)/(13+6+19+48)</a:t>
            </a:r>
          </a:p>
          <a:p>
            <a:r>
              <a:rPr lang="en-US" sz="1400" dirty="0"/>
              <a:t>                      = </a:t>
            </a:r>
            <a:r>
              <a:rPr lang="en-US" sz="1400" b="1" dirty="0"/>
              <a:t>0.709</a:t>
            </a:r>
            <a:r>
              <a:rPr lang="en-US" sz="14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4EBDF9-BAEC-B74C-929E-84A4874E3A07}"/>
              </a:ext>
            </a:extLst>
          </p:cNvPr>
          <p:cNvSpPr/>
          <p:nvPr/>
        </p:nvSpPr>
        <p:spPr>
          <a:xfrm>
            <a:off x="3749346" y="4970241"/>
            <a:ext cx="4979788" cy="1354359"/>
          </a:xfrm>
          <a:prstGeom prst="roundRect">
            <a:avLst/>
          </a:prstGeom>
          <a:noFill/>
          <a:ln w="38100">
            <a:solidFill>
              <a:srgbClr val="FF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FD9142-DBF1-934C-A13E-CBEDE21733CB}"/>
              </a:ext>
            </a:extLst>
          </p:cNvPr>
          <p:cNvSpPr/>
          <p:nvPr/>
        </p:nvSpPr>
        <p:spPr>
          <a:xfrm>
            <a:off x="3685811" y="1631526"/>
            <a:ext cx="5263456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4.</a:t>
            </a:r>
            <a:r>
              <a:rPr lang="ko-KR" altLang="en-US" sz="3200" spc="-150" dirty="0">
                <a:solidFill>
                  <a:srgbClr val="525252"/>
                </a:solidFill>
              </a:rPr>
              <a:t> 분석 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CFA96-FD21-5E43-B7A1-7BBBC69C9091}"/>
              </a:ext>
            </a:extLst>
          </p:cNvPr>
          <p:cNvSpPr txBox="1"/>
          <p:nvPr/>
        </p:nvSpPr>
        <p:spPr>
          <a:xfrm>
            <a:off x="719666" y="1168400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dirty="0"/>
              <a:t>. </a:t>
            </a:r>
            <a:r>
              <a:rPr lang="ko-KR" altLang="en-US" dirty="0"/>
              <a:t>평일</a:t>
            </a:r>
            <a:r>
              <a:rPr lang="en-US" altLang="ko-KR" dirty="0"/>
              <a:t>,</a:t>
            </a:r>
            <a:r>
              <a:rPr lang="ko-KR" altLang="en-US" dirty="0"/>
              <a:t> 바쁜 시간대 지하철 혼잡도 분석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E031-42B6-AC4F-ACFC-E2233A42856B}"/>
              </a:ext>
            </a:extLst>
          </p:cNvPr>
          <p:cNvSpPr/>
          <p:nvPr/>
        </p:nvSpPr>
        <p:spPr>
          <a:xfrm>
            <a:off x="304800" y="1631526"/>
            <a:ext cx="3217333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A0348-9190-5447-9326-BFE9094FAFE5}"/>
              </a:ext>
            </a:extLst>
          </p:cNvPr>
          <p:cNvSpPr txBox="1"/>
          <p:nvPr/>
        </p:nvSpPr>
        <p:spPr>
          <a:xfrm>
            <a:off x="488562" y="209439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혼잡도 레벨 분포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21D9A-372D-9746-BA83-1471D33D9FC0}"/>
              </a:ext>
            </a:extLst>
          </p:cNvPr>
          <p:cNvSpPr txBox="1"/>
          <p:nvPr/>
        </p:nvSpPr>
        <p:spPr>
          <a:xfrm>
            <a:off x="3941661" y="209439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K=20</a:t>
            </a:r>
            <a:r>
              <a:rPr lang="ko-KR" altLang="en-US" dirty="0" err="1"/>
              <a:t>일때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knn</a:t>
            </a:r>
            <a:r>
              <a:rPr lang="ko-KR" altLang="en-US" dirty="0"/>
              <a:t>실행 후 얻은 </a:t>
            </a:r>
            <a:r>
              <a:rPr lang="en-US" altLang="ko-KR" dirty="0"/>
              <a:t>matrix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DE61B-6602-454B-A23D-1E3B4A94C107}"/>
              </a:ext>
            </a:extLst>
          </p:cNvPr>
          <p:cNvSpPr txBox="1"/>
          <p:nvPr/>
        </p:nvSpPr>
        <p:spPr>
          <a:xfrm>
            <a:off x="3941661" y="511739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Matrix</a:t>
            </a:r>
            <a:r>
              <a:rPr lang="ko-KR" altLang="en-US" dirty="0" err="1"/>
              <a:t>를</a:t>
            </a:r>
            <a:r>
              <a:rPr lang="ko-KR" altLang="en-US" dirty="0"/>
              <a:t> 통해 얻은 </a:t>
            </a:r>
            <a:r>
              <a:rPr lang="en-US" altLang="ko-KR" dirty="0"/>
              <a:t>accuracy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6AFEC-60BC-8B42-8838-8D1696575A54}"/>
              </a:ext>
            </a:extLst>
          </p:cNvPr>
          <p:cNvSpPr txBox="1"/>
          <p:nvPr/>
        </p:nvSpPr>
        <p:spPr>
          <a:xfrm>
            <a:off x="4864938" y="5623167"/>
            <a:ext cx="313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Overall Accuracy = (</a:t>
            </a:r>
            <a:r>
              <a:rPr lang="en-US" altLang="ko-KR" sz="1400" dirty="0"/>
              <a:t>91</a:t>
            </a:r>
            <a:r>
              <a:rPr lang="en-US" sz="1400" dirty="0"/>
              <a:t>)/(</a:t>
            </a:r>
            <a:r>
              <a:rPr lang="en-US" altLang="ko-KR" sz="1400" dirty="0"/>
              <a:t>92</a:t>
            </a:r>
            <a:r>
              <a:rPr lang="en-US" sz="1400" dirty="0"/>
              <a:t>)</a:t>
            </a:r>
            <a:r>
              <a:rPr lang="ko-KR" altLang="en-US" sz="1400" dirty="0"/>
              <a:t> </a:t>
            </a:r>
            <a:r>
              <a:rPr lang="en-US" sz="1400" dirty="0"/>
              <a:t>= </a:t>
            </a:r>
            <a:r>
              <a:rPr lang="en-US" sz="1400" b="1" dirty="0"/>
              <a:t>0.</a:t>
            </a:r>
            <a:r>
              <a:rPr lang="en-US" altLang="ko-KR" sz="1400" b="1" dirty="0"/>
              <a:t>99</a:t>
            </a:r>
            <a:r>
              <a:rPr lang="en-US" sz="14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4EBDF9-BAEC-B74C-929E-84A4874E3A07}"/>
              </a:ext>
            </a:extLst>
          </p:cNvPr>
          <p:cNvSpPr/>
          <p:nvPr/>
        </p:nvSpPr>
        <p:spPr>
          <a:xfrm>
            <a:off x="3749346" y="4970241"/>
            <a:ext cx="4979788" cy="1354359"/>
          </a:xfrm>
          <a:prstGeom prst="roundRect">
            <a:avLst/>
          </a:prstGeom>
          <a:noFill/>
          <a:ln w="38100">
            <a:solidFill>
              <a:srgbClr val="FF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DFBDFE4-BAAE-304F-B403-93A7B065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6" y="2701020"/>
            <a:ext cx="2565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A82D6D-01E1-AA42-981B-0520E577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54" y="2664344"/>
            <a:ext cx="3963020" cy="18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FD9142-DBF1-934C-A13E-CBEDE21733CB}"/>
              </a:ext>
            </a:extLst>
          </p:cNvPr>
          <p:cNvSpPr/>
          <p:nvPr/>
        </p:nvSpPr>
        <p:spPr>
          <a:xfrm>
            <a:off x="3685811" y="1631526"/>
            <a:ext cx="5263456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4.</a:t>
            </a:r>
            <a:r>
              <a:rPr lang="ko-KR" altLang="en-US" sz="3200" spc="-150" dirty="0">
                <a:solidFill>
                  <a:srgbClr val="525252"/>
                </a:solidFill>
              </a:rPr>
              <a:t> 분석 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CFA96-FD21-5E43-B7A1-7BBBC69C9091}"/>
              </a:ext>
            </a:extLst>
          </p:cNvPr>
          <p:cNvSpPr txBox="1"/>
          <p:nvPr/>
        </p:nvSpPr>
        <p:spPr>
          <a:xfrm>
            <a:off x="719666" y="1168400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ko-KR" altLang="en-US" dirty="0"/>
              <a:t>휴일</a:t>
            </a:r>
            <a:r>
              <a:rPr lang="en-US" altLang="ko-KR" dirty="0"/>
              <a:t>,</a:t>
            </a:r>
            <a:r>
              <a:rPr lang="ko-KR" altLang="en-US" dirty="0"/>
              <a:t> 모든 지하철 혼잡도 분석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E031-42B6-AC4F-ACFC-E2233A42856B}"/>
              </a:ext>
            </a:extLst>
          </p:cNvPr>
          <p:cNvSpPr/>
          <p:nvPr/>
        </p:nvSpPr>
        <p:spPr>
          <a:xfrm>
            <a:off x="304800" y="1631526"/>
            <a:ext cx="3217333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A0348-9190-5447-9326-BFE9094FAFE5}"/>
              </a:ext>
            </a:extLst>
          </p:cNvPr>
          <p:cNvSpPr txBox="1"/>
          <p:nvPr/>
        </p:nvSpPr>
        <p:spPr>
          <a:xfrm>
            <a:off x="488562" y="209439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혼잡도 레벨 분포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21D9A-372D-9746-BA83-1471D33D9FC0}"/>
              </a:ext>
            </a:extLst>
          </p:cNvPr>
          <p:cNvSpPr txBox="1"/>
          <p:nvPr/>
        </p:nvSpPr>
        <p:spPr>
          <a:xfrm>
            <a:off x="4357956" y="178279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</a:t>
            </a:r>
            <a:r>
              <a:rPr lang="en-US" altLang="ko-KR" dirty="0"/>
              <a:t>13</a:t>
            </a:r>
            <a:r>
              <a:rPr lang="ko-KR" altLang="en-US" dirty="0" err="1"/>
              <a:t>일때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knn</a:t>
            </a:r>
            <a:r>
              <a:rPr lang="ko-KR" altLang="en-US" dirty="0"/>
              <a:t>실행 후 얻은 </a:t>
            </a:r>
            <a:r>
              <a:rPr lang="en-US" altLang="ko-KR" dirty="0"/>
              <a:t>matrix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DE61B-6602-454B-A23D-1E3B4A94C107}"/>
              </a:ext>
            </a:extLst>
          </p:cNvPr>
          <p:cNvSpPr txBox="1"/>
          <p:nvPr/>
        </p:nvSpPr>
        <p:spPr>
          <a:xfrm>
            <a:off x="3941661" y="5438501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Matrix</a:t>
            </a:r>
            <a:r>
              <a:rPr lang="ko-KR" altLang="en-US" dirty="0" err="1"/>
              <a:t>를</a:t>
            </a:r>
            <a:r>
              <a:rPr lang="ko-KR" altLang="en-US" dirty="0"/>
              <a:t> 통해 얻은 </a:t>
            </a:r>
            <a:r>
              <a:rPr lang="en-US" altLang="ko-KR" dirty="0"/>
              <a:t>accuracy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6AFEC-60BC-8B42-8838-8D1696575A54}"/>
              </a:ext>
            </a:extLst>
          </p:cNvPr>
          <p:cNvSpPr txBox="1"/>
          <p:nvPr/>
        </p:nvSpPr>
        <p:spPr>
          <a:xfrm>
            <a:off x="4890338" y="5835319"/>
            <a:ext cx="313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Overall Accuracy = (</a:t>
            </a:r>
            <a:r>
              <a:rPr lang="en-US" altLang="ko-KR" sz="1400" dirty="0"/>
              <a:t>11</a:t>
            </a:r>
            <a:r>
              <a:rPr lang="en-US" sz="1400" dirty="0"/>
              <a:t>)/(</a:t>
            </a:r>
            <a:r>
              <a:rPr lang="en-US" altLang="ko-KR" sz="1400" dirty="0"/>
              <a:t>37</a:t>
            </a:r>
            <a:r>
              <a:rPr lang="en-US" sz="1400" dirty="0"/>
              <a:t>)</a:t>
            </a:r>
            <a:r>
              <a:rPr lang="ko-KR" altLang="en-US" sz="1400" dirty="0"/>
              <a:t> </a:t>
            </a:r>
            <a:r>
              <a:rPr lang="en-US" sz="1400" dirty="0"/>
              <a:t>= </a:t>
            </a:r>
            <a:r>
              <a:rPr lang="en-US" sz="1400" b="1" dirty="0"/>
              <a:t>0.</a:t>
            </a:r>
            <a:r>
              <a:rPr lang="en-US" altLang="ko-KR" sz="1400" b="1" dirty="0"/>
              <a:t>30</a:t>
            </a:r>
            <a:r>
              <a:rPr lang="en-US" sz="14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4EBDF9-BAEC-B74C-929E-84A4874E3A07}"/>
              </a:ext>
            </a:extLst>
          </p:cNvPr>
          <p:cNvSpPr/>
          <p:nvPr/>
        </p:nvSpPr>
        <p:spPr>
          <a:xfrm>
            <a:off x="3749346" y="5376333"/>
            <a:ext cx="4979788" cy="948267"/>
          </a:xfrm>
          <a:prstGeom prst="roundRect">
            <a:avLst/>
          </a:prstGeom>
          <a:noFill/>
          <a:ln w="38100">
            <a:solidFill>
              <a:srgbClr val="FF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42743F-5071-F147-8B19-399A2FFE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3" y="2526887"/>
            <a:ext cx="2867742" cy="33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C4896-7EA0-4843-AA35-E9992EA0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39" y="2152127"/>
            <a:ext cx="3098800" cy="29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9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D12A95-A28F-0540-B833-EBE9EC13EEA3}"/>
              </a:ext>
            </a:extLst>
          </p:cNvPr>
          <p:cNvSpPr/>
          <p:nvPr/>
        </p:nvSpPr>
        <p:spPr>
          <a:xfrm>
            <a:off x="474135" y="1888342"/>
            <a:ext cx="8383056" cy="485986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4.</a:t>
            </a:r>
            <a:r>
              <a:rPr lang="ko-KR" altLang="en-US" sz="3200" spc="-150" dirty="0">
                <a:solidFill>
                  <a:srgbClr val="525252"/>
                </a:solidFill>
              </a:rPr>
              <a:t> 활용 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B3312-08AF-0E41-90C6-2AF4BDFD8DD7}"/>
              </a:ext>
            </a:extLst>
          </p:cNvPr>
          <p:cNvSpPr/>
          <p:nvPr/>
        </p:nvSpPr>
        <p:spPr>
          <a:xfrm>
            <a:off x="474134" y="988435"/>
            <a:ext cx="8383057" cy="8876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위의 분석만으로는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서울 지하철 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호선의 </a:t>
            </a:r>
            <a:r>
              <a:rPr lang="ko-KR" altLang="en-US" sz="1200" dirty="0" err="1">
                <a:latin typeface="맑은 고딕" panose="020B0503020000020004" pitchFamily="34" charset="-127"/>
                <a:ea typeface="Malgun Gothic" panose="020B0503020000020004" pitchFamily="34" charset="-127"/>
              </a:rPr>
              <a:t>승객수와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 기상 상태가 상관관계가 있는지 알기 힘들다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그 이 유는 지하철 </a:t>
            </a:r>
            <a:r>
              <a:rPr lang="ko-KR" altLang="en-US" sz="1200" dirty="0" err="1">
                <a:latin typeface="맑은 고딕" panose="020B0503020000020004" pitchFamily="34" charset="-127"/>
                <a:ea typeface="Malgun Gothic" panose="020B0503020000020004" pitchFamily="34" charset="-127"/>
              </a:rPr>
              <a:t>데이터셋을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2018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년과 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2017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년 밖에 확보할 수 없었기 때문이라고 생각된다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더 많은 데이터로 보완할 수 있다면 지하철 혼잡 지수를 개발 할 수 있을 것이다</a:t>
            </a:r>
            <a:r>
              <a:rPr lang="en-US" altLang="ko-KR" sz="12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200" b="0" i="0" dirty="0"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26A69-DB1D-EC4C-AD49-03F7C496D9F8}"/>
              </a:ext>
            </a:extLst>
          </p:cNvPr>
          <p:cNvSpPr/>
          <p:nvPr/>
        </p:nvSpPr>
        <p:spPr>
          <a:xfrm>
            <a:off x="1748895" y="3906601"/>
            <a:ext cx="6383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시민들에게는 미리 혼잡도를 알고 대중교통이나 자가용 등 다른 교통수단을 유연하게 선택하는 것에 도움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82C5-D694-854B-B016-E9741EA52C42}"/>
              </a:ext>
            </a:extLst>
          </p:cNvPr>
          <p:cNvSpPr txBox="1"/>
          <p:nvPr/>
        </p:nvSpPr>
        <p:spPr>
          <a:xfrm>
            <a:off x="999066" y="249751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혼잡 지수 활용 방안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C35CE-A374-FA44-BCAA-E0623D16C945}"/>
              </a:ext>
            </a:extLst>
          </p:cNvPr>
          <p:cNvSpPr/>
          <p:nvPr/>
        </p:nvSpPr>
        <p:spPr>
          <a:xfrm>
            <a:off x="1748895" y="3206005"/>
            <a:ext cx="6646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지하철 역사 내 관리 인원을 조절하여 역사 내 범죄 예방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3C051-447E-3647-990C-E67368FAAECE}"/>
              </a:ext>
            </a:extLst>
          </p:cNvPr>
          <p:cNvSpPr/>
          <p:nvPr/>
        </p:nvSpPr>
        <p:spPr>
          <a:xfrm>
            <a:off x="1748895" y="4831445"/>
            <a:ext cx="5113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34" charset="-127"/>
                <a:ea typeface="Malgun Gothic" panose="020B0503020000020004" pitchFamily="34" charset="-127"/>
              </a:rPr>
              <a:t>지하철 역사 내의 상인들에게 상품 수요를 예측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C4E358-864D-1849-8DAC-B815FCC315AA}"/>
              </a:ext>
            </a:extLst>
          </p:cNvPr>
          <p:cNvSpPr/>
          <p:nvPr/>
        </p:nvSpPr>
        <p:spPr>
          <a:xfrm>
            <a:off x="1528761" y="3259667"/>
            <a:ext cx="220134" cy="222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B0B744-1A17-E14C-99C2-F65604FCC354}"/>
              </a:ext>
            </a:extLst>
          </p:cNvPr>
          <p:cNvSpPr/>
          <p:nvPr/>
        </p:nvSpPr>
        <p:spPr>
          <a:xfrm>
            <a:off x="1528761" y="3945216"/>
            <a:ext cx="220134" cy="222995"/>
          </a:xfrm>
          <a:prstGeom prst="ellipse">
            <a:avLst/>
          </a:prstGeom>
          <a:solidFill>
            <a:srgbClr val="FF9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BAC4C5-8E89-F14A-970B-635F6D1F9607}"/>
              </a:ext>
            </a:extLst>
          </p:cNvPr>
          <p:cNvSpPr/>
          <p:nvPr/>
        </p:nvSpPr>
        <p:spPr>
          <a:xfrm>
            <a:off x="1528761" y="4930110"/>
            <a:ext cx="220134" cy="222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ABBCB4-B8AA-7542-A624-9D6ABDC9A96D}"/>
              </a:ext>
            </a:extLst>
          </p:cNvPr>
          <p:cNvSpPr/>
          <p:nvPr/>
        </p:nvSpPr>
        <p:spPr>
          <a:xfrm>
            <a:off x="176214" y="3707381"/>
            <a:ext cx="8662986" cy="2297761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BCE6C-96E6-5745-BAE8-ADBD562B4142}"/>
              </a:ext>
            </a:extLst>
          </p:cNvPr>
          <p:cNvSpPr/>
          <p:nvPr/>
        </p:nvSpPr>
        <p:spPr>
          <a:xfrm>
            <a:off x="176214" y="1157232"/>
            <a:ext cx="8662986" cy="2297761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1.</a:t>
            </a:r>
            <a:r>
              <a:rPr lang="ko-KR" altLang="en-US" sz="3200" spc="-150" dirty="0">
                <a:solidFill>
                  <a:srgbClr val="525252"/>
                </a:solidFill>
              </a:rPr>
              <a:t> </a:t>
            </a:r>
            <a:r>
              <a:rPr lang="ko-KR" altLang="en-US" sz="3200" spc="-150" dirty="0">
                <a:solidFill>
                  <a:srgbClr val="525252"/>
                </a:solidFill>
                <a:latin typeface="Arial Rounded MT Bold" panose="020F0704030504030204" pitchFamily="34" charset="77"/>
              </a:rPr>
              <a:t>공모 배경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E751A-449E-ED4C-A24E-5EE72D99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115" y="1253067"/>
            <a:ext cx="3281717" cy="214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3B4F4-DDDA-8946-B3C3-6A634C3C30F0}"/>
              </a:ext>
            </a:extLst>
          </p:cNvPr>
          <p:cNvSpPr txBox="1"/>
          <p:nvPr/>
        </p:nvSpPr>
        <p:spPr>
          <a:xfrm>
            <a:off x="7473169" y="2916165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인크루트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0926B4-45A9-394B-829C-5C6B13AC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1" y="3846690"/>
            <a:ext cx="3795990" cy="1975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DC50B9-A87C-EC4F-8962-3FF04861F08A}"/>
              </a:ext>
            </a:extLst>
          </p:cNvPr>
          <p:cNvSpPr txBox="1"/>
          <p:nvPr/>
        </p:nvSpPr>
        <p:spPr>
          <a:xfrm>
            <a:off x="176214" y="5754246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이데일리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FCB8AA2-606C-E840-BEC2-87C0164DF25A}"/>
              </a:ext>
            </a:extLst>
          </p:cNvPr>
          <p:cNvSpPr/>
          <p:nvPr/>
        </p:nvSpPr>
        <p:spPr>
          <a:xfrm>
            <a:off x="261938" y="1594084"/>
            <a:ext cx="5018647" cy="131053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tx1"/>
                </a:solidFill>
              </a:rPr>
              <a:t>지하철은 시민들이 가장 많이 </a:t>
            </a:r>
            <a:endParaRPr lang="en-US" altLang="ko-KR" b="1" spc="-1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tx1"/>
                </a:solidFill>
              </a:rPr>
              <a:t>이용하는 교통 수단 중 하나</a:t>
            </a:r>
            <a:endParaRPr lang="en-US" altLang="ko-KR" b="1" spc="-1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tx1"/>
                </a:solidFill>
              </a:rPr>
              <a:t>그러나 혼잡한 지하철은 스트레스의 유발 요인</a:t>
            </a:r>
            <a:endParaRPr lang="en-US" altLang="ko-KR" b="1" spc="-15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8CF498-A4B3-7B46-8249-D6B4BC743CD0}"/>
              </a:ext>
            </a:extLst>
          </p:cNvPr>
          <p:cNvSpPr/>
          <p:nvPr/>
        </p:nvSpPr>
        <p:spPr>
          <a:xfrm>
            <a:off x="4193797" y="4173050"/>
            <a:ext cx="4530035" cy="136642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spc="-1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tx1"/>
                </a:solidFill>
              </a:rPr>
              <a:t>유동인구가 많은 호선 일수록 지하철 범죄가 많다</a:t>
            </a:r>
            <a:endParaRPr lang="en-US" altLang="ko-KR" b="1" spc="-1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chemeClr val="tx1"/>
                </a:solidFill>
              </a:rPr>
              <a:t>(2</a:t>
            </a:r>
            <a:r>
              <a:rPr lang="ko-KR" altLang="en-US" b="1" spc="-150" dirty="0">
                <a:solidFill>
                  <a:schemeClr val="tx1"/>
                </a:solidFill>
              </a:rPr>
              <a:t>호선 </a:t>
            </a:r>
            <a:r>
              <a:rPr lang="en-US" altLang="ko-KR" b="1" spc="-150" dirty="0">
                <a:solidFill>
                  <a:schemeClr val="tx1"/>
                </a:solidFill>
              </a:rPr>
              <a:t>&gt;</a:t>
            </a:r>
            <a:r>
              <a:rPr lang="ko-KR" altLang="en-US" b="1" spc="-150" dirty="0">
                <a:solidFill>
                  <a:schemeClr val="tx1"/>
                </a:solidFill>
              </a:rPr>
              <a:t> </a:t>
            </a:r>
            <a:r>
              <a:rPr lang="en-US" altLang="ko-KR" b="1" spc="-150" dirty="0">
                <a:solidFill>
                  <a:schemeClr val="tx1"/>
                </a:solidFill>
              </a:rPr>
              <a:t>9</a:t>
            </a:r>
            <a:r>
              <a:rPr lang="ko-KR" altLang="en-US" b="1" spc="-150" dirty="0">
                <a:solidFill>
                  <a:schemeClr val="tx1"/>
                </a:solidFill>
              </a:rPr>
              <a:t>호선 </a:t>
            </a:r>
            <a:r>
              <a:rPr lang="en-US" altLang="ko-KR" b="1" spc="-150" dirty="0">
                <a:solidFill>
                  <a:schemeClr val="tx1"/>
                </a:solidFill>
              </a:rPr>
              <a:t>&gt;1</a:t>
            </a:r>
            <a:r>
              <a:rPr lang="ko-KR" altLang="en-US" b="1" spc="-150" dirty="0">
                <a:solidFill>
                  <a:schemeClr val="tx1"/>
                </a:solidFill>
              </a:rPr>
              <a:t>호선</a:t>
            </a:r>
            <a:r>
              <a:rPr lang="en-US" altLang="ko-KR" b="1" spc="-150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8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C3AD35B-8C26-DB4A-81B8-A5C2106AAAD0}"/>
              </a:ext>
            </a:extLst>
          </p:cNvPr>
          <p:cNvSpPr/>
          <p:nvPr/>
        </p:nvSpPr>
        <p:spPr>
          <a:xfrm>
            <a:off x="288213" y="1126066"/>
            <a:ext cx="8662986" cy="5499133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13A35-54DB-B248-9AB2-C456AFB279B6}"/>
              </a:ext>
            </a:extLst>
          </p:cNvPr>
          <p:cNvSpPr/>
          <p:nvPr/>
        </p:nvSpPr>
        <p:spPr>
          <a:xfrm>
            <a:off x="5805778" y="6082748"/>
            <a:ext cx="531411" cy="278295"/>
          </a:xfrm>
          <a:prstGeom prst="rect">
            <a:avLst/>
          </a:prstGeom>
          <a:solidFill>
            <a:srgbClr val="FF9862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04DA0-3484-BC42-9717-1E1B5287745E}"/>
              </a:ext>
            </a:extLst>
          </p:cNvPr>
          <p:cNvSpPr/>
          <p:nvPr/>
        </p:nvSpPr>
        <p:spPr>
          <a:xfrm>
            <a:off x="1494846" y="6082748"/>
            <a:ext cx="970058" cy="278295"/>
          </a:xfrm>
          <a:prstGeom prst="rect">
            <a:avLst/>
          </a:prstGeom>
          <a:solidFill>
            <a:srgbClr val="FF9862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1.</a:t>
            </a:r>
            <a:r>
              <a:rPr lang="ko-KR" altLang="en-US" sz="3200" spc="-150" dirty="0">
                <a:solidFill>
                  <a:srgbClr val="525252"/>
                </a:solidFill>
              </a:rPr>
              <a:t> 공모 배경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0032432-33F4-934A-831B-241247105A1E}"/>
              </a:ext>
            </a:extLst>
          </p:cNvPr>
          <p:cNvSpPr/>
          <p:nvPr/>
        </p:nvSpPr>
        <p:spPr>
          <a:xfrm>
            <a:off x="1606163" y="1301484"/>
            <a:ext cx="6027089" cy="109000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평소 버스를 이용하던 승객들이 비가 내리고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체감온도가 낮은 날에는 지하철을 타는 경향성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24FCE-781C-5745-BB3B-375B94E1679B}"/>
              </a:ext>
            </a:extLst>
          </p:cNvPr>
          <p:cNvSpPr txBox="1"/>
          <p:nvPr/>
        </p:nvSpPr>
        <p:spPr>
          <a:xfrm>
            <a:off x="4619706" y="5114123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</a:t>
            </a:r>
            <a:r>
              <a:rPr lang="ko-KR" altLang="en-US" sz="1200" dirty="0"/>
              <a:t> 기상청 공식 블로그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329D65-B97C-A24C-A858-5C39A3C211D6}"/>
              </a:ext>
            </a:extLst>
          </p:cNvPr>
          <p:cNvSpPr/>
          <p:nvPr/>
        </p:nvSpPr>
        <p:spPr>
          <a:xfrm>
            <a:off x="553941" y="5440264"/>
            <a:ext cx="8036118" cy="1090009"/>
          </a:xfrm>
          <a:prstGeom prst="roundRect">
            <a:avLst/>
          </a:prstGeom>
          <a:noFill/>
          <a:ln w="50800">
            <a:solidFill>
              <a:srgbClr val="FF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날씨에 따라 지하철 혼잡도를 예측 할 수 있다면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지하철 범죄 문제를 예방하고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시민들의 교통수단 선택에 도움이 될 것이다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0AADC-6C9E-5046-9F5C-8FC71677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2605682"/>
            <a:ext cx="3674482" cy="2459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372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9820C2D-CD9B-2B41-9DF7-232302FDD9C3}"/>
              </a:ext>
            </a:extLst>
          </p:cNvPr>
          <p:cNvSpPr/>
          <p:nvPr/>
        </p:nvSpPr>
        <p:spPr>
          <a:xfrm>
            <a:off x="304800" y="2757918"/>
            <a:ext cx="8577262" cy="3854152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2.</a:t>
            </a:r>
            <a:r>
              <a:rPr lang="ko-KR" altLang="en-US" sz="3200" spc="-150" dirty="0">
                <a:solidFill>
                  <a:srgbClr val="525252"/>
                </a:solidFill>
              </a:rPr>
              <a:t> 활용 데이터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55B93-1369-0343-96DF-1279B3FF755F}"/>
              </a:ext>
            </a:extLst>
          </p:cNvPr>
          <p:cNvSpPr txBox="1"/>
          <p:nvPr/>
        </p:nvSpPr>
        <p:spPr>
          <a:xfrm>
            <a:off x="1069885" y="160101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지하철 데이터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32214-BD70-F840-B467-84EA85393686}"/>
              </a:ext>
            </a:extLst>
          </p:cNvPr>
          <p:cNvSpPr txBox="1"/>
          <p:nvPr/>
        </p:nvSpPr>
        <p:spPr>
          <a:xfrm>
            <a:off x="1411792" y="1953491"/>
            <a:ext cx="4520789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서울 </a:t>
            </a:r>
            <a:r>
              <a:rPr lang="ko-KR" altLang="en-US" sz="1600" dirty="0" err="1"/>
              <a:t>열린데이터</a:t>
            </a:r>
            <a:r>
              <a:rPr lang="ko-KR" altLang="en-US" sz="1600" dirty="0"/>
              <a:t> 광장</a:t>
            </a:r>
            <a:r>
              <a:rPr lang="en-US" altLang="ko-KR" sz="1600" dirty="0"/>
              <a:t>(</a:t>
            </a:r>
            <a:r>
              <a:rPr lang="en-US" sz="1600" dirty="0">
                <a:hlinkClick r:id="rId3"/>
              </a:rPr>
              <a:t>https://data.seoul.go.kr/</a:t>
            </a:r>
            <a:r>
              <a:rPr lang="en-US" altLang="ko-KR" sz="1600" dirty="0"/>
              <a:t>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676252-7A15-4042-AF07-5569204A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1410"/>
              </p:ext>
            </p:extLst>
          </p:nvPr>
        </p:nvGraphicFramePr>
        <p:xfrm>
          <a:off x="2510631" y="3385815"/>
          <a:ext cx="4165600" cy="3021756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13572992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561761641"/>
                    </a:ext>
                  </a:extLst>
                </a:gridCol>
              </a:tblGrid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날짜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06109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호선 정보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538470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station_code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역 코드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06874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station_name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역 이름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539141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승하차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승 하차 인원 구분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744316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05.~06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시</a:t>
                      </a:r>
                      <a:r>
                        <a:rPr lang="en-US" altLang="ko-KR" sz="1200" dirty="0"/>
                        <a:t>~6</a:t>
                      </a:r>
                      <a:r>
                        <a:rPr lang="ko-KR" altLang="en-US" sz="1200" dirty="0"/>
                        <a:t>시 사이의 인원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7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:</a:t>
                      </a:r>
                    </a:p>
                    <a:p>
                      <a:pPr algn="ctr"/>
                      <a:r>
                        <a:rPr lang="en-US" altLang="ko-KR" sz="1200" dirty="0"/>
                        <a:t>: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:</a:t>
                      </a:r>
                    </a:p>
                    <a:p>
                      <a:pPr algn="ctr"/>
                      <a:r>
                        <a:rPr lang="en-US" altLang="ko-KR" sz="1200" dirty="0"/>
                        <a:t>: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24.~25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24</a:t>
                      </a:r>
                      <a:r>
                        <a:rPr lang="ko-KR" altLang="en-US" sz="1200" dirty="0"/>
                        <a:t>시</a:t>
                      </a:r>
                      <a:r>
                        <a:rPr lang="en-US" altLang="ko-KR" sz="1200" dirty="0"/>
                        <a:t>~25</a:t>
                      </a:r>
                      <a:r>
                        <a:rPr lang="ko-KR" altLang="en-US" sz="1200" dirty="0"/>
                        <a:t>시 사이의 인원</a:t>
                      </a:r>
                      <a:endParaRPr lang="en-US" sz="1200" dirty="0"/>
                    </a:p>
                    <a:p>
                      <a:pPr algn="ctr"/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90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합계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29561"/>
                  </a:ext>
                </a:extLst>
              </a:tr>
            </a:tbl>
          </a:graphicData>
        </a:graphic>
      </p:graphicFrame>
      <p:sp>
        <p:nvSpPr>
          <p:cNvPr id="18" name="타원 7">
            <a:extLst>
              <a:ext uri="{FF2B5EF4-FFF2-40B4-BE49-F238E27FC236}">
                <a16:creationId xmlns:a16="http://schemas.microsoft.com/office/drawing/2014/main" id="{9EB7C9CD-CCBB-BC47-A2BE-97CC9668C64A}"/>
              </a:ext>
            </a:extLst>
          </p:cNvPr>
          <p:cNvSpPr/>
          <p:nvPr/>
        </p:nvSpPr>
        <p:spPr>
          <a:xfrm>
            <a:off x="1319822" y="3071544"/>
            <a:ext cx="183939" cy="1672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2D569-C6DD-504F-9681-9D137306ADFD}"/>
              </a:ext>
            </a:extLst>
          </p:cNvPr>
          <p:cNvSpPr/>
          <p:nvPr/>
        </p:nvSpPr>
        <p:spPr>
          <a:xfrm>
            <a:off x="1540933" y="2915947"/>
            <a:ext cx="6578600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3A3838"/>
                </a:solidFill>
              </a:rPr>
              <a:t>‘</a:t>
            </a:r>
            <a:r>
              <a:rPr lang="ko-KR" altLang="en-US" sz="1600" dirty="0">
                <a:solidFill>
                  <a:srgbClr val="3A3838"/>
                </a:solidFill>
              </a:rPr>
              <a:t>서울 교통공사 연도별 일별 시간대별 </a:t>
            </a:r>
            <a:r>
              <a:rPr lang="ko-KR" altLang="en-US" sz="1600" dirty="0" err="1">
                <a:solidFill>
                  <a:srgbClr val="3A3838"/>
                </a:solidFill>
              </a:rPr>
              <a:t>역별</a:t>
            </a:r>
            <a:r>
              <a:rPr lang="ko-KR" altLang="en-US" sz="1600" dirty="0">
                <a:solidFill>
                  <a:srgbClr val="3A3838"/>
                </a:solidFill>
              </a:rPr>
              <a:t> </a:t>
            </a:r>
            <a:r>
              <a:rPr lang="ko-KR" altLang="en-US" sz="1600" dirty="0" err="1">
                <a:solidFill>
                  <a:srgbClr val="3A3838"/>
                </a:solidFill>
              </a:rPr>
              <a:t>승하차</a:t>
            </a:r>
            <a:r>
              <a:rPr lang="ko-KR" altLang="en-US" sz="1600" dirty="0">
                <a:solidFill>
                  <a:srgbClr val="3A3838"/>
                </a:solidFill>
              </a:rPr>
              <a:t> 인원</a:t>
            </a:r>
            <a:r>
              <a:rPr lang="en-US" altLang="ko-KR" sz="1600" dirty="0">
                <a:solidFill>
                  <a:srgbClr val="3A3838"/>
                </a:solidFill>
              </a:rPr>
              <a:t>’</a:t>
            </a:r>
            <a:r>
              <a:rPr lang="ko-KR" altLang="en-US" sz="1600" dirty="0">
                <a:solidFill>
                  <a:srgbClr val="3A3838"/>
                </a:solidFill>
              </a:rPr>
              <a:t> 데이터 </a:t>
            </a: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250669-7515-9E4E-9C68-0EBB1FAA9A3E}"/>
              </a:ext>
            </a:extLst>
          </p:cNvPr>
          <p:cNvSpPr txBox="1"/>
          <p:nvPr/>
        </p:nvSpPr>
        <p:spPr>
          <a:xfrm>
            <a:off x="2025435" y="6427789"/>
            <a:ext cx="5293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시간대별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호선별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역별</a:t>
            </a:r>
            <a:r>
              <a:rPr lang="en-US" altLang="ko-KR" sz="1400" dirty="0"/>
              <a:t>,</a:t>
            </a:r>
            <a:r>
              <a:rPr lang="ko-KR" altLang="en-US" sz="1400" dirty="0"/>
              <a:t> 시간대별 승 하차 인원이 기록되어 있다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4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B44883-DD19-7648-8B51-6314A28FFB4C}"/>
              </a:ext>
            </a:extLst>
          </p:cNvPr>
          <p:cNvSpPr/>
          <p:nvPr/>
        </p:nvSpPr>
        <p:spPr>
          <a:xfrm>
            <a:off x="304800" y="2779182"/>
            <a:ext cx="8577262" cy="3854152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2.</a:t>
            </a:r>
            <a:r>
              <a:rPr lang="ko-KR" altLang="en-US" sz="3200" spc="-150" dirty="0">
                <a:solidFill>
                  <a:srgbClr val="525252"/>
                </a:solidFill>
              </a:rPr>
              <a:t> 활용 데이터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5BF24-E8D9-7D4F-8D90-4FDE206D76F3}"/>
              </a:ext>
            </a:extLst>
          </p:cNvPr>
          <p:cNvSpPr txBox="1"/>
          <p:nvPr/>
        </p:nvSpPr>
        <p:spPr>
          <a:xfrm>
            <a:off x="866685" y="158049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기상 데이터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6652C-318E-F34F-9E2F-2F31ED45FF56}"/>
              </a:ext>
            </a:extLst>
          </p:cNvPr>
          <p:cNvSpPr txBox="1"/>
          <p:nvPr/>
        </p:nvSpPr>
        <p:spPr>
          <a:xfrm>
            <a:off x="1159393" y="1934454"/>
            <a:ext cx="4071949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기상자료개방포털</a:t>
            </a:r>
            <a:r>
              <a:rPr lang="en-US" altLang="ko-KR" sz="1600" dirty="0"/>
              <a:t>(</a:t>
            </a:r>
            <a:r>
              <a:rPr lang="en-US" sz="1600" dirty="0">
                <a:hlinkClick r:id="rId3"/>
              </a:rPr>
              <a:t>https://data.kma.go.kr/</a:t>
            </a:r>
            <a:r>
              <a:rPr lang="en-US" altLang="ko-KR" sz="1600" dirty="0"/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965954-6A11-144A-874C-59FB3F176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47154"/>
              </p:ext>
            </p:extLst>
          </p:nvPr>
        </p:nvGraphicFramePr>
        <p:xfrm>
          <a:off x="2489200" y="3547228"/>
          <a:ext cx="4165600" cy="207617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13572992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561761641"/>
                    </a:ext>
                  </a:extLst>
                </a:gridCol>
              </a:tblGrid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date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관측 일시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538470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humid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평균 상대 습도</a:t>
                      </a:r>
                      <a:r>
                        <a:rPr lang="en-US" altLang="ko-KR" sz="1200"/>
                        <a:t>(%)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06874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station_name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역 이름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539141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rain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일 강수량</a:t>
                      </a:r>
                      <a:r>
                        <a:rPr lang="en-US" altLang="ko-KR" sz="1200" dirty="0"/>
                        <a:t>(mm)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744316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snow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최심적설량</a:t>
                      </a:r>
                      <a:r>
                        <a:rPr lang="en-US" altLang="ko-KR" sz="1200"/>
                        <a:t>(cm)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7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temperature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평균기온</a:t>
                      </a:r>
                      <a:r>
                        <a:rPr lang="en-US" altLang="ko-KR" sz="1200" dirty="0"/>
                        <a:t>(c)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 평균 풍속</a:t>
                      </a:r>
                      <a:r>
                        <a:rPr lang="en-US" altLang="ko-KR" sz="1200" dirty="0"/>
                        <a:t>(m/s)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905296"/>
                  </a:ext>
                </a:extLst>
              </a:tr>
            </a:tbl>
          </a:graphicData>
        </a:graphic>
      </p:graphicFrame>
      <p:sp>
        <p:nvSpPr>
          <p:cNvPr id="10" name="타원 7">
            <a:extLst>
              <a:ext uri="{FF2B5EF4-FFF2-40B4-BE49-F238E27FC236}">
                <a16:creationId xmlns:a16="http://schemas.microsoft.com/office/drawing/2014/main" id="{9B74BCA4-9071-0B4D-8E51-7CB4882954D2}"/>
              </a:ext>
            </a:extLst>
          </p:cNvPr>
          <p:cNvSpPr/>
          <p:nvPr/>
        </p:nvSpPr>
        <p:spPr>
          <a:xfrm>
            <a:off x="3113975" y="3227163"/>
            <a:ext cx="167217" cy="1672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F22423-2D5E-1745-924E-CA69A24A186D}"/>
              </a:ext>
            </a:extLst>
          </p:cNvPr>
          <p:cNvSpPr/>
          <p:nvPr/>
        </p:nvSpPr>
        <p:spPr>
          <a:xfrm>
            <a:off x="3298846" y="3037984"/>
            <a:ext cx="2589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>
                <a:solidFill>
                  <a:srgbClr val="3A3838"/>
                </a:solidFill>
              </a:rPr>
              <a:t>서울 지역 기상 데이터</a:t>
            </a:r>
            <a:endParaRPr lang="en-US" dirty="0">
              <a:solidFill>
                <a:srgbClr val="3A383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16789-6CEB-8E47-929C-8EAA99D50DA6}"/>
              </a:ext>
            </a:extLst>
          </p:cNvPr>
          <p:cNvSpPr txBox="1"/>
          <p:nvPr/>
        </p:nvSpPr>
        <p:spPr>
          <a:xfrm>
            <a:off x="3048719" y="5666700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일별 기상 정보가 기록되어 있다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914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1E6BF84-09C1-2F45-A71D-C8EC5B9163DB}"/>
              </a:ext>
            </a:extLst>
          </p:cNvPr>
          <p:cNvSpPr/>
          <p:nvPr/>
        </p:nvSpPr>
        <p:spPr>
          <a:xfrm>
            <a:off x="295806" y="3148968"/>
            <a:ext cx="8577262" cy="3505443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780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3.</a:t>
            </a:r>
            <a:r>
              <a:rPr lang="ko-KR" altLang="en-US" sz="3200" spc="-150" dirty="0">
                <a:solidFill>
                  <a:srgbClr val="525252"/>
                </a:solidFill>
              </a:rPr>
              <a:t> 데이터처리 방향 및 분석 계획</a:t>
            </a:r>
          </a:p>
          <a:p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F024BD-3FCB-004E-8996-870A084D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61" y="1264046"/>
            <a:ext cx="2252165" cy="1445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7FF342-35B6-E249-ACA0-9F3F64AC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4144"/>
            <a:ext cx="6088411" cy="1435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422BBF-B0EC-5C4A-A324-0C091B295234}"/>
              </a:ext>
            </a:extLst>
          </p:cNvPr>
          <p:cNvSpPr/>
          <p:nvPr/>
        </p:nvSpPr>
        <p:spPr>
          <a:xfrm>
            <a:off x="973667" y="1185333"/>
            <a:ext cx="753533" cy="1591734"/>
          </a:xfrm>
          <a:prstGeom prst="rect">
            <a:avLst/>
          </a:prstGeom>
          <a:noFill/>
          <a:ln w="38100">
            <a:solidFill>
              <a:srgbClr val="92C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A23197-C40F-3D42-8922-1BD5B2EF1495}"/>
              </a:ext>
            </a:extLst>
          </p:cNvPr>
          <p:cNvSpPr/>
          <p:nvPr/>
        </p:nvSpPr>
        <p:spPr>
          <a:xfrm>
            <a:off x="3996267" y="1195871"/>
            <a:ext cx="2396944" cy="1591734"/>
          </a:xfrm>
          <a:prstGeom prst="rect">
            <a:avLst/>
          </a:prstGeom>
          <a:noFill/>
          <a:ln w="38100">
            <a:solidFill>
              <a:srgbClr val="FFC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D19C0C-00CA-654C-BE08-6CE0F0169064}"/>
              </a:ext>
            </a:extLst>
          </p:cNvPr>
          <p:cNvSpPr/>
          <p:nvPr/>
        </p:nvSpPr>
        <p:spPr>
          <a:xfrm>
            <a:off x="6297962" y="1195871"/>
            <a:ext cx="2396944" cy="159173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95A91-C387-D14F-A7B2-078D0154371C}"/>
              </a:ext>
            </a:extLst>
          </p:cNvPr>
          <p:cNvCxnSpPr>
            <a:cxnSpLocks/>
          </p:cNvCxnSpPr>
          <p:nvPr/>
        </p:nvCxnSpPr>
        <p:spPr>
          <a:xfrm>
            <a:off x="304800" y="1566335"/>
            <a:ext cx="82707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FB7191-2236-E541-9753-936440EC8BC3}"/>
              </a:ext>
            </a:extLst>
          </p:cNvPr>
          <p:cNvSpPr/>
          <p:nvPr/>
        </p:nvSpPr>
        <p:spPr>
          <a:xfrm>
            <a:off x="50271" y="1465786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A7DD22-314F-8B48-BC3B-22396669A679}"/>
              </a:ext>
            </a:extLst>
          </p:cNvPr>
          <p:cNvSpPr/>
          <p:nvPr/>
        </p:nvSpPr>
        <p:spPr>
          <a:xfrm>
            <a:off x="1244599" y="933362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50661-1428-EC4E-A42F-2C18C2403345}"/>
              </a:ext>
            </a:extLst>
          </p:cNvPr>
          <p:cNvSpPr/>
          <p:nvPr/>
        </p:nvSpPr>
        <p:spPr>
          <a:xfrm>
            <a:off x="5194739" y="878179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C7B68-8B2D-674F-BCB5-777EB07B4CA0}"/>
              </a:ext>
            </a:extLst>
          </p:cNvPr>
          <p:cNvSpPr/>
          <p:nvPr/>
        </p:nvSpPr>
        <p:spPr>
          <a:xfrm>
            <a:off x="3104622" y="891630"/>
            <a:ext cx="192425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062A32-0D17-4C47-A3B4-C7B77A796584}"/>
              </a:ext>
            </a:extLst>
          </p:cNvPr>
          <p:cNvSpPr/>
          <p:nvPr/>
        </p:nvSpPr>
        <p:spPr>
          <a:xfrm>
            <a:off x="550334" y="3487607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3FCE2-B94C-8340-B5D4-CE5DEB8181C1}"/>
              </a:ext>
            </a:extLst>
          </p:cNvPr>
          <p:cNvSpPr txBox="1"/>
          <p:nvPr/>
        </p:nvSpPr>
        <p:spPr>
          <a:xfrm>
            <a:off x="924163" y="3413667"/>
            <a:ext cx="58288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ko-KR" altLang="en-US" sz="1400" dirty="0"/>
              <a:t>공휴일 데이터는 날씨와 상관없이 사람들이 대중교통을 이용하지 않는</a:t>
            </a:r>
            <a:endParaRPr lang="en-US" altLang="ko-KR" sz="1400" dirty="0"/>
          </a:p>
          <a:p>
            <a:r>
              <a:rPr lang="ko-KR" altLang="en-US" sz="1400" dirty="0"/>
              <a:t>경향성이 있었음</a:t>
            </a:r>
            <a:r>
              <a:rPr lang="en-US" altLang="ko-KR" sz="1400" dirty="0"/>
              <a:t>.</a:t>
            </a:r>
            <a:r>
              <a:rPr lang="ko-KR" altLang="en-US" sz="1400" dirty="0"/>
              <a:t> 따라서 공휴일을 제외한 날을 분석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34EFD9-613C-D44E-A0B6-B81BE8D9D076}"/>
              </a:ext>
            </a:extLst>
          </p:cNvPr>
          <p:cNvSpPr/>
          <p:nvPr/>
        </p:nvSpPr>
        <p:spPr>
          <a:xfrm>
            <a:off x="8469692" y="4370237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AA567-CC56-6348-8E97-A90127E63A02}"/>
              </a:ext>
            </a:extLst>
          </p:cNvPr>
          <p:cNvSpPr txBox="1"/>
          <p:nvPr/>
        </p:nvSpPr>
        <p:spPr>
          <a:xfrm>
            <a:off x="2401053" y="4233820"/>
            <a:ext cx="58769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holiday</a:t>
            </a:r>
            <a:r>
              <a:rPr lang="ko-KR" altLang="en-US" dirty="0"/>
              <a:t> 변수 추가</a:t>
            </a:r>
            <a:endParaRPr lang="en-US" altLang="ko-KR" dirty="0"/>
          </a:p>
          <a:p>
            <a:pPr algn="r"/>
            <a:r>
              <a:rPr lang="ko-KR" altLang="en-US" sz="1400" dirty="0"/>
              <a:t>날씨 뿐만 아니라 출퇴근 시간 따라 지하철 인원에 크게 변동이 있었음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구분하여 분석하기 위해 </a:t>
            </a:r>
            <a:r>
              <a:rPr lang="en-US" altLang="ko-KR" sz="1400" dirty="0"/>
              <a:t>holiday </a:t>
            </a:r>
            <a:r>
              <a:rPr lang="ko-KR" altLang="en-US" sz="1400" dirty="0"/>
              <a:t>변수를 추가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AAC034-EB90-7140-A8C7-EB76B9DD861F}"/>
              </a:ext>
            </a:extLst>
          </p:cNvPr>
          <p:cNvSpPr/>
          <p:nvPr/>
        </p:nvSpPr>
        <p:spPr>
          <a:xfrm>
            <a:off x="2187493" y="1168970"/>
            <a:ext cx="1928154" cy="159173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C22CA0-0C10-8F4C-9329-D8B0D39F7CDC}"/>
              </a:ext>
            </a:extLst>
          </p:cNvPr>
          <p:cNvSpPr/>
          <p:nvPr/>
        </p:nvSpPr>
        <p:spPr>
          <a:xfrm>
            <a:off x="7304098" y="860138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1C4892-115E-C645-9925-D6B8427DBAED}"/>
              </a:ext>
            </a:extLst>
          </p:cNvPr>
          <p:cNvSpPr/>
          <p:nvPr/>
        </p:nvSpPr>
        <p:spPr>
          <a:xfrm>
            <a:off x="454121" y="5584999"/>
            <a:ext cx="192425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25E57D-57A5-4248-A606-E3712CFB23D2}"/>
              </a:ext>
            </a:extLst>
          </p:cNvPr>
          <p:cNvSpPr txBox="1"/>
          <p:nvPr/>
        </p:nvSpPr>
        <p:spPr>
          <a:xfrm>
            <a:off x="804861" y="5473674"/>
            <a:ext cx="6499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rush_user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notrush_user</a:t>
            </a:r>
            <a:r>
              <a:rPr lang="ko-KR" altLang="en-US" dirty="0"/>
              <a:t> 변수 추가</a:t>
            </a:r>
            <a:endParaRPr lang="en-US" altLang="ko-KR" dirty="0"/>
          </a:p>
          <a:p>
            <a:r>
              <a:rPr lang="ko-KR" altLang="en-US" sz="1400" dirty="0"/>
              <a:t>하루의 지하철 이용 승객을 출퇴근 시간과 아닌 시간대의 승객으로 구분하여</a:t>
            </a:r>
            <a:endParaRPr lang="en-US" altLang="ko-KR" sz="1400" dirty="0"/>
          </a:p>
          <a:p>
            <a:r>
              <a:rPr lang="ko-KR" altLang="en-US" sz="1400" dirty="0"/>
              <a:t>총 합을 구함</a:t>
            </a:r>
            <a:endParaRPr lang="en-US" altLang="ko-KR" sz="1400" dirty="0"/>
          </a:p>
          <a:p>
            <a:r>
              <a:rPr lang="ko-KR" altLang="en-US" sz="1400" dirty="0"/>
              <a:t>휴일에는 </a:t>
            </a:r>
            <a:r>
              <a:rPr lang="en-US" altLang="ko-KR" sz="1400" dirty="0" err="1"/>
              <a:t>rush_user</a:t>
            </a:r>
            <a:r>
              <a:rPr lang="en-US" altLang="ko-KR" sz="1400" dirty="0"/>
              <a:t>(</a:t>
            </a:r>
            <a:r>
              <a:rPr lang="ko-KR" altLang="en-US" sz="1400" dirty="0"/>
              <a:t>출퇴근 승객</a:t>
            </a:r>
            <a:r>
              <a:rPr lang="en-US" altLang="ko-KR" sz="1400" dirty="0"/>
              <a:t>)</a:t>
            </a:r>
            <a:r>
              <a:rPr lang="ko-KR" altLang="en-US" sz="1400" dirty="0"/>
              <a:t>이 없다고 보고 모두 </a:t>
            </a:r>
            <a:r>
              <a:rPr lang="en-US" altLang="ko-KR" sz="1400" dirty="0" err="1"/>
              <a:t>notrush_user</a:t>
            </a:r>
            <a:r>
              <a:rPr lang="ko-KR" altLang="en-US" sz="1400" dirty="0"/>
              <a:t>로 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5495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1E6BF84-09C1-2F45-A71D-C8EC5B9163DB}"/>
              </a:ext>
            </a:extLst>
          </p:cNvPr>
          <p:cNvSpPr/>
          <p:nvPr/>
        </p:nvSpPr>
        <p:spPr>
          <a:xfrm>
            <a:off x="295806" y="3148968"/>
            <a:ext cx="8577262" cy="3505443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3.</a:t>
            </a:r>
            <a:r>
              <a:rPr lang="ko-KR" altLang="en-US" sz="3200" spc="-150" dirty="0">
                <a:solidFill>
                  <a:srgbClr val="525252"/>
                </a:solidFill>
              </a:rPr>
              <a:t> 데이터처리 방향 및 분석 계획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F024BD-3FCB-004E-8996-870A084D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61" y="1264046"/>
            <a:ext cx="2252165" cy="1445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7FF342-35B6-E249-ACA0-9F3F64AC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4144"/>
            <a:ext cx="6088411" cy="1435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422BBF-B0EC-5C4A-A324-0C091B295234}"/>
              </a:ext>
            </a:extLst>
          </p:cNvPr>
          <p:cNvSpPr/>
          <p:nvPr/>
        </p:nvSpPr>
        <p:spPr>
          <a:xfrm>
            <a:off x="973667" y="1185333"/>
            <a:ext cx="753533" cy="1591734"/>
          </a:xfrm>
          <a:prstGeom prst="rect">
            <a:avLst/>
          </a:prstGeom>
          <a:noFill/>
          <a:ln w="38100">
            <a:solidFill>
              <a:srgbClr val="92C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A23197-C40F-3D42-8922-1BD5B2EF1495}"/>
              </a:ext>
            </a:extLst>
          </p:cNvPr>
          <p:cNvSpPr/>
          <p:nvPr/>
        </p:nvSpPr>
        <p:spPr>
          <a:xfrm>
            <a:off x="3996267" y="1195871"/>
            <a:ext cx="2396944" cy="1591734"/>
          </a:xfrm>
          <a:prstGeom prst="rect">
            <a:avLst/>
          </a:prstGeom>
          <a:noFill/>
          <a:ln w="38100">
            <a:solidFill>
              <a:srgbClr val="FFC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D19C0C-00CA-654C-BE08-6CE0F0169064}"/>
              </a:ext>
            </a:extLst>
          </p:cNvPr>
          <p:cNvSpPr/>
          <p:nvPr/>
        </p:nvSpPr>
        <p:spPr>
          <a:xfrm>
            <a:off x="6297962" y="1195871"/>
            <a:ext cx="2396944" cy="159173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95A91-C387-D14F-A7B2-078D0154371C}"/>
              </a:ext>
            </a:extLst>
          </p:cNvPr>
          <p:cNvCxnSpPr>
            <a:cxnSpLocks/>
          </p:cNvCxnSpPr>
          <p:nvPr/>
        </p:nvCxnSpPr>
        <p:spPr>
          <a:xfrm>
            <a:off x="304800" y="1566335"/>
            <a:ext cx="827072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FB7191-2236-E541-9753-936440EC8BC3}"/>
              </a:ext>
            </a:extLst>
          </p:cNvPr>
          <p:cNvSpPr/>
          <p:nvPr/>
        </p:nvSpPr>
        <p:spPr>
          <a:xfrm>
            <a:off x="50271" y="1465786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A7DD22-314F-8B48-BC3B-22396669A679}"/>
              </a:ext>
            </a:extLst>
          </p:cNvPr>
          <p:cNvSpPr/>
          <p:nvPr/>
        </p:nvSpPr>
        <p:spPr>
          <a:xfrm>
            <a:off x="1244599" y="933362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450661-1428-EC4E-A42F-2C18C2403345}"/>
              </a:ext>
            </a:extLst>
          </p:cNvPr>
          <p:cNvSpPr/>
          <p:nvPr/>
        </p:nvSpPr>
        <p:spPr>
          <a:xfrm>
            <a:off x="5194739" y="878179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C7B68-8B2D-674F-BCB5-777EB07B4CA0}"/>
              </a:ext>
            </a:extLst>
          </p:cNvPr>
          <p:cNvSpPr/>
          <p:nvPr/>
        </p:nvSpPr>
        <p:spPr>
          <a:xfrm>
            <a:off x="3104622" y="891630"/>
            <a:ext cx="192425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3FCE2-B94C-8340-B5D4-CE5DEB8181C1}"/>
              </a:ext>
            </a:extLst>
          </p:cNvPr>
          <p:cNvSpPr txBox="1"/>
          <p:nvPr/>
        </p:nvSpPr>
        <p:spPr>
          <a:xfrm>
            <a:off x="973667" y="3491746"/>
            <a:ext cx="707918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mean_rush_user</a:t>
            </a:r>
            <a:r>
              <a:rPr lang="en-US" altLang="ko-KR" dirty="0"/>
              <a:t>, </a:t>
            </a:r>
            <a:r>
              <a:rPr lang="en-US" altLang="ko-KR" dirty="0" err="1"/>
              <a:t>mean_not_rush</a:t>
            </a:r>
            <a:r>
              <a:rPr lang="en-US" altLang="ko-KR" dirty="0"/>
              <a:t> user </a:t>
            </a:r>
            <a:r>
              <a:rPr lang="ko-KR" altLang="en-US" dirty="0"/>
              <a:t>변수 생성</a:t>
            </a:r>
            <a:endParaRPr lang="en-US" altLang="ko-KR" dirty="0"/>
          </a:p>
          <a:p>
            <a:pPr lvl="0"/>
            <a:r>
              <a:rPr lang="ko-KR" altLang="en-US" sz="1400" dirty="0">
                <a:solidFill>
                  <a:srgbClr val="3A3838"/>
                </a:solidFill>
              </a:rPr>
              <a:t>출퇴근</a:t>
            </a:r>
            <a:r>
              <a:rPr lang="en-US" altLang="ko-KR" sz="1400" dirty="0">
                <a:solidFill>
                  <a:srgbClr val="3A3838"/>
                </a:solidFill>
              </a:rPr>
              <a:t>,</a:t>
            </a:r>
            <a:r>
              <a:rPr lang="ko-KR" altLang="en-US" sz="1400" dirty="0">
                <a:solidFill>
                  <a:srgbClr val="3A3838"/>
                </a:solidFill>
              </a:rPr>
              <a:t> 출퇴근이 아닌 시간의 인구를 그 시간대에 배차된 지하철 수로 나누어 지하철 </a:t>
            </a:r>
            <a:endParaRPr lang="en-US" altLang="ko-KR" sz="1400" dirty="0">
              <a:solidFill>
                <a:srgbClr val="3A3838"/>
              </a:solidFill>
            </a:endParaRPr>
          </a:p>
          <a:p>
            <a:pPr lvl="0"/>
            <a:r>
              <a:rPr lang="ko-KR" altLang="en-US" sz="1400" dirty="0">
                <a:solidFill>
                  <a:srgbClr val="3A3838"/>
                </a:solidFill>
              </a:rPr>
              <a:t>한 대당 평균 몇 명이 탑승하는지 구함</a:t>
            </a:r>
            <a:endParaRPr lang="en-US" sz="1400" dirty="0">
              <a:solidFill>
                <a:srgbClr val="3A3838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AA567-CC56-6348-8E97-A90127E63A02}"/>
              </a:ext>
            </a:extLst>
          </p:cNvPr>
          <p:cNvSpPr txBox="1"/>
          <p:nvPr/>
        </p:nvSpPr>
        <p:spPr>
          <a:xfrm>
            <a:off x="2257873" y="5375922"/>
            <a:ext cx="58224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rush_busylevel</a:t>
            </a:r>
            <a:r>
              <a:rPr lang="en-US" altLang="ko-KR" dirty="0"/>
              <a:t>, </a:t>
            </a:r>
            <a:r>
              <a:rPr lang="en-US" altLang="ko-KR" dirty="0" err="1"/>
              <a:t>notrush_busylevel</a:t>
            </a:r>
            <a:r>
              <a:rPr lang="en-US" altLang="ko-KR" dirty="0"/>
              <a:t> </a:t>
            </a:r>
            <a:r>
              <a:rPr lang="ko-KR" altLang="en-US" dirty="0"/>
              <a:t>변수 추가</a:t>
            </a:r>
            <a:endParaRPr lang="en-US" altLang="ko-KR" dirty="0"/>
          </a:p>
          <a:p>
            <a:pPr algn="r"/>
            <a:r>
              <a:rPr lang="ko-KR" altLang="en-US" sz="1400" dirty="0"/>
              <a:t>구해진 </a:t>
            </a:r>
            <a:r>
              <a:rPr lang="en-US" altLang="ko-KR" sz="1400" dirty="0" err="1"/>
              <a:t>mean_rush_user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mean_not_rush_user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혼잡도를 구함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구간 정보는 서울시 교통공사 참고</a:t>
            </a:r>
            <a:r>
              <a:rPr lang="en-US" altLang="ko-KR" sz="1400" dirty="0"/>
              <a:t>(</a:t>
            </a:r>
            <a:r>
              <a:rPr lang="ko-KR" altLang="en-US" sz="1400" dirty="0"/>
              <a:t>뒷장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AAC034-EB90-7140-A8C7-EB76B9DD861F}"/>
              </a:ext>
            </a:extLst>
          </p:cNvPr>
          <p:cNvSpPr/>
          <p:nvPr/>
        </p:nvSpPr>
        <p:spPr>
          <a:xfrm>
            <a:off x="2187493" y="1168970"/>
            <a:ext cx="1928154" cy="159173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C22CA0-0C10-8F4C-9329-D8B0D39F7CDC}"/>
              </a:ext>
            </a:extLst>
          </p:cNvPr>
          <p:cNvSpPr/>
          <p:nvPr/>
        </p:nvSpPr>
        <p:spPr>
          <a:xfrm>
            <a:off x="7304098" y="860138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939E4E-A1DA-C54A-B455-CC676DDFB16E}"/>
              </a:ext>
            </a:extLst>
          </p:cNvPr>
          <p:cNvSpPr/>
          <p:nvPr/>
        </p:nvSpPr>
        <p:spPr>
          <a:xfrm>
            <a:off x="642698" y="3586629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7AE722-8047-9740-89CD-8647863C27E9}"/>
              </a:ext>
            </a:extLst>
          </p:cNvPr>
          <p:cNvSpPr/>
          <p:nvPr/>
        </p:nvSpPr>
        <p:spPr>
          <a:xfrm>
            <a:off x="8196711" y="5392857"/>
            <a:ext cx="211667" cy="20109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0BEA748-03E8-1E4F-8BC4-99F3CF1DBCDE}"/>
              </a:ext>
            </a:extLst>
          </p:cNvPr>
          <p:cNvSpPr/>
          <p:nvPr/>
        </p:nvSpPr>
        <p:spPr>
          <a:xfrm>
            <a:off x="381001" y="1320168"/>
            <a:ext cx="8636388" cy="5139899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3.</a:t>
            </a:r>
            <a:r>
              <a:rPr lang="ko-KR" altLang="en-US" sz="3200" spc="-150" dirty="0">
                <a:solidFill>
                  <a:srgbClr val="525252"/>
                </a:solidFill>
              </a:rPr>
              <a:t> 데이터처리 방향 및 분석 계획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E64124-C0BA-704C-83F8-63556B24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1400952"/>
            <a:ext cx="4566901" cy="4432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A4222F-430D-3849-886F-358E1F9C7B72}"/>
              </a:ext>
            </a:extLst>
          </p:cNvPr>
          <p:cNvSpPr txBox="1"/>
          <p:nvPr/>
        </p:nvSpPr>
        <p:spPr>
          <a:xfrm>
            <a:off x="2954866" y="583353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</a:t>
            </a:r>
            <a:r>
              <a:rPr lang="ko-KR" altLang="en-US" sz="1400" dirty="0"/>
              <a:t> 서울시 교통공사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432DB-D539-3449-BD6E-71895EA3B686}"/>
              </a:ext>
            </a:extLst>
          </p:cNvPr>
          <p:cNvSpPr txBox="1"/>
          <p:nvPr/>
        </p:nvSpPr>
        <p:spPr>
          <a:xfrm>
            <a:off x="5065666" y="2387601"/>
            <a:ext cx="395172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서울 지하철 </a:t>
            </a:r>
            <a:r>
              <a:rPr lang="en-US" altLang="ko-KR" dirty="0"/>
              <a:t>2</a:t>
            </a:r>
            <a:r>
              <a:rPr lang="ko-KR" altLang="en-US" dirty="0"/>
              <a:t>호선의 지하철 한 대당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 량이라는 정보를 토대로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혼잡도</a:t>
            </a:r>
            <a:r>
              <a:rPr lang="en-US" altLang="ko-KR" dirty="0"/>
              <a:t> level</a:t>
            </a:r>
            <a:r>
              <a:rPr lang="ko-KR" altLang="en-US" dirty="0"/>
              <a:t>을 </a:t>
            </a:r>
            <a:r>
              <a:rPr lang="en-US" altLang="ko-KR" dirty="0"/>
              <a:t>1~7</a:t>
            </a:r>
            <a:r>
              <a:rPr lang="ko-KR" altLang="en-US" dirty="0"/>
              <a:t>까지 구분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42429-1248-9A4B-9B25-7DB24770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61" y="1264046"/>
            <a:ext cx="2252165" cy="144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078A7-7D22-514C-BF81-0622993B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4144"/>
            <a:ext cx="6088411" cy="1435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FA331-ECE2-814F-AADA-30A35A7C6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719431"/>
            <a:ext cx="5816600" cy="16490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B215BC-4B1D-F740-9761-639A5B551AAF}"/>
              </a:ext>
            </a:extLst>
          </p:cNvPr>
          <p:cNvSpPr/>
          <p:nvPr/>
        </p:nvSpPr>
        <p:spPr>
          <a:xfrm>
            <a:off x="304800" y="4654154"/>
            <a:ext cx="8636388" cy="18796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sz="1600" dirty="0">
              <a:solidFill>
                <a:srgbClr val="3A3838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27E4B5-D3E9-194F-9E3A-FDF07428C9AA}"/>
              </a:ext>
            </a:extLst>
          </p:cNvPr>
          <p:cNvSpPr/>
          <p:nvPr/>
        </p:nvSpPr>
        <p:spPr>
          <a:xfrm>
            <a:off x="680941" y="4927419"/>
            <a:ext cx="8036118" cy="1333069"/>
          </a:xfrm>
          <a:prstGeom prst="roundRect">
            <a:avLst/>
          </a:prstGeom>
          <a:noFill/>
          <a:ln w="50800">
            <a:solidFill>
              <a:srgbClr val="FF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날씨 변수에 따른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busy_level</a:t>
            </a:r>
            <a:r>
              <a:rPr lang="ko-KR" altLang="en-US" b="1" dirty="0">
                <a:solidFill>
                  <a:schemeClr val="tx1"/>
                </a:solidFill>
              </a:rPr>
              <a:t> 을 알아내기 위해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휴일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모든시간대</a:t>
            </a:r>
            <a:r>
              <a:rPr lang="en-US" altLang="ko-KR" b="1" dirty="0">
                <a:solidFill>
                  <a:schemeClr val="tx1"/>
                </a:solidFill>
              </a:rPr>
              <a:t>),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평일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출퇴근 시간</a:t>
            </a:r>
            <a:r>
              <a:rPr lang="en-US" altLang="ko-KR" b="1" dirty="0">
                <a:solidFill>
                  <a:schemeClr val="tx1"/>
                </a:solidFill>
              </a:rPr>
              <a:t>),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평일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비 출퇴근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 err="1">
                <a:solidFill>
                  <a:schemeClr val="tx1"/>
                </a:solidFill>
              </a:rPr>
              <a:t>으로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나누어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r>
              <a:rPr lang="ko-KR" altLang="en-US" b="1" dirty="0">
                <a:solidFill>
                  <a:schemeClr val="tx1"/>
                </a:solidFill>
              </a:rPr>
              <a:t> 을 실행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DC772-D7B8-FE41-A78D-FF7D744E975C}"/>
              </a:ext>
            </a:extLst>
          </p:cNvPr>
          <p:cNvSpPr txBox="1"/>
          <p:nvPr/>
        </p:nvSpPr>
        <p:spPr>
          <a:xfrm>
            <a:off x="381001" y="249734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</a:rPr>
              <a:t>3.</a:t>
            </a:r>
            <a:r>
              <a:rPr lang="ko-KR" altLang="en-US" sz="3200" spc="-150" dirty="0">
                <a:solidFill>
                  <a:srgbClr val="525252"/>
                </a:solidFill>
              </a:rPr>
              <a:t> 데이터처리 방향 및 분석 계획</a:t>
            </a:r>
          </a:p>
        </p:txBody>
      </p:sp>
    </p:spTree>
    <p:extLst>
      <p:ext uri="{BB962C8B-B14F-4D97-AF65-F5344CB8AC3E}">
        <p14:creationId xmlns:p14="http://schemas.microsoft.com/office/powerpoint/2010/main" val="312339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_072_오로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6CA9AE"/>
      </a:accent1>
      <a:accent2>
        <a:srgbClr val="93C9D4"/>
      </a:accent2>
      <a:accent3>
        <a:srgbClr val="EBE2D9"/>
      </a:accent3>
      <a:accent4>
        <a:srgbClr val="FECCB3"/>
      </a:accent4>
      <a:accent5>
        <a:srgbClr val="FF9763"/>
      </a:accent5>
      <a:accent6>
        <a:srgbClr val="AFB3BC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774</Words>
  <Application>Microsoft Macintosh PowerPoint</Application>
  <PresentationFormat>On-screen Show (4:3)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맑은 고딕</vt:lpstr>
      <vt:lpstr>나눔바른고딕</vt:lpstr>
      <vt:lpstr>Arial Rounded MT Bold</vt:lpstr>
      <vt:lpstr>나눔바른고딕 UltraLight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지현</cp:lastModifiedBy>
  <cp:revision>92</cp:revision>
  <dcterms:created xsi:type="dcterms:W3CDTF">2015-01-21T11:35:38Z</dcterms:created>
  <dcterms:modified xsi:type="dcterms:W3CDTF">2019-07-29T03:49:16Z</dcterms:modified>
</cp:coreProperties>
</file>