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2" r:id="rId9"/>
    <p:sldId id="263" r:id="rId10"/>
    <p:sldId id="266" r:id="rId11"/>
    <p:sldId id="265" r:id="rId12"/>
    <p:sldId id="269" r:id="rId13"/>
    <p:sldId id="270" r:id="rId14"/>
    <p:sldId id="271" r:id="rId15"/>
    <p:sldId id="264" r:id="rId16"/>
    <p:sldId id="267"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C9343-9740-44D5-8FD6-2C836D75AD2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C56922-A566-4EA9-9A4F-3AFE4A11A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C7C40-0EC0-4BC2-AB14-44678AAE9E12}"/>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5" name="页脚占位符 4">
            <a:extLst>
              <a:ext uri="{FF2B5EF4-FFF2-40B4-BE49-F238E27FC236}">
                <a16:creationId xmlns:a16="http://schemas.microsoft.com/office/drawing/2014/main" id="{DA51F28C-E1CB-45FB-B93D-104326240F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39E814-8D99-4493-9697-A9631BA148FA}"/>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294138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4CD7E-36DF-4B5D-9B8B-46C825BEAA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3EFCE0-7D0F-4D07-86F8-4C5A0047A5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A57B91-3C5B-44BE-8CBA-2150FBC6FB8E}"/>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5" name="页脚占位符 4">
            <a:extLst>
              <a:ext uri="{FF2B5EF4-FFF2-40B4-BE49-F238E27FC236}">
                <a16:creationId xmlns:a16="http://schemas.microsoft.com/office/drawing/2014/main" id="{9D46DDBB-33AE-4E67-A5BA-1D478E0B92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1886B3-27F0-47F6-9E54-0C66456F5B22}"/>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362375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E4347A-1151-4D81-957B-8B0B563D88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6B6F8B8-C28A-4CE3-90C4-93F6BD5B4C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964DFE-A22D-4CF9-A4CE-CA11733152AA}"/>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5" name="页脚占位符 4">
            <a:extLst>
              <a:ext uri="{FF2B5EF4-FFF2-40B4-BE49-F238E27FC236}">
                <a16:creationId xmlns:a16="http://schemas.microsoft.com/office/drawing/2014/main" id="{ECC33A35-DE06-4368-9CA9-FF905E89A4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900015-54D8-4C4E-AC86-875CAD67034C}"/>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171318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60161-60AF-432B-9D47-9011A504DA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72AB4A-6BE7-483D-A5E7-5731222FD3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77314C-82E7-4927-A446-FA90B1624496}"/>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5" name="页脚占位符 4">
            <a:extLst>
              <a:ext uri="{FF2B5EF4-FFF2-40B4-BE49-F238E27FC236}">
                <a16:creationId xmlns:a16="http://schemas.microsoft.com/office/drawing/2014/main" id="{8AB96FF8-C5B8-4321-84F5-EEDF63AD0E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F6D5AF-5116-4FA4-9AB3-5D088FB15801}"/>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386416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D0242-892F-42BE-84DB-48CBD161BE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C1CC72-1435-49A8-AAB2-5D037FC18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5BAF09-F5BC-4536-A2B4-A1F348F305C6}"/>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5" name="页脚占位符 4">
            <a:extLst>
              <a:ext uri="{FF2B5EF4-FFF2-40B4-BE49-F238E27FC236}">
                <a16:creationId xmlns:a16="http://schemas.microsoft.com/office/drawing/2014/main" id="{D1339415-D5F0-4D2F-A1A6-4C6D5DD93A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5191F-396C-4CD6-8530-D3EDD960A0C1}"/>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18400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2FDFC-CD54-4122-871C-C656CA1AD3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50DE89-1F70-4F1F-B30F-F143AE98F0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CBC23E4-63CD-4D30-95BD-96389BB45D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BA93C0-2FD1-4D7E-A0F5-FEE61FF89D73}"/>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6" name="页脚占位符 5">
            <a:extLst>
              <a:ext uri="{FF2B5EF4-FFF2-40B4-BE49-F238E27FC236}">
                <a16:creationId xmlns:a16="http://schemas.microsoft.com/office/drawing/2014/main" id="{5234086D-BF23-4112-9453-6E5BAED911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0A9821-3D79-4F68-99AA-9910960042CD}"/>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24293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0CC66-AB21-46BD-B816-00D24E1E46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565410-A803-43DB-B05C-B44778A88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0C99D49-1156-47E2-BB24-85E64D1F38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BA37BC-1FA7-4F23-9C54-8330DCBFF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31F93D-4D72-44DA-8574-B0779A4156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09862A-2503-4E48-8485-A04FB67E4822}"/>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8" name="页脚占位符 7">
            <a:extLst>
              <a:ext uri="{FF2B5EF4-FFF2-40B4-BE49-F238E27FC236}">
                <a16:creationId xmlns:a16="http://schemas.microsoft.com/office/drawing/2014/main" id="{E3B6395F-499E-428A-8597-7BDF942F9D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D1381A-2C13-4798-96C7-72C26BD9C9B5}"/>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33615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28587-8878-4B47-AA7A-CD3C7FD670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6FE0FC-FB66-42F8-B756-7469D807E773}"/>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4" name="页脚占位符 3">
            <a:extLst>
              <a:ext uri="{FF2B5EF4-FFF2-40B4-BE49-F238E27FC236}">
                <a16:creationId xmlns:a16="http://schemas.microsoft.com/office/drawing/2014/main" id="{E20B3A38-616E-4F3C-AADE-68776D0376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ECB831-8E3A-4561-A3F3-3B14581C88FA}"/>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124622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8B5F7A-BBE2-4668-B892-59C421BAC377}"/>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3" name="页脚占位符 2">
            <a:extLst>
              <a:ext uri="{FF2B5EF4-FFF2-40B4-BE49-F238E27FC236}">
                <a16:creationId xmlns:a16="http://schemas.microsoft.com/office/drawing/2014/main" id="{61AA785D-AFB6-4B3F-902C-D5751E2869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55C280-C3E2-4721-9D8E-09EAC90BCC46}"/>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36579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95874-BD13-4B6E-BBC5-0EB3DB6C13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330556-0F77-457A-BE87-7143BD3C07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63F238-D813-495B-B323-5F4533435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A18C0F-E41A-47E0-924F-14F5517FBD34}"/>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6" name="页脚占位符 5">
            <a:extLst>
              <a:ext uri="{FF2B5EF4-FFF2-40B4-BE49-F238E27FC236}">
                <a16:creationId xmlns:a16="http://schemas.microsoft.com/office/drawing/2014/main" id="{E43B94F1-08CB-4E11-8CAD-E4E0FA4D0F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F5DD8B-BB8D-4258-A45E-F55948A40144}"/>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21630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A69F9-DAC2-4272-8AF9-48AC5044F2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D44BDF-7AEA-40DE-9A3A-95C567679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567CBA-78D0-4A4A-8BE1-A7D055898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8616EC-86A9-4D37-AEAA-8C9D4777E11D}"/>
              </a:ext>
            </a:extLst>
          </p:cNvPr>
          <p:cNvSpPr>
            <a:spLocks noGrp="1"/>
          </p:cNvSpPr>
          <p:nvPr>
            <p:ph type="dt" sz="half" idx="10"/>
          </p:nvPr>
        </p:nvSpPr>
        <p:spPr/>
        <p:txBody>
          <a:bodyPr/>
          <a:lstStyle/>
          <a:p>
            <a:fld id="{A3009A7E-70D2-4073-96D5-79F40801542B}" type="datetimeFigureOut">
              <a:rPr lang="zh-CN" altLang="en-US" smtClean="0"/>
              <a:t>2022/3/4</a:t>
            </a:fld>
            <a:endParaRPr lang="zh-CN" altLang="en-US"/>
          </a:p>
        </p:txBody>
      </p:sp>
      <p:sp>
        <p:nvSpPr>
          <p:cNvPr id="6" name="页脚占位符 5">
            <a:extLst>
              <a:ext uri="{FF2B5EF4-FFF2-40B4-BE49-F238E27FC236}">
                <a16:creationId xmlns:a16="http://schemas.microsoft.com/office/drawing/2014/main" id="{4D4122C4-6A4C-408E-B1D9-7F1DB85524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232003-3275-4027-B07A-892C49C7115A}"/>
              </a:ext>
            </a:extLst>
          </p:cNvPr>
          <p:cNvSpPr>
            <a:spLocks noGrp="1"/>
          </p:cNvSpPr>
          <p:nvPr>
            <p:ph type="sldNum" sz="quarter" idx="12"/>
          </p:nvPr>
        </p:nvSpPr>
        <p:spPr/>
        <p:txBody>
          <a:body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73190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405BA8C-D8EB-4999-A387-6E95B3620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30D3A6-B189-4CA5-902C-6D62B0F38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62FCB3-87F0-4403-A736-718A1B39F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09A7E-70D2-4073-96D5-79F40801542B}" type="datetimeFigureOut">
              <a:rPr lang="zh-CN" altLang="en-US" smtClean="0"/>
              <a:t>2022/3/4</a:t>
            </a:fld>
            <a:endParaRPr lang="zh-CN" altLang="en-US"/>
          </a:p>
        </p:txBody>
      </p:sp>
      <p:sp>
        <p:nvSpPr>
          <p:cNvPr id="5" name="页脚占位符 4">
            <a:extLst>
              <a:ext uri="{FF2B5EF4-FFF2-40B4-BE49-F238E27FC236}">
                <a16:creationId xmlns:a16="http://schemas.microsoft.com/office/drawing/2014/main" id="{B46E3DA3-8BAD-4DDD-898E-6A24EA96E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2B93DA-8B28-41AA-9702-1EE06F4E5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90390-F063-477B-9348-70493A9DA1E5}" type="slidenum">
              <a:rPr lang="zh-CN" altLang="en-US" smtClean="0"/>
              <a:t>‹#›</a:t>
            </a:fld>
            <a:endParaRPr lang="zh-CN" altLang="en-US"/>
          </a:p>
        </p:txBody>
      </p:sp>
    </p:spTree>
    <p:extLst>
      <p:ext uri="{BB962C8B-B14F-4D97-AF65-F5344CB8AC3E}">
        <p14:creationId xmlns:p14="http://schemas.microsoft.com/office/powerpoint/2010/main" val="870763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9966E-BD28-4C58-B6B4-6EE585C103FE}"/>
              </a:ext>
            </a:extLst>
          </p:cNvPr>
          <p:cNvSpPr>
            <a:spLocks noGrp="1"/>
          </p:cNvSpPr>
          <p:nvPr>
            <p:ph type="ctrTitle"/>
          </p:nvPr>
        </p:nvSpPr>
        <p:spPr/>
        <p:txBody>
          <a:bodyPr/>
          <a:lstStyle/>
          <a:p>
            <a:r>
              <a:rPr lang="zh-CN" altLang="en-US" dirty="0"/>
              <a:t>基于</a:t>
            </a:r>
            <a:r>
              <a:rPr lang="en-US" altLang="zh-CN" dirty="0"/>
              <a:t>ARIMA</a:t>
            </a:r>
            <a:r>
              <a:rPr lang="zh-CN" altLang="en-US" dirty="0"/>
              <a:t>方法预测上证指数</a:t>
            </a:r>
          </a:p>
        </p:txBody>
      </p:sp>
      <p:sp>
        <p:nvSpPr>
          <p:cNvPr id="3" name="副标题 2">
            <a:extLst>
              <a:ext uri="{FF2B5EF4-FFF2-40B4-BE49-F238E27FC236}">
                <a16:creationId xmlns:a16="http://schemas.microsoft.com/office/drawing/2014/main" id="{C32F5162-0D63-4875-B59E-CE66EF5F572E}"/>
              </a:ext>
            </a:extLst>
          </p:cNvPr>
          <p:cNvSpPr>
            <a:spLocks noGrp="1"/>
          </p:cNvSpPr>
          <p:nvPr>
            <p:ph type="subTitle" idx="1"/>
          </p:nvPr>
        </p:nvSpPr>
        <p:spPr>
          <a:xfrm>
            <a:off x="1524000" y="4686919"/>
            <a:ext cx="9144000" cy="1655762"/>
          </a:xfrm>
        </p:spPr>
        <p:txBody>
          <a:bodyPr/>
          <a:lstStyle/>
          <a:p>
            <a:r>
              <a:rPr lang="zh-CN" altLang="en-US" dirty="0"/>
              <a:t>王乾鸣</a:t>
            </a:r>
            <a:r>
              <a:rPr lang="en-US" altLang="zh-CN" dirty="0"/>
              <a:t>19121640</a:t>
            </a:r>
          </a:p>
          <a:p>
            <a:r>
              <a:rPr lang="zh-CN" altLang="en-US" dirty="0"/>
              <a:t>史杰灵</a:t>
            </a:r>
            <a:r>
              <a:rPr lang="en-US" altLang="zh-CN" dirty="0"/>
              <a:t>19121663</a:t>
            </a:r>
            <a:endParaRPr lang="zh-CN" altLang="en-US" dirty="0"/>
          </a:p>
        </p:txBody>
      </p:sp>
    </p:spTree>
    <p:extLst>
      <p:ext uri="{BB962C8B-B14F-4D97-AF65-F5344CB8AC3E}">
        <p14:creationId xmlns:p14="http://schemas.microsoft.com/office/powerpoint/2010/main" val="114040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FE5FB-D480-49CA-BCDD-6B4FD55544EA}"/>
              </a:ext>
            </a:extLst>
          </p:cNvPr>
          <p:cNvSpPr>
            <a:spLocks noGrp="1"/>
          </p:cNvSpPr>
          <p:nvPr>
            <p:ph type="title"/>
          </p:nvPr>
        </p:nvSpPr>
        <p:spPr/>
        <p:txBody>
          <a:bodyPr/>
          <a:lstStyle/>
          <a:p>
            <a:r>
              <a:rPr lang="zh-CN" altLang="en-US" dirty="0"/>
              <a:t>代码运行</a:t>
            </a:r>
          </a:p>
        </p:txBody>
      </p:sp>
      <p:sp>
        <p:nvSpPr>
          <p:cNvPr id="3" name="内容占位符 2">
            <a:extLst>
              <a:ext uri="{FF2B5EF4-FFF2-40B4-BE49-F238E27FC236}">
                <a16:creationId xmlns:a16="http://schemas.microsoft.com/office/drawing/2014/main" id="{F5551780-2653-4F39-A661-74DE9BD21137}"/>
              </a:ext>
            </a:extLst>
          </p:cNvPr>
          <p:cNvSpPr>
            <a:spLocks noGrp="1"/>
          </p:cNvSpPr>
          <p:nvPr>
            <p:ph idx="1"/>
          </p:nvPr>
        </p:nvSpPr>
        <p:spPr/>
        <p:txBody>
          <a:bodyPr/>
          <a:lstStyle/>
          <a:p>
            <a:r>
              <a:rPr lang="zh-CN" altLang="en-US" dirty="0"/>
              <a:t>原始序列时序图</a:t>
            </a:r>
          </a:p>
        </p:txBody>
      </p:sp>
      <p:pic>
        <p:nvPicPr>
          <p:cNvPr id="7" name="图片 6">
            <a:extLst>
              <a:ext uri="{FF2B5EF4-FFF2-40B4-BE49-F238E27FC236}">
                <a16:creationId xmlns:a16="http://schemas.microsoft.com/office/drawing/2014/main" id="{EB4CA4FD-F9D1-4FDA-B63B-4F803915B522}"/>
              </a:ext>
            </a:extLst>
          </p:cNvPr>
          <p:cNvPicPr>
            <a:picLocks noChangeAspect="1"/>
          </p:cNvPicPr>
          <p:nvPr/>
        </p:nvPicPr>
        <p:blipFill>
          <a:blip r:embed="rId2"/>
          <a:stretch>
            <a:fillRect/>
          </a:stretch>
        </p:blipFill>
        <p:spPr>
          <a:xfrm>
            <a:off x="946513" y="2264552"/>
            <a:ext cx="5309188" cy="1600235"/>
          </a:xfrm>
          <a:prstGeom prst="rect">
            <a:avLst/>
          </a:prstGeom>
        </p:spPr>
      </p:pic>
      <p:pic>
        <p:nvPicPr>
          <p:cNvPr id="9" name="图片 8">
            <a:extLst>
              <a:ext uri="{FF2B5EF4-FFF2-40B4-BE49-F238E27FC236}">
                <a16:creationId xmlns:a16="http://schemas.microsoft.com/office/drawing/2014/main" id="{757D0E5D-C957-496C-8ABC-46618B45709D}"/>
              </a:ext>
            </a:extLst>
          </p:cNvPr>
          <p:cNvPicPr>
            <a:picLocks noChangeAspect="1"/>
          </p:cNvPicPr>
          <p:nvPr/>
        </p:nvPicPr>
        <p:blipFill>
          <a:blip r:embed="rId3"/>
          <a:stretch>
            <a:fillRect/>
          </a:stretch>
        </p:blipFill>
        <p:spPr>
          <a:xfrm>
            <a:off x="1399926" y="3757444"/>
            <a:ext cx="4989783" cy="3100556"/>
          </a:xfrm>
          <a:prstGeom prst="rect">
            <a:avLst/>
          </a:prstGeom>
        </p:spPr>
      </p:pic>
      <p:sp>
        <p:nvSpPr>
          <p:cNvPr id="11" name="文本框 10">
            <a:extLst>
              <a:ext uri="{FF2B5EF4-FFF2-40B4-BE49-F238E27FC236}">
                <a16:creationId xmlns:a16="http://schemas.microsoft.com/office/drawing/2014/main" id="{2A4387C9-0ABA-4D42-BFDA-5451434E209A}"/>
              </a:ext>
            </a:extLst>
          </p:cNvPr>
          <p:cNvSpPr txBox="1"/>
          <p:nvPr/>
        </p:nvSpPr>
        <p:spPr>
          <a:xfrm>
            <a:off x="7082726" y="4932652"/>
            <a:ext cx="3976782" cy="1569660"/>
          </a:xfrm>
          <a:prstGeom prst="rect">
            <a:avLst/>
          </a:prstGeom>
          <a:noFill/>
        </p:spPr>
        <p:txBody>
          <a:bodyPr wrap="square" rtlCol="0">
            <a:spAutoFit/>
          </a:bodyPr>
          <a:lstStyle/>
          <a:p>
            <a:r>
              <a:rPr lang="zh-CN" altLang="en-US" sz="3200" dirty="0"/>
              <a:t>总体上看，这个图具有单调递增趋势，属于非平稳序列。</a:t>
            </a:r>
          </a:p>
        </p:txBody>
      </p:sp>
    </p:spTree>
    <p:extLst>
      <p:ext uri="{BB962C8B-B14F-4D97-AF65-F5344CB8AC3E}">
        <p14:creationId xmlns:p14="http://schemas.microsoft.com/office/powerpoint/2010/main" val="414525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9426A-E8C5-40D9-9CF6-F5C7BD5E0BF1}"/>
              </a:ext>
            </a:extLst>
          </p:cNvPr>
          <p:cNvSpPr>
            <a:spLocks noGrp="1"/>
          </p:cNvSpPr>
          <p:nvPr>
            <p:ph type="title"/>
          </p:nvPr>
        </p:nvSpPr>
        <p:spPr/>
        <p:txBody>
          <a:bodyPr/>
          <a:lstStyle/>
          <a:p>
            <a:r>
              <a:rPr lang="zh-CN" altLang="en-US" dirty="0"/>
              <a:t>代码运行</a:t>
            </a:r>
          </a:p>
        </p:txBody>
      </p:sp>
      <p:sp>
        <p:nvSpPr>
          <p:cNvPr id="3" name="内容占位符 2">
            <a:extLst>
              <a:ext uri="{FF2B5EF4-FFF2-40B4-BE49-F238E27FC236}">
                <a16:creationId xmlns:a16="http://schemas.microsoft.com/office/drawing/2014/main" id="{95ED8C18-194A-48C5-B99F-4C96A09FCE3D}"/>
              </a:ext>
            </a:extLst>
          </p:cNvPr>
          <p:cNvSpPr>
            <a:spLocks noGrp="1"/>
          </p:cNvSpPr>
          <p:nvPr>
            <p:ph idx="1"/>
          </p:nvPr>
        </p:nvSpPr>
        <p:spPr/>
        <p:txBody>
          <a:bodyPr/>
          <a:lstStyle/>
          <a:p>
            <a:r>
              <a:rPr lang="zh-CN" altLang="en-US" dirty="0"/>
              <a:t>原始序列自相关图</a:t>
            </a:r>
          </a:p>
        </p:txBody>
      </p:sp>
      <p:pic>
        <p:nvPicPr>
          <p:cNvPr id="5" name="图片 4">
            <a:extLst>
              <a:ext uri="{FF2B5EF4-FFF2-40B4-BE49-F238E27FC236}">
                <a16:creationId xmlns:a16="http://schemas.microsoft.com/office/drawing/2014/main" id="{65C6F886-B89D-4773-93CB-7E091DABEB1A}"/>
              </a:ext>
            </a:extLst>
          </p:cNvPr>
          <p:cNvPicPr>
            <a:picLocks noChangeAspect="1"/>
          </p:cNvPicPr>
          <p:nvPr/>
        </p:nvPicPr>
        <p:blipFill>
          <a:blip r:embed="rId2"/>
          <a:stretch>
            <a:fillRect/>
          </a:stretch>
        </p:blipFill>
        <p:spPr>
          <a:xfrm>
            <a:off x="1013227" y="2413476"/>
            <a:ext cx="9489660" cy="655188"/>
          </a:xfrm>
          <a:prstGeom prst="rect">
            <a:avLst/>
          </a:prstGeom>
        </p:spPr>
      </p:pic>
      <p:pic>
        <p:nvPicPr>
          <p:cNvPr id="7" name="图片 6">
            <a:extLst>
              <a:ext uri="{FF2B5EF4-FFF2-40B4-BE49-F238E27FC236}">
                <a16:creationId xmlns:a16="http://schemas.microsoft.com/office/drawing/2014/main" id="{B8EB8BE9-05A8-480E-AB24-A0378CC09DA8}"/>
              </a:ext>
            </a:extLst>
          </p:cNvPr>
          <p:cNvPicPr>
            <a:picLocks noChangeAspect="1"/>
          </p:cNvPicPr>
          <p:nvPr/>
        </p:nvPicPr>
        <p:blipFill>
          <a:blip r:embed="rId3"/>
          <a:stretch>
            <a:fillRect/>
          </a:stretch>
        </p:blipFill>
        <p:spPr>
          <a:xfrm>
            <a:off x="700658" y="3068663"/>
            <a:ext cx="5646675" cy="3967567"/>
          </a:xfrm>
          <a:prstGeom prst="rect">
            <a:avLst/>
          </a:prstGeom>
        </p:spPr>
      </p:pic>
      <p:sp>
        <p:nvSpPr>
          <p:cNvPr id="8" name="文本框 7">
            <a:extLst>
              <a:ext uri="{FF2B5EF4-FFF2-40B4-BE49-F238E27FC236}">
                <a16:creationId xmlns:a16="http://schemas.microsoft.com/office/drawing/2014/main" id="{4359B81B-AB51-48FF-B4CE-0E3DE3647078}"/>
              </a:ext>
            </a:extLst>
          </p:cNvPr>
          <p:cNvSpPr txBox="1"/>
          <p:nvPr/>
        </p:nvSpPr>
        <p:spPr>
          <a:xfrm>
            <a:off x="6679768" y="5345966"/>
            <a:ext cx="4674031" cy="830997"/>
          </a:xfrm>
          <a:prstGeom prst="rect">
            <a:avLst/>
          </a:prstGeom>
          <a:noFill/>
        </p:spPr>
        <p:txBody>
          <a:bodyPr wrap="square" rtlCol="0">
            <a:spAutoFit/>
          </a:bodyPr>
          <a:lstStyle/>
          <a:p>
            <a:r>
              <a:rPr lang="zh-CN" altLang="en-US" sz="2400" dirty="0"/>
              <a:t>自相关系数长时间远大于零，说明序列具有很强的长期相关性。</a:t>
            </a:r>
          </a:p>
        </p:txBody>
      </p:sp>
    </p:spTree>
    <p:extLst>
      <p:ext uri="{BB962C8B-B14F-4D97-AF65-F5344CB8AC3E}">
        <p14:creationId xmlns:p14="http://schemas.microsoft.com/office/powerpoint/2010/main" val="56895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F8603-A5E9-4394-8A3A-5316622501C3}"/>
              </a:ext>
            </a:extLst>
          </p:cNvPr>
          <p:cNvSpPr>
            <a:spLocks noGrp="1"/>
          </p:cNvSpPr>
          <p:nvPr>
            <p:ph type="title"/>
          </p:nvPr>
        </p:nvSpPr>
        <p:spPr/>
        <p:txBody>
          <a:bodyPr/>
          <a:lstStyle/>
          <a:p>
            <a:r>
              <a:rPr lang="zh-CN" altLang="en-US" dirty="0"/>
              <a:t>代码运行</a:t>
            </a:r>
          </a:p>
        </p:txBody>
      </p:sp>
      <p:sp>
        <p:nvSpPr>
          <p:cNvPr id="3" name="内容占位符 2">
            <a:extLst>
              <a:ext uri="{FF2B5EF4-FFF2-40B4-BE49-F238E27FC236}">
                <a16:creationId xmlns:a16="http://schemas.microsoft.com/office/drawing/2014/main" id="{14E18A0E-7190-4B7E-96E5-E6E990C2E9E5}"/>
              </a:ext>
            </a:extLst>
          </p:cNvPr>
          <p:cNvSpPr>
            <a:spLocks noGrp="1"/>
          </p:cNvSpPr>
          <p:nvPr>
            <p:ph idx="1"/>
          </p:nvPr>
        </p:nvSpPr>
        <p:spPr/>
        <p:txBody>
          <a:bodyPr/>
          <a:lstStyle/>
          <a:p>
            <a:r>
              <a:rPr lang="zh-CN" altLang="en-US" dirty="0"/>
              <a:t>一阶差分序列时序图</a:t>
            </a:r>
          </a:p>
        </p:txBody>
      </p:sp>
      <p:pic>
        <p:nvPicPr>
          <p:cNvPr id="5" name="图片 4">
            <a:extLst>
              <a:ext uri="{FF2B5EF4-FFF2-40B4-BE49-F238E27FC236}">
                <a16:creationId xmlns:a16="http://schemas.microsoft.com/office/drawing/2014/main" id="{EEC2CDC1-8D2C-42B4-A2F0-4398286773D9}"/>
              </a:ext>
            </a:extLst>
          </p:cNvPr>
          <p:cNvPicPr>
            <a:picLocks noChangeAspect="1"/>
          </p:cNvPicPr>
          <p:nvPr/>
        </p:nvPicPr>
        <p:blipFill>
          <a:blip r:embed="rId2"/>
          <a:stretch>
            <a:fillRect/>
          </a:stretch>
        </p:blipFill>
        <p:spPr>
          <a:xfrm>
            <a:off x="838200" y="2420928"/>
            <a:ext cx="6244743" cy="1283167"/>
          </a:xfrm>
          <a:prstGeom prst="rect">
            <a:avLst/>
          </a:prstGeom>
        </p:spPr>
      </p:pic>
      <p:pic>
        <p:nvPicPr>
          <p:cNvPr id="7" name="图片 6">
            <a:extLst>
              <a:ext uri="{FF2B5EF4-FFF2-40B4-BE49-F238E27FC236}">
                <a16:creationId xmlns:a16="http://schemas.microsoft.com/office/drawing/2014/main" id="{3768E8A7-204B-49C0-875B-6BC2784AE0C3}"/>
              </a:ext>
            </a:extLst>
          </p:cNvPr>
          <p:cNvPicPr>
            <a:picLocks noChangeAspect="1"/>
          </p:cNvPicPr>
          <p:nvPr/>
        </p:nvPicPr>
        <p:blipFill>
          <a:blip r:embed="rId3"/>
          <a:stretch>
            <a:fillRect/>
          </a:stretch>
        </p:blipFill>
        <p:spPr>
          <a:xfrm>
            <a:off x="5786897" y="3429000"/>
            <a:ext cx="5257800" cy="3460677"/>
          </a:xfrm>
          <a:prstGeom prst="rect">
            <a:avLst/>
          </a:prstGeom>
        </p:spPr>
      </p:pic>
      <p:sp>
        <p:nvSpPr>
          <p:cNvPr id="8" name="文本框 7">
            <a:extLst>
              <a:ext uri="{FF2B5EF4-FFF2-40B4-BE49-F238E27FC236}">
                <a16:creationId xmlns:a16="http://schemas.microsoft.com/office/drawing/2014/main" id="{6EF37C3D-B476-4DF0-A6C0-F4CFBDD844FF}"/>
              </a:ext>
            </a:extLst>
          </p:cNvPr>
          <p:cNvSpPr txBox="1"/>
          <p:nvPr/>
        </p:nvSpPr>
        <p:spPr>
          <a:xfrm>
            <a:off x="1576738" y="5661878"/>
            <a:ext cx="3471621" cy="830997"/>
          </a:xfrm>
          <a:prstGeom prst="rect">
            <a:avLst/>
          </a:prstGeom>
          <a:noFill/>
        </p:spPr>
        <p:txBody>
          <a:bodyPr wrap="square" rtlCol="0">
            <a:spAutoFit/>
          </a:bodyPr>
          <a:lstStyle/>
          <a:p>
            <a:r>
              <a:rPr lang="zh-CN" altLang="en-US" sz="2400" dirty="0"/>
              <a:t>由图可以看出，在均值附近平稳波动</a:t>
            </a:r>
          </a:p>
        </p:txBody>
      </p:sp>
    </p:spTree>
    <p:extLst>
      <p:ext uri="{BB962C8B-B14F-4D97-AF65-F5344CB8AC3E}">
        <p14:creationId xmlns:p14="http://schemas.microsoft.com/office/powerpoint/2010/main" val="173496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682BC-37A2-4B15-B161-026D5264CB8E}"/>
              </a:ext>
            </a:extLst>
          </p:cNvPr>
          <p:cNvSpPr>
            <a:spLocks noGrp="1"/>
          </p:cNvSpPr>
          <p:nvPr>
            <p:ph type="title"/>
          </p:nvPr>
        </p:nvSpPr>
        <p:spPr/>
        <p:txBody>
          <a:bodyPr/>
          <a:lstStyle/>
          <a:p>
            <a:r>
              <a:rPr lang="zh-CN" altLang="en-US" dirty="0"/>
              <a:t>代码运行</a:t>
            </a:r>
          </a:p>
        </p:txBody>
      </p:sp>
      <p:sp>
        <p:nvSpPr>
          <p:cNvPr id="3" name="内容占位符 2">
            <a:extLst>
              <a:ext uri="{FF2B5EF4-FFF2-40B4-BE49-F238E27FC236}">
                <a16:creationId xmlns:a16="http://schemas.microsoft.com/office/drawing/2014/main" id="{F119942A-F00A-4E12-B59E-003141C08B5A}"/>
              </a:ext>
            </a:extLst>
          </p:cNvPr>
          <p:cNvSpPr>
            <a:spLocks noGrp="1"/>
          </p:cNvSpPr>
          <p:nvPr>
            <p:ph idx="1"/>
          </p:nvPr>
        </p:nvSpPr>
        <p:spPr/>
        <p:txBody>
          <a:bodyPr/>
          <a:lstStyle/>
          <a:p>
            <a:r>
              <a:rPr lang="zh-CN" altLang="en-US" dirty="0"/>
              <a:t>一阶差分序列自相关图</a:t>
            </a:r>
          </a:p>
        </p:txBody>
      </p:sp>
      <p:pic>
        <p:nvPicPr>
          <p:cNvPr id="7" name="图片 6">
            <a:extLst>
              <a:ext uri="{FF2B5EF4-FFF2-40B4-BE49-F238E27FC236}">
                <a16:creationId xmlns:a16="http://schemas.microsoft.com/office/drawing/2014/main" id="{FB141E66-12E3-497F-9B2B-D1913B24FBBC}"/>
              </a:ext>
            </a:extLst>
          </p:cNvPr>
          <p:cNvPicPr>
            <a:picLocks noChangeAspect="1"/>
          </p:cNvPicPr>
          <p:nvPr/>
        </p:nvPicPr>
        <p:blipFill>
          <a:blip r:embed="rId2"/>
          <a:stretch>
            <a:fillRect/>
          </a:stretch>
        </p:blipFill>
        <p:spPr>
          <a:xfrm>
            <a:off x="676556" y="2950538"/>
            <a:ext cx="5872566" cy="3902415"/>
          </a:xfrm>
          <a:prstGeom prst="rect">
            <a:avLst/>
          </a:prstGeom>
        </p:spPr>
      </p:pic>
      <p:pic>
        <p:nvPicPr>
          <p:cNvPr id="9" name="图片 8">
            <a:extLst>
              <a:ext uri="{FF2B5EF4-FFF2-40B4-BE49-F238E27FC236}">
                <a16:creationId xmlns:a16="http://schemas.microsoft.com/office/drawing/2014/main" id="{64B706AB-8F5A-486E-BFD6-9325FCF0563C}"/>
              </a:ext>
            </a:extLst>
          </p:cNvPr>
          <p:cNvPicPr>
            <a:picLocks noChangeAspect="1"/>
          </p:cNvPicPr>
          <p:nvPr/>
        </p:nvPicPr>
        <p:blipFill>
          <a:blip r:embed="rId3"/>
          <a:stretch>
            <a:fillRect/>
          </a:stretch>
        </p:blipFill>
        <p:spPr>
          <a:xfrm>
            <a:off x="838200" y="2234480"/>
            <a:ext cx="8899577" cy="716058"/>
          </a:xfrm>
          <a:prstGeom prst="rect">
            <a:avLst/>
          </a:prstGeom>
        </p:spPr>
      </p:pic>
      <p:sp>
        <p:nvSpPr>
          <p:cNvPr id="10" name="文本框 9">
            <a:extLst>
              <a:ext uri="{FF2B5EF4-FFF2-40B4-BE49-F238E27FC236}">
                <a16:creationId xmlns:a16="http://schemas.microsoft.com/office/drawing/2014/main" id="{0AE521F7-70BA-405D-B252-B123DB704CE2}"/>
              </a:ext>
            </a:extLst>
          </p:cNvPr>
          <p:cNvSpPr txBox="1"/>
          <p:nvPr/>
        </p:nvSpPr>
        <p:spPr>
          <a:xfrm>
            <a:off x="6339009" y="5480903"/>
            <a:ext cx="4835472" cy="830997"/>
          </a:xfrm>
          <a:prstGeom prst="rect">
            <a:avLst/>
          </a:prstGeom>
          <a:noFill/>
        </p:spPr>
        <p:txBody>
          <a:bodyPr wrap="square" rtlCol="0">
            <a:spAutoFit/>
          </a:bodyPr>
          <a:lstStyle/>
          <a:p>
            <a:r>
              <a:rPr lang="zh-CN" altLang="en-US" sz="2400" dirty="0"/>
              <a:t>由图可以看出，该差分序列有短期相关性，但趋向于零</a:t>
            </a:r>
          </a:p>
        </p:txBody>
      </p:sp>
    </p:spTree>
    <p:extLst>
      <p:ext uri="{BB962C8B-B14F-4D97-AF65-F5344CB8AC3E}">
        <p14:creationId xmlns:p14="http://schemas.microsoft.com/office/powerpoint/2010/main" val="228485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40477-24F4-42D3-A0C9-9DA8AE223271}"/>
              </a:ext>
            </a:extLst>
          </p:cNvPr>
          <p:cNvSpPr>
            <a:spLocks noGrp="1"/>
          </p:cNvSpPr>
          <p:nvPr>
            <p:ph type="title"/>
          </p:nvPr>
        </p:nvSpPr>
        <p:spPr/>
        <p:txBody>
          <a:bodyPr/>
          <a:lstStyle/>
          <a:p>
            <a:r>
              <a:rPr lang="zh-CN" altLang="en-US" dirty="0"/>
              <a:t>代码运行</a:t>
            </a:r>
          </a:p>
        </p:txBody>
      </p:sp>
      <p:sp>
        <p:nvSpPr>
          <p:cNvPr id="3" name="内容占位符 2">
            <a:extLst>
              <a:ext uri="{FF2B5EF4-FFF2-40B4-BE49-F238E27FC236}">
                <a16:creationId xmlns:a16="http://schemas.microsoft.com/office/drawing/2014/main" id="{0F5CB6AD-4348-4D97-9ACB-428BCA328BC1}"/>
              </a:ext>
            </a:extLst>
          </p:cNvPr>
          <p:cNvSpPr>
            <a:spLocks noGrp="1"/>
          </p:cNvSpPr>
          <p:nvPr>
            <p:ph idx="1"/>
          </p:nvPr>
        </p:nvSpPr>
        <p:spPr/>
        <p:txBody>
          <a:bodyPr/>
          <a:lstStyle/>
          <a:p>
            <a:r>
              <a:rPr lang="zh-CN" altLang="en-US" dirty="0"/>
              <a:t>确定阶数（</a:t>
            </a:r>
            <a:r>
              <a:rPr lang="en-US" altLang="zh-CN" dirty="0"/>
              <a:t>p\q</a:t>
            </a:r>
            <a:r>
              <a:rPr lang="zh-CN" altLang="en-US" dirty="0"/>
              <a:t>值）</a:t>
            </a:r>
            <a:endParaRPr lang="en-US" altLang="zh-CN" dirty="0"/>
          </a:p>
          <a:p>
            <a:r>
              <a:rPr lang="zh-CN" altLang="en-US" dirty="0"/>
              <a:t>使用</a:t>
            </a:r>
            <a:r>
              <a:rPr lang="en-US" altLang="zh-CN" dirty="0"/>
              <a:t>AIC</a:t>
            </a:r>
            <a:r>
              <a:rPr lang="zh-CN" altLang="en-US" dirty="0"/>
              <a:t>方法</a:t>
            </a:r>
          </a:p>
        </p:txBody>
      </p:sp>
      <p:sp>
        <p:nvSpPr>
          <p:cNvPr id="6" name="文本框 5">
            <a:extLst>
              <a:ext uri="{FF2B5EF4-FFF2-40B4-BE49-F238E27FC236}">
                <a16:creationId xmlns:a16="http://schemas.microsoft.com/office/drawing/2014/main" id="{14ECB8AA-5C27-4EBD-AAEC-B411CA5B2ED6}"/>
              </a:ext>
            </a:extLst>
          </p:cNvPr>
          <p:cNvSpPr txBox="1"/>
          <p:nvPr/>
        </p:nvSpPr>
        <p:spPr>
          <a:xfrm>
            <a:off x="7485682" y="5661878"/>
            <a:ext cx="4184542" cy="830997"/>
          </a:xfrm>
          <a:prstGeom prst="rect">
            <a:avLst/>
          </a:prstGeom>
          <a:noFill/>
        </p:spPr>
        <p:txBody>
          <a:bodyPr wrap="square" rtlCol="0">
            <a:spAutoFit/>
          </a:bodyPr>
          <a:lstStyle/>
          <a:p>
            <a:r>
              <a:rPr lang="zh-CN" altLang="en-US" sz="2400" dirty="0"/>
              <a:t>通过</a:t>
            </a:r>
            <a:r>
              <a:rPr lang="en-US" altLang="zh-CN" sz="2400" dirty="0"/>
              <a:t>AIC</a:t>
            </a:r>
            <a:r>
              <a:rPr lang="zh-CN" altLang="en-US" sz="2400" dirty="0"/>
              <a:t>方法得出的最优</a:t>
            </a:r>
            <a:r>
              <a:rPr lang="en-US" altLang="zh-CN" sz="2400" dirty="0"/>
              <a:t>p</a:t>
            </a:r>
            <a:r>
              <a:rPr lang="zh-CN" altLang="en-US" sz="2400" dirty="0"/>
              <a:t>值为</a:t>
            </a:r>
            <a:r>
              <a:rPr lang="en-US" altLang="zh-CN" sz="2400" dirty="0"/>
              <a:t>11</a:t>
            </a:r>
            <a:r>
              <a:rPr lang="zh-CN" altLang="en-US" sz="2400" dirty="0"/>
              <a:t>，</a:t>
            </a:r>
            <a:r>
              <a:rPr lang="en-US" altLang="zh-CN" sz="2400" dirty="0"/>
              <a:t>q</a:t>
            </a:r>
            <a:r>
              <a:rPr lang="zh-CN" altLang="en-US" sz="2400" dirty="0"/>
              <a:t>值为</a:t>
            </a:r>
            <a:r>
              <a:rPr lang="en-US" altLang="zh-CN" sz="2400" dirty="0"/>
              <a:t>9</a:t>
            </a:r>
            <a:endParaRPr lang="zh-CN" altLang="en-US" sz="2400" dirty="0"/>
          </a:p>
        </p:txBody>
      </p:sp>
      <p:sp>
        <p:nvSpPr>
          <p:cNvPr id="7" name="文本框 6">
            <a:extLst>
              <a:ext uri="{FF2B5EF4-FFF2-40B4-BE49-F238E27FC236}">
                <a16:creationId xmlns:a16="http://schemas.microsoft.com/office/drawing/2014/main" id="{4AA43DA0-1668-4A0B-B576-643BB0025EA6}"/>
              </a:ext>
            </a:extLst>
          </p:cNvPr>
          <p:cNvSpPr txBox="1"/>
          <p:nvPr/>
        </p:nvSpPr>
        <p:spPr>
          <a:xfrm>
            <a:off x="7485682" y="2247254"/>
            <a:ext cx="4308528" cy="2677656"/>
          </a:xfrm>
          <a:prstGeom prst="rect">
            <a:avLst/>
          </a:prstGeom>
          <a:noFill/>
        </p:spPr>
        <p:txBody>
          <a:bodyPr wrap="square" rtlCol="0">
            <a:spAutoFit/>
          </a:bodyPr>
          <a:lstStyle/>
          <a:p>
            <a:r>
              <a:rPr lang="en-US" altLang="zh-CN" sz="2400" i="0" dirty="0">
                <a:effectLst/>
              </a:rPr>
              <a:t>AIC</a:t>
            </a:r>
            <a:r>
              <a:rPr lang="zh-CN" altLang="en-US" sz="2400" i="0" dirty="0">
                <a:effectLst/>
              </a:rPr>
              <a:t>信息准则即</a:t>
            </a:r>
            <a:r>
              <a:rPr lang="en-US" altLang="zh-CN" sz="2400" i="0" dirty="0">
                <a:effectLst/>
              </a:rPr>
              <a:t>Akaike information criterion</a:t>
            </a:r>
            <a:r>
              <a:rPr lang="en-US" altLang="zh-CN" sz="2400" i="0" strike="noStrike" dirty="0">
                <a:effectLst/>
              </a:rPr>
              <a:t> </a:t>
            </a:r>
            <a:r>
              <a:rPr lang="en-US" altLang="zh-CN" sz="2400" i="0" dirty="0">
                <a:effectLst/>
              </a:rPr>
              <a:t> </a:t>
            </a:r>
            <a:r>
              <a:rPr lang="zh-CN" altLang="en-US" sz="2400" i="0" dirty="0">
                <a:effectLst/>
              </a:rPr>
              <a:t>，是衡量统计模型拟合优良性</a:t>
            </a:r>
            <a:r>
              <a:rPr lang="en-US" altLang="zh-CN" sz="2400" i="0" dirty="0">
                <a:effectLst/>
              </a:rPr>
              <a:t>(Goodness of fit)</a:t>
            </a:r>
            <a:r>
              <a:rPr lang="zh-CN" altLang="en-US" sz="2400" i="0" dirty="0">
                <a:effectLst/>
              </a:rPr>
              <a:t>的一种标准，由于它为</a:t>
            </a:r>
            <a:r>
              <a:rPr lang="zh-CN" altLang="en-US" sz="2400" i="0" strike="noStrike" dirty="0">
                <a:effectLst/>
              </a:rPr>
              <a:t>日本统计学</a:t>
            </a:r>
            <a:r>
              <a:rPr lang="zh-CN" altLang="en-US" sz="2400" i="0" dirty="0">
                <a:effectLst/>
              </a:rPr>
              <a:t>家赤池弘次创立和发展的，因此又称</a:t>
            </a:r>
            <a:r>
              <a:rPr lang="zh-CN" altLang="en-US" sz="2400" i="0" strike="noStrike" dirty="0">
                <a:effectLst/>
              </a:rPr>
              <a:t>赤池信息量准则</a:t>
            </a:r>
            <a:r>
              <a:rPr lang="zh-CN" altLang="en-US" sz="2400" i="0" dirty="0">
                <a:effectLst/>
              </a:rPr>
              <a:t>。</a:t>
            </a:r>
            <a:endParaRPr lang="zh-CN" altLang="en-US" sz="2400" dirty="0"/>
          </a:p>
        </p:txBody>
      </p:sp>
      <p:pic>
        <p:nvPicPr>
          <p:cNvPr id="9" name="图片 8">
            <a:extLst>
              <a:ext uri="{FF2B5EF4-FFF2-40B4-BE49-F238E27FC236}">
                <a16:creationId xmlns:a16="http://schemas.microsoft.com/office/drawing/2014/main" id="{DF7D6F63-4D0B-4302-AC99-029F059401E5}"/>
              </a:ext>
            </a:extLst>
          </p:cNvPr>
          <p:cNvPicPr>
            <a:picLocks noChangeAspect="1"/>
          </p:cNvPicPr>
          <p:nvPr/>
        </p:nvPicPr>
        <p:blipFill>
          <a:blip r:embed="rId2"/>
          <a:stretch>
            <a:fillRect/>
          </a:stretch>
        </p:blipFill>
        <p:spPr>
          <a:xfrm>
            <a:off x="838200" y="2911014"/>
            <a:ext cx="6089542" cy="3594050"/>
          </a:xfrm>
          <a:prstGeom prst="rect">
            <a:avLst/>
          </a:prstGeom>
        </p:spPr>
      </p:pic>
    </p:spTree>
    <p:extLst>
      <p:ext uri="{BB962C8B-B14F-4D97-AF65-F5344CB8AC3E}">
        <p14:creationId xmlns:p14="http://schemas.microsoft.com/office/powerpoint/2010/main" val="205860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53DB4-9F40-44F8-B247-3B632F9997E7}"/>
              </a:ext>
            </a:extLst>
          </p:cNvPr>
          <p:cNvSpPr>
            <a:spLocks noGrp="1"/>
          </p:cNvSpPr>
          <p:nvPr>
            <p:ph type="title"/>
          </p:nvPr>
        </p:nvSpPr>
        <p:spPr/>
        <p:txBody>
          <a:bodyPr/>
          <a:lstStyle/>
          <a:p>
            <a:r>
              <a:rPr lang="zh-CN" altLang="en-US" dirty="0"/>
              <a:t>代码运行</a:t>
            </a:r>
          </a:p>
        </p:txBody>
      </p:sp>
      <p:sp>
        <p:nvSpPr>
          <p:cNvPr id="3" name="内容占位符 2">
            <a:extLst>
              <a:ext uri="{FF2B5EF4-FFF2-40B4-BE49-F238E27FC236}">
                <a16:creationId xmlns:a16="http://schemas.microsoft.com/office/drawing/2014/main" id="{C48037A9-F231-4189-A0B1-B511FCE58620}"/>
              </a:ext>
            </a:extLst>
          </p:cNvPr>
          <p:cNvSpPr>
            <a:spLocks noGrp="1"/>
          </p:cNvSpPr>
          <p:nvPr>
            <p:ph idx="1"/>
          </p:nvPr>
        </p:nvSpPr>
        <p:spPr/>
        <p:txBody>
          <a:bodyPr/>
          <a:lstStyle/>
          <a:p>
            <a:r>
              <a:rPr lang="zh-CN" altLang="en-US" dirty="0"/>
              <a:t>建立模型</a:t>
            </a:r>
          </a:p>
        </p:txBody>
      </p:sp>
      <p:pic>
        <p:nvPicPr>
          <p:cNvPr id="5" name="图片 4">
            <a:extLst>
              <a:ext uri="{FF2B5EF4-FFF2-40B4-BE49-F238E27FC236}">
                <a16:creationId xmlns:a16="http://schemas.microsoft.com/office/drawing/2014/main" id="{E064C753-826D-4BEA-B6DE-535CFFD0B8DD}"/>
              </a:ext>
            </a:extLst>
          </p:cNvPr>
          <p:cNvPicPr>
            <a:picLocks noChangeAspect="1"/>
          </p:cNvPicPr>
          <p:nvPr/>
        </p:nvPicPr>
        <p:blipFill>
          <a:blip r:embed="rId2"/>
          <a:stretch>
            <a:fillRect/>
          </a:stretch>
        </p:blipFill>
        <p:spPr>
          <a:xfrm>
            <a:off x="838200" y="2315811"/>
            <a:ext cx="5810573" cy="979309"/>
          </a:xfrm>
          <a:prstGeom prst="rect">
            <a:avLst/>
          </a:prstGeom>
        </p:spPr>
      </p:pic>
      <p:pic>
        <p:nvPicPr>
          <p:cNvPr id="9" name="图片 8">
            <a:extLst>
              <a:ext uri="{FF2B5EF4-FFF2-40B4-BE49-F238E27FC236}">
                <a16:creationId xmlns:a16="http://schemas.microsoft.com/office/drawing/2014/main" id="{5672359C-DCE4-42ED-BE70-AA130A6039F3}"/>
              </a:ext>
            </a:extLst>
          </p:cNvPr>
          <p:cNvPicPr>
            <a:picLocks noChangeAspect="1"/>
          </p:cNvPicPr>
          <p:nvPr/>
        </p:nvPicPr>
        <p:blipFill>
          <a:blip r:embed="rId3"/>
          <a:stretch>
            <a:fillRect/>
          </a:stretch>
        </p:blipFill>
        <p:spPr>
          <a:xfrm>
            <a:off x="627070" y="3543629"/>
            <a:ext cx="5254402" cy="2949245"/>
          </a:xfrm>
          <a:prstGeom prst="rect">
            <a:avLst/>
          </a:prstGeom>
        </p:spPr>
      </p:pic>
      <p:pic>
        <p:nvPicPr>
          <p:cNvPr id="11" name="图片 10">
            <a:extLst>
              <a:ext uri="{FF2B5EF4-FFF2-40B4-BE49-F238E27FC236}">
                <a16:creationId xmlns:a16="http://schemas.microsoft.com/office/drawing/2014/main" id="{BEFE29D2-8BB2-4D67-90BF-971AE25AFA6C}"/>
              </a:ext>
            </a:extLst>
          </p:cNvPr>
          <p:cNvPicPr>
            <a:picLocks noChangeAspect="1"/>
          </p:cNvPicPr>
          <p:nvPr/>
        </p:nvPicPr>
        <p:blipFill>
          <a:blip r:embed="rId4"/>
          <a:stretch>
            <a:fillRect/>
          </a:stretch>
        </p:blipFill>
        <p:spPr>
          <a:xfrm>
            <a:off x="6092602" y="4162652"/>
            <a:ext cx="5713791" cy="2105081"/>
          </a:xfrm>
          <a:prstGeom prst="rect">
            <a:avLst/>
          </a:prstGeom>
        </p:spPr>
      </p:pic>
    </p:spTree>
    <p:extLst>
      <p:ext uri="{BB962C8B-B14F-4D97-AF65-F5344CB8AC3E}">
        <p14:creationId xmlns:p14="http://schemas.microsoft.com/office/powerpoint/2010/main" val="23212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D2A24-700F-46C3-957A-D47FC3A5D704}"/>
              </a:ext>
            </a:extLst>
          </p:cNvPr>
          <p:cNvSpPr>
            <a:spLocks noGrp="1"/>
          </p:cNvSpPr>
          <p:nvPr>
            <p:ph type="title"/>
          </p:nvPr>
        </p:nvSpPr>
        <p:spPr/>
        <p:txBody>
          <a:bodyPr/>
          <a:lstStyle/>
          <a:p>
            <a:r>
              <a:rPr lang="zh-CN" altLang="en-US" dirty="0"/>
              <a:t>代码运行</a:t>
            </a:r>
          </a:p>
        </p:txBody>
      </p:sp>
      <p:sp>
        <p:nvSpPr>
          <p:cNvPr id="3" name="内容占位符 2">
            <a:extLst>
              <a:ext uri="{FF2B5EF4-FFF2-40B4-BE49-F238E27FC236}">
                <a16:creationId xmlns:a16="http://schemas.microsoft.com/office/drawing/2014/main" id="{B29D26FE-212F-4B64-AF0A-B029608FF70F}"/>
              </a:ext>
            </a:extLst>
          </p:cNvPr>
          <p:cNvSpPr>
            <a:spLocks noGrp="1"/>
          </p:cNvSpPr>
          <p:nvPr>
            <p:ph idx="1"/>
          </p:nvPr>
        </p:nvSpPr>
        <p:spPr/>
        <p:txBody>
          <a:bodyPr/>
          <a:lstStyle/>
          <a:p>
            <a:r>
              <a:rPr lang="zh-CN" altLang="en-US" dirty="0"/>
              <a:t>未来预测</a:t>
            </a:r>
          </a:p>
        </p:txBody>
      </p:sp>
      <p:pic>
        <p:nvPicPr>
          <p:cNvPr id="7" name="图片 6">
            <a:extLst>
              <a:ext uri="{FF2B5EF4-FFF2-40B4-BE49-F238E27FC236}">
                <a16:creationId xmlns:a16="http://schemas.microsoft.com/office/drawing/2014/main" id="{B018D190-6F45-46EF-9900-39B62CA350AC}"/>
              </a:ext>
            </a:extLst>
          </p:cNvPr>
          <p:cNvPicPr>
            <a:picLocks noChangeAspect="1"/>
          </p:cNvPicPr>
          <p:nvPr/>
        </p:nvPicPr>
        <p:blipFill>
          <a:blip r:embed="rId2"/>
          <a:stretch>
            <a:fillRect/>
          </a:stretch>
        </p:blipFill>
        <p:spPr>
          <a:xfrm>
            <a:off x="955782" y="2418148"/>
            <a:ext cx="10470076" cy="232062"/>
          </a:xfrm>
          <a:prstGeom prst="rect">
            <a:avLst/>
          </a:prstGeom>
        </p:spPr>
      </p:pic>
      <p:pic>
        <p:nvPicPr>
          <p:cNvPr id="9" name="图片 8">
            <a:extLst>
              <a:ext uri="{FF2B5EF4-FFF2-40B4-BE49-F238E27FC236}">
                <a16:creationId xmlns:a16="http://schemas.microsoft.com/office/drawing/2014/main" id="{46D26163-C0B9-4B65-BE87-A1CCCEB346F8}"/>
              </a:ext>
            </a:extLst>
          </p:cNvPr>
          <p:cNvPicPr>
            <a:picLocks noChangeAspect="1"/>
          </p:cNvPicPr>
          <p:nvPr/>
        </p:nvPicPr>
        <p:blipFill>
          <a:blip r:embed="rId3"/>
          <a:stretch>
            <a:fillRect/>
          </a:stretch>
        </p:blipFill>
        <p:spPr>
          <a:xfrm>
            <a:off x="670916" y="3333906"/>
            <a:ext cx="4996209" cy="1716964"/>
          </a:xfrm>
          <a:prstGeom prst="rect">
            <a:avLst/>
          </a:prstGeom>
        </p:spPr>
      </p:pic>
      <p:pic>
        <p:nvPicPr>
          <p:cNvPr id="12" name="图片 11">
            <a:extLst>
              <a:ext uri="{FF2B5EF4-FFF2-40B4-BE49-F238E27FC236}">
                <a16:creationId xmlns:a16="http://schemas.microsoft.com/office/drawing/2014/main" id="{ABE2033D-0E33-44CA-B81F-BD50663A83D4}"/>
              </a:ext>
            </a:extLst>
          </p:cNvPr>
          <p:cNvPicPr>
            <a:picLocks noChangeAspect="1"/>
          </p:cNvPicPr>
          <p:nvPr/>
        </p:nvPicPr>
        <p:blipFill>
          <a:blip r:embed="rId4"/>
          <a:stretch>
            <a:fillRect/>
          </a:stretch>
        </p:blipFill>
        <p:spPr>
          <a:xfrm>
            <a:off x="6250387" y="3152912"/>
            <a:ext cx="5941613" cy="3705088"/>
          </a:xfrm>
          <a:prstGeom prst="rect">
            <a:avLst/>
          </a:prstGeom>
        </p:spPr>
      </p:pic>
    </p:spTree>
    <p:extLst>
      <p:ext uri="{BB962C8B-B14F-4D97-AF65-F5344CB8AC3E}">
        <p14:creationId xmlns:p14="http://schemas.microsoft.com/office/powerpoint/2010/main" val="193986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2B875-61AB-4947-A7E6-0B015205394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1C8A6C0-7BD1-4753-9A10-5C45A91ACA24}"/>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FA51DE58-6FAF-44BC-BF13-6CC4EB3B8364}"/>
              </a:ext>
            </a:extLst>
          </p:cNvPr>
          <p:cNvSpPr/>
          <p:nvPr/>
        </p:nvSpPr>
        <p:spPr>
          <a:xfrm>
            <a:off x="4807935" y="2644170"/>
            <a:ext cx="3877986" cy="1569660"/>
          </a:xfrm>
          <a:prstGeom prst="rect">
            <a:avLst/>
          </a:prstGeom>
          <a:noFill/>
        </p:spPr>
        <p:txBody>
          <a:bodyPr wrap="none" lIns="91440" tIns="45720" rIns="91440" bIns="45720">
            <a:spAutoFit/>
          </a:bodyPr>
          <a:lstStyle/>
          <a:p>
            <a:pPr algn="ctr"/>
            <a:r>
              <a:rPr lang="zh-CN" altLang="en-US" sz="9600" b="1" cap="none" spc="0" dirty="0">
                <a:ln w="6600">
                  <a:solidFill>
                    <a:schemeClr val="accent2"/>
                  </a:solidFill>
                  <a:prstDash val="solid"/>
                </a:ln>
                <a:solidFill>
                  <a:srgbClr val="FFFFFF"/>
                </a:solidFill>
                <a:effectLst>
                  <a:outerShdw dist="38100" dir="2700000" algn="tl" rotWithShape="0">
                    <a:schemeClr val="accent2"/>
                  </a:outerShdw>
                </a:effectLst>
              </a:rPr>
              <a:t>谢谢！</a:t>
            </a:r>
          </a:p>
        </p:txBody>
      </p:sp>
    </p:spTree>
    <p:extLst>
      <p:ext uri="{BB962C8B-B14F-4D97-AF65-F5344CB8AC3E}">
        <p14:creationId xmlns:p14="http://schemas.microsoft.com/office/powerpoint/2010/main" val="420355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AB841-6315-4D3B-824A-B302B7A2F1DF}"/>
              </a:ext>
            </a:extLst>
          </p:cNvPr>
          <p:cNvSpPr>
            <a:spLocks noGrp="1"/>
          </p:cNvSpPr>
          <p:nvPr>
            <p:ph type="title"/>
          </p:nvPr>
        </p:nvSpPr>
        <p:spPr/>
        <p:txBody>
          <a:bodyPr/>
          <a:lstStyle/>
          <a:p>
            <a:r>
              <a:rPr lang="zh-CN" altLang="en-US" dirty="0"/>
              <a:t>什么是</a:t>
            </a:r>
            <a:r>
              <a:rPr lang="en-US" altLang="zh-CN" dirty="0"/>
              <a:t>ARIMA?</a:t>
            </a:r>
            <a:endParaRPr lang="zh-CN" altLang="en-US" dirty="0"/>
          </a:p>
        </p:txBody>
      </p:sp>
      <p:sp>
        <p:nvSpPr>
          <p:cNvPr id="3" name="内容占位符 2">
            <a:extLst>
              <a:ext uri="{FF2B5EF4-FFF2-40B4-BE49-F238E27FC236}">
                <a16:creationId xmlns:a16="http://schemas.microsoft.com/office/drawing/2014/main" id="{0ABBE8A7-318B-44A3-84EE-BA3AF156FC3C}"/>
              </a:ext>
            </a:extLst>
          </p:cNvPr>
          <p:cNvSpPr>
            <a:spLocks noGrp="1"/>
          </p:cNvSpPr>
          <p:nvPr>
            <p:ph idx="1"/>
          </p:nvPr>
        </p:nvSpPr>
        <p:spPr>
          <a:xfrm>
            <a:off x="5828655" y="1825625"/>
            <a:ext cx="6182532" cy="4351338"/>
          </a:xfrm>
        </p:spPr>
        <p:txBody>
          <a:bodyPr>
            <a:normAutofit fontScale="92500"/>
          </a:bodyPr>
          <a:lstStyle/>
          <a:p>
            <a:r>
              <a:rPr lang="en-US" altLang="zh-CN" sz="2800" dirty="0">
                <a:latin typeface="宋体" pitchFamily="2" charset="-122"/>
                <a:ea typeface="宋体" pitchFamily="2" charset="-122"/>
              </a:rPr>
              <a:t>ARIMA</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p</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d</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q</a:t>
            </a:r>
            <a:r>
              <a:rPr lang="zh-CN" altLang="en-US" sz="2800" dirty="0">
                <a:latin typeface="宋体" pitchFamily="2" charset="-122"/>
                <a:ea typeface="宋体" pitchFamily="2" charset="-122"/>
              </a:rPr>
              <a:t>）中，</a:t>
            </a:r>
            <a:r>
              <a:rPr lang="en-US" altLang="zh-CN" sz="2800" dirty="0">
                <a:latin typeface="宋体" pitchFamily="2" charset="-122"/>
                <a:ea typeface="宋体" pitchFamily="2" charset="-122"/>
              </a:rPr>
              <a:t>AR</a:t>
            </a:r>
            <a:r>
              <a:rPr lang="zh-CN" altLang="en-US" sz="2800" dirty="0">
                <a:latin typeface="宋体" pitchFamily="2" charset="-122"/>
                <a:ea typeface="宋体" pitchFamily="2" charset="-122"/>
              </a:rPr>
              <a:t>是</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自回归</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p</a:t>
            </a:r>
            <a:r>
              <a:rPr lang="zh-CN" altLang="en-US" sz="2800" dirty="0">
                <a:latin typeface="宋体" pitchFamily="2" charset="-122"/>
                <a:ea typeface="宋体" pitchFamily="2" charset="-122"/>
              </a:rPr>
              <a:t>为自回归项数；</a:t>
            </a:r>
            <a:r>
              <a:rPr lang="en-US" altLang="zh-CN" sz="2800" dirty="0">
                <a:latin typeface="宋体" pitchFamily="2" charset="-122"/>
                <a:ea typeface="宋体" pitchFamily="2" charset="-122"/>
              </a:rPr>
              <a:t>I</a:t>
            </a:r>
            <a:r>
              <a:rPr lang="zh-CN" altLang="en-US" sz="2800" dirty="0">
                <a:latin typeface="宋体" pitchFamily="2" charset="-122"/>
                <a:ea typeface="宋体" pitchFamily="2" charset="-122"/>
              </a:rPr>
              <a:t>为差分，</a:t>
            </a:r>
            <a:r>
              <a:rPr lang="en-US" altLang="zh-CN" sz="2800" dirty="0">
                <a:latin typeface="宋体" pitchFamily="2" charset="-122"/>
                <a:ea typeface="宋体" pitchFamily="2" charset="-122"/>
              </a:rPr>
              <a:t>d</a:t>
            </a:r>
            <a:r>
              <a:rPr lang="zh-CN" altLang="en-US" sz="2800" dirty="0">
                <a:latin typeface="宋体" pitchFamily="2" charset="-122"/>
                <a:ea typeface="宋体" pitchFamily="2" charset="-122"/>
              </a:rPr>
              <a:t>为使之成为平稳序列所做的差分次数（阶数）；</a:t>
            </a:r>
            <a:r>
              <a:rPr lang="en-US" altLang="zh-CN" sz="2800" dirty="0">
                <a:latin typeface="宋体" pitchFamily="2" charset="-122"/>
                <a:ea typeface="宋体" pitchFamily="2" charset="-122"/>
              </a:rPr>
              <a:t>MA</a:t>
            </a:r>
            <a:r>
              <a:rPr lang="zh-CN" altLang="en-US" sz="2800" dirty="0">
                <a:latin typeface="宋体" pitchFamily="2" charset="-122"/>
                <a:ea typeface="宋体" pitchFamily="2" charset="-122"/>
              </a:rPr>
              <a:t>为</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滑动平均</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q</a:t>
            </a:r>
            <a:r>
              <a:rPr lang="zh-CN" altLang="en-US" sz="2800" dirty="0">
                <a:latin typeface="宋体" pitchFamily="2" charset="-122"/>
                <a:ea typeface="宋体" pitchFamily="2" charset="-122"/>
              </a:rPr>
              <a:t>为滑动平均项数，。</a:t>
            </a:r>
            <a:r>
              <a:rPr lang="en-US" altLang="zh-CN" sz="2800" dirty="0">
                <a:latin typeface="宋体" pitchFamily="2" charset="-122"/>
                <a:ea typeface="宋体" pitchFamily="2" charset="-122"/>
              </a:rPr>
              <a:t>ACF</a:t>
            </a:r>
            <a:r>
              <a:rPr lang="zh-CN" altLang="en-US" sz="2800" dirty="0">
                <a:latin typeface="宋体" pitchFamily="2" charset="-122"/>
                <a:ea typeface="宋体" pitchFamily="2" charset="-122"/>
              </a:rPr>
              <a:t>自相关系数能决定</a:t>
            </a:r>
            <a:r>
              <a:rPr lang="en-US" altLang="zh-CN" sz="2800" dirty="0">
                <a:latin typeface="宋体" pitchFamily="2" charset="-122"/>
                <a:ea typeface="宋体" pitchFamily="2" charset="-122"/>
              </a:rPr>
              <a:t>q</a:t>
            </a:r>
            <a:r>
              <a:rPr lang="zh-CN" altLang="en-US" sz="2800" dirty="0">
                <a:latin typeface="宋体" pitchFamily="2" charset="-122"/>
                <a:ea typeface="宋体" pitchFamily="2" charset="-122"/>
              </a:rPr>
              <a:t>的取值，</a:t>
            </a:r>
            <a:r>
              <a:rPr lang="en-US" altLang="zh-CN" sz="2800" dirty="0">
                <a:latin typeface="宋体" pitchFamily="2" charset="-122"/>
                <a:ea typeface="宋体" pitchFamily="2" charset="-122"/>
              </a:rPr>
              <a:t>PACF</a:t>
            </a:r>
            <a:r>
              <a:rPr lang="zh-CN" altLang="en-US" sz="2800" dirty="0">
                <a:latin typeface="宋体" pitchFamily="2" charset="-122"/>
                <a:ea typeface="宋体" pitchFamily="2" charset="-122"/>
              </a:rPr>
              <a:t>偏自相关系数能够决定</a:t>
            </a:r>
            <a:r>
              <a:rPr lang="en-US" altLang="zh-CN" sz="2800" dirty="0">
                <a:latin typeface="宋体" pitchFamily="2" charset="-122"/>
                <a:ea typeface="宋体" pitchFamily="2" charset="-122"/>
              </a:rPr>
              <a:t>q</a:t>
            </a:r>
            <a:r>
              <a:rPr lang="zh-CN" altLang="en-US" sz="2800" dirty="0">
                <a:latin typeface="宋体" pitchFamily="2" charset="-122"/>
                <a:ea typeface="宋体" pitchFamily="2" charset="-122"/>
              </a:rPr>
              <a:t>的取值。</a:t>
            </a:r>
            <a:endParaRPr lang="en-US" altLang="zh-CN" sz="2800" dirty="0">
              <a:latin typeface="宋体" pitchFamily="2" charset="-122"/>
              <a:ea typeface="宋体" pitchFamily="2" charset="-122"/>
            </a:endParaRPr>
          </a:p>
          <a:p>
            <a:endParaRPr lang="en-US" altLang="zh-CN" sz="2800" dirty="0">
              <a:latin typeface="宋体" pitchFamily="2" charset="-122"/>
              <a:ea typeface="宋体" pitchFamily="2" charset="-122"/>
            </a:endParaRPr>
          </a:p>
          <a:p>
            <a:r>
              <a:rPr lang="en-US" altLang="zh-CN" sz="2800" b="1" dirty="0">
                <a:latin typeface="宋体" pitchFamily="2" charset="-122"/>
                <a:ea typeface="宋体" pitchFamily="2" charset="-122"/>
              </a:rPr>
              <a:t>ARIMA</a:t>
            </a:r>
            <a:r>
              <a:rPr lang="zh-CN" altLang="en-US" sz="2800" b="1" dirty="0">
                <a:latin typeface="宋体" pitchFamily="2" charset="-122"/>
                <a:ea typeface="宋体" pitchFamily="2" charset="-122"/>
              </a:rPr>
              <a:t>原理：</a:t>
            </a:r>
            <a:r>
              <a:rPr lang="zh-CN" altLang="en-US" sz="2800" dirty="0">
                <a:latin typeface="宋体" pitchFamily="2" charset="-122"/>
                <a:ea typeface="宋体" pitchFamily="2" charset="-122"/>
              </a:rPr>
              <a:t>将非平稳时间序列转化为平稳时间序列然后将因变量仅对它的滞后值以及随机误差项的现值和滞后值进行回归所建立的模型</a:t>
            </a:r>
          </a:p>
          <a:p>
            <a:endParaRPr lang="zh-CN" altLang="en-US" dirty="0"/>
          </a:p>
        </p:txBody>
      </p:sp>
      <p:pic>
        <p:nvPicPr>
          <p:cNvPr id="4" name="图片 3" descr="屏幕剪辑">
            <a:extLst>
              <a:ext uri="{FF2B5EF4-FFF2-40B4-BE49-F238E27FC236}">
                <a16:creationId xmlns:a16="http://schemas.microsoft.com/office/drawing/2014/main" id="{7FDAA481-E614-4593-8004-D1AD3956E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65" y="1949611"/>
            <a:ext cx="5453290" cy="3815758"/>
          </a:xfrm>
          <a:prstGeom prst="rect">
            <a:avLst/>
          </a:prstGeom>
        </p:spPr>
      </p:pic>
    </p:spTree>
    <p:extLst>
      <p:ext uri="{BB962C8B-B14F-4D97-AF65-F5344CB8AC3E}">
        <p14:creationId xmlns:p14="http://schemas.microsoft.com/office/powerpoint/2010/main" val="403861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D72F1-C773-4A8D-BA47-A327A44F597F}"/>
              </a:ext>
            </a:extLst>
          </p:cNvPr>
          <p:cNvSpPr>
            <a:spLocks noGrp="1"/>
          </p:cNvSpPr>
          <p:nvPr>
            <p:ph type="title"/>
          </p:nvPr>
        </p:nvSpPr>
        <p:spPr/>
        <p:txBody>
          <a:bodyPr/>
          <a:lstStyle/>
          <a:p>
            <a:r>
              <a:rPr lang="zh-CN" altLang="en-US" dirty="0"/>
              <a:t>什么是</a:t>
            </a:r>
            <a:r>
              <a:rPr lang="en-US" altLang="zh-CN" dirty="0"/>
              <a:t>ARIMA?</a:t>
            </a:r>
            <a:endParaRPr lang="zh-CN" altLang="en-US" dirty="0"/>
          </a:p>
        </p:txBody>
      </p:sp>
      <p:sp>
        <p:nvSpPr>
          <p:cNvPr id="3" name="内容占位符 2">
            <a:extLst>
              <a:ext uri="{FF2B5EF4-FFF2-40B4-BE49-F238E27FC236}">
                <a16:creationId xmlns:a16="http://schemas.microsoft.com/office/drawing/2014/main" id="{5C89BCE3-4476-40A1-A4D5-6DFAA3767BAC}"/>
              </a:ext>
            </a:extLst>
          </p:cNvPr>
          <p:cNvSpPr>
            <a:spLocks noGrp="1"/>
          </p:cNvSpPr>
          <p:nvPr>
            <p:ph idx="1"/>
          </p:nvPr>
        </p:nvSpPr>
        <p:spPr>
          <a:xfrm>
            <a:off x="838199" y="1825625"/>
            <a:ext cx="11606939" cy="4351338"/>
          </a:xfrm>
        </p:spPr>
        <p:txBody>
          <a:bodyPr>
            <a:normAutofit/>
          </a:bodyPr>
          <a:lstStyle/>
          <a:p>
            <a:pPr marL="0"/>
            <a:r>
              <a:rPr lang="zh-CN" altLang="en-US" sz="2400" b="1" dirty="0">
                <a:latin typeface="宋体" pitchFamily="2" charset="-122"/>
                <a:ea typeface="宋体" pitchFamily="2" charset="-122"/>
              </a:rPr>
              <a:t>自回归模型（</a:t>
            </a:r>
            <a:r>
              <a:rPr lang="en-US" altLang="zh-CN" sz="2400" b="1" dirty="0">
                <a:latin typeface="宋体" pitchFamily="2" charset="-122"/>
                <a:ea typeface="宋体" pitchFamily="2" charset="-122"/>
              </a:rPr>
              <a:t>AR</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indent="0">
              <a:buNone/>
            </a:pPr>
            <a:r>
              <a:rPr lang="zh-CN" altLang="en-US" sz="1800" dirty="0">
                <a:latin typeface="宋体" pitchFamily="2" charset="-122"/>
                <a:ea typeface="宋体" pitchFamily="2" charset="-122"/>
              </a:rPr>
              <a:t>    </a:t>
            </a:r>
            <a:r>
              <a:rPr lang="zh-CN" altLang="en-US" sz="2200" dirty="0">
                <a:latin typeface="宋体" pitchFamily="2" charset="-122"/>
                <a:ea typeface="宋体" pitchFamily="2" charset="-122"/>
              </a:rPr>
              <a:t>描述当前值与历史值之间的关系</a:t>
            </a:r>
            <a:endParaRPr lang="en-US" altLang="zh-CN" sz="2200" dirty="0">
              <a:latin typeface="宋体" pitchFamily="2" charset="-122"/>
              <a:ea typeface="宋体" pitchFamily="2" charset="-122"/>
            </a:endParaRPr>
          </a:p>
          <a:p>
            <a:pPr marL="0" indent="0">
              <a:buNone/>
            </a:pPr>
            <a:r>
              <a:rPr lang="en-US" altLang="zh-CN" sz="2200" dirty="0">
                <a:latin typeface="宋体" pitchFamily="2" charset="-122"/>
                <a:ea typeface="宋体" pitchFamily="2" charset="-122"/>
              </a:rPr>
              <a:t>    </a:t>
            </a:r>
            <a:r>
              <a:rPr lang="zh-CN" altLang="en-US" sz="2200" dirty="0">
                <a:latin typeface="宋体" pitchFamily="2" charset="-122"/>
                <a:ea typeface="宋体" pitchFamily="2" charset="-122"/>
              </a:rPr>
              <a:t>用变量自身的历史时间数据对自身进行预测</a:t>
            </a:r>
            <a:endParaRPr lang="en-US" altLang="zh-CN" sz="2200" dirty="0">
              <a:latin typeface="宋体" pitchFamily="2" charset="-122"/>
              <a:ea typeface="宋体" pitchFamily="2" charset="-122"/>
            </a:endParaRPr>
          </a:p>
          <a:p>
            <a:pPr marL="0" indent="0">
              <a:buNone/>
            </a:pPr>
            <a:r>
              <a:rPr lang="zh-CN" altLang="en-US" sz="2200" dirty="0">
                <a:latin typeface="宋体" pitchFamily="2" charset="-122"/>
                <a:ea typeface="宋体" pitchFamily="2" charset="-122"/>
              </a:rPr>
              <a:t>    自回归模型必须满足平稳性的要求</a:t>
            </a:r>
            <a:endParaRPr lang="en-US" altLang="zh-CN" sz="2200" dirty="0">
              <a:latin typeface="宋体" pitchFamily="2" charset="-122"/>
              <a:ea typeface="宋体" pitchFamily="2" charset="-122"/>
            </a:endParaRPr>
          </a:p>
          <a:p>
            <a:pPr marL="0" indent="0">
              <a:buNone/>
            </a:pPr>
            <a:r>
              <a:rPr lang="en-US" altLang="zh-CN" sz="2200" dirty="0">
                <a:latin typeface="宋体" pitchFamily="2" charset="-122"/>
                <a:ea typeface="宋体" pitchFamily="2" charset="-122"/>
              </a:rPr>
              <a:t>    </a:t>
            </a:r>
            <a:r>
              <a:rPr lang="zh-CN" altLang="en-US" sz="2200" dirty="0">
                <a:latin typeface="宋体" pitchFamily="2" charset="-122"/>
                <a:ea typeface="宋体" pitchFamily="2" charset="-122"/>
              </a:rPr>
              <a:t>必须具有自相关性，自相关系数小于</a:t>
            </a:r>
            <a:r>
              <a:rPr lang="en-US" altLang="zh-CN" sz="2200" dirty="0">
                <a:latin typeface="宋体" pitchFamily="2" charset="-122"/>
                <a:ea typeface="宋体" pitchFamily="2" charset="-122"/>
              </a:rPr>
              <a:t>0.5</a:t>
            </a:r>
            <a:r>
              <a:rPr lang="zh-CN" altLang="en-US" sz="2200" dirty="0">
                <a:latin typeface="宋体" pitchFamily="2" charset="-122"/>
                <a:ea typeface="宋体" pitchFamily="2" charset="-122"/>
              </a:rPr>
              <a:t>则不适用</a:t>
            </a:r>
            <a:endParaRPr lang="en-US" altLang="zh-CN" sz="2200" dirty="0">
              <a:latin typeface="宋体" pitchFamily="2" charset="-122"/>
              <a:ea typeface="宋体" pitchFamily="2" charset="-122"/>
            </a:endParaRPr>
          </a:p>
          <a:p>
            <a:pPr marL="0" indent="0">
              <a:buNone/>
            </a:pPr>
            <a:r>
              <a:rPr lang="en-US" altLang="zh-CN" sz="2200" dirty="0">
                <a:latin typeface="宋体" pitchFamily="2" charset="-122"/>
                <a:ea typeface="宋体" pitchFamily="2" charset="-122"/>
              </a:rPr>
              <a:t>    </a:t>
            </a:r>
          </a:p>
          <a:p>
            <a:pPr marL="0" indent="0">
              <a:buNone/>
            </a:pPr>
            <a:r>
              <a:rPr lang="en-US" altLang="zh-CN" sz="2200" dirty="0">
                <a:latin typeface="宋体" pitchFamily="2" charset="-122"/>
                <a:ea typeface="宋体" pitchFamily="2" charset="-122"/>
              </a:rPr>
              <a:t>    p</a:t>
            </a:r>
            <a:r>
              <a:rPr lang="zh-CN" altLang="en-US" sz="2200" dirty="0">
                <a:latin typeface="宋体" pitchFamily="2" charset="-122"/>
                <a:ea typeface="宋体" pitchFamily="2" charset="-122"/>
              </a:rPr>
              <a:t>阶自回归过程的公式定义：</a:t>
            </a:r>
            <a:endParaRPr lang="en-US" altLang="zh-CN" sz="2200" dirty="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sz="2600" dirty="0">
                <a:latin typeface="宋体" pitchFamily="2" charset="-122"/>
                <a:ea typeface="宋体" pitchFamily="2" charset="-122"/>
              </a:rPr>
              <a:t>         </a:t>
            </a:r>
            <a:r>
              <a:rPr lang="zh-CN" altLang="en-US" sz="2600" dirty="0">
                <a:latin typeface="宋体" pitchFamily="2" charset="-122"/>
                <a:ea typeface="宋体" pitchFamily="2" charset="-122"/>
              </a:rPr>
              <a:t>为前几天的值</a:t>
            </a:r>
            <a:endParaRPr lang="zh-CN" altLang="en-US" sz="2600" dirty="0"/>
          </a:p>
        </p:txBody>
      </p:sp>
      <p:pic>
        <p:nvPicPr>
          <p:cNvPr id="4" name="Picture 2" descr="C:\Users\Administrator\Desktop\20190323155155517.png">
            <a:extLst>
              <a:ext uri="{FF2B5EF4-FFF2-40B4-BE49-F238E27FC236}">
                <a16:creationId xmlns:a16="http://schemas.microsoft.com/office/drawing/2014/main" id="{03676D4E-C258-48A5-A3A3-7F21A6737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882" y="4128298"/>
            <a:ext cx="40005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Administrator\Desktop\20190323155209446.png">
            <a:extLst>
              <a:ext uri="{FF2B5EF4-FFF2-40B4-BE49-F238E27FC236}">
                <a16:creationId xmlns:a16="http://schemas.microsoft.com/office/drawing/2014/main" id="{845702DF-D20B-43C6-95BD-0CA7FE5C6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902" y="4823623"/>
            <a:ext cx="7043961" cy="39133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屏幕剪辑">
            <a:extLst>
              <a:ext uri="{FF2B5EF4-FFF2-40B4-BE49-F238E27FC236}">
                <a16:creationId xmlns:a16="http://schemas.microsoft.com/office/drawing/2014/main" id="{077F6B0E-E0BB-4475-8C09-CFAF17C6B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7868" y="5381887"/>
            <a:ext cx="580830" cy="318074"/>
          </a:xfrm>
          <a:prstGeom prst="rect">
            <a:avLst/>
          </a:prstGeom>
        </p:spPr>
      </p:pic>
    </p:spTree>
    <p:extLst>
      <p:ext uri="{BB962C8B-B14F-4D97-AF65-F5344CB8AC3E}">
        <p14:creationId xmlns:p14="http://schemas.microsoft.com/office/powerpoint/2010/main" val="154018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73EC3-BFD4-4A0B-8922-18E4E20ED1B4}"/>
              </a:ext>
            </a:extLst>
          </p:cNvPr>
          <p:cNvSpPr>
            <a:spLocks noGrp="1"/>
          </p:cNvSpPr>
          <p:nvPr>
            <p:ph type="title"/>
          </p:nvPr>
        </p:nvSpPr>
        <p:spPr/>
        <p:txBody>
          <a:bodyPr/>
          <a:lstStyle/>
          <a:p>
            <a:r>
              <a:rPr lang="zh-CN" altLang="en-US" dirty="0"/>
              <a:t>什么是</a:t>
            </a:r>
            <a:r>
              <a:rPr lang="en-US" altLang="zh-CN" dirty="0"/>
              <a:t>ARIMA?</a:t>
            </a:r>
            <a:endParaRPr lang="zh-CN" altLang="en-US" dirty="0"/>
          </a:p>
        </p:txBody>
      </p:sp>
      <p:sp>
        <p:nvSpPr>
          <p:cNvPr id="3" name="内容占位符 2">
            <a:extLst>
              <a:ext uri="{FF2B5EF4-FFF2-40B4-BE49-F238E27FC236}">
                <a16:creationId xmlns:a16="http://schemas.microsoft.com/office/drawing/2014/main" id="{815702F6-41A8-4A18-90DB-9C98F47B623A}"/>
              </a:ext>
            </a:extLst>
          </p:cNvPr>
          <p:cNvSpPr>
            <a:spLocks noGrp="1"/>
          </p:cNvSpPr>
          <p:nvPr>
            <p:ph idx="1"/>
          </p:nvPr>
        </p:nvSpPr>
        <p:spPr/>
        <p:txBody>
          <a:bodyPr/>
          <a:lstStyle/>
          <a:p>
            <a:r>
              <a:rPr lang="zh-CN" altLang="en-US" sz="2400" b="1" dirty="0">
                <a:latin typeface="宋体" pitchFamily="2" charset="-122"/>
                <a:ea typeface="宋体" pitchFamily="2" charset="-122"/>
              </a:rPr>
              <a:t>移动平均模型（</a:t>
            </a:r>
            <a:r>
              <a:rPr lang="en-US" altLang="zh-CN" sz="2400" b="1" dirty="0">
                <a:latin typeface="宋体" pitchFamily="2" charset="-122"/>
                <a:ea typeface="宋体" pitchFamily="2" charset="-122"/>
              </a:rPr>
              <a:t>MA</a:t>
            </a:r>
            <a:r>
              <a:rPr lang="zh-CN" altLang="en-US" sz="2400" b="1" dirty="0">
                <a:latin typeface="宋体" pitchFamily="2" charset="-122"/>
                <a:ea typeface="宋体" pitchFamily="2" charset="-122"/>
              </a:rPr>
              <a:t>）</a:t>
            </a:r>
          </a:p>
          <a:p>
            <a:endParaRPr lang="zh-CN" altLang="en-US"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移动平均模型关注的是自回归模型中的误差项的累加</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移动平均法能有效地消除预测中的随机波动</a:t>
            </a:r>
          </a:p>
          <a:p>
            <a:pPr marL="0" indent="0">
              <a:buNone/>
            </a:pPr>
            <a:r>
              <a:rPr lang="en-US" altLang="zh-CN" sz="2400" dirty="0">
                <a:latin typeface="宋体" pitchFamily="2" charset="-122"/>
                <a:ea typeface="宋体" pitchFamily="2" charset="-122"/>
              </a:rPr>
              <a:t>   q</a:t>
            </a:r>
            <a:r>
              <a:rPr lang="zh-CN" altLang="en-US" sz="2400" dirty="0">
                <a:latin typeface="宋体" pitchFamily="2" charset="-122"/>
                <a:ea typeface="宋体" pitchFamily="2" charset="-122"/>
              </a:rPr>
              <a:t>阶自回归过程的公式定义：</a:t>
            </a:r>
          </a:p>
          <a:p>
            <a:endParaRPr lang="zh-CN" altLang="en-US" dirty="0"/>
          </a:p>
        </p:txBody>
      </p:sp>
      <p:pic>
        <p:nvPicPr>
          <p:cNvPr id="4" name="Picture 2" descr="C:\Users\Administrator\Desktop\20190323155654166.png">
            <a:extLst>
              <a:ext uri="{FF2B5EF4-FFF2-40B4-BE49-F238E27FC236}">
                <a16:creationId xmlns:a16="http://schemas.microsoft.com/office/drawing/2014/main" id="{FC4FB831-6B67-4EA8-B044-478AEC7EF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358" y="3648869"/>
            <a:ext cx="4248150" cy="7048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84582A5-B5A0-4174-94AF-8E6600E92840}"/>
              </a:ext>
            </a:extLst>
          </p:cNvPr>
          <p:cNvSpPr txBox="1"/>
          <p:nvPr/>
        </p:nvSpPr>
        <p:spPr>
          <a:xfrm>
            <a:off x="889861" y="4699635"/>
            <a:ext cx="9856923" cy="1477328"/>
          </a:xfrm>
          <a:prstGeom prst="rect">
            <a:avLst/>
          </a:prstGeom>
          <a:noFill/>
        </p:spPr>
        <p:txBody>
          <a:bodyPr wrap="square" rtlCol="0">
            <a:spAutoFit/>
          </a:bodyPr>
          <a:lstStyle/>
          <a:p>
            <a:pPr marL="342900" indent="-342900">
              <a:buFont typeface="Arial" pitchFamily="34" charset="0"/>
              <a:buChar char="•"/>
            </a:pPr>
            <a:r>
              <a:rPr lang="zh-CN" altLang="en-US" sz="2400" b="1" dirty="0">
                <a:latin typeface="宋体" pitchFamily="2" charset="-122"/>
                <a:ea typeface="宋体" pitchFamily="2" charset="-122"/>
              </a:rPr>
              <a:t>自回归移动平均模型（</a:t>
            </a:r>
            <a:r>
              <a:rPr lang="en-US" altLang="zh-CN" sz="2400" b="1" dirty="0">
                <a:latin typeface="宋体" pitchFamily="2" charset="-122"/>
                <a:ea typeface="宋体" pitchFamily="2" charset="-122"/>
              </a:rPr>
              <a:t>ARMA</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r>
              <a:rPr lang="zh-CN" altLang="en-US" sz="2400" dirty="0">
                <a:latin typeface="宋体" pitchFamily="2" charset="-122"/>
                <a:ea typeface="宋体" pitchFamily="2" charset="-122"/>
              </a:rPr>
              <a:t>   自回归与移动平均的结合</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   公式定义：</a:t>
            </a:r>
            <a:endParaRPr lang="en-US" altLang="zh-CN" sz="2400" dirty="0">
              <a:latin typeface="宋体" pitchFamily="2" charset="-122"/>
              <a:ea typeface="宋体" pitchFamily="2" charset="-122"/>
            </a:endParaRPr>
          </a:p>
          <a:p>
            <a:endParaRPr lang="zh-CN" altLang="en-US" dirty="0"/>
          </a:p>
        </p:txBody>
      </p:sp>
      <p:pic>
        <p:nvPicPr>
          <p:cNvPr id="6" name="图片 5" descr="屏幕剪辑">
            <a:extLst>
              <a:ext uri="{FF2B5EF4-FFF2-40B4-BE49-F238E27FC236}">
                <a16:creationId xmlns:a16="http://schemas.microsoft.com/office/drawing/2014/main" id="{78799496-E67A-44D3-8C1F-987B47AE3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654" y="5657036"/>
            <a:ext cx="4159416" cy="1039854"/>
          </a:xfrm>
          <a:prstGeom prst="rect">
            <a:avLst/>
          </a:prstGeom>
        </p:spPr>
      </p:pic>
    </p:spTree>
    <p:extLst>
      <p:ext uri="{BB962C8B-B14F-4D97-AF65-F5344CB8AC3E}">
        <p14:creationId xmlns:p14="http://schemas.microsoft.com/office/powerpoint/2010/main" val="6149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3E33C-D9BE-4F8D-A64F-16234BC0AD30}"/>
              </a:ext>
            </a:extLst>
          </p:cNvPr>
          <p:cNvSpPr>
            <a:spLocks noGrp="1"/>
          </p:cNvSpPr>
          <p:nvPr>
            <p:ph type="title"/>
          </p:nvPr>
        </p:nvSpPr>
        <p:spPr/>
        <p:txBody>
          <a:bodyPr/>
          <a:lstStyle/>
          <a:p>
            <a:r>
              <a:rPr lang="zh-CN" altLang="en-US" dirty="0"/>
              <a:t>如何建模？</a:t>
            </a:r>
          </a:p>
        </p:txBody>
      </p:sp>
      <p:sp>
        <p:nvSpPr>
          <p:cNvPr id="3" name="内容占位符 2">
            <a:extLst>
              <a:ext uri="{FF2B5EF4-FFF2-40B4-BE49-F238E27FC236}">
                <a16:creationId xmlns:a16="http://schemas.microsoft.com/office/drawing/2014/main" id="{14110CBA-714D-4881-B32B-7DD545DE7B6D}"/>
              </a:ext>
            </a:extLst>
          </p:cNvPr>
          <p:cNvSpPr>
            <a:spLocks noGrp="1"/>
          </p:cNvSpPr>
          <p:nvPr>
            <p:ph idx="1"/>
          </p:nvPr>
        </p:nvSpPr>
        <p:spPr/>
        <p:txBody>
          <a:bodyPr/>
          <a:lstStyle/>
          <a:p>
            <a:pPr algn="just"/>
            <a:r>
              <a:rPr lang="en-US" altLang="zh-CN" b="1" dirty="0">
                <a:latin typeface="宋体" pitchFamily="2" charset="-122"/>
                <a:ea typeface="宋体" pitchFamily="2" charset="-122"/>
              </a:rPr>
              <a:t>1.</a:t>
            </a:r>
            <a:r>
              <a:rPr lang="zh-CN" altLang="en-US" b="1" dirty="0">
                <a:latin typeface="宋体" pitchFamily="2" charset="-122"/>
                <a:ea typeface="宋体" pitchFamily="2" charset="-122"/>
              </a:rPr>
              <a:t>时间序列涉及使用按时间间隔（分钟，小时，天，周等）进行索引的数据。</a:t>
            </a:r>
            <a:endParaRPr lang="en-US" altLang="zh-CN" b="1" dirty="0">
              <a:latin typeface="宋体" pitchFamily="2" charset="-122"/>
              <a:ea typeface="宋体" pitchFamily="2" charset="-122"/>
            </a:endParaRPr>
          </a:p>
          <a:p>
            <a:pPr algn="just"/>
            <a:endParaRPr lang="en-US" altLang="zh-CN" dirty="0">
              <a:latin typeface="宋体" pitchFamily="2" charset="-122"/>
              <a:ea typeface="宋体" pitchFamily="2" charset="-122"/>
            </a:endParaRPr>
          </a:p>
          <a:p>
            <a:pPr algn="just"/>
            <a:r>
              <a:rPr lang="zh-CN" altLang="en-US" dirty="0">
                <a:latin typeface="宋体" pitchFamily="2" charset="-122"/>
                <a:ea typeface="宋体" pitchFamily="2" charset="-122"/>
              </a:rPr>
              <a:t>由于时间序列数据的离散性质，许多时间序列数据集都在数据中嵌入了季节和</a:t>
            </a:r>
            <a:r>
              <a:rPr lang="en-US" altLang="zh-CN" dirty="0">
                <a:latin typeface="宋体" pitchFamily="2" charset="-122"/>
                <a:ea typeface="宋体" pitchFamily="2" charset="-122"/>
              </a:rPr>
              <a:t>/</a:t>
            </a:r>
            <a:r>
              <a:rPr lang="zh-CN" altLang="en-US" dirty="0">
                <a:latin typeface="宋体" pitchFamily="2" charset="-122"/>
                <a:ea typeface="宋体" pitchFamily="2" charset="-122"/>
              </a:rPr>
              <a:t>或趋势元素。</a:t>
            </a:r>
            <a:endParaRPr lang="en-US" altLang="zh-CN" dirty="0">
              <a:latin typeface="宋体" pitchFamily="2" charset="-122"/>
              <a:ea typeface="宋体" pitchFamily="2" charset="-122"/>
            </a:endParaRPr>
          </a:p>
          <a:p>
            <a:pPr algn="just"/>
            <a:r>
              <a:rPr lang="zh-CN" altLang="en-US" dirty="0">
                <a:latin typeface="宋体" pitchFamily="2" charset="-122"/>
                <a:ea typeface="宋体" pitchFamily="2" charset="-122"/>
              </a:rPr>
              <a:t>时间序列建模的第一步是考虑现有季节（固定时间段内的重复模式）和</a:t>
            </a:r>
            <a:r>
              <a:rPr lang="en-US" altLang="zh-CN" dirty="0">
                <a:latin typeface="宋体" pitchFamily="2" charset="-122"/>
                <a:ea typeface="宋体" pitchFamily="2" charset="-122"/>
              </a:rPr>
              <a:t>/</a:t>
            </a:r>
            <a:r>
              <a:rPr lang="zh-CN" altLang="en-US" dirty="0">
                <a:latin typeface="宋体" pitchFamily="2" charset="-122"/>
                <a:ea typeface="宋体" pitchFamily="2" charset="-122"/>
              </a:rPr>
              <a:t>或趋势（数据中的向上或向下移动）。</a:t>
            </a:r>
            <a:endParaRPr lang="en-US" altLang="zh-CN" dirty="0">
              <a:latin typeface="宋体" pitchFamily="2" charset="-122"/>
              <a:ea typeface="宋体" pitchFamily="2" charset="-122"/>
            </a:endParaRPr>
          </a:p>
          <a:p>
            <a:pPr algn="just"/>
            <a:r>
              <a:rPr lang="zh-CN" altLang="en-US" dirty="0">
                <a:latin typeface="宋体" pitchFamily="2" charset="-122"/>
                <a:ea typeface="宋体" pitchFamily="2" charset="-122"/>
              </a:rPr>
              <a:t>同时应考虑到平稳性的要求。通过差异数据或线性回归方法。</a:t>
            </a:r>
            <a:endParaRPr lang="en-US" altLang="zh-CN" dirty="0">
              <a:latin typeface="宋体" pitchFamily="2" charset="-122"/>
              <a:ea typeface="宋体" pitchFamily="2" charset="-122"/>
            </a:endParaRPr>
          </a:p>
          <a:p>
            <a:endParaRPr lang="zh-CN" altLang="en-US" dirty="0"/>
          </a:p>
        </p:txBody>
      </p:sp>
    </p:spTree>
    <p:extLst>
      <p:ext uri="{BB962C8B-B14F-4D97-AF65-F5344CB8AC3E}">
        <p14:creationId xmlns:p14="http://schemas.microsoft.com/office/powerpoint/2010/main" val="324867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28817-A9AE-4DDA-BFCA-6F347B5CB989}"/>
              </a:ext>
            </a:extLst>
          </p:cNvPr>
          <p:cNvSpPr>
            <a:spLocks noGrp="1"/>
          </p:cNvSpPr>
          <p:nvPr>
            <p:ph type="title"/>
          </p:nvPr>
        </p:nvSpPr>
        <p:spPr/>
        <p:txBody>
          <a:bodyPr/>
          <a:lstStyle/>
          <a:p>
            <a:r>
              <a:rPr lang="zh-CN" altLang="en-US" dirty="0"/>
              <a:t>如何建模？</a:t>
            </a:r>
          </a:p>
        </p:txBody>
      </p:sp>
      <p:sp>
        <p:nvSpPr>
          <p:cNvPr id="3" name="内容占位符 2">
            <a:extLst>
              <a:ext uri="{FF2B5EF4-FFF2-40B4-BE49-F238E27FC236}">
                <a16:creationId xmlns:a16="http://schemas.microsoft.com/office/drawing/2014/main" id="{B75740CA-03A6-41C2-B75F-9B457E238CDB}"/>
              </a:ext>
            </a:extLst>
          </p:cNvPr>
          <p:cNvSpPr>
            <a:spLocks noGrp="1"/>
          </p:cNvSpPr>
          <p:nvPr>
            <p:ph idx="1"/>
          </p:nvPr>
        </p:nvSpPr>
        <p:spPr/>
        <p:txBody>
          <a:bodyPr/>
          <a:lstStyle/>
          <a:p>
            <a:r>
              <a:rPr lang="en-US" altLang="zh-CN" b="1" dirty="0">
                <a:latin typeface="宋体" pitchFamily="2" charset="-122"/>
                <a:ea typeface="宋体" pitchFamily="2" charset="-122"/>
              </a:rPr>
              <a:t>2.</a:t>
            </a:r>
            <a:r>
              <a:rPr lang="zh-CN" altLang="en-US" b="1" dirty="0">
                <a:latin typeface="宋体" pitchFamily="2" charset="-122"/>
                <a:ea typeface="宋体" pitchFamily="2" charset="-122"/>
              </a:rPr>
              <a:t>建立时间序列模型</a:t>
            </a:r>
            <a:endParaRPr lang="zh-CN" altLang="en-US" dirty="0">
              <a:latin typeface="宋体" pitchFamily="2" charset="-122"/>
              <a:ea typeface="宋体" pitchFamily="2" charset="-122"/>
            </a:endParaRPr>
          </a:p>
          <a:p>
            <a:endParaRPr lang="en-US" altLang="zh-CN" dirty="0">
              <a:latin typeface="宋体" pitchFamily="2" charset="-122"/>
              <a:ea typeface="宋体" pitchFamily="2" charset="-122"/>
            </a:endParaRPr>
          </a:p>
          <a:p>
            <a:r>
              <a:rPr lang="zh-CN" altLang="en-US" dirty="0">
                <a:latin typeface="宋体" pitchFamily="2" charset="-122"/>
                <a:ea typeface="宋体" pitchFamily="2" charset="-122"/>
              </a:rPr>
              <a:t>现在数据是平稳的，时间序列建模的第二步是建立一个基准水平预测。我们还应该注意到，大多数基准级预测不需要将数据固定的第一步。</a:t>
            </a:r>
            <a:endParaRPr lang="en-US" altLang="zh-CN" dirty="0">
              <a:latin typeface="宋体" pitchFamily="2" charset="-122"/>
              <a:ea typeface="宋体" pitchFamily="2" charset="-122"/>
            </a:endParaRPr>
          </a:p>
          <a:p>
            <a:endParaRPr lang="en-US" altLang="zh-CN" dirty="0">
              <a:latin typeface="宋体" pitchFamily="2" charset="-122"/>
              <a:ea typeface="宋体" pitchFamily="2" charset="-122"/>
            </a:endParaRPr>
          </a:p>
          <a:p>
            <a:r>
              <a:rPr lang="zh-CN" altLang="en-US" dirty="0">
                <a:latin typeface="宋体" pitchFamily="2" charset="-122"/>
                <a:ea typeface="宋体" pitchFamily="2" charset="-122"/>
              </a:rPr>
              <a:t>为了捕获时间序列模型中自相关的影响，有必要实施自回归整合移动平均（或</a:t>
            </a:r>
            <a:r>
              <a:rPr lang="en-US" altLang="zh-CN" dirty="0">
                <a:latin typeface="宋体" pitchFamily="2" charset="-122"/>
                <a:ea typeface="宋体" pitchFamily="2" charset="-122"/>
              </a:rPr>
              <a:t>ARIMA</a:t>
            </a:r>
            <a:r>
              <a:rPr lang="zh-CN" altLang="en-US" dirty="0">
                <a:latin typeface="宋体" pitchFamily="2" charset="-122"/>
                <a:ea typeface="宋体" pitchFamily="2" charset="-122"/>
              </a:rPr>
              <a:t>）模型。</a:t>
            </a:r>
          </a:p>
          <a:p>
            <a:endParaRPr lang="zh-CN" altLang="en-US" dirty="0"/>
          </a:p>
        </p:txBody>
      </p:sp>
    </p:spTree>
    <p:extLst>
      <p:ext uri="{BB962C8B-B14F-4D97-AF65-F5344CB8AC3E}">
        <p14:creationId xmlns:p14="http://schemas.microsoft.com/office/powerpoint/2010/main" val="296182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882DB-6220-40A5-9A0F-9B9C9C46F62D}"/>
              </a:ext>
            </a:extLst>
          </p:cNvPr>
          <p:cNvSpPr>
            <a:spLocks noGrp="1"/>
          </p:cNvSpPr>
          <p:nvPr>
            <p:ph type="title"/>
          </p:nvPr>
        </p:nvSpPr>
        <p:spPr/>
        <p:txBody>
          <a:bodyPr/>
          <a:lstStyle/>
          <a:p>
            <a:r>
              <a:rPr lang="zh-CN" altLang="en-US" dirty="0"/>
              <a:t>如何建模？</a:t>
            </a:r>
          </a:p>
        </p:txBody>
      </p:sp>
      <p:sp>
        <p:nvSpPr>
          <p:cNvPr id="3" name="内容占位符 2">
            <a:extLst>
              <a:ext uri="{FF2B5EF4-FFF2-40B4-BE49-F238E27FC236}">
                <a16:creationId xmlns:a16="http://schemas.microsoft.com/office/drawing/2014/main" id="{200DD39C-1311-4CD9-B7E9-BD40A6CCE289}"/>
              </a:ext>
            </a:extLst>
          </p:cNvPr>
          <p:cNvSpPr>
            <a:spLocks noGrp="1"/>
          </p:cNvSpPr>
          <p:nvPr>
            <p:ph idx="1"/>
          </p:nvPr>
        </p:nvSpPr>
        <p:spPr/>
        <p:txBody>
          <a:bodyPr/>
          <a:lstStyle/>
          <a:p>
            <a:r>
              <a:rPr lang="en-US" altLang="zh-CN" b="1" dirty="0">
                <a:latin typeface="宋体" pitchFamily="2" charset="-122"/>
                <a:ea typeface="宋体" pitchFamily="2" charset="-122"/>
              </a:rPr>
              <a:t>3.</a:t>
            </a:r>
            <a:r>
              <a:rPr lang="zh-CN" altLang="en-US" b="1" dirty="0">
                <a:latin typeface="宋体" pitchFamily="2" charset="-122"/>
                <a:ea typeface="宋体" pitchFamily="2" charset="-122"/>
              </a:rPr>
              <a:t>评估模型的准确性</a:t>
            </a:r>
            <a:endParaRPr lang="zh-CN" altLang="en-US" dirty="0">
              <a:latin typeface="宋体" pitchFamily="2" charset="-122"/>
              <a:ea typeface="宋体" pitchFamily="2" charset="-122"/>
            </a:endParaRPr>
          </a:p>
          <a:p>
            <a:endParaRPr lang="en-US" altLang="zh-CN" dirty="0">
              <a:latin typeface="宋体" pitchFamily="2" charset="-122"/>
              <a:ea typeface="宋体" pitchFamily="2" charset="-122"/>
            </a:endParaRPr>
          </a:p>
          <a:p>
            <a:r>
              <a:rPr lang="zh-CN" altLang="en-US" dirty="0">
                <a:latin typeface="宋体" pitchFamily="2" charset="-122"/>
                <a:ea typeface="宋体" pitchFamily="2" charset="-122"/>
              </a:rPr>
              <a:t>虽然我们可以看到提供的每个模型的精度都有所提高，但从视觉上确定哪个模型具有最佳精度并不总是可靠的。</a:t>
            </a:r>
            <a:endParaRPr lang="en-US" altLang="zh-CN" dirty="0">
              <a:latin typeface="宋体" pitchFamily="2" charset="-122"/>
              <a:ea typeface="宋体" pitchFamily="2" charset="-122"/>
            </a:endParaRPr>
          </a:p>
          <a:p>
            <a:endParaRPr lang="en-US" altLang="zh-CN" dirty="0">
              <a:latin typeface="宋体" pitchFamily="2" charset="-122"/>
              <a:ea typeface="宋体" pitchFamily="2" charset="-122"/>
            </a:endParaRPr>
          </a:p>
          <a:p>
            <a:r>
              <a:rPr lang="zh-CN" altLang="en-US" dirty="0">
                <a:latin typeface="宋体" pitchFamily="2" charset="-122"/>
                <a:ea typeface="宋体" pitchFamily="2" charset="-122"/>
              </a:rPr>
              <a:t>计算</a:t>
            </a:r>
            <a:r>
              <a:rPr lang="en-US" altLang="zh-CN" dirty="0">
                <a:latin typeface="宋体" pitchFamily="2" charset="-122"/>
                <a:ea typeface="宋体" pitchFamily="2" charset="-122"/>
              </a:rPr>
              <a:t>MAPE</a:t>
            </a:r>
            <a:r>
              <a:rPr lang="zh-CN" altLang="en-US" dirty="0">
                <a:latin typeface="宋体" pitchFamily="2" charset="-122"/>
                <a:ea typeface="宋体" pitchFamily="2" charset="-122"/>
              </a:rPr>
              <a:t>（平均绝对误差百分比）是一种快速简便的方法，可以比较所提出模型的总体预测精度 </a:t>
            </a:r>
            <a:r>
              <a:rPr lang="en-US" altLang="zh-CN" dirty="0">
                <a:latin typeface="宋体" pitchFamily="2" charset="-122"/>
                <a:ea typeface="宋体" pitchFamily="2" charset="-122"/>
              </a:rPr>
              <a:t>- MAPE</a:t>
            </a:r>
            <a:r>
              <a:rPr lang="zh-CN" altLang="en-US" dirty="0">
                <a:latin typeface="宋体" pitchFamily="2" charset="-122"/>
                <a:ea typeface="宋体" pitchFamily="2" charset="-122"/>
              </a:rPr>
              <a:t>越低预测精度越好。 </a:t>
            </a:r>
          </a:p>
          <a:p>
            <a:endParaRPr lang="zh-CN" altLang="en-US" dirty="0"/>
          </a:p>
        </p:txBody>
      </p:sp>
    </p:spTree>
    <p:extLst>
      <p:ext uri="{BB962C8B-B14F-4D97-AF65-F5344CB8AC3E}">
        <p14:creationId xmlns:p14="http://schemas.microsoft.com/office/powerpoint/2010/main" val="244289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6BC52-7FF1-455D-9632-08BB894122B0}"/>
              </a:ext>
            </a:extLst>
          </p:cNvPr>
          <p:cNvSpPr>
            <a:spLocks noGrp="1"/>
          </p:cNvSpPr>
          <p:nvPr>
            <p:ph type="title"/>
          </p:nvPr>
        </p:nvSpPr>
        <p:spPr/>
        <p:txBody>
          <a:bodyPr/>
          <a:lstStyle/>
          <a:p>
            <a:r>
              <a:rPr lang="zh-CN" altLang="en-US" dirty="0"/>
              <a:t>如何建模？</a:t>
            </a:r>
          </a:p>
        </p:txBody>
      </p:sp>
      <p:pic>
        <p:nvPicPr>
          <p:cNvPr id="5" name="内容占位符 4">
            <a:extLst>
              <a:ext uri="{FF2B5EF4-FFF2-40B4-BE49-F238E27FC236}">
                <a16:creationId xmlns:a16="http://schemas.microsoft.com/office/drawing/2014/main" id="{4ADBCCD3-D1B1-4CF0-B17E-28593B946DFB}"/>
              </a:ext>
            </a:extLst>
          </p:cNvPr>
          <p:cNvPicPr>
            <a:picLocks noGrp="1" noChangeAspect="1"/>
          </p:cNvPicPr>
          <p:nvPr>
            <p:ph idx="1"/>
          </p:nvPr>
        </p:nvPicPr>
        <p:blipFill>
          <a:blip r:embed="rId2"/>
          <a:stretch>
            <a:fillRect/>
          </a:stretch>
        </p:blipFill>
        <p:spPr>
          <a:xfrm>
            <a:off x="2711473" y="1849504"/>
            <a:ext cx="6076066" cy="5008496"/>
          </a:xfrm>
        </p:spPr>
      </p:pic>
    </p:spTree>
    <p:extLst>
      <p:ext uri="{BB962C8B-B14F-4D97-AF65-F5344CB8AC3E}">
        <p14:creationId xmlns:p14="http://schemas.microsoft.com/office/powerpoint/2010/main" val="41757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3F521-01C8-4DE6-BC4C-9F383000A2E7}"/>
              </a:ext>
            </a:extLst>
          </p:cNvPr>
          <p:cNvSpPr>
            <a:spLocks noGrp="1"/>
          </p:cNvSpPr>
          <p:nvPr>
            <p:ph type="title"/>
          </p:nvPr>
        </p:nvSpPr>
        <p:spPr/>
        <p:txBody>
          <a:bodyPr/>
          <a:lstStyle/>
          <a:p>
            <a:r>
              <a:rPr lang="zh-CN" altLang="en-US" dirty="0"/>
              <a:t>代码运行</a:t>
            </a:r>
          </a:p>
        </p:txBody>
      </p:sp>
      <p:pic>
        <p:nvPicPr>
          <p:cNvPr id="5" name="内容占位符 4">
            <a:extLst>
              <a:ext uri="{FF2B5EF4-FFF2-40B4-BE49-F238E27FC236}">
                <a16:creationId xmlns:a16="http://schemas.microsoft.com/office/drawing/2014/main" id="{E3694A61-EE50-49A4-A99A-5D3B4AFBC4B0}"/>
              </a:ext>
            </a:extLst>
          </p:cNvPr>
          <p:cNvPicPr>
            <a:picLocks noGrp="1" noChangeAspect="1"/>
          </p:cNvPicPr>
          <p:nvPr>
            <p:ph idx="1"/>
          </p:nvPr>
        </p:nvPicPr>
        <p:blipFill>
          <a:blip r:embed="rId2"/>
          <a:stretch>
            <a:fillRect/>
          </a:stretch>
        </p:blipFill>
        <p:spPr>
          <a:xfrm>
            <a:off x="838200" y="1463089"/>
            <a:ext cx="6058546" cy="1691255"/>
          </a:xfrm>
        </p:spPr>
      </p:pic>
      <p:pic>
        <p:nvPicPr>
          <p:cNvPr id="7" name="图片 6">
            <a:extLst>
              <a:ext uri="{FF2B5EF4-FFF2-40B4-BE49-F238E27FC236}">
                <a16:creationId xmlns:a16="http://schemas.microsoft.com/office/drawing/2014/main" id="{299C5B95-9F40-45CA-B559-305773F74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00977"/>
            <a:ext cx="4081220" cy="3060915"/>
          </a:xfrm>
          <a:prstGeom prst="rect">
            <a:avLst/>
          </a:prstGeom>
        </p:spPr>
      </p:pic>
      <p:pic>
        <p:nvPicPr>
          <p:cNvPr id="9" name="图片 8">
            <a:extLst>
              <a:ext uri="{FF2B5EF4-FFF2-40B4-BE49-F238E27FC236}">
                <a16:creationId xmlns:a16="http://schemas.microsoft.com/office/drawing/2014/main" id="{30E4764C-864A-45B8-8CD8-C6010CA95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54607"/>
            <a:ext cx="5920353" cy="3241393"/>
          </a:xfrm>
          <a:prstGeom prst="rect">
            <a:avLst/>
          </a:prstGeom>
        </p:spPr>
      </p:pic>
    </p:spTree>
    <p:extLst>
      <p:ext uri="{BB962C8B-B14F-4D97-AF65-F5344CB8AC3E}">
        <p14:creationId xmlns:p14="http://schemas.microsoft.com/office/powerpoint/2010/main" val="2921457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670</Words>
  <Application>Microsoft Office PowerPoint</Application>
  <PresentationFormat>宽屏</PresentationFormat>
  <Paragraphs>68</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宋体</vt:lpstr>
      <vt:lpstr>Arial</vt:lpstr>
      <vt:lpstr>Office 主题​​</vt:lpstr>
      <vt:lpstr>基于ARIMA方法预测上证指数</vt:lpstr>
      <vt:lpstr>什么是ARIMA?</vt:lpstr>
      <vt:lpstr>什么是ARIMA?</vt:lpstr>
      <vt:lpstr>什么是ARIMA?</vt:lpstr>
      <vt:lpstr>如何建模？</vt:lpstr>
      <vt:lpstr>如何建模？</vt:lpstr>
      <vt:lpstr>如何建模？</vt:lpstr>
      <vt:lpstr>如何建模？</vt:lpstr>
      <vt:lpstr>代码运行</vt:lpstr>
      <vt:lpstr>代码运行</vt:lpstr>
      <vt:lpstr>代码运行</vt:lpstr>
      <vt:lpstr>代码运行</vt:lpstr>
      <vt:lpstr>代码运行</vt:lpstr>
      <vt:lpstr>代码运行</vt:lpstr>
      <vt:lpstr>代码运行</vt:lpstr>
      <vt:lpstr>代码运行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基于ARIMA方法预测上证指数</dc:title>
  <dc:creator>王 乾鸣</dc:creator>
  <cp:lastModifiedBy>史 杰灵</cp:lastModifiedBy>
  <cp:revision>1</cp:revision>
  <dcterms:created xsi:type="dcterms:W3CDTF">2022-02-27T14:13:37Z</dcterms:created>
  <dcterms:modified xsi:type="dcterms:W3CDTF">2022-03-04T11:17:47Z</dcterms:modified>
</cp:coreProperties>
</file>