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516" r:id="rId4"/>
    <p:sldId id="520" r:id="rId5"/>
    <p:sldId id="521" r:id="rId6"/>
    <p:sldId id="518" r:id="rId7"/>
    <p:sldId id="523" r:id="rId8"/>
    <p:sldId id="525" r:id="rId9"/>
    <p:sldId id="522" r:id="rId10"/>
    <p:sldId id="526" r:id="rId11"/>
    <p:sldId id="527" r:id="rId12"/>
    <p:sldId id="528" r:id="rId13"/>
    <p:sldId id="5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56"/>
    <a:srgbClr val="FF6F0D"/>
    <a:srgbClr val="08315A"/>
    <a:srgbClr val="009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2547-9BC4-4F0F-B550-9EA31F067CD9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0D61-AD90-48FD-92F7-551A851CB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2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3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7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2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DDF2-B2B8-4C1C-9062-7225B5F9004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87DF-43C4-402C-8938-BD1D542E6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3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CFCC08-6698-440F-BF38-5E8217C28E69}"/>
              </a:ext>
            </a:extLst>
          </p:cNvPr>
          <p:cNvGrpSpPr/>
          <p:nvPr/>
        </p:nvGrpSpPr>
        <p:grpSpPr>
          <a:xfrm>
            <a:off x="671059" y="2149088"/>
            <a:ext cx="8029955" cy="2080736"/>
            <a:chOff x="750571" y="2067008"/>
            <a:chExt cx="8029955" cy="20807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7F033A-1B04-409C-A2A6-126C277C92FB}"/>
                </a:ext>
              </a:extLst>
            </p:cNvPr>
            <p:cNvSpPr txBox="1"/>
            <p:nvPr/>
          </p:nvSpPr>
          <p:spPr>
            <a:xfrm>
              <a:off x="750571" y="2368712"/>
              <a:ext cx="80299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ko-KR" sz="36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Rocess</a:t>
              </a:r>
              <a:r>
                <a:rPr lang="en-US" altLang="ko-KR" sz="6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</a:t>
              </a:r>
              <a:r>
                <a:rPr lang="en-US" altLang="ko-KR" sz="3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efinition</a:t>
              </a:r>
              <a:r>
                <a:rPr lang="en-US" altLang="ko-KR" sz="6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6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r>
                <a:rPr lang="en-US" altLang="ko-KR" sz="36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oucument</a:t>
              </a:r>
              <a:endParaRPr lang="ko-KR" alt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ADAF3-7D52-4210-96B0-2C52226FE47A}"/>
                </a:ext>
              </a:extLst>
            </p:cNvPr>
            <p:cNvSpPr txBox="1"/>
            <p:nvPr/>
          </p:nvSpPr>
          <p:spPr>
            <a:xfrm>
              <a:off x="750571" y="20670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C2D2F-537D-4A7E-A07A-1F660E004F62}"/>
                </a:ext>
              </a:extLst>
            </p:cNvPr>
            <p:cNvSpPr txBox="1"/>
            <p:nvPr/>
          </p:nvSpPr>
          <p:spPr>
            <a:xfrm>
              <a:off x="6720345" y="3778412"/>
              <a:ext cx="1370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with. UiPath</a:t>
              </a:r>
              <a:endParaRPr lang="ko-KR" altLang="en-US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18F00D-49E2-41D7-B1BC-2D3775E0DED5}"/>
                </a:ext>
              </a:extLst>
            </p:cNvPr>
            <p:cNvSpPr txBox="1"/>
            <p:nvPr/>
          </p:nvSpPr>
          <p:spPr>
            <a:xfrm>
              <a:off x="750574" y="3255192"/>
              <a:ext cx="1017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To-Be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7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A45CE8-D624-496E-865E-BCD71E247C5B}"/>
              </a:ext>
            </a:extLst>
          </p:cNvPr>
          <p:cNvGrpSpPr/>
          <p:nvPr/>
        </p:nvGrpSpPr>
        <p:grpSpPr>
          <a:xfrm>
            <a:off x="466725" y="906010"/>
            <a:ext cx="11325224" cy="5268287"/>
            <a:chOff x="466725" y="906010"/>
            <a:chExt cx="11325224" cy="52682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1A4AFB-21CD-41C2-90B3-9AAD5FF65DFB}"/>
                </a:ext>
              </a:extLst>
            </p:cNvPr>
            <p:cNvSpPr/>
            <p:nvPr/>
          </p:nvSpPr>
          <p:spPr>
            <a:xfrm>
              <a:off x="466725" y="906011"/>
              <a:ext cx="8341715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AA5FDA-7D1B-488E-A801-D265BA510C9E}"/>
                </a:ext>
              </a:extLst>
            </p:cNvPr>
            <p:cNvSpPr/>
            <p:nvPr/>
          </p:nvSpPr>
          <p:spPr>
            <a:xfrm>
              <a:off x="8942664" y="906010"/>
              <a:ext cx="2849285" cy="3405929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883CAE-9380-4432-80CB-3274E89DAC17}"/>
                </a:ext>
              </a:extLst>
            </p:cNvPr>
            <p:cNvSpPr/>
            <p:nvPr/>
          </p:nvSpPr>
          <p:spPr>
            <a:xfrm>
              <a:off x="8942664" y="4479721"/>
              <a:ext cx="2849285" cy="1691457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1270927"/>
            <a:ext cx="8056880" cy="3560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2.2 </a:t>
            </a:r>
            <a:r>
              <a:rPr lang="ko-KR" altLang="en-US" sz="2800" b="1" dirty="0">
                <a:latin typeface="+mn-ea"/>
              </a:rPr>
              <a:t>각 나라별 물품 검색 및 데이터 추출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1179F-3899-4B15-ABE7-9732B77C2186}"/>
              </a:ext>
            </a:extLst>
          </p:cNvPr>
          <p:cNvSpPr txBox="1"/>
          <p:nvPr/>
        </p:nvSpPr>
        <p:spPr>
          <a:xfrm>
            <a:off x="8942663" y="911917"/>
            <a:ext cx="2849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사이트 접속</a:t>
            </a:r>
            <a:endParaRPr lang="en-US" altLang="ko-KR" sz="1200" dirty="0" smtClean="0"/>
          </a:p>
          <a:p>
            <a:r>
              <a:rPr lang="en-US" altLang="ko-KR" sz="1200" dirty="0"/>
              <a:t>https://camelcamelcamel.com/search?sq</a:t>
            </a:r>
            <a:r>
              <a:rPr lang="en-US" altLang="ko-KR" sz="1200" dirty="0" smtClean="0"/>
              <a:t>= (</a:t>
            </a:r>
            <a:r>
              <a:rPr lang="ko-KR" altLang="en-US" sz="1200" dirty="0" smtClean="0"/>
              <a:t>검색 물품명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물품 및 가격 데이터 추출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087120" y="2519679"/>
            <a:ext cx="7355840" cy="2243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1160" y="2275089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771" y="4831747"/>
            <a:ext cx="2572062" cy="1283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32875" y="455474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참고 주소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87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A45CE8-D624-496E-865E-BCD71E247C5B}"/>
              </a:ext>
            </a:extLst>
          </p:cNvPr>
          <p:cNvGrpSpPr/>
          <p:nvPr/>
        </p:nvGrpSpPr>
        <p:grpSpPr>
          <a:xfrm>
            <a:off x="466725" y="906010"/>
            <a:ext cx="11325224" cy="5268287"/>
            <a:chOff x="466725" y="906010"/>
            <a:chExt cx="11325224" cy="52682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1A4AFB-21CD-41C2-90B3-9AAD5FF65DFB}"/>
                </a:ext>
              </a:extLst>
            </p:cNvPr>
            <p:cNvSpPr/>
            <p:nvPr/>
          </p:nvSpPr>
          <p:spPr>
            <a:xfrm>
              <a:off x="466725" y="906011"/>
              <a:ext cx="8341715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AA5FDA-7D1B-488E-A801-D265BA510C9E}"/>
                </a:ext>
              </a:extLst>
            </p:cNvPr>
            <p:cNvSpPr/>
            <p:nvPr/>
          </p:nvSpPr>
          <p:spPr>
            <a:xfrm>
              <a:off x="8942664" y="906010"/>
              <a:ext cx="2849285" cy="3405929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883CAE-9380-4432-80CB-3274E89DAC17}"/>
                </a:ext>
              </a:extLst>
            </p:cNvPr>
            <p:cNvSpPr/>
            <p:nvPr/>
          </p:nvSpPr>
          <p:spPr>
            <a:xfrm>
              <a:off x="8942664" y="4479721"/>
              <a:ext cx="2849285" cy="1691457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3.1 </a:t>
            </a:r>
            <a:r>
              <a:rPr lang="ko-KR" altLang="en-US" sz="2800" b="1" dirty="0">
                <a:latin typeface="+mn-ea"/>
              </a:rPr>
              <a:t>전체 </a:t>
            </a:r>
            <a:r>
              <a:rPr lang="ko-KR" altLang="en-US" sz="2800" b="1" dirty="0" smtClean="0">
                <a:latin typeface="+mn-ea"/>
              </a:rPr>
              <a:t>데이터 정리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1179F-3899-4B15-ABE7-9732B77C2186}"/>
              </a:ext>
            </a:extLst>
          </p:cNvPr>
          <p:cNvSpPr txBox="1"/>
          <p:nvPr/>
        </p:nvSpPr>
        <p:spPr>
          <a:xfrm>
            <a:off x="8982537" y="937592"/>
            <a:ext cx="2809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data_test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엑셀에 데이터 입력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.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“RD” </a:t>
            </a:r>
            <a:r>
              <a:rPr lang="ko-KR" altLang="en-US" sz="1200" dirty="0" smtClean="0"/>
              <a:t>시트에 전체 데이터 정리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A: </a:t>
            </a:r>
            <a:r>
              <a:rPr lang="ko-KR" altLang="en-US" sz="1200" dirty="0" smtClean="0"/>
              <a:t>물품명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B: </a:t>
            </a:r>
            <a:r>
              <a:rPr lang="ko-KR" altLang="en-US" sz="1200" dirty="0" smtClean="0"/>
              <a:t>판매 링크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C: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추출한 물품 가격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D: </a:t>
            </a:r>
            <a:r>
              <a:rPr lang="ko-KR" altLang="en-US" sz="1200" dirty="0" smtClean="0"/>
              <a:t>환율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E: </a:t>
            </a:r>
            <a:r>
              <a:rPr lang="ko-KR" altLang="en-US" sz="1200" dirty="0" smtClean="0"/>
              <a:t>통화 기호를 </a:t>
            </a:r>
            <a:r>
              <a:rPr lang="ko-KR" altLang="en-US" sz="1200" dirty="0" err="1" smtClean="0"/>
              <a:t>뺸</a:t>
            </a:r>
            <a:r>
              <a:rPr lang="ko-KR" altLang="en-US" sz="1200" dirty="0" smtClean="0"/>
              <a:t> 물품가격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F: (</a:t>
            </a:r>
            <a:r>
              <a:rPr lang="ko-KR" altLang="en-US" sz="1200" dirty="0" smtClean="0"/>
              <a:t>환율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물품 가격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한 값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18"/>
          <a:stretch/>
        </p:blipFill>
        <p:spPr>
          <a:xfrm>
            <a:off x="649782" y="1033481"/>
            <a:ext cx="7975600" cy="50357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4400" y="2342899"/>
            <a:ext cx="4419600" cy="3495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9760" y="2095632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995920" y="5838690"/>
            <a:ext cx="487680" cy="211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0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A45CE8-D624-496E-865E-BCD71E247C5B}"/>
              </a:ext>
            </a:extLst>
          </p:cNvPr>
          <p:cNvGrpSpPr/>
          <p:nvPr/>
        </p:nvGrpSpPr>
        <p:grpSpPr>
          <a:xfrm>
            <a:off x="466725" y="906010"/>
            <a:ext cx="11325224" cy="5268287"/>
            <a:chOff x="466725" y="906010"/>
            <a:chExt cx="11325224" cy="52682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1A4AFB-21CD-41C2-90B3-9AAD5FF65DFB}"/>
                </a:ext>
              </a:extLst>
            </p:cNvPr>
            <p:cNvSpPr/>
            <p:nvPr/>
          </p:nvSpPr>
          <p:spPr>
            <a:xfrm>
              <a:off x="466725" y="906011"/>
              <a:ext cx="8341715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AA5FDA-7D1B-488E-A801-D265BA510C9E}"/>
                </a:ext>
              </a:extLst>
            </p:cNvPr>
            <p:cNvSpPr/>
            <p:nvPr/>
          </p:nvSpPr>
          <p:spPr>
            <a:xfrm>
              <a:off x="8942664" y="906010"/>
              <a:ext cx="2849285" cy="3405929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883CAE-9380-4432-80CB-3274E89DAC17}"/>
                </a:ext>
              </a:extLst>
            </p:cNvPr>
            <p:cNvSpPr/>
            <p:nvPr/>
          </p:nvSpPr>
          <p:spPr>
            <a:xfrm>
              <a:off x="8942664" y="4479721"/>
              <a:ext cx="2849285" cy="1691457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8" y="1001714"/>
            <a:ext cx="8035767" cy="4973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4.1 </a:t>
            </a:r>
            <a:r>
              <a:rPr lang="ko-KR" altLang="en-US" sz="2800" b="1" dirty="0" smtClean="0">
                <a:latin typeface="+mn-ea"/>
              </a:rPr>
              <a:t>조건에 </a:t>
            </a:r>
            <a:r>
              <a:rPr lang="ko-KR" altLang="en-US" sz="2800" b="1" dirty="0">
                <a:latin typeface="+mn-ea"/>
              </a:rPr>
              <a:t>따른 엑셀 데이터 정리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1179F-3899-4B15-ABE7-9732B77C2186}"/>
              </a:ext>
            </a:extLst>
          </p:cNvPr>
          <p:cNvSpPr txBox="1"/>
          <p:nvPr/>
        </p:nvSpPr>
        <p:spPr>
          <a:xfrm>
            <a:off x="8973653" y="971127"/>
            <a:ext cx="269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바탕화면에 </a:t>
            </a:r>
            <a:r>
              <a:rPr lang="en-US" altLang="ko-KR" sz="1200" dirty="0" smtClean="0"/>
              <a:t>BuyNow.xlsx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조건에 맞게 </a:t>
            </a:r>
            <a:r>
              <a:rPr lang="ko-KR" altLang="en-US" sz="1200" dirty="0" err="1" smtClean="0"/>
              <a:t>필터링</a:t>
            </a:r>
            <a:r>
              <a:rPr lang="ko-KR" altLang="en-US" sz="1200" dirty="0" smtClean="0"/>
              <a:t> 된 데이터 입력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812800" y="2773680"/>
            <a:ext cx="2529840" cy="2976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9698" y="2483803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594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440E0-A036-4CFC-AB87-D73FB521C9DF}"/>
              </a:ext>
            </a:extLst>
          </p:cNvPr>
          <p:cNvSpPr txBox="1"/>
          <p:nvPr/>
        </p:nvSpPr>
        <p:spPr>
          <a:xfrm>
            <a:off x="4860234" y="3105834"/>
            <a:ext cx="247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E.O.D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1627095-343B-449E-AACA-D895618E96EC}"/>
              </a:ext>
            </a:extLst>
          </p:cNvPr>
          <p:cNvGrpSpPr/>
          <p:nvPr/>
        </p:nvGrpSpPr>
        <p:grpSpPr>
          <a:xfrm>
            <a:off x="4294716" y="4950586"/>
            <a:ext cx="3602567" cy="880534"/>
            <a:chOff x="3898899" y="4823587"/>
            <a:chExt cx="3602567" cy="8805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87A2FB-E9C9-4D00-9FD1-EDFC4CCC85B8}"/>
                </a:ext>
              </a:extLst>
            </p:cNvPr>
            <p:cNvSpPr/>
            <p:nvPr/>
          </p:nvSpPr>
          <p:spPr>
            <a:xfrm>
              <a:off x="3898899" y="4823587"/>
              <a:ext cx="3602567" cy="863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Contact</a:t>
              </a:r>
            </a:p>
            <a:p>
              <a:pPr lvl="1"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dlwlsdn07@naver.com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" name="그래픽 9" descr="봉투">
              <a:extLst>
                <a:ext uri="{FF2B5EF4-FFF2-40B4-BE49-F238E27FC236}">
                  <a16:creationId xmlns:a16="http://schemas.microsoft.com/office/drawing/2014/main" id="{CF685FB4-3DBE-494A-8E45-D48F334CA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35862" y="5371629"/>
              <a:ext cx="332492" cy="332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64B1D-E939-4B23-BDC5-97792896CDB0}"/>
              </a:ext>
            </a:extLst>
          </p:cNvPr>
          <p:cNvSpPr txBox="1"/>
          <p:nvPr/>
        </p:nvSpPr>
        <p:spPr>
          <a:xfrm>
            <a:off x="2921015" y="2912121"/>
            <a:ext cx="63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아마존 최저가 검색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B5A4F4-564C-4C53-B32D-F82AC0C9B656}"/>
              </a:ext>
            </a:extLst>
          </p:cNvPr>
          <p:cNvCxnSpPr>
            <a:cxnSpLocks/>
          </p:cNvCxnSpPr>
          <p:nvPr/>
        </p:nvCxnSpPr>
        <p:spPr>
          <a:xfrm>
            <a:off x="2215386" y="3835451"/>
            <a:ext cx="7761228" cy="0"/>
          </a:xfrm>
          <a:prstGeom prst="straightConnector1">
            <a:avLst/>
          </a:prstGeom>
          <a:ln w="38100">
            <a:solidFill>
              <a:srgbClr val="26A65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업무명</a:t>
            </a:r>
            <a:endParaRPr lang="ko-KR" altLang="en-US" sz="28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450280" y="906011"/>
            <a:ext cx="11435894" cy="5277965"/>
            <a:chOff x="450280" y="906011"/>
            <a:chExt cx="11435894" cy="52779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79DC7A-8B7D-4164-9DC3-ACBFE817EEF7}"/>
                </a:ext>
              </a:extLst>
            </p:cNvPr>
            <p:cNvSpPr/>
            <p:nvPr/>
          </p:nvSpPr>
          <p:spPr>
            <a:xfrm>
              <a:off x="450280" y="915690"/>
              <a:ext cx="11402009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761F02E-1B55-4EE2-8459-0E2DA293FC5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0" y="1486141"/>
              <a:ext cx="11402009" cy="0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28B45E8-49D9-4883-A186-AABC6B782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524" y="915690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19C4965-2935-43D8-8BF8-41BBB51BB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524" y="1486141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0D94C1-0B06-44BA-BD4A-A0304BF07F41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0" y="2049601"/>
              <a:ext cx="11402009" cy="0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FDD6B53-A5BF-4958-8525-BE802132C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962" y="1479150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3B796CD-45CC-458F-80D5-575597F14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4580" y="1479150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24BFF36-851B-4C4B-808A-314B49F8A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524" y="2056592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8BE980-B202-4605-AB20-8470EE396351}"/>
                </a:ext>
              </a:extLst>
            </p:cNvPr>
            <p:cNvCxnSpPr>
              <a:cxnSpLocks/>
            </p:cNvCxnSpPr>
            <p:nvPr/>
          </p:nvCxnSpPr>
          <p:spPr>
            <a:xfrm>
              <a:off x="457357" y="2614458"/>
              <a:ext cx="11402009" cy="0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B62B8BC-D61A-4A1B-B609-34B27B34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524" y="2627043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8C9F7A4-E41D-4971-97A6-B2CDDAD506D7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0" y="3197494"/>
              <a:ext cx="11402009" cy="0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A576DA-D88B-4C6D-A42E-B362A56AB58A}"/>
                </a:ext>
              </a:extLst>
            </p:cNvPr>
            <p:cNvSpPr txBox="1"/>
            <p:nvPr/>
          </p:nvSpPr>
          <p:spPr>
            <a:xfrm>
              <a:off x="722109" y="1006571"/>
              <a:ext cx="1143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업무코드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E64349-54BE-4879-BC1B-709C00D47681}"/>
                </a:ext>
              </a:extLst>
            </p:cNvPr>
            <p:cNvSpPr txBox="1"/>
            <p:nvPr/>
          </p:nvSpPr>
          <p:spPr>
            <a:xfrm>
              <a:off x="2181096" y="1006571"/>
              <a:ext cx="3914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TakeMyMoney01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57091E-E7F0-45C8-A7E8-7F61324169A8}"/>
                </a:ext>
              </a:extLst>
            </p:cNvPr>
            <p:cNvSpPr txBox="1"/>
            <p:nvPr/>
          </p:nvSpPr>
          <p:spPr>
            <a:xfrm>
              <a:off x="716168" y="1570031"/>
              <a:ext cx="115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업무 주기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3BF8CD-5606-4C54-85A6-6AB6A20E67C0}"/>
                </a:ext>
              </a:extLst>
            </p:cNvPr>
            <p:cNvSpPr txBox="1"/>
            <p:nvPr/>
          </p:nvSpPr>
          <p:spPr>
            <a:xfrm>
              <a:off x="6473813" y="1577022"/>
              <a:ext cx="118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소요 시간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DC7B9A-E4AA-4ED7-A9BB-380994ED7B50}"/>
                </a:ext>
              </a:extLst>
            </p:cNvPr>
            <p:cNvSpPr txBox="1"/>
            <p:nvPr/>
          </p:nvSpPr>
          <p:spPr>
            <a:xfrm>
              <a:off x="608793" y="2131076"/>
              <a:ext cx="140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사용 시스템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BA6B4B-DCBC-4468-9A27-594692B0DA50}"/>
                </a:ext>
              </a:extLst>
            </p:cNvPr>
            <p:cNvSpPr txBox="1"/>
            <p:nvPr/>
          </p:nvSpPr>
          <p:spPr>
            <a:xfrm>
              <a:off x="2155448" y="2131153"/>
              <a:ext cx="929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Chrome, Excel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A6DB35-B736-41BC-A033-92B730B59221}"/>
                </a:ext>
              </a:extLst>
            </p:cNvPr>
            <p:cNvSpPr txBox="1"/>
            <p:nvPr/>
          </p:nvSpPr>
          <p:spPr>
            <a:xfrm>
              <a:off x="699499" y="2695932"/>
              <a:ext cx="140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산출물 명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243CAA4-A6CF-4477-B798-937566AAD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595" y="3187815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9492ACB-48FA-4ED6-B71C-2CCACE4F9D17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" y="3751274"/>
              <a:ext cx="1654030" cy="6992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5548FE-CD1E-4729-8CB6-6616B9EE2CC7}"/>
                </a:ext>
              </a:extLst>
            </p:cNvPr>
            <p:cNvSpPr txBox="1"/>
            <p:nvPr/>
          </p:nvSpPr>
          <p:spPr>
            <a:xfrm>
              <a:off x="608793" y="3291441"/>
              <a:ext cx="140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업무 순서</a:t>
              </a:r>
              <a:r>
                <a:rPr lang="en-US" altLang="ko-KR" b="1" dirty="0"/>
                <a:t>#1</a:t>
              </a:r>
              <a:endParaRPr lang="ko-KR" alt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CF74D6-1C02-4B29-8432-FD88170E31BE}"/>
                </a:ext>
              </a:extLst>
            </p:cNvPr>
            <p:cNvSpPr txBox="1"/>
            <p:nvPr/>
          </p:nvSpPr>
          <p:spPr>
            <a:xfrm>
              <a:off x="2155448" y="2717924"/>
              <a:ext cx="929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BuyNow.xlsx, </a:t>
              </a:r>
              <a:r>
                <a:rPr lang="ko-KR" altLang="en-US" dirty="0" smtClean="0"/>
                <a:t>환율</a:t>
              </a:r>
              <a:r>
                <a:rPr lang="en-US" altLang="ko-KR" dirty="0" smtClean="0"/>
                <a:t>.</a:t>
              </a:r>
              <a:r>
                <a:rPr lang="en-US" altLang="ko-KR" dirty="0" err="1" smtClean="0"/>
                <a:t>xlsx</a:t>
              </a:r>
              <a:r>
                <a:rPr lang="en-US" altLang="ko-KR" dirty="0" smtClean="0"/>
                <a:t>, data_test.xlsx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CF0EF6-4BAE-4E63-AF90-B9039C799F78}"/>
                </a:ext>
              </a:extLst>
            </p:cNvPr>
            <p:cNvSpPr txBox="1"/>
            <p:nvPr/>
          </p:nvSpPr>
          <p:spPr>
            <a:xfrm>
              <a:off x="2181096" y="1571199"/>
              <a:ext cx="3914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사용자 희망 시</a:t>
              </a:r>
              <a:endParaRPr lang="en-US" altLang="ko-KR" dirty="0" smtClean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4CEA05-82A9-445E-B93B-A666F0DCE7A4}"/>
                </a:ext>
              </a:extLst>
            </p:cNvPr>
            <p:cNvSpPr txBox="1"/>
            <p:nvPr/>
          </p:nvSpPr>
          <p:spPr>
            <a:xfrm>
              <a:off x="7937385" y="1571764"/>
              <a:ext cx="3914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1</a:t>
              </a:r>
              <a:r>
                <a:rPr lang="ko-KR" altLang="en-US" dirty="0" smtClean="0"/>
                <a:t>분 </a:t>
              </a:r>
              <a:r>
                <a:rPr lang="en-US" altLang="ko-KR" dirty="0" smtClean="0"/>
                <a:t>30</a:t>
              </a:r>
              <a:r>
                <a:rPr lang="ko-KR" altLang="en-US" dirty="0" smtClean="0"/>
                <a:t>초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A5ABF0-C5E7-4124-95EE-0F8D03B9F9B3}"/>
                </a:ext>
              </a:extLst>
            </p:cNvPr>
            <p:cNvSpPr/>
            <p:nvPr/>
          </p:nvSpPr>
          <p:spPr>
            <a:xfrm>
              <a:off x="732946" y="4009729"/>
              <a:ext cx="1946241" cy="514514"/>
            </a:xfrm>
            <a:prstGeom prst="rect">
              <a:avLst/>
            </a:prstGeom>
            <a:noFill/>
            <a:ln>
              <a:solidFill>
                <a:srgbClr val="26A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데이터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입력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48CC707-07D0-4E10-884A-4B6A8CDA8166}"/>
                </a:ext>
              </a:extLst>
            </p:cNvPr>
            <p:cNvSpPr/>
            <p:nvPr/>
          </p:nvSpPr>
          <p:spPr>
            <a:xfrm>
              <a:off x="3729215" y="4009729"/>
              <a:ext cx="1946241" cy="514514"/>
            </a:xfrm>
            <a:prstGeom prst="rect">
              <a:avLst/>
            </a:prstGeom>
            <a:noFill/>
            <a:ln>
              <a:solidFill>
                <a:srgbClr val="26A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환율 및 물품 검색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901BEF0-82E6-442B-9C10-2CA4FECA1290}"/>
                </a:ext>
              </a:extLst>
            </p:cNvPr>
            <p:cNvSpPr/>
            <p:nvPr/>
          </p:nvSpPr>
          <p:spPr>
            <a:xfrm>
              <a:off x="6729372" y="4009729"/>
              <a:ext cx="1946241" cy="514514"/>
            </a:xfrm>
            <a:prstGeom prst="rect">
              <a:avLst/>
            </a:prstGeom>
            <a:noFill/>
            <a:ln>
              <a:solidFill>
                <a:srgbClr val="26A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데이터 정리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F96505-D858-4BBD-B027-F0E2E37F5DC8}"/>
                </a:ext>
              </a:extLst>
            </p:cNvPr>
            <p:cNvSpPr/>
            <p:nvPr/>
          </p:nvSpPr>
          <p:spPr>
            <a:xfrm>
              <a:off x="9606413" y="4009729"/>
              <a:ext cx="1946241" cy="514514"/>
            </a:xfrm>
            <a:prstGeom prst="rect">
              <a:avLst/>
            </a:prstGeom>
            <a:noFill/>
            <a:ln>
              <a:solidFill>
                <a:srgbClr val="26A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엑셀 작성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B4C4F7-A8DD-43C1-9F94-7E0399ACFE22}"/>
                </a:ext>
              </a:extLst>
            </p:cNvPr>
            <p:cNvSpPr txBox="1"/>
            <p:nvPr/>
          </p:nvSpPr>
          <p:spPr>
            <a:xfrm>
              <a:off x="732946" y="4689446"/>
              <a:ext cx="20186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1.1 </a:t>
              </a:r>
              <a:r>
                <a:rPr lang="ko-KR" altLang="en-US" sz="1000" dirty="0" smtClean="0"/>
                <a:t>물품 </a:t>
              </a:r>
              <a:r>
                <a:rPr lang="ko-KR" altLang="en-US" sz="1000" dirty="0" err="1" smtClean="0"/>
                <a:t>영문명</a:t>
              </a:r>
              <a:r>
                <a:rPr lang="ko-KR" altLang="en-US" sz="1000" dirty="0" smtClean="0"/>
                <a:t> 입력</a:t>
              </a:r>
              <a:r>
                <a:rPr lang="en-US" altLang="ko-KR" sz="1000" dirty="0"/>
                <a:t/>
              </a:r>
              <a:br>
                <a:rPr lang="en-US" altLang="ko-KR" sz="1000" dirty="0"/>
              </a:br>
              <a:r>
                <a:rPr lang="en-US" altLang="ko-KR" sz="1000" dirty="0"/>
                <a:t>1.2 </a:t>
              </a:r>
              <a:r>
                <a:rPr lang="ko-KR" altLang="en-US" sz="1000" dirty="0" smtClean="0"/>
                <a:t>검색할 최저 및 최고가 입력</a:t>
              </a:r>
              <a:endParaRPr lang="ko-KR" altLang="en-US" sz="10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2F03E0D-7A4E-40EC-A629-34534520E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962" y="906011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D21ABA7-6176-47F3-8B9F-0D699DA89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3461" y="928366"/>
              <a:ext cx="0" cy="570451"/>
            </a:xfrm>
            <a:prstGeom prst="line">
              <a:avLst/>
            </a:prstGeom>
            <a:ln w="12700">
              <a:solidFill>
                <a:srgbClr val="26A6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162971-E162-4D87-9ABA-C6AE457E4734}"/>
                </a:ext>
              </a:extLst>
            </p:cNvPr>
            <p:cNvSpPr txBox="1"/>
            <p:nvPr/>
          </p:nvSpPr>
          <p:spPr>
            <a:xfrm>
              <a:off x="6615433" y="992710"/>
              <a:ext cx="9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업무명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B3629F-3858-420B-966D-E15B3D45C546}"/>
                </a:ext>
              </a:extLst>
            </p:cNvPr>
            <p:cNvSpPr txBox="1"/>
            <p:nvPr/>
          </p:nvSpPr>
          <p:spPr>
            <a:xfrm>
              <a:off x="7971272" y="992710"/>
              <a:ext cx="3914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아마존 최저가 검색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C4DF3A-DC3C-4BAB-BC8D-7C6200133FB2}"/>
                </a:ext>
              </a:extLst>
            </p:cNvPr>
            <p:cNvSpPr txBox="1"/>
            <p:nvPr/>
          </p:nvSpPr>
          <p:spPr>
            <a:xfrm>
              <a:off x="3729215" y="4669913"/>
              <a:ext cx="2366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2.1 </a:t>
              </a:r>
              <a:r>
                <a:rPr lang="ko-KR" altLang="en-US" sz="1000" dirty="0" smtClean="0"/>
                <a:t>환율 검색</a:t>
              </a:r>
              <a:r>
                <a:rPr lang="en-US" altLang="ko-KR" sz="1000" dirty="0"/>
                <a:t/>
              </a:r>
              <a:br>
                <a:rPr lang="en-US" altLang="ko-KR" sz="1000" dirty="0"/>
              </a:br>
              <a:r>
                <a:rPr lang="en-US" altLang="ko-KR" sz="1000" dirty="0"/>
                <a:t>2.2 </a:t>
              </a:r>
              <a:r>
                <a:rPr lang="ko-KR" altLang="en-US" sz="1000" dirty="0" smtClean="0"/>
                <a:t>각 나라별 물품 검색 및 데이터 추출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B4C4F7-A8DD-43C1-9F94-7E0399ACFE22}"/>
                </a:ext>
              </a:extLst>
            </p:cNvPr>
            <p:cNvSpPr txBox="1"/>
            <p:nvPr/>
          </p:nvSpPr>
          <p:spPr>
            <a:xfrm>
              <a:off x="6693170" y="4689446"/>
              <a:ext cx="2018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 dirty="0" smtClean="0"/>
                <a:t>.1 </a:t>
              </a:r>
              <a:r>
                <a:rPr lang="ko-KR" altLang="en-US" sz="1000" dirty="0"/>
                <a:t>전체 </a:t>
              </a:r>
              <a:r>
                <a:rPr lang="ko-KR" altLang="en-US" sz="1000" dirty="0" smtClean="0"/>
                <a:t>데이터 정리</a:t>
              </a:r>
              <a:endParaRPr lang="en-US" altLang="ko-KR" sz="1000" dirty="0" smtClean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B4C4F7-A8DD-43C1-9F94-7E0399ACFE22}"/>
                </a:ext>
              </a:extLst>
            </p:cNvPr>
            <p:cNvSpPr txBox="1"/>
            <p:nvPr/>
          </p:nvSpPr>
          <p:spPr>
            <a:xfrm>
              <a:off x="9570211" y="4689446"/>
              <a:ext cx="2018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.1 </a:t>
              </a:r>
              <a:r>
                <a:rPr lang="ko-KR" altLang="en-US" sz="1000" dirty="0" smtClean="0"/>
                <a:t>조건에 따른 엑셀 데이터 정리</a:t>
              </a:r>
              <a:endParaRPr lang="en-US" altLang="ko-KR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1518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1A4AFB-21CD-41C2-90B3-9AAD5FF65DFB}"/>
              </a:ext>
            </a:extLst>
          </p:cNvPr>
          <p:cNvSpPr/>
          <p:nvPr/>
        </p:nvSpPr>
        <p:spPr>
          <a:xfrm>
            <a:off x="466725" y="885039"/>
            <a:ext cx="11325224" cy="5268286"/>
          </a:xfrm>
          <a:prstGeom prst="rect">
            <a:avLst/>
          </a:prstGeom>
          <a:ln>
            <a:solidFill>
              <a:srgbClr val="26A65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순서도</a:t>
            </a:r>
            <a:endParaRPr lang="ko-KR" altLang="en-US" sz="2800" b="1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3BF82D8F-D227-4F86-8ED8-809325AD6957}"/>
              </a:ext>
            </a:extLst>
          </p:cNvPr>
          <p:cNvSpPr/>
          <p:nvPr/>
        </p:nvSpPr>
        <p:spPr>
          <a:xfrm>
            <a:off x="3034205" y="1274505"/>
            <a:ext cx="1409350" cy="33789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E6133A10-B97A-4DA8-943B-8ACC5C862FC6}"/>
              </a:ext>
            </a:extLst>
          </p:cNvPr>
          <p:cNvSpPr/>
          <p:nvPr/>
        </p:nvSpPr>
        <p:spPr>
          <a:xfrm>
            <a:off x="7505350" y="4686576"/>
            <a:ext cx="1409350" cy="43368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3034205" y="1928991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영어로 물품명 입력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>
            <a:stCxn id="5" idx="2"/>
          </p:cNvCxnSpPr>
          <p:nvPr/>
        </p:nvCxnSpPr>
        <p:spPr>
          <a:xfrm>
            <a:off x="3738880" y="2373607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3034205" y="2845726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물품 최저가 입력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3034205" y="3762461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물품 최고가 입력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/>
          <p:nvPr/>
        </p:nvCxnSpPr>
        <p:spPr>
          <a:xfrm>
            <a:off x="3738880" y="3290342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3034205" y="4679196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환율 조회 및 추출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/>
          <p:nvPr/>
        </p:nvCxnSpPr>
        <p:spPr>
          <a:xfrm>
            <a:off x="3738880" y="4207077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5391325" y="1928991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사이트마다 물품명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/>
          <p:nvPr/>
        </p:nvCxnSpPr>
        <p:spPr>
          <a:xfrm>
            <a:off x="6096000" y="2373607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5391325" y="2845726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물품 가격 추출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>
            <a:stCxn id="30" idx="2"/>
          </p:cNvCxnSpPr>
          <p:nvPr/>
        </p:nvCxnSpPr>
        <p:spPr>
          <a:xfrm>
            <a:off x="6096000" y="3290342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5391325" y="3762461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추출한 데이터를 엑셀에 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>
            <a:stCxn id="32" idx="2"/>
          </p:cNvCxnSpPr>
          <p:nvPr/>
        </p:nvCxnSpPr>
        <p:spPr>
          <a:xfrm>
            <a:off x="6096000" y="4207077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5391325" y="4675642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환율 및 가격 계산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/>
          <p:nvPr/>
        </p:nvCxnSpPr>
        <p:spPr>
          <a:xfrm>
            <a:off x="8210025" y="3290341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7505350" y="1928991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계산된 가격 을 오름차순으로 정리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>
            <a:stCxn id="36" idx="2"/>
          </p:cNvCxnSpPr>
          <p:nvPr/>
        </p:nvCxnSpPr>
        <p:spPr>
          <a:xfrm>
            <a:off x="8210025" y="2373607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7505350" y="2845726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최저가 및 최고가 데이터 </a:t>
            </a:r>
            <a:r>
              <a:rPr lang="ko-KR" altLang="en-US" sz="1000" dirty="0" err="1" smtClean="0">
                <a:solidFill>
                  <a:sysClr val="windowText" lastClr="000000"/>
                </a:solidFill>
              </a:rPr>
              <a:t>필터링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584D139F-6ED9-40ED-8270-7E23BB420684}"/>
              </a:ext>
            </a:extLst>
          </p:cNvPr>
          <p:cNvSpPr/>
          <p:nvPr/>
        </p:nvSpPr>
        <p:spPr>
          <a:xfrm>
            <a:off x="7505350" y="3763753"/>
            <a:ext cx="1409350" cy="444616"/>
          </a:xfrm>
          <a:prstGeom prst="flowChartProcess">
            <a:avLst/>
          </a:prstGeom>
          <a:noFill/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</a:rPr>
              <a:t>필터링된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 데이터를 엑셀에 저장 후 열기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9960ABF-3DFC-4593-AC5D-9059FFBEFE7F}"/>
              </a:ext>
            </a:extLst>
          </p:cNvPr>
          <p:cNvCxnSpPr>
            <a:stCxn id="39" idx="2"/>
          </p:cNvCxnSpPr>
          <p:nvPr/>
        </p:nvCxnSpPr>
        <p:spPr>
          <a:xfrm>
            <a:off x="8210025" y="4208369"/>
            <a:ext cx="0" cy="472119"/>
          </a:xfrm>
          <a:prstGeom prst="straightConnector1">
            <a:avLst/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4" idx="2"/>
            <a:endCxn id="36" idx="0"/>
          </p:cNvCxnSpPr>
          <p:nvPr/>
        </p:nvCxnSpPr>
        <p:spPr>
          <a:xfrm rot="5400000" flipH="1" flipV="1">
            <a:off x="5557378" y="2467612"/>
            <a:ext cx="3191267" cy="2114025"/>
          </a:xfrm>
          <a:prstGeom prst="bentConnector5">
            <a:avLst>
              <a:gd name="adj1" fmla="val -7163"/>
              <a:gd name="adj2" fmla="val 50000"/>
              <a:gd name="adj3" fmla="val 107163"/>
            </a:avLst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4" idx="2"/>
            <a:endCxn id="27" idx="0"/>
          </p:cNvCxnSpPr>
          <p:nvPr/>
        </p:nvCxnSpPr>
        <p:spPr>
          <a:xfrm rot="5400000" flipH="1" flipV="1">
            <a:off x="3320029" y="2347842"/>
            <a:ext cx="3194821" cy="2357120"/>
          </a:xfrm>
          <a:prstGeom prst="bentConnector5">
            <a:avLst>
              <a:gd name="adj1" fmla="val -7155"/>
              <a:gd name="adj2" fmla="val 50000"/>
              <a:gd name="adj3" fmla="val 107155"/>
            </a:avLst>
          </a:prstGeom>
          <a:ln>
            <a:solidFill>
              <a:srgbClr val="26A65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1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템플릿 형태</a:t>
            </a:r>
            <a:endParaRPr lang="ko-KR" altLang="en-US" sz="28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79DC7A-8B7D-4164-9DC3-ACBFE817EEF7}"/>
              </a:ext>
            </a:extLst>
          </p:cNvPr>
          <p:cNvSpPr/>
          <p:nvPr/>
        </p:nvSpPr>
        <p:spPr>
          <a:xfrm>
            <a:off x="466725" y="906011"/>
            <a:ext cx="11325224" cy="5268286"/>
          </a:xfrm>
          <a:prstGeom prst="rect">
            <a:avLst/>
          </a:prstGeom>
          <a:ln>
            <a:solidFill>
              <a:srgbClr val="26A65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9" y="1027846"/>
            <a:ext cx="11157439" cy="49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6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1.1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smtClean="0">
                <a:latin typeface="+mn-ea"/>
              </a:rPr>
              <a:t>물품 </a:t>
            </a:r>
            <a:r>
              <a:rPr lang="ko-KR" altLang="en-US" sz="2800" b="1" dirty="0" err="1" smtClean="0">
                <a:latin typeface="+mn-ea"/>
              </a:rPr>
              <a:t>영문명</a:t>
            </a:r>
            <a:r>
              <a:rPr lang="ko-KR" altLang="en-US" sz="2800" b="1" dirty="0" smtClean="0">
                <a:latin typeface="+mn-ea"/>
              </a:rPr>
              <a:t> 입력 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A45CE8-D624-496E-865E-BCD71E247C5B}"/>
              </a:ext>
            </a:extLst>
          </p:cNvPr>
          <p:cNvGrpSpPr/>
          <p:nvPr/>
        </p:nvGrpSpPr>
        <p:grpSpPr>
          <a:xfrm>
            <a:off x="466725" y="906010"/>
            <a:ext cx="11325224" cy="5268287"/>
            <a:chOff x="466725" y="906010"/>
            <a:chExt cx="11325224" cy="52682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1A4AFB-21CD-41C2-90B3-9AAD5FF65DFB}"/>
                </a:ext>
              </a:extLst>
            </p:cNvPr>
            <p:cNvSpPr/>
            <p:nvPr/>
          </p:nvSpPr>
          <p:spPr>
            <a:xfrm>
              <a:off x="466725" y="906011"/>
              <a:ext cx="8341715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AA5FDA-7D1B-488E-A801-D265BA510C9E}"/>
                </a:ext>
              </a:extLst>
            </p:cNvPr>
            <p:cNvSpPr/>
            <p:nvPr/>
          </p:nvSpPr>
          <p:spPr>
            <a:xfrm>
              <a:off x="8942664" y="906010"/>
              <a:ext cx="2849285" cy="3405929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883CAE-9380-4432-80CB-3274E89DAC17}"/>
                </a:ext>
              </a:extLst>
            </p:cNvPr>
            <p:cNvSpPr/>
            <p:nvPr/>
          </p:nvSpPr>
          <p:spPr>
            <a:xfrm>
              <a:off x="8942664" y="4479721"/>
              <a:ext cx="2849285" cy="1691457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01179F-3899-4B15-ABE7-9732B77C2186}"/>
              </a:ext>
            </a:extLst>
          </p:cNvPr>
          <p:cNvSpPr txBox="1"/>
          <p:nvPr/>
        </p:nvSpPr>
        <p:spPr>
          <a:xfrm>
            <a:off x="8942664" y="974657"/>
            <a:ext cx="269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smtClean="0"/>
              <a:t>검색할 물품의 </a:t>
            </a:r>
            <a:r>
              <a:rPr lang="ko-KR" altLang="en-US" sz="1200" dirty="0" err="1" smtClean="0"/>
              <a:t>영문명</a:t>
            </a:r>
            <a:r>
              <a:rPr lang="ko-KR" altLang="en-US" sz="1200" dirty="0" smtClean="0"/>
              <a:t> 입력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smtClean="0"/>
              <a:t>확인버튼 클릭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40" y="2574428"/>
            <a:ext cx="3276884" cy="17375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80080" y="3383280"/>
            <a:ext cx="289560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4708" y="3255674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46880" y="3795924"/>
            <a:ext cx="762000" cy="30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85128" y="3735570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9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A45CE8-D624-496E-865E-BCD71E247C5B}"/>
              </a:ext>
            </a:extLst>
          </p:cNvPr>
          <p:cNvGrpSpPr/>
          <p:nvPr/>
        </p:nvGrpSpPr>
        <p:grpSpPr>
          <a:xfrm>
            <a:off x="466725" y="906010"/>
            <a:ext cx="11325224" cy="5268287"/>
            <a:chOff x="466725" y="906010"/>
            <a:chExt cx="11325224" cy="52682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1A4AFB-21CD-41C2-90B3-9AAD5FF65DFB}"/>
                </a:ext>
              </a:extLst>
            </p:cNvPr>
            <p:cNvSpPr/>
            <p:nvPr/>
          </p:nvSpPr>
          <p:spPr>
            <a:xfrm>
              <a:off x="466725" y="906011"/>
              <a:ext cx="8341715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AA5FDA-7D1B-488E-A801-D265BA510C9E}"/>
                </a:ext>
              </a:extLst>
            </p:cNvPr>
            <p:cNvSpPr/>
            <p:nvPr/>
          </p:nvSpPr>
          <p:spPr>
            <a:xfrm>
              <a:off x="8942664" y="906010"/>
              <a:ext cx="2849285" cy="3405929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883CAE-9380-4432-80CB-3274E89DAC17}"/>
                </a:ext>
              </a:extLst>
            </p:cNvPr>
            <p:cNvSpPr/>
            <p:nvPr/>
          </p:nvSpPr>
          <p:spPr>
            <a:xfrm>
              <a:off x="8942664" y="4479721"/>
              <a:ext cx="2849285" cy="1691457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48" y="2444877"/>
            <a:ext cx="3269263" cy="1867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1.2</a:t>
            </a:r>
            <a:r>
              <a:rPr lang="ko-KR" altLang="en-US" sz="2800" b="1" dirty="0" smtClean="0">
                <a:latin typeface="+mn-ea"/>
              </a:rPr>
              <a:t> 검색할 물품의 최저 및 최고 가격 입력 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1179F-3899-4B15-ABE7-9732B77C2186}"/>
              </a:ext>
            </a:extLst>
          </p:cNvPr>
          <p:cNvSpPr txBox="1"/>
          <p:nvPr/>
        </p:nvSpPr>
        <p:spPr>
          <a:xfrm>
            <a:off x="8973653" y="974657"/>
            <a:ext cx="269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smtClean="0"/>
              <a:t>필터링할 최저 가격 입력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smtClean="0"/>
              <a:t>확인버튼 클릭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180080" y="3383280"/>
            <a:ext cx="289560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4708" y="3255674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46880" y="3795924"/>
            <a:ext cx="762000" cy="30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85128" y="3735570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1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A45CE8-D624-496E-865E-BCD71E247C5B}"/>
              </a:ext>
            </a:extLst>
          </p:cNvPr>
          <p:cNvGrpSpPr/>
          <p:nvPr/>
        </p:nvGrpSpPr>
        <p:grpSpPr>
          <a:xfrm>
            <a:off x="466725" y="906010"/>
            <a:ext cx="11325224" cy="5268287"/>
            <a:chOff x="466725" y="906010"/>
            <a:chExt cx="11325224" cy="52682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1A4AFB-21CD-41C2-90B3-9AAD5FF65DFB}"/>
                </a:ext>
              </a:extLst>
            </p:cNvPr>
            <p:cNvSpPr/>
            <p:nvPr/>
          </p:nvSpPr>
          <p:spPr>
            <a:xfrm>
              <a:off x="466725" y="906011"/>
              <a:ext cx="8341715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AA5FDA-7D1B-488E-A801-D265BA510C9E}"/>
                </a:ext>
              </a:extLst>
            </p:cNvPr>
            <p:cNvSpPr/>
            <p:nvPr/>
          </p:nvSpPr>
          <p:spPr>
            <a:xfrm>
              <a:off x="8942664" y="906010"/>
              <a:ext cx="2849285" cy="3405929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883CAE-9380-4432-80CB-3274E89DAC17}"/>
                </a:ext>
              </a:extLst>
            </p:cNvPr>
            <p:cNvSpPr/>
            <p:nvPr/>
          </p:nvSpPr>
          <p:spPr>
            <a:xfrm>
              <a:off x="8942664" y="4479721"/>
              <a:ext cx="2849285" cy="1691457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31" y="2419476"/>
            <a:ext cx="3337849" cy="18823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5656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1.2</a:t>
            </a:r>
            <a:r>
              <a:rPr lang="ko-KR" altLang="en-US" sz="2800" b="1" dirty="0">
                <a:latin typeface="+mn-ea"/>
              </a:rPr>
              <a:t> 검색할 물품의 최저 및 최고 가격 입력 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1179F-3899-4B15-ABE7-9732B77C2186}"/>
              </a:ext>
            </a:extLst>
          </p:cNvPr>
          <p:cNvSpPr txBox="1"/>
          <p:nvPr/>
        </p:nvSpPr>
        <p:spPr>
          <a:xfrm>
            <a:off x="8973653" y="937592"/>
            <a:ext cx="269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smtClean="0"/>
              <a:t>필터링할 최고 가격 입력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smtClean="0"/>
              <a:t>확인버튼 클릭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180080" y="3383280"/>
            <a:ext cx="289560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4708" y="3255674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46880" y="3795924"/>
            <a:ext cx="762000" cy="30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85128" y="3735570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EF3B8B-45AA-4D85-ACEE-CE1D3F680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34790"/>
          <a:stretch/>
        </p:blipFill>
        <p:spPr>
          <a:xfrm>
            <a:off x="11231036" y="6463334"/>
            <a:ext cx="875592" cy="295275"/>
          </a:xfrm>
          <a:prstGeom prst="rect">
            <a:avLst/>
          </a:pr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CE3F1-F7D3-49B4-A5B8-0DB50D5F1500}"/>
              </a:ext>
            </a:extLst>
          </p:cNvPr>
          <p:cNvSpPr/>
          <p:nvPr/>
        </p:nvSpPr>
        <p:spPr>
          <a:xfrm>
            <a:off x="0" y="6758609"/>
            <a:ext cx="12192000" cy="99391"/>
          </a:xfrm>
          <a:prstGeom prst="rect">
            <a:avLst/>
          </a:prstGeom>
          <a:solidFill>
            <a:srgbClr val="26A656"/>
          </a:solidFill>
          <a:ln>
            <a:solidFill>
              <a:srgbClr val="26A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79D8-573D-437A-A58C-9F1CED041B19}"/>
              </a:ext>
            </a:extLst>
          </p:cNvPr>
          <p:cNvCxnSpPr/>
          <p:nvPr/>
        </p:nvCxnSpPr>
        <p:spPr>
          <a:xfrm>
            <a:off x="466725" y="838200"/>
            <a:ext cx="1132522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8C4C96-CB27-4DE5-81D9-B27C7B48049F}"/>
              </a:ext>
            </a:extLst>
          </p:cNvPr>
          <p:cNvSpPr txBox="1"/>
          <p:nvPr/>
        </p:nvSpPr>
        <p:spPr>
          <a:xfrm>
            <a:off x="466725" y="215589"/>
            <a:ext cx="1132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2.1</a:t>
            </a:r>
            <a:r>
              <a:rPr lang="ko-KR" altLang="en-US" sz="2800" b="1" dirty="0" smtClean="0">
                <a:latin typeface="+mn-ea"/>
              </a:rPr>
              <a:t> 환율 검색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A45CE8-D624-496E-865E-BCD71E247C5B}"/>
              </a:ext>
            </a:extLst>
          </p:cNvPr>
          <p:cNvGrpSpPr/>
          <p:nvPr/>
        </p:nvGrpSpPr>
        <p:grpSpPr>
          <a:xfrm>
            <a:off x="466725" y="906010"/>
            <a:ext cx="11325224" cy="5268287"/>
            <a:chOff x="466725" y="906010"/>
            <a:chExt cx="11325224" cy="52682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1A4AFB-21CD-41C2-90B3-9AAD5FF65DFB}"/>
                </a:ext>
              </a:extLst>
            </p:cNvPr>
            <p:cNvSpPr/>
            <p:nvPr/>
          </p:nvSpPr>
          <p:spPr>
            <a:xfrm>
              <a:off x="466725" y="906011"/>
              <a:ext cx="8341715" cy="5268286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AA5FDA-7D1B-488E-A801-D265BA510C9E}"/>
                </a:ext>
              </a:extLst>
            </p:cNvPr>
            <p:cNvSpPr/>
            <p:nvPr/>
          </p:nvSpPr>
          <p:spPr>
            <a:xfrm>
              <a:off x="8942664" y="906010"/>
              <a:ext cx="2849285" cy="3405929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883CAE-9380-4432-80CB-3274E89DAC17}"/>
                </a:ext>
              </a:extLst>
            </p:cNvPr>
            <p:cNvSpPr/>
            <p:nvPr/>
          </p:nvSpPr>
          <p:spPr>
            <a:xfrm>
              <a:off x="8942664" y="4479721"/>
              <a:ext cx="2849285" cy="1691457"/>
            </a:xfrm>
            <a:prstGeom prst="rect">
              <a:avLst/>
            </a:prstGeom>
            <a:ln>
              <a:solidFill>
                <a:srgbClr val="26A65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01179F-3899-4B15-ABE7-9732B77C2186}"/>
              </a:ext>
            </a:extLst>
          </p:cNvPr>
          <p:cNvSpPr txBox="1"/>
          <p:nvPr/>
        </p:nvSpPr>
        <p:spPr>
          <a:xfrm>
            <a:off x="8942663" y="937592"/>
            <a:ext cx="284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사이트 접속</a:t>
            </a:r>
            <a:endParaRPr lang="en-US" altLang="ko-KR" sz="1200" dirty="0" smtClean="0"/>
          </a:p>
          <a:p>
            <a:r>
              <a:rPr lang="en-US" altLang="ko-KR" sz="1200" dirty="0"/>
              <a:t>https://finance.naver.com/marketindex/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</a:t>
            </a:r>
            <a:r>
              <a:rPr lang="en-US" altLang="ko-KR" sz="1200" dirty="0" smtClean="0"/>
              <a:t>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환율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 추출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3"/>
          <a:stretch/>
        </p:blipFill>
        <p:spPr>
          <a:xfrm>
            <a:off x="761542" y="1034084"/>
            <a:ext cx="7843960" cy="49399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7120" y="3017520"/>
            <a:ext cx="4450080" cy="295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62480" y="2733040"/>
            <a:ext cx="29464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054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303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하이미디어 IT융합인재개발원</dc:title>
  <dc:creator>Y</dc:creator>
  <cp:lastModifiedBy>user</cp:lastModifiedBy>
  <cp:revision>388</cp:revision>
  <dcterms:created xsi:type="dcterms:W3CDTF">2021-08-10T09:39:06Z</dcterms:created>
  <dcterms:modified xsi:type="dcterms:W3CDTF">2022-09-07T06:08:57Z</dcterms:modified>
</cp:coreProperties>
</file>