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2" r:id="rId4"/>
    <p:sldId id="263" r:id="rId5"/>
    <p:sldId id="273" r:id="rId6"/>
    <p:sldId id="271" r:id="rId7"/>
    <p:sldId id="270" r:id="rId8"/>
    <p:sldId id="274" r:id="rId9"/>
    <p:sldId id="272" r:id="rId10"/>
    <p:sldId id="275" r:id="rId11"/>
    <p:sldId id="283" r:id="rId12"/>
    <p:sldId id="284" r:id="rId13"/>
    <p:sldId id="276" r:id="rId14"/>
    <p:sldId id="277" r:id="rId15"/>
    <p:sldId id="279" r:id="rId16"/>
    <p:sldId id="285" r:id="rId17"/>
    <p:sldId id="278" r:id="rId18"/>
    <p:sldId id="280" r:id="rId19"/>
    <p:sldId id="282" r:id="rId20"/>
    <p:sldId id="286" r:id="rId21"/>
    <p:sldId id="281" r:id="rId22"/>
    <p:sldId id="287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45" autoAdjust="0"/>
  </p:normalViewPr>
  <p:slideViewPr>
    <p:cSldViewPr snapToGrid="0">
      <p:cViewPr varScale="1">
        <p:scale>
          <a:sx n="85" d="100"/>
          <a:sy n="85" d="100"/>
        </p:scale>
        <p:origin x="7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CABD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68369" y="1192307"/>
            <a:ext cx="6251831" cy="1080994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PIC TIME</a:t>
            </a:r>
          </a:p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68369" y="2438401"/>
            <a:ext cx="6251831" cy="256540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106241" y="2080419"/>
            <a:ext cx="144291" cy="575320"/>
            <a:chOff x="566241" y="1064419"/>
            <a:chExt cx="144291" cy="57532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925028" y="2080419"/>
            <a:ext cx="144291" cy="575320"/>
            <a:chOff x="11566628" y="1028229"/>
            <a:chExt cx="144291" cy="57532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7852362" y="5305769"/>
            <a:ext cx="1367838" cy="35992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7625818" y="2905189"/>
            <a:ext cx="628118" cy="628118"/>
            <a:chOff x="8846116" y="4168827"/>
            <a:chExt cx="1083168" cy="1083168"/>
          </a:xfrm>
        </p:grpSpPr>
        <p:sp>
          <p:nvSpPr>
            <p:cNvPr id="38" name="타원 37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46" name="직사각형 45"/>
          <p:cNvSpPr/>
          <p:nvPr/>
        </p:nvSpPr>
        <p:spPr>
          <a:xfrm>
            <a:off x="6239115" y="3653582"/>
            <a:ext cx="1035934" cy="152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백정훈</a:t>
            </a:r>
            <a:endParaRPr lang="en-US" altLang="ko-KR" sz="1200" b="1" dirty="0">
              <a:solidFill>
                <a:srgbClr val="4B454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자료조사</a:t>
            </a:r>
            <a:r>
              <a:rPr lang="en-US" altLang="ko-KR" sz="1000" dirty="0">
                <a:solidFill>
                  <a:srgbClr val="4B4541"/>
                </a:solidFill>
              </a:rPr>
              <a:t>, </a:t>
            </a:r>
            <a:r>
              <a:rPr lang="ko-KR" altLang="en-US" sz="1000" dirty="0">
                <a:solidFill>
                  <a:srgbClr val="4B4541"/>
                </a:solidFill>
              </a:rPr>
              <a:t>프레젠테이션</a:t>
            </a:r>
            <a:r>
              <a:rPr lang="en-US" altLang="ko-KR" sz="1000" dirty="0">
                <a:solidFill>
                  <a:srgbClr val="4B4541"/>
                </a:solidFill>
              </a:rPr>
              <a:t>, CNN </a:t>
            </a:r>
            <a:r>
              <a:rPr lang="ko-KR" altLang="en-US" sz="1000" dirty="0">
                <a:solidFill>
                  <a:srgbClr val="4B4541"/>
                </a:solidFill>
              </a:rPr>
              <a:t>신경망 알고리즘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rgbClr val="4B454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66727" y="3677172"/>
            <a:ext cx="1211107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김승혁</a:t>
            </a:r>
            <a:endParaRPr lang="en-US" altLang="ko-KR" sz="1200" b="1" dirty="0">
              <a:solidFill>
                <a:srgbClr val="4B454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자료조사</a:t>
            </a:r>
            <a:r>
              <a:rPr lang="en-US" altLang="ko-KR" sz="900" dirty="0">
                <a:solidFill>
                  <a:srgbClr val="4B4541"/>
                </a:solidFill>
              </a:rPr>
              <a:t>, </a:t>
            </a: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CNN </a:t>
            </a:r>
            <a:r>
              <a:rPr lang="ko-KR" altLang="en-US" sz="900" dirty="0">
                <a:solidFill>
                  <a:srgbClr val="4B4541"/>
                </a:solidFill>
              </a:rPr>
              <a:t>신경망과 </a:t>
            </a:r>
            <a:r>
              <a:rPr lang="ko-KR" altLang="en-US" sz="900" dirty="0" err="1">
                <a:solidFill>
                  <a:srgbClr val="4B4541"/>
                </a:solidFill>
              </a:rPr>
              <a:t>결정트리</a:t>
            </a:r>
            <a:r>
              <a:rPr lang="ko-KR" altLang="en-US" sz="900" dirty="0">
                <a:solidFill>
                  <a:srgbClr val="4B4541"/>
                </a:solidFill>
              </a:rPr>
              <a:t> 알고리즘 보조</a:t>
            </a:r>
            <a:r>
              <a:rPr lang="en-US" altLang="ko-KR" sz="900" dirty="0">
                <a:solidFill>
                  <a:srgbClr val="4B4541"/>
                </a:solidFill>
              </a:rPr>
              <a:t>, PPT </a:t>
            </a:r>
            <a:r>
              <a:rPr lang="ko-KR" altLang="en-US" sz="900" dirty="0">
                <a:solidFill>
                  <a:srgbClr val="4B4541"/>
                </a:solidFill>
              </a:rPr>
              <a:t>디자인</a:t>
            </a:r>
            <a:r>
              <a:rPr lang="en-US" altLang="ko-KR" sz="900" dirty="0">
                <a:solidFill>
                  <a:srgbClr val="4B4541"/>
                </a:solidFill>
              </a:rPr>
              <a:t> </a:t>
            </a:r>
            <a:endParaRPr lang="en-US" altLang="ko-KR" sz="1200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84868" y="3677432"/>
            <a:ext cx="1084498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김성호</a:t>
            </a:r>
            <a:endParaRPr lang="en-US" altLang="ko-KR" sz="1200" b="1" dirty="0">
              <a:solidFill>
                <a:srgbClr val="4B454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자료조사</a:t>
            </a:r>
            <a:r>
              <a:rPr lang="en-US" altLang="ko-KR" sz="900" dirty="0">
                <a:solidFill>
                  <a:srgbClr val="4B4541"/>
                </a:solidFill>
              </a:rPr>
              <a:t>, </a:t>
            </a:r>
            <a:r>
              <a:rPr lang="ko-KR" altLang="en-US" sz="900" dirty="0">
                <a:solidFill>
                  <a:srgbClr val="4B4541"/>
                </a:solidFill>
              </a:rPr>
              <a:t>데이터 </a:t>
            </a:r>
            <a:r>
              <a:rPr lang="ko-KR" altLang="en-US" sz="900" dirty="0" err="1">
                <a:solidFill>
                  <a:srgbClr val="4B4541"/>
                </a:solidFill>
              </a:rPr>
              <a:t>크롤링</a:t>
            </a:r>
            <a:r>
              <a:rPr lang="en-US" altLang="ko-KR" sz="900" dirty="0">
                <a:solidFill>
                  <a:srgbClr val="4B4541"/>
                </a:solidFill>
              </a:rPr>
              <a:t>, </a:t>
            </a: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</a:t>
            </a:r>
            <a:r>
              <a:rPr lang="ko-KR" altLang="en-US" sz="900" dirty="0" err="1">
                <a:solidFill>
                  <a:srgbClr val="4B4541"/>
                </a:solidFill>
              </a:rPr>
              <a:t>결정트리</a:t>
            </a:r>
            <a:r>
              <a:rPr lang="ko-KR" altLang="en-US" sz="900" dirty="0">
                <a:solidFill>
                  <a:srgbClr val="4B4541"/>
                </a:solidFill>
              </a:rPr>
              <a:t> 알고리즘 학습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87272" y="3661569"/>
            <a:ext cx="157138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이진우</a:t>
            </a:r>
            <a:endParaRPr lang="en-US" altLang="ko-KR" sz="1200" dirty="0">
              <a:solidFill>
                <a:srgbClr val="4B454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팀장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자료조사</a:t>
            </a:r>
            <a:r>
              <a:rPr lang="en-US" altLang="ko-KR" sz="900" dirty="0">
                <a:solidFill>
                  <a:srgbClr val="4B4541"/>
                </a:solidFill>
              </a:rPr>
              <a:t>, PPT </a:t>
            </a:r>
            <a:r>
              <a:rPr lang="ko-KR" altLang="en-US" sz="900" dirty="0">
                <a:solidFill>
                  <a:srgbClr val="4B4541"/>
                </a:solidFill>
              </a:rPr>
              <a:t>디자인</a:t>
            </a:r>
            <a:r>
              <a:rPr lang="en-US" altLang="ko-KR" sz="900" dirty="0">
                <a:solidFill>
                  <a:srgbClr val="4B4541"/>
                </a:solidFill>
              </a:rPr>
              <a:t>, </a:t>
            </a:r>
            <a:r>
              <a:rPr lang="ko-KR" altLang="en-US" sz="900" dirty="0">
                <a:solidFill>
                  <a:srgbClr val="4B4541"/>
                </a:solidFill>
              </a:rPr>
              <a:t>데이터 </a:t>
            </a:r>
            <a:r>
              <a:rPr lang="ko-KR" altLang="en-US" sz="900" dirty="0" err="1">
                <a:solidFill>
                  <a:srgbClr val="4B4541"/>
                </a:solidFill>
              </a:rPr>
              <a:t>크롤링</a:t>
            </a:r>
            <a:r>
              <a:rPr lang="en-US" altLang="ko-KR" sz="900" dirty="0">
                <a:solidFill>
                  <a:srgbClr val="4B4541"/>
                </a:solidFill>
              </a:rPr>
              <a:t>, </a:t>
            </a: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</a:t>
            </a:r>
            <a:r>
              <a:rPr lang="ko-KR" altLang="en-US" sz="900" dirty="0">
                <a:solidFill>
                  <a:srgbClr val="4B4541"/>
                </a:solidFill>
              </a:rPr>
              <a:t>색상 추출 알고리즘 학습</a:t>
            </a:r>
            <a:r>
              <a:rPr lang="en-US" altLang="ko-KR" sz="900" dirty="0">
                <a:solidFill>
                  <a:srgbClr val="4B4541"/>
                </a:solidFill>
              </a:rPr>
              <a:t>, 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696BEBE-4931-469D-B6F3-DD45A25C5E94}"/>
              </a:ext>
            </a:extLst>
          </p:cNvPr>
          <p:cNvGrpSpPr/>
          <p:nvPr/>
        </p:nvGrpSpPr>
        <p:grpSpPr>
          <a:xfrm>
            <a:off x="6393292" y="2889585"/>
            <a:ext cx="628118" cy="628118"/>
            <a:chOff x="8846116" y="4168827"/>
            <a:chExt cx="1083168" cy="108316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C78D1A0-A020-4614-92A0-74EF8BFFE596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33D9BF8-C6CE-4FE2-9BC4-C04445B28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91DD6F1-8ED5-4530-8296-A79933203753}"/>
              </a:ext>
            </a:extLst>
          </p:cNvPr>
          <p:cNvGrpSpPr/>
          <p:nvPr/>
        </p:nvGrpSpPr>
        <p:grpSpPr>
          <a:xfrm>
            <a:off x="5175504" y="2891556"/>
            <a:ext cx="628118" cy="628118"/>
            <a:chOff x="8846116" y="4168827"/>
            <a:chExt cx="1083168" cy="1083168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4128360-4659-4521-8405-1E2D0D0B7AC3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B5111FB-0304-48ED-AA67-6FAE19564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725BAC0-361F-449D-B7E2-EAE4F894B383}"/>
              </a:ext>
            </a:extLst>
          </p:cNvPr>
          <p:cNvGrpSpPr/>
          <p:nvPr/>
        </p:nvGrpSpPr>
        <p:grpSpPr>
          <a:xfrm>
            <a:off x="3958905" y="2905189"/>
            <a:ext cx="628118" cy="628118"/>
            <a:chOff x="8846116" y="4168827"/>
            <a:chExt cx="1083168" cy="1083168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3F51231-C2FC-48FF-8E8E-BD9A1ABECB0B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24542CF-307E-49E1-A30B-B0AA7E79E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32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33877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(1)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69835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CNN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신경망 알고리즘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: CNN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신경망 기술 알고리즘을 통해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개 항목의 카테고리 </a:t>
            </a:r>
            <a:r>
              <a:rPr lang="en-US" altLang="ko-KR" b="1" dirty="0" err="1">
                <a:solidFill>
                  <a:prstClr val="white">
                    <a:lumMod val="50000"/>
                  </a:prstClr>
                </a:solidFill>
              </a:rPr>
              <a:t>TrainSetData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를 라벨링하고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, Training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을 거쳐 </a:t>
            </a:r>
            <a:r>
              <a:rPr lang="en-US" altLang="ko-KR" b="1" dirty="0" err="1">
                <a:solidFill>
                  <a:prstClr val="white">
                    <a:lumMod val="50000"/>
                  </a:prstClr>
                </a:solidFill>
              </a:rPr>
              <a:t>TestSet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이미지를 보고 자동으로 어떤 의류 카테고리의 이미지인지 판별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fontAlgn="base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    -&gt;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예측 모델을 거친 결과의 예측 정확도는 약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70%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이상 일치하는 것으로 확인됨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           &lt;CNN Model Code&gt;                                           &lt;CNN Model Code&gt;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16683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980493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D356A23-C20F-4A9B-872B-03DC3252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3107968">
            <a:extLst>
              <a:ext uri="{FF2B5EF4-FFF2-40B4-BE49-F238E27FC236}">
                <a16:creationId xmlns:a16="http://schemas.microsoft.com/office/drawing/2014/main" id="{674FCEFB-5A22-4D94-B8C5-9BC38801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2543599"/>
            <a:ext cx="41592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7C29E74-6F10-473C-BAED-A1A5524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82429096">
            <a:extLst>
              <a:ext uri="{FF2B5EF4-FFF2-40B4-BE49-F238E27FC236}">
                <a16:creationId xmlns:a16="http://schemas.microsoft.com/office/drawing/2014/main" id="{4098B760-6511-4AC1-AB43-6ED41945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18" y="2545186"/>
            <a:ext cx="5400675" cy="337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2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33877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(1)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69835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  </a:t>
            </a:r>
          </a:p>
          <a:p>
            <a:pPr fontAlgn="base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&lt;50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개의 클래스에 속하는 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&lt;50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번의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Epoch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을 거치면서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 loss       &lt;</a:t>
            </a:r>
            <a:r>
              <a:rPr lang="en-US" altLang="ko-KR" b="1" dirty="0" err="1">
                <a:solidFill>
                  <a:prstClr val="white">
                    <a:lumMod val="50000"/>
                  </a:prstClr>
                </a:solidFill>
              </a:rPr>
              <a:t>TestSet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이미지를 보고 예측하는 모습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&gt;</a:t>
            </a:r>
          </a:p>
          <a:p>
            <a:pPr fontAlgn="base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  20000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개의 이미지 발견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&gt; 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값을 줄어들게 해서 정확도를 높임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&gt;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16683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980493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D356A23-C20F-4A9B-872B-03DC3252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C29E74-6F10-473C-BAED-A1A5524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149BCB-3FA2-4A25-9840-104E5497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82508632">
            <a:extLst>
              <a:ext uri="{FF2B5EF4-FFF2-40B4-BE49-F238E27FC236}">
                <a16:creationId xmlns:a16="http://schemas.microsoft.com/office/drawing/2014/main" id="{2F1B7493-AA17-4F26-87E2-232197B5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1519787"/>
            <a:ext cx="2240190" cy="404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908C0939-C541-4CE4-AB00-3BC3BB553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82505672">
            <a:extLst>
              <a:ext uri="{FF2B5EF4-FFF2-40B4-BE49-F238E27FC236}">
                <a16:creationId xmlns:a16="http://schemas.microsoft.com/office/drawing/2014/main" id="{1B04C282-B758-4C4D-AAC3-489417CA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84" y="1811805"/>
            <a:ext cx="3733376" cy="345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82655712">
            <a:extLst>
              <a:ext uri="{FF2B5EF4-FFF2-40B4-BE49-F238E27FC236}">
                <a16:creationId xmlns:a16="http://schemas.microsoft.com/office/drawing/2014/main" id="{E8490ECC-8196-4072-B24B-C3BC1E3D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36" y="1860632"/>
            <a:ext cx="2180802" cy="335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F8BCB5D6-F390-49BD-8F10-D584F921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282650352">
            <a:extLst>
              <a:ext uri="{FF2B5EF4-FFF2-40B4-BE49-F238E27FC236}">
                <a16:creationId xmlns:a16="http://schemas.microsoft.com/office/drawing/2014/main" id="{720307F2-192F-448E-A2D2-783AF520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38" y="1861765"/>
            <a:ext cx="2240190" cy="335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4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33877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(2)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69835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경정 트리 학습 알고리즘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b="1" dirty="0" err="1">
                <a:solidFill>
                  <a:prstClr val="white">
                    <a:lumMod val="50000"/>
                  </a:prstClr>
                </a:solidFill>
              </a:rPr>
              <a:t>sklearn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모듈 내의 학습된 붓꽃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(iris)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데이터 셋을 통해 </a:t>
            </a:r>
            <a:r>
              <a:rPr lang="ko-KR" altLang="en-US" b="1" dirty="0" err="1">
                <a:solidFill>
                  <a:prstClr val="white">
                    <a:lumMod val="50000"/>
                  </a:prstClr>
                </a:solidFill>
              </a:rPr>
              <a:t>결정트리의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구조와 출력 그래프를 확인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               &lt;Decision Tree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코드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&gt;                                       &lt;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출력된 그래프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&gt;              </a:t>
            </a: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16683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980493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D356A23-C20F-4A9B-872B-03DC3252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C29E74-6F10-473C-BAED-A1A5524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20736E-6879-49C7-A6AB-F759CDA2A5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8870" y="2128637"/>
            <a:ext cx="4029797" cy="38261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D1D407-3942-4F32-87F1-798CBF5432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97387" y="2128636"/>
            <a:ext cx="3594847" cy="38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(3)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색상 추출 알고리즘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기본적인  색상들을 바탕으로 원하는 컬러를 입력하면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, input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된 옷 상품의 색상과 비슷한 계열인지 </a:t>
            </a:r>
            <a:r>
              <a:rPr lang="ko-KR" altLang="en-US" b="1" dirty="0" err="1">
                <a:solidFill>
                  <a:prstClr val="white">
                    <a:lumMod val="50000"/>
                  </a:prstClr>
                </a:solidFill>
              </a:rPr>
              <a:t>색상값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(Hue)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의 </a:t>
            </a:r>
            <a:r>
              <a:rPr lang="ko-KR" altLang="en-US" b="1" dirty="0" err="1">
                <a:solidFill>
                  <a:prstClr val="white">
                    <a:lumMod val="50000"/>
                  </a:prstClr>
                </a:solidFill>
              </a:rPr>
              <a:t>경계값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구간으로 판별 후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True/False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로 결과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2B13DB0-0DEE-4646-8F9E-3AAE2DA1A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59977"/>
              </p:ext>
            </p:extLst>
          </p:nvPr>
        </p:nvGraphicFramePr>
        <p:xfrm>
          <a:off x="1134411" y="2430430"/>
          <a:ext cx="4431888" cy="3854959"/>
        </p:xfrm>
        <a:graphic>
          <a:graphicData uri="http://schemas.openxmlformats.org/drawingml/2006/table">
            <a:tbl>
              <a:tblPr/>
              <a:tblGrid>
                <a:gridCol w="821702">
                  <a:extLst>
                    <a:ext uri="{9D8B030D-6E8A-4147-A177-3AD203B41FA5}">
                      <a16:colId xmlns:a16="http://schemas.microsoft.com/office/drawing/2014/main" val="1217287105"/>
                    </a:ext>
                  </a:extLst>
                </a:gridCol>
                <a:gridCol w="3610186">
                  <a:extLst>
                    <a:ext uri="{9D8B030D-6E8A-4147-A177-3AD203B41FA5}">
                      <a16:colId xmlns:a16="http://schemas.microsoft.com/office/drawing/2014/main" val="2080763313"/>
                    </a:ext>
                  </a:extLst>
                </a:gridCol>
              </a:tblGrid>
              <a:tr h="270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&lt; Test 1&gt;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43165"/>
                  </a:ext>
                </a:extLst>
              </a:tr>
              <a:tr h="10031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Input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 category, color ----&gt; outer, orange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159390"/>
                  </a:ext>
                </a:extLst>
              </a:tr>
              <a:tr h="16605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Proceseed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상품 이미지의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Crop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및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색상 팔레트를 추출한 모습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60801"/>
                  </a:ext>
                </a:extLst>
              </a:tr>
              <a:tr h="9209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Output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상품의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RGB, </a:t>
                      </a:r>
                      <a:r>
                        <a:rPr lang="en-US" altLang="ko-KR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hexcode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색상 값들과 유사 색상 판별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Boolean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값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(True)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도출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20114"/>
                  </a:ext>
                </a:extLst>
              </a:tr>
            </a:tbl>
          </a:graphicData>
        </a:graphic>
      </p:graphicFrame>
      <p:pic>
        <p:nvPicPr>
          <p:cNvPr id="2054" name="_x209522920">
            <a:extLst>
              <a:ext uri="{FF2B5EF4-FFF2-40B4-BE49-F238E27FC236}">
                <a16:creationId xmlns:a16="http://schemas.microsoft.com/office/drawing/2014/main" id="{C2F91C0D-E609-42F6-984B-A4D294BB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44" y="2767845"/>
            <a:ext cx="2873053" cy="64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09526200">
            <a:extLst>
              <a:ext uri="{FF2B5EF4-FFF2-40B4-BE49-F238E27FC236}">
                <a16:creationId xmlns:a16="http://schemas.microsoft.com/office/drawing/2014/main" id="{8284E7CF-A8D6-4B8B-89EA-A86986C03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86" y="3745664"/>
            <a:ext cx="1488525" cy="15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209333184">
            <a:extLst>
              <a:ext uri="{FF2B5EF4-FFF2-40B4-BE49-F238E27FC236}">
                <a16:creationId xmlns:a16="http://schemas.microsoft.com/office/drawing/2014/main" id="{8D8C6114-BE91-45B2-BF79-ECEEDAB4A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44" y="5823288"/>
            <a:ext cx="3444665" cy="3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BC8BBA-8BF9-4FBB-BF5F-E57F501C2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52508"/>
              </p:ext>
            </p:extLst>
          </p:nvPr>
        </p:nvGraphicFramePr>
        <p:xfrm>
          <a:off x="6747029" y="2430429"/>
          <a:ext cx="4431889" cy="3854960"/>
        </p:xfrm>
        <a:graphic>
          <a:graphicData uri="http://schemas.openxmlformats.org/drawingml/2006/table">
            <a:tbl>
              <a:tblPr/>
              <a:tblGrid>
                <a:gridCol w="769228">
                  <a:extLst>
                    <a:ext uri="{9D8B030D-6E8A-4147-A177-3AD203B41FA5}">
                      <a16:colId xmlns:a16="http://schemas.microsoft.com/office/drawing/2014/main" val="2293078832"/>
                    </a:ext>
                  </a:extLst>
                </a:gridCol>
                <a:gridCol w="3662661">
                  <a:extLst>
                    <a:ext uri="{9D8B030D-6E8A-4147-A177-3AD203B41FA5}">
                      <a16:colId xmlns:a16="http://schemas.microsoft.com/office/drawing/2014/main" val="889866744"/>
                    </a:ext>
                  </a:extLst>
                </a:gridCol>
              </a:tblGrid>
              <a:tr h="254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&lt; Test 2&gt;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10616"/>
                  </a:ext>
                </a:extLst>
              </a:tr>
              <a:tr h="1085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Input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 category, color ----&gt; skirt, red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92553"/>
                  </a:ext>
                </a:extLst>
              </a:tr>
              <a:tr h="1711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Proceseed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      상품 이미지의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Crop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및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      색상 팔레트를 추출한 모습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780747"/>
                  </a:ext>
                </a:extLst>
              </a:tr>
              <a:tr h="803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Output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상품의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RGB, </a:t>
                      </a:r>
                      <a:r>
                        <a:rPr lang="en-US" altLang="ko-KR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hexcode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색상 값들과 유사 색상 판별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Boolean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값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False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도출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11240"/>
                  </a:ext>
                </a:extLst>
              </a:tr>
            </a:tbl>
          </a:graphicData>
        </a:graphic>
      </p:graphicFrame>
      <p:pic>
        <p:nvPicPr>
          <p:cNvPr id="2057" name="_x208034800">
            <a:extLst>
              <a:ext uri="{FF2B5EF4-FFF2-40B4-BE49-F238E27FC236}">
                <a16:creationId xmlns:a16="http://schemas.microsoft.com/office/drawing/2014/main" id="{B9F016E2-E6C6-4F68-A3C6-0EC9AB52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756" y="2767845"/>
            <a:ext cx="2864688" cy="5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_x208038880">
            <a:extLst>
              <a:ext uri="{FF2B5EF4-FFF2-40B4-BE49-F238E27FC236}">
                <a16:creationId xmlns:a16="http://schemas.microsoft.com/office/drawing/2014/main" id="{AF723358-F214-475F-AE9D-1E1B237C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248" y="3834441"/>
            <a:ext cx="1347815" cy="15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209522920">
            <a:extLst>
              <a:ext uri="{FF2B5EF4-FFF2-40B4-BE49-F238E27FC236}">
                <a16:creationId xmlns:a16="http://schemas.microsoft.com/office/drawing/2014/main" id="{50C514ED-DFA8-4C75-A5B2-B14CCCEC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898" y="5823288"/>
            <a:ext cx="2864688" cy="3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9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 대비 달성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7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 대비 달성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(1)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CNN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신경망 알고리즘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51B0CC-29CA-4CF6-8E9B-19C09ED4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21765"/>
              </p:ext>
            </p:extLst>
          </p:nvPr>
        </p:nvGraphicFramePr>
        <p:xfrm>
          <a:off x="710532" y="2207386"/>
          <a:ext cx="10856096" cy="4049157"/>
        </p:xfrm>
        <a:graphic>
          <a:graphicData uri="http://schemas.openxmlformats.org/drawingml/2006/table">
            <a:tbl>
              <a:tblPr/>
              <a:tblGrid>
                <a:gridCol w="3597308">
                  <a:extLst>
                    <a:ext uri="{9D8B030D-6E8A-4147-A177-3AD203B41FA5}">
                      <a16:colId xmlns:a16="http://schemas.microsoft.com/office/drawing/2014/main" val="3249383211"/>
                    </a:ext>
                  </a:extLst>
                </a:gridCol>
                <a:gridCol w="7258788">
                  <a:extLst>
                    <a:ext uri="{9D8B030D-6E8A-4147-A177-3AD203B41FA5}">
                      <a16:colId xmlns:a16="http://schemas.microsoft.com/office/drawing/2014/main" val="1751472317"/>
                    </a:ext>
                  </a:extLst>
                </a:gridCol>
              </a:tblGrid>
              <a:tr h="5178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진행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006962"/>
                  </a:ext>
                </a:extLst>
              </a:tr>
              <a:tr h="35312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CNN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신경망 기술을 이용하여 이미지 분류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Tensorflow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Keras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오픈소스 라이브러리를 통해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CNN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모델을 구현함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처음에는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라벨링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후 트레이닝 하는 시간이 너무 오래 걸렸지만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수많은 보완을 통해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10~20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분 안에 이미지 트레이닝 후 테스트하고 예측결과를 비교할 수 있게 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트레이닝을 완료한 가중치파일을 이용하여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input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이미지를 받으면 모델을 실행시킬 때마다 트레이닝 하지 않고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즉시 테스트를 거쳐 예측 값을 확인하는 알고리즘을 개발하고자 했으나 시간적 여유가 부족하여 미완성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39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 대비 달성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(2)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결정 트리 학습 알고리즘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51B0CC-29CA-4CF6-8E9B-19C09ED4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3062"/>
              </p:ext>
            </p:extLst>
          </p:nvPr>
        </p:nvGraphicFramePr>
        <p:xfrm>
          <a:off x="710532" y="2207386"/>
          <a:ext cx="10856096" cy="4049157"/>
        </p:xfrm>
        <a:graphic>
          <a:graphicData uri="http://schemas.openxmlformats.org/drawingml/2006/table">
            <a:tbl>
              <a:tblPr/>
              <a:tblGrid>
                <a:gridCol w="3587148">
                  <a:extLst>
                    <a:ext uri="{9D8B030D-6E8A-4147-A177-3AD203B41FA5}">
                      <a16:colId xmlns:a16="http://schemas.microsoft.com/office/drawing/2014/main" val="3249383211"/>
                    </a:ext>
                  </a:extLst>
                </a:gridCol>
                <a:gridCol w="7268948">
                  <a:extLst>
                    <a:ext uri="{9D8B030D-6E8A-4147-A177-3AD203B41FA5}">
                      <a16:colId xmlns:a16="http://schemas.microsoft.com/office/drawing/2014/main" val="1751472317"/>
                    </a:ext>
                  </a:extLst>
                </a:gridCol>
              </a:tblGrid>
              <a:tr h="5178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진행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006962"/>
                  </a:ext>
                </a:extLst>
              </a:tr>
              <a:tr h="35312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결정트리를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이용한 옷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데이터 분류 및 추천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</a:rPr>
                        <a:t>Sklearn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라이브러리에서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</a:rPr>
                        <a:t>결정트리를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 공유하여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matplotlib,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</a:rPr>
                        <a:t>graphviz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라이브러리를 통해 그래프를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이미 학습된 데이터셋을 이용해 그래프를 그렸으나 임의로 만든 데이터셋을 학습시키는 단계는 접근하지 못했음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-  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옷 데이터를 어떤 식으로 분류하고 추천할 지에 대한 해결책도 불분명하기 때문에 결과적으로 미흡함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7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 대비 달성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(3)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색상 추출 알고리즘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FD1AE9-A173-472E-88B5-5EFB5953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86506"/>
              </p:ext>
            </p:extLst>
          </p:nvPr>
        </p:nvGraphicFramePr>
        <p:xfrm>
          <a:off x="710529" y="2118231"/>
          <a:ext cx="10493090" cy="3995628"/>
        </p:xfrm>
        <a:graphic>
          <a:graphicData uri="http://schemas.openxmlformats.org/drawingml/2006/table">
            <a:tbl>
              <a:tblPr/>
              <a:tblGrid>
                <a:gridCol w="3574600">
                  <a:extLst>
                    <a:ext uri="{9D8B030D-6E8A-4147-A177-3AD203B41FA5}">
                      <a16:colId xmlns:a16="http://schemas.microsoft.com/office/drawing/2014/main" val="3697165943"/>
                    </a:ext>
                  </a:extLst>
                </a:gridCol>
                <a:gridCol w="6918490">
                  <a:extLst>
                    <a:ext uri="{9D8B030D-6E8A-4147-A177-3AD203B41FA5}">
                      <a16:colId xmlns:a16="http://schemas.microsoft.com/office/drawing/2014/main" val="2914086934"/>
                    </a:ext>
                  </a:extLst>
                </a:gridCol>
              </a:tblGrid>
              <a:tr h="462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진행 결과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95924"/>
                  </a:ext>
                </a:extLst>
              </a:tr>
              <a:tr h="15740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옷의 영역만 인식하기 위한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detection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기법 구현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옷 영역 인식하는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detection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기법은 끝내 구현하지 못했으며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대신 상품 이미지의 특성상 중앙을 기준으로 위치해 있어서 카테고리별 보편적 위치에 따라 상하좌우를 일정한 크기만큼 자름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084902"/>
                  </a:ext>
                </a:extLst>
              </a:tr>
              <a:tr h="19591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색상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채도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명도에 따른 세분화된 컬러 인식 및 추출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K-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클러스터링 기법을 이용하여 옷의 이미지만 추출함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채도와 명도는 색온도 계산 학습을 완전히 이해하지 못하여 기본적인 단색상 값으로만 비교할 수 있는 알고리즘 구현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6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과제를 통해 </a:t>
            </a:r>
            <a:r>
              <a:rPr lang="ko-KR" altLang="en-US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배운점과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향후 이 과제를 </a:t>
            </a:r>
            <a:r>
              <a:rPr lang="ko-KR" altLang="en-US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이어나갈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팀을 위한 조언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93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79899"/>
            <a:ext cx="11396078" cy="1128952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과제를 통해 </a:t>
            </a:r>
            <a:r>
              <a:rPr lang="ko-KR" altLang="en-US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배운점과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향후 이 과제를 </a:t>
            </a:r>
            <a:r>
              <a:rPr lang="ko-KR" altLang="en-US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이어나갈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팀을 위한 조언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(1)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CNN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신경망 알고리즘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7F7DC6-091C-42E1-A5E3-1E53218D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89387"/>
              </p:ext>
            </p:extLst>
          </p:nvPr>
        </p:nvGraphicFramePr>
        <p:xfrm>
          <a:off x="710532" y="2093442"/>
          <a:ext cx="10856096" cy="4218581"/>
        </p:xfrm>
        <a:graphic>
          <a:graphicData uri="http://schemas.openxmlformats.org/drawingml/2006/table">
            <a:tbl>
              <a:tblPr/>
              <a:tblGrid>
                <a:gridCol w="2238856">
                  <a:extLst>
                    <a:ext uri="{9D8B030D-6E8A-4147-A177-3AD203B41FA5}">
                      <a16:colId xmlns:a16="http://schemas.microsoft.com/office/drawing/2014/main" val="1168984707"/>
                    </a:ext>
                  </a:extLst>
                </a:gridCol>
                <a:gridCol w="8617240">
                  <a:extLst>
                    <a:ext uri="{9D8B030D-6E8A-4147-A177-3AD203B41FA5}">
                      <a16:colId xmlns:a16="http://schemas.microsoft.com/office/drawing/2014/main" val="1537452578"/>
                    </a:ext>
                  </a:extLst>
                </a:gridCol>
              </a:tblGrid>
              <a:tr h="1160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배운 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657" marR="54657" marT="15111" marB="151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처음으로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에 대해 공부하고 직접 알고리즘을 구현해 봄으로써 요즘 각광받는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기술에 대한 새로운 지식과 흥미를 갖게 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팀 프로젝트를 진행하면서 팀원들 각자가 이러한 프로젝트를 진행하기위해 큰 책임감과 적극성이 필요하다는 것을 알게 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657" marR="54657" marT="15111" marB="151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8377"/>
                  </a:ext>
                </a:extLst>
              </a:tr>
              <a:tr h="3058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향후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이어나갈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팀을 위한 조언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657" marR="54657" marT="15111" marB="151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AI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라는 분야에 대해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무지했었고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처음에는 감도 못 잡았었다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관련 서적을 구매해서 이론적인 공부도 해보고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웹서핑을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통해 지식을 얻으려고도 해보았지만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와닿지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않았다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공개된 오픈소스 라이브러리에서 코드를 보고 무작정 코드를 짜보고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눈으로 결과 값을 확인해봤을 때 이론으로 배우는 것보다 몇 배는 더 빠르게 이해되고 흥미를 느낄 수 있었다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우리학과에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아직은 인공지능과 관련된 수업이 많지 않기 때문에 처음 시작이 어렵다고 생각한다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그런 사람들은 무작정 코드를 실행시켜보고 몸으로 직접 배워보면 더 빠르고 쉽게 접근할 수 있을 것이다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Keras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오픈소스를 활용하여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CNN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트레이닝 모델을 만들고 가중치를 저장한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Input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이미지 데이터를 받으면 즉시 예측 값을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Output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하고 시각적으로 비교하기 쉽게 나타낼 수 있다면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CNN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을 이용한 이미지 분류는 완료한 것이라고 생각한다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단순히 이미지를 보고 예측하는 것으로 끝이 아니라 예측 값이 일치하면 그 이미지를 특정 폴더에 저장하는 알고리즘을 만들 수 있으면 좋을 것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657" marR="54657" marT="15111" marB="151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34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4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97961" y="485214"/>
            <a:ext cx="11396078" cy="5887572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8056" y="1109717"/>
            <a:ext cx="2007341" cy="53874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16244" y="1917584"/>
            <a:ext cx="8099473" cy="328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1,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과제 목표 및 필요성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   1.1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과제의 목표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   1.2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과제의 필요성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시스템 요구사항 및 설계 결과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   2.1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시스템 요구사항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   2.2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설계 결과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시스템 구현 결과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4.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목표 대비 달성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5.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과제를 통해 </a:t>
            </a:r>
            <a:r>
              <a:rPr lang="ko-KR" altLang="en-US" sz="1400" b="1" dirty="0" err="1">
                <a:solidFill>
                  <a:prstClr val="white">
                    <a:lumMod val="50000"/>
                  </a:prstClr>
                </a:solidFill>
              </a:rPr>
              <a:t>배운점과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향후 이 과제를 </a:t>
            </a:r>
            <a:r>
              <a:rPr lang="ko-KR" altLang="en-US" sz="1400" b="1" dirty="0" err="1">
                <a:solidFill>
                  <a:prstClr val="white">
                    <a:lumMod val="50000"/>
                  </a:prstClr>
                </a:solidFill>
              </a:rPr>
              <a:t>이어나갈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팀을 위한 조언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6.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시스템 테스팅 결과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31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79899"/>
            <a:ext cx="11396078" cy="1128952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과제를 통해 </a:t>
            </a:r>
            <a:r>
              <a:rPr lang="ko-KR" altLang="en-US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배운점과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향후 이 과제를 </a:t>
            </a:r>
            <a:r>
              <a:rPr lang="ko-KR" altLang="en-US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이어나갈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팀을 위한 조언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(2)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결정 트리 학습 알고리즘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7F7DC6-091C-42E1-A5E3-1E53218D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4996"/>
              </p:ext>
            </p:extLst>
          </p:nvPr>
        </p:nvGraphicFramePr>
        <p:xfrm>
          <a:off x="710532" y="2093442"/>
          <a:ext cx="10856096" cy="4218581"/>
        </p:xfrm>
        <a:graphic>
          <a:graphicData uri="http://schemas.openxmlformats.org/drawingml/2006/table">
            <a:tbl>
              <a:tblPr/>
              <a:tblGrid>
                <a:gridCol w="2238856">
                  <a:extLst>
                    <a:ext uri="{9D8B030D-6E8A-4147-A177-3AD203B41FA5}">
                      <a16:colId xmlns:a16="http://schemas.microsoft.com/office/drawing/2014/main" val="1168984707"/>
                    </a:ext>
                  </a:extLst>
                </a:gridCol>
                <a:gridCol w="8617240">
                  <a:extLst>
                    <a:ext uri="{9D8B030D-6E8A-4147-A177-3AD203B41FA5}">
                      <a16:colId xmlns:a16="http://schemas.microsoft.com/office/drawing/2014/main" val="1537452578"/>
                    </a:ext>
                  </a:extLst>
                </a:gridCol>
              </a:tblGrid>
              <a:tr h="1160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배운 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657" marR="54657" marT="15111" marB="151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처음 팀 프로젝트를 진행하여서 진행속도도 더디고 많이 미흡한 부분이 많았지만 팀 과제를 수행할 때 개인이 가져야 할 책임감과 태도에 대하여 생각해보고 나 자신을 돌아 보는 계기가 되었던 것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AI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관련 프로젝트를 진행하면서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분야에 접하게 되어 새로운 지식과 견해를 배우게 되었다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657" marR="54657" marT="15111" marB="151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8377"/>
                  </a:ext>
                </a:extLst>
              </a:tr>
              <a:tr h="3058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향후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이어나갈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팀을 위한 조언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657" marR="54657" marT="15111" marB="151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AI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지식을 기반으로 수행할 프로젝트이기 때문에 미리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관련 공부를 하고 오는 것이 매우 도움이 될 것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이 분야에 대해서는 결정 트리의 개념과 구조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결정 트리의 학습 방법에 대하여 심도 있게 공부하면 될 것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그리고 눈으로만 보지 말고 직접 코드를 실행해보고 에러를 고치는 눈으로 결과를 확인해야 습득이 빠른 점도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염두해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두면 좋다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다음 해야 할 단계는 모아 놓은 이미지 데이터들을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csv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파일로 된 데이터셋으로 변환하고 결정 트리에 학습시키는 방향일 것이다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결정 트리를 이 프로젝트에서 어떤 방안으로 사용하면 좋을지 또는 다른 모델을 통해 더 좋은 결과물을 낼 수 있다면 다른 모델은 어떤 것이 있을지에 대하여 조사하는 것도 다른 방안일 것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657" marR="54657" marT="15111" marB="151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34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6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79899"/>
            <a:ext cx="11396078" cy="1128952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과제를 통해 </a:t>
            </a:r>
            <a:r>
              <a:rPr lang="ko-KR" altLang="en-US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배운점과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향후 이 과제를 </a:t>
            </a:r>
            <a:r>
              <a:rPr lang="ko-KR" altLang="en-US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이어나갈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팀을 위한 조언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(3)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색상 추출 알고리즘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588E33-7655-4496-BAD2-92EEEBA3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26685"/>
              </p:ext>
            </p:extLst>
          </p:nvPr>
        </p:nvGraphicFramePr>
        <p:xfrm>
          <a:off x="710532" y="2095995"/>
          <a:ext cx="10856095" cy="3983228"/>
        </p:xfrm>
        <a:graphic>
          <a:graphicData uri="http://schemas.openxmlformats.org/drawingml/2006/table">
            <a:tbl>
              <a:tblPr/>
              <a:tblGrid>
                <a:gridCol w="2245434">
                  <a:extLst>
                    <a:ext uri="{9D8B030D-6E8A-4147-A177-3AD203B41FA5}">
                      <a16:colId xmlns:a16="http://schemas.microsoft.com/office/drawing/2014/main" val="2422080381"/>
                    </a:ext>
                  </a:extLst>
                </a:gridCol>
                <a:gridCol w="8610661">
                  <a:extLst>
                    <a:ext uri="{9D8B030D-6E8A-4147-A177-3AD203B41FA5}">
                      <a16:colId xmlns:a16="http://schemas.microsoft.com/office/drawing/2014/main" val="1193020790"/>
                    </a:ext>
                  </a:extLst>
                </a:gridCol>
              </a:tblGrid>
              <a:tr h="1788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배운 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이미지의 색상 추출을 위해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K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클러스터링의 개념을 학습하고 적용시켜볼 수 있었다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-CNN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데이터셋을 준비하기 위해 파이썬을 기반의 웹 이미지 크롤링 기법을 활용하여 직접 코드도 구현해봤으며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그로 인해 파이썬과 웹의 연동 방식과 파일 저장 방식 원리 등을 학습할 수 있었으며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원하는 형식으로 몇 만장 정도의 데이터들을 편하게 모을 수 있었다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하나의 프로젝트를 위해 다른 사람들과 협동하는 일이 쉽지 않음을 배울 수 있었고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앞으로 이런 업무가 있을 때는 어떤 흐름과 방향으로 준비해나가야 할지 미리 체험해볼 수 있는 좋은 계기가 되었다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51650"/>
                  </a:ext>
                </a:extLst>
              </a:tr>
              <a:tr h="2194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향후 이어나갈 팀을 위한 조언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시간이 많지 않았던 것 있고 가지고 있던 지식이 부족했던 이유도 있었기에 이번에 우리가 구현한 알고리즘들은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어찌보면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약간 편법을 쓰거나 우리 각자만의 방법으로 구현했기에 다양한 테스트를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하다보면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오류가 생길 수도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대표적으로 아래와 같은 부분을 보완하고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추가해나가면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더욱 안정화될 것으로 보인다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이미지에서 위치에 상관 없이 카테고리별로 옷의 형태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좌표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만 인식하고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 좌표 내에서 색상을 추출하기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단순한 색상 뿐 아니라 색상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채도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명도의 관계 개념을 이용하여 인간과 비슷하게 인식할 수 있는 색상 판별 코드를 구현하기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2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27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테스팅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41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테스팅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CNN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신경망 코드를 테스팅 한 결과는 트레이닝 셋을 이용하여 이미지를 학습하고 학습된 모델을 기반으로 테스트셋 이미지를 테스팅 했을 때 시각적으로 선택된 이미지와 예측 값을 눈으로 확인 할 수 있으며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정확도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70%~80%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정도 나오는 것으로 확인된다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결정 트리 학습을 테스팅 하기 위해서는 옷 이미지 데이터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(PNG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파일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)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을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csv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파일로 전환한 후 그 데이터로 학습시켜야 하지만 시간이 촉박하여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PNG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파일을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csv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파일로 변환하지 못하여 결정 트리 학습을 </a:t>
            </a:r>
            <a:r>
              <a:rPr lang="ko-KR" altLang="en-US" b="1" dirty="0" err="1">
                <a:solidFill>
                  <a:prstClr val="white">
                    <a:lumMod val="50000"/>
                  </a:prstClr>
                </a:solidFill>
              </a:rPr>
              <a:t>테스팅하지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못했다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이미지를 가운데를 기점으로 축소시킨 후 그 부부의 색상을 추출한다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이러한 알고리즘을 이용하여 이미지를 축소시켰고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축소시킨 이미지의 한 부분이 아닌 모든 부분의 색상을 추출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가장 유사한 색상으로 분류된다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테스팅 한 결과 축소한 이미지의 색상이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R, G, V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값과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Hex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코드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, HSV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값으로 출력된다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39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목표 및 필요성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4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1.1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과제의 목표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CNN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알고리즘을 사용하여 크롤링한 옷 데이터에 라벨을 부여하여 옷 데이터를 자동으로 </a:t>
            </a:r>
            <a:r>
              <a:rPr lang="ko-KR" altLang="en-US" b="1" dirty="0" err="1">
                <a:solidFill>
                  <a:prstClr val="white">
                    <a:lumMod val="50000"/>
                  </a:prstClr>
                </a:solidFill>
              </a:rPr>
              <a:t>라벨링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해주는 알고리즘을 구현하는 것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CNN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기술로 </a:t>
            </a:r>
            <a:r>
              <a:rPr lang="ko-KR" altLang="en-US" b="1" dirty="0" err="1">
                <a:solidFill>
                  <a:prstClr val="white">
                    <a:lumMod val="50000"/>
                  </a:prstClr>
                </a:solidFill>
              </a:rPr>
              <a:t>라벨링한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옷 데이터들을 결정 트리 학습을 이용해 기온에 맞는 옷을 추천해주는 알고리즘을 구현하는 것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prstClr val="white">
                    <a:lumMod val="50000"/>
                  </a:prstClr>
                </a:solidFill>
              </a:rPr>
              <a:t>라벨링한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옷 데이터의 색상을 추출한 후 사용자가 선호하는 색상을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input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받고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input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받은 색상과 맞는 옷을 추천해주는 알고리즘을 구현하는 것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위 세가지 알고리즘을 결정 트리 구조를 사용하여 하나의 알고리즘으로 합치는 것 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pPr fontAlgn="base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14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1.2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과제의 필요성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accent3"/>
                </a:solidFill>
              </a:rPr>
              <a:t>●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바쁜 일상을 살아가고 있는 현대인들이 아침에 옷을 고르며 시간을 소비함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불필요하게 소비되는 시간을 이번 프로젝트로 사용자의 취향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색상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)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과 기온에 따라 옷을 추천 받을 수 있다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이 프로젝트로 인해 입을 옷을 고민하는 시간을 줄인다면 숙면시간이 늘어나거나 아침 식사를 할 수 있는 시간이 생긴다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이러한 적은 시간을 단축함으로써 삶의 질을 향상시킬 수 있기 때문에 이번 프로젝트가 필요하다고 생각된다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56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요구사항 및 설계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06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2.1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요구사항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92BD3AD-3EFA-4786-B970-157563DD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7016584">
            <a:extLst>
              <a:ext uri="{FF2B5EF4-FFF2-40B4-BE49-F238E27FC236}">
                <a16:creationId xmlns:a16="http://schemas.microsoft.com/office/drawing/2014/main" id="{996BBA06-A903-4BBF-8167-5F85812E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23" y="1539908"/>
            <a:ext cx="9206753" cy="471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1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2.2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설계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서버에서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URL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을 받아 옷 데이터를 크롤링한 후 데이터 베이스에 저장한다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저장된 옷 데이터들을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CNN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신경망 알고리즘을 이용하여 </a:t>
            </a:r>
            <a:r>
              <a:rPr lang="ko-KR" altLang="en-US" b="1" dirty="0" err="1">
                <a:solidFill>
                  <a:prstClr val="white">
                    <a:lumMod val="50000"/>
                  </a:prstClr>
                </a:solidFill>
              </a:rPr>
              <a:t>라벨링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해준다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b="1" dirty="0" err="1">
                <a:solidFill>
                  <a:prstClr val="white">
                    <a:lumMod val="50000"/>
                  </a:prstClr>
                </a:solidFill>
              </a:rPr>
              <a:t>라벨링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된 옷 데이터를 결정 트리 학습을 이용해 분류된 옷들을 기온별로 </a:t>
            </a:r>
            <a:r>
              <a:rPr lang="ko-KR" altLang="en-US" b="1" dirty="0" err="1">
                <a:solidFill>
                  <a:prstClr val="white">
                    <a:lumMod val="50000"/>
                  </a:prstClr>
                </a:solidFill>
              </a:rPr>
              <a:t>나누어준다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그 후 같은 라벨의 옷들의 색상을 추출해 사용자가 원하는 색상의 옷을 추천 받는 설계이다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하지만 결정 트리 학습을 완성시키지 못하였다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따라서 기온 별 옷 데이터를 나누지 못하였고 기온 별로 분류하지 못했기 때문에 색상을 추출하고 추천해주는 알고리즘을 연결하지 못했다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21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56348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1591</Words>
  <Application>Microsoft Office PowerPoint</Application>
  <PresentationFormat>와이드스크린</PresentationFormat>
  <Paragraphs>266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HY수평선M</vt:lpstr>
      <vt:lpstr>맑은 고딕</vt:lpstr>
      <vt:lpstr>야놀자 야체 B</vt:lpstr>
      <vt:lpstr>함초롬바탕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승혁 김</cp:lastModifiedBy>
  <cp:revision>27</cp:revision>
  <dcterms:created xsi:type="dcterms:W3CDTF">2020-05-06T03:56:07Z</dcterms:created>
  <dcterms:modified xsi:type="dcterms:W3CDTF">2020-06-28T12:38:12Z</dcterms:modified>
</cp:coreProperties>
</file>