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88" r:id="rId2"/>
    <p:sldId id="376" r:id="rId3"/>
    <p:sldId id="442" r:id="rId4"/>
    <p:sldId id="409" r:id="rId5"/>
    <p:sldId id="428" r:id="rId6"/>
    <p:sldId id="439" r:id="rId7"/>
    <p:sldId id="447" r:id="rId8"/>
    <p:sldId id="443" r:id="rId9"/>
    <p:sldId id="445" r:id="rId10"/>
    <p:sldId id="446" r:id="rId11"/>
    <p:sldId id="448" r:id="rId12"/>
    <p:sldId id="41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 autoAdjust="0"/>
    <p:restoredTop sz="71412" autoAdjust="0"/>
  </p:normalViewPr>
  <p:slideViewPr>
    <p:cSldViewPr snapToGrid="0">
      <p:cViewPr varScale="1">
        <p:scale>
          <a:sx n="81" d="100"/>
          <a:sy n="81" d="100"/>
        </p:scale>
        <p:origin x="17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AE6D1F-0E9B-4A72-80AB-623BA17F6B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DD37E0-C48A-4089-8067-491BED6F26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89821-AA0B-4A22-81D4-23458B4064EA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C4D9E3-ECAF-46C6-9982-154AAD188A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EF8AF-23F7-41E3-9614-505F4E472B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2AC88-367C-455D-9211-0FF8E9D86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08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36D6-D3FD-4AFA-AE47-7FB596324D1B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D61D8-094C-4265-A5D5-BEDAD8C995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5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보셨듯이 저희가 만든 앱은 알약을 사진으로 찍으면 무슨 알약인지 </a:t>
            </a:r>
            <a:r>
              <a:rPr lang="ko-KR" altLang="en-US" dirty="0" err="1"/>
              <a:t>딥러닝을</a:t>
            </a:r>
            <a:r>
              <a:rPr lang="ko-KR" altLang="en-US" dirty="0"/>
              <a:t> 통한 학습으로 상세 결과를 보여주는 앱입니다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D61D8-094C-4265-A5D5-BEDAD8C995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01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알림 기능은 제가 복용 </a:t>
            </a:r>
            <a:r>
              <a:rPr lang="ko-KR" altLang="en-US" dirty="0" err="1"/>
              <a:t>해야하는</a:t>
            </a:r>
            <a:r>
              <a:rPr lang="ko-KR" altLang="en-US" dirty="0"/>
              <a:t> 알약의 이름과 시간을 적으면 그 시간대에 복용하라는 알림이 울리는 형식으로 작동합니다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D61D8-094C-4265-A5D5-BEDAD8C9956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02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앱을 만들면서 개선하고 싶은 방안을 몇가지 생각해낸 것이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우선은 검색한 알약들의 목록을 앱에 저장해서 후에 똑같은 알약을 검색할 경우 검색을 하지 않고 </a:t>
            </a:r>
            <a:r>
              <a:rPr lang="en-US" altLang="ko-KR" dirty="0"/>
              <a:t>history </a:t>
            </a:r>
            <a:r>
              <a:rPr lang="ko-KR" altLang="en-US" dirty="0"/>
              <a:t>목록에서 조회하는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다른 기능은 검색한 알약을 알림에 바로 등록하는 기능입니다</a:t>
            </a:r>
            <a:r>
              <a:rPr lang="en-US" altLang="ko-KR" dirty="0"/>
              <a:t>. </a:t>
            </a:r>
            <a:r>
              <a:rPr lang="ko-KR" altLang="en-US" dirty="0"/>
              <a:t>이 과정을 통해 </a:t>
            </a:r>
            <a:r>
              <a:rPr lang="ko-KR" altLang="en-US" dirty="0" err="1"/>
              <a:t>알림추가에</a:t>
            </a:r>
            <a:r>
              <a:rPr lang="ko-KR" altLang="en-US" dirty="0"/>
              <a:t> 들어가서 따로 추가를 안해주고 검색과 동시에 알림을 </a:t>
            </a:r>
            <a:r>
              <a:rPr lang="ko-KR" altLang="en-US" dirty="0" err="1"/>
              <a:t>등록할수</a:t>
            </a:r>
            <a:r>
              <a:rPr lang="ko-KR" altLang="en-US" dirty="0"/>
              <a:t> 있게 됩니다</a:t>
            </a:r>
            <a:r>
              <a:rPr lang="en-US" altLang="ko-KR" dirty="0"/>
              <a:t>. </a:t>
            </a:r>
            <a:r>
              <a:rPr lang="ko-KR" altLang="en-US" dirty="0"/>
              <a:t>또한 알약 사진도 등록가능 하게해서 알약 이름을 까먹었더라도 사진을 보고 찾아서 복용할 수 있게 하려고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마지막으로는 전체적인 </a:t>
            </a:r>
            <a:r>
              <a:rPr lang="en-US" altLang="ko-KR" dirty="0"/>
              <a:t>UI</a:t>
            </a:r>
            <a:r>
              <a:rPr lang="ko-KR" altLang="en-US" dirty="0"/>
              <a:t>를 좀더 사용자가 사용하기 편안하게 개선하려고 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D61D8-094C-4265-A5D5-BEDAD8C9956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72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D61D8-094C-4265-A5D5-BEDAD8C9956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51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목차로는 개발동기</a:t>
            </a:r>
            <a:r>
              <a:rPr lang="en-US" altLang="ko-KR" dirty="0"/>
              <a:t>, </a:t>
            </a:r>
            <a:r>
              <a:rPr lang="ko-KR" altLang="en-US" dirty="0"/>
              <a:t>앱의 구조</a:t>
            </a:r>
            <a:r>
              <a:rPr lang="en-US" altLang="ko-KR" dirty="0"/>
              <a:t>, </a:t>
            </a:r>
            <a:r>
              <a:rPr lang="ko-KR" altLang="en-US" dirty="0"/>
              <a:t>앱의 기능</a:t>
            </a:r>
            <a:r>
              <a:rPr lang="en-US" altLang="ko-KR" dirty="0"/>
              <a:t>, </a:t>
            </a:r>
            <a:r>
              <a:rPr lang="ko-KR" altLang="en-US" dirty="0"/>
              <a:t>그리고 개선방안이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D61D8-094C-4265-A5D5-BEDAD8C9956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31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개발 동기에 대해 알려드리겠습니다</a:t>
            </a:r>
            <a:r>
              <a:rPr lang="en-US" altLang="ko-KR" dirty="0"/>
              <a:t>. </a:t>
            </a:r>
            <a:r>
              <a:rPr lang="ko-KR" altLang="en-US" dirty="0" err="1"/>
              <a:t>약에대해</a:t>
            </a:r>
            <a:r>
              <a:rPr lang="ko-KR" altLang="en-US" dirty="0"/>
              <a:t> 공부를 특별히 하지 않은 저희 일반인들은 약모양만 보고는 쉽게 무슨 약인지 구별을 하지 못합니다</a:t>
            </a:r>
            <a:r>
              <a:rPr lang="en-US" altLang="ko-KR" dirty="0"/>
              <a:t>. </a:t>
            </a:r>
            <a:r>
              <a:rPr lang="ko-KR" altLang="en-US" dirty="0"/>
              <a:t>이러한 지식 부족으로 인해 따로 </a:t>
            </a:r>
            <a:r>
              <a:rPr lang="ko-KR" altLang="en-US" dirty="0" err="1"/>
              <a:t>모아놓거나</a:t>
            </a:r>
            <a:r>
              <a:rPr lang="ko-KR" altLang="en-US" dirty="0"/>
              <a:t> 처방 받은 약 봉지만 가지고 </a:t>
            </a:r>
            <a:r>
              <a:rPr lang="ko-KR" altLang="en-US" dirty="0" err="1"/>
              <a:t>있는경우</a:t>
            </a:r>
            <a:r>
              <a:rPr lang="ko-KR" altLang="en-US" dirty="0"/>
              <a:t> 어디가 아플 때 먹는 약인지 모르는 경우가 허다합니다</a:t>
            </a:r>
            <a:r>
              <a:rPr lang="en-US" altLang="ko-KR" dirty="0"/>
              <a:t>. </a:t>
            </a:r>
            <a:r>
              <a:rPr lang="ko-KR" altLang="en-US" dirty="0"/>
              <a:t>약의 효과를 제대로 알지 못하고 </a:t>
            </a:r>
            <a:r>
              <a:rPr lang="ko-KR" altLang="en-US" dirty="0" err="1"/>
              <a:t>오용했을경우</a:t>
            </a:r>
            <a:r>
              <a:rPr lang="ko-KR" altLang="en-US" dirty="0"/>
              <a:t> 부작용 또한 </a:t>
            </a:r>
            <a:r>
              <a:rPr lang="ko-KR" altLang="en-US" dirty="0" err="1"/>
              <a:t>일어날수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물론 약을 검색하는 약학정보원이라는 웹사이트가 있지만 컴퓨터가 없는 공간에 있거나 약을 손쉽게 검색을 하고 싶은 경우에는 따로 대체제가 없었습니다</a:t>
            </a:r>
            <a:r>
              <a:rPr lang="en-US" altLang="ko-KR" dirty="0"/>
              <a:t>.  </a:t>
            </a:r>
            <a:r>
              <a:rPr lang="ko-KR" altLang="en-US" dirty="0"/>
              <a:t>또한 약을 </a:t>
            </a:r>
            <a:r>
              <a:rPr lang="ko-KR" altLang="en-US" dirty="0" err="1"/>
              <a:t>먹어야함에도</a:t>
            </a:r>
            <a:r>
              <a:rPr lang="ko-KR" altLang="en-US" dirty="0"/>
              <a:t> 불구하고 까먹고 복용을 </a:t>
            </a:r>
            <a:r>
              <a:rPr lang="ko-KR" altLang="en-US" dirty="0" err="1"/>
              <a:t>해야하는</a:t>
            </a:r>
            <a:r>
              <a:rPr lang="ko-KR" altLang="en-US" dirty="0"/>
              <a:t> 시간에 먹지 못하는 경우도 허다합니다</a:t>
            </a:r>
            <a:r>
              <a:rPr lang="en-US" altLang="ko-KR" dirty="0"/>
              <a:t>. </a:t>
            </a:r>
            <a:r>
              <a:rPr lang="ko-KR" altLang="en-US" dirty="0"/>
              <a:t>이러한 이유들로 쉽게 사진만으로 알약을 검색하고 복용시간을 알려주는 </a:t>
            </a:r>
            <a:r>
              <a:rPr lang="ko-KR" altLang="en-US" dirty="0" err="1"/>
              <a:t>알랩이라는</a:t>
            </a:r>
            <a:r>
              <a:rPr lang="ko-KR" altLang="en-US" dirty="0"/>
              <a:t> 이 어플을 개발하자는 생각을 가지게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D61D8-094C-4265-A5D5-BEDAD8C995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1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우선은 저희 앱이 어떻게 작동하는지 알려드리겠습니다</a:t>
            </a:r>
            <a:r>
              <a:rPr lang="en-US" altLang="ko-KR" dirty="0"/>
              <a:t>.  </a:t>
            </a:r>
            <a:r>
              <a:rPr lang="ko-KR" altLang="en-US" dirty="0"/>
              <a:t>사용자가 앱을 이용해서 사진을 찍으면 그 사진을 </a:t>
            </a:r>
            <a:r>
              <a:rPr lang="en-US" altLang="ko-KR" dirty="0"/>
              <a:t>flask server</a:t>
            </a:r>
            <a:r>
              <a:rPr lang="ko-KR" altLang="en-US" dirty="0"/>
              <a:t>에 전송을</a:t>
            </a:r>
            <a:r>
              <a:rPr lang="en-US" altLang="ko-KR" dirty="0"/>
              <a:t> </a:t>
            </a:r>
            <a:r>
              <a:rPr lang="ko-KR" altLang="en-US" dirty="0"/>
              <a:t>해주게 됩니다</a:t>
            </a:r>
            <a:r>
              <a:rPr lang="en-US" altLang="ko-KR" dirty="0"/>
              <a:t>. </a:t>
            </a:r>
            <a:r>
              <a:rPr lang="ko-KR" altLang="en-US" dirty="0"/>
              <a:t>이 서버에서는 </a:t>
            </a:r>
            <a:r>
              <a:rPr lang="en-US" altLang="ko-KR" dirty="0" err="1"/>
              <a:t>ssd</a:t>
            </a:r>
            <a:r>
              <a:rPr lang="en-US" altLang="ko-KR" dirty="0"/>
              <a:t> model</a:t>
            </a:r>
            <a:r>
              <a:rPr lang="ko-KR" altLang="en-US" dirty="0"/>
              <a:t>을 사용해 약을 알맞은 크기로 자르고 약에 </a:t>
            </a:r>
            <a:r>
              <a:rPr lang="ko-KR" altLang="en-US" dirty="0" err="1"/>
              <a:t>써져있는</a:t>
            </a:r>
            <a:r>
              <a:rPr lang="ko-KR" altLang="en-US" dirty="0"/>
              <a:t> 텍스트를  </a:t>
            </a:r>
            <a:r>
              <a:rPr lang="en-US" altLang="ko-KR" dirty="0" err="1"/>
              <a:t>crnn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사용해 인식하는 과정을 거칩니다</a:t>
            </a:r>
            <a:r>
              <a:rPr lang="en-US" altLang="ko-KR" dirty="0"/>
              <a:t>. </a:t>
            </a:r>
            <a:r>
              <a:rPr lang="ko-KR" altLang="en-US" dirty="0"/>
              <a:t>이렇게 인식된 텍스트는 </a:t>
            </a:r>
            <a:r>
              <a:rPr lang="en-US" altLang="ko-KR" dirty="0"/>
              <a:t>json</a:t>
            </a:r>
            <a:r>
              <a:rPr lang="ko-KR" altLang="en-US" dirty="0"/>
              <a:t>파일 형식으로 나오게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D61D8-094C-4265-A5D5-BEDAD8C9956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79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우선은 저희 앱이 어떻게 작동하는지 알려드리겠습니다</a:t>
            </a:r>
            <a:r>
              <a:rPr lang="en-US" altLang="ko-KR" dirty="0"/>
              <a:t>.  </a:t>
            </a:r>
            <a:r>
              <a:rPr lang="ko-KR" altLang="en-US" dirty="0"/>
              <a:t>사용자가 앱을 이용해서 사진을 찍으면 그 사진을 </a:t>
            </a:r>
            <a:r>
              <a:rPr lang="en-US" altLang="ko-KR" dirty="0"/>
              <a:t>flask server</a:t>
            </a:r>
            <a:r>
              <a:rPr lang="ko-KR" altLang="en-US" dirty="0"/>
              <a:t>에 전송을</a:t>
            </a:r>
            <a:r>
              <a:rPr lang="en-US" altLang="ko-KR" dirty="0"/>
              <a:t> </a:t>
            </a:r>
            <a:r>
              <a:rPr lang="ko-KR" altLang="en-US" dirty="0"/>
              <a:t>해주게 됩니다</a:t>
            </a:r>
            <a:r>
              <a:rPr lang="en-US" altLang="ko-KR" dirty="0"/>
              <a:t>. </a:t>
            </a:r>
            <a:r>
              <a:rPr lang="ko-KR" altLang="en-US" dirty="0"/>
              <a:t>이 서버에서는 </a:t>
            </a:r>
            <a:r>
              <a:rPr lang="en-US" altLang="ko-KR" dirty="0" err="1"/>
              <a:t>ssd</a:t>
            </a:r>
            <a:r>
              <a:rPr lang="en-US" altLang="ko-KR" dirty="0"/>
              <a:t> model</a:t>
            </a:r>
            <a:r>
              <a:rPr lang="ko-KR" altLang="en-US" dirty="0"/>
              <a:t>을 사용해 약을 알맞은 크기로 자르고 약에 </a:t>
            </a:r>
            <a:r>
              <a:rPr lang="ko-KR" altLang="en-US" dirty="0" err="1"/>
              <a:t>써져있는</a:t>
            </a:r>
            <a:r>
              <a:rPr lang="ko-KR" altLang="en-US" dirty="0"/>
              <a:t> 텍스트를  </a:t>
            </a:r>
            <a:r>
              <a:rPr lang="en-US" altLang="ko-KR" dirty="0" err="1"/>
              <a:t>crnn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사용해 인식하는 과정을 거칩니다</a:t>
            </a:r>
            <a:r>
              <a:rPr lang="en-US" altLang="ko-KR" dirty="0"/>
              <a:t>. </a:t>
            </a:r>
            <a:r>
              <a:rPr lang="ko-KR" altLang="en-US" dirty="0"/>
              <a:t>이렇게 인식된 텍스트는 </a:t>
            </a:r>
            <a:r>
              <a:rPr lang="en-US" altLang="ko-KR" dirty="0"/>
              <a:t>json</a:t>
            </a:r>
            <a:r>
              <a:rPr lang="ko-KR" altLang="en-US" dirty="0"/>
              <a:t>파일 형식으로 나오게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D61D8-094C-4265-A5D5-BEDAD8C9956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79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얻게 된 </a:t>
            </a:r>
            <a:r>
              <a:rPr lang="en-US" altLang="ko-KR" dirty="0"/>
              <a:t>json file</a:t>
            </a:r>
            <a:r>
              <a:rPr lang="ko-KR" altLang="en-US" dirty="0"/>
              <a:t>을 다시 안드로이드 앱으로 </a:t>
            </a:r>
            <a:r>
              <a:rPr lang="ko-KR" altLang="en-US" dirty="0" err="1"/>
              <a:t>보내주게되고</a:t>
            </a:r>
            <a:r>
              <a:rPr lang="ko-KR" altLang="en-US" dirty="0"/>
              <a:t> </a:t>
            </a:r>
            <a:r>
              <a:rPr lang="en-US" altLang="ko-KR" dirty="0"/>
              <a:t>json </a:t>
            </a:r>
            <a:r>
              <a:rPr lang="ko-KR" altLang="en-US" dirty="0"/>
              <a:t>파일을 </a:t>
            </a:r>
            <a:r>
              <a:rPr lang="ko-KR" altLang="en-US" dirty="0" err="1"/>
              <a:t>파싱해서</a:t>
            </a:r>
            <a:r>
              <a:rPr lang="ko-KR" altLang="en-US" dirty="0"/>
              <a:t> 얻어낸 </a:t>
            </a:r>
            <a:r>
              <a:rPr lang="en-US" altLang="ko-KR" dirty="0"/>
              <a:t>text</a:t>
            </a:r>
            <a:r>
              <a:rPr lang="ko-KR" altLang="en-US" dirty="0"/>
              <a:t>를 </a:t>
            </a:r>
            <a:r>
              <a:rPr lang="en-US" altLang="ko-KR" dirty="0"/>
              <a:t>firebase </a:t>
            </a:r>
            <a:r>
              <a:rPr lang="en-US" altLang="ko-KR" dirty="0" err="1"/>
              <a:t>db</a:t>
            </a:r>
            <a:r>
              <a:rPr lang="ko-KR" altLang="en-US" dirty="0"/>
              <a:t>로 전송해 얻어낸 </a:t>
            </a:r>
            <a:r>
              <a:rPr lang="en-US" altLang="ko-KR" dirty="0"/>
              <a:t>text</a:t>
            </a:r>
            <a:r>
              <a:rPr lang="ko-KR" altLang="en-US" dirty="0"/>
              <a:t>와 일치하는 알약에 대한 정보를 </a:t>
            </a:r>
            <a:r>
              <a:rPr lang="en-US" altLang="ko-KR" dirty="0"/>
              <a:t>json file </a:t>
            </a:r>
            <a:r>
              <a:rPr lang="ko-KR" altLang="en-US" dirty="0"/>
              <a:t>형태로 앱으로 </a:t>
            </a:r>
            <a:r>
              <a:rPr lang="ko-KR" altLang="en-US" dirty="0" err="1"/>
              <a:t>전송해주게되고</a:t>
            </a:r>
            <a:r>
              <a:rPr lang="ko-KR" altLang="en-US" dirty="0"/>
              <a:t> 이러한 정보들을 앱에서 받아서 화면에 띄워서 사용자에게 보여주게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D61D8-094C-4265-A5D5-BEDAD8C9956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79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얻게 된 </a:t>
            </a:r>
            <a:r>
              <a:rPr lang="en-US" altLang="ko-KR" dirty="0"/>
              <a:t>json file</a:t>
            </a:r>
            <a:r>
              <a:rPr lang="ko-KR" altLang="en-US" dirty="0"/>
              <a:t>을 다시 안드로이드 앱으로 </a:t>
            </a:r>
            <a:r>
              <a:rPr lang="ko-KR" altLang="en-US" dirty="0" err="1"/>
              <a:t>보내주게되고</a:t>
            </a:r>
            <a:r>
              <a:rPr lang="ko-KR" altLang="en-US" dirty="0"/>
              <a:t> </a:t>
            </a:r>
            <a:r>
              <a:rPr lang="en-US" altLang="ko-KR" dirty="0"/>
              <a:t>json </a:t>
            </a:r>
            <a:r>
              <a:rPr lang="ko-KR" altLang="en-US" dirty="0"/>
              <a:t>파일을 </a:t>
            </a:r>
            <a:r>
              <a:rPr lang="ko-KR" altLang="en-US" dirty="0" err="1"/>
              <a:t>파싱해서</a:t>
            </a:r>
            <a:r>
              <a:rPr lang="ko-KR" altLang="en-US" dirty="0"/>
              <a:t> 얻어낸 </a:t>
            </a:r>
            <a:r>
              <a:rPr lang="en-US" altLang="ko-KR" dirty="0"/>
              <a:t>text</a:t>
            </a:r>
            <a:r>
              <a:rPr lang="ko-KR" altLang="en-US" dirty="0"/>
              <a:t>를 </a:t>
            </a:r>
            <a:r>
              <a:rPr lang="en-US" altLang="ko-KR" dirty="0"/>
              <a:t>firebase </a:t>
            </a:r>
            <a:r>
              <a:rPr lang="en-US" altLang="ko-KR" dirty="0" err="1"/>
              <a:t>db</a:t>
            </a:r>
            <a:r>
              <a:rPr lang="ko-KR" altLang="en-US" dirty="0"/>
              <a:t>로 전송해 얻어낸 </a:t>
            </a:r>
            <a:r>
              <a:rPr lang="en-US" altLang="ko-KR" dirty="0"/>
              <a:t>text</a:t>
            </a:r>
            <a:r>
              <a:rPr lang="ko-KR" altLang="en-US" dirty="0"/>
              <a:t>와 일치하는 알약에 대한 정보를 </a:t>
            </a:r>
            <a:r>
              <a:rPr lang="en-US" altLang="ko-KR" dirty="0"/>
              <a:t>json file </a:t>
            </a:r>
            <a:r>
              <a:rPr lang="ko-KR" altLang="en-US" dirty="0"/>
              <a:t>형태로 앱으로 </a:t>
            </a:r>
            <a:r>
              <a:rPr lang="ko-KR" altLang="en-US" dirty="0" err="1"/>
              <a:t>전송해주게되고</a:t>
            </a:r>
            <a:r>
              <a:rPr lang="ko-KR" altLang="en-US" dirty="0"/>
              <a:t> 이러한 정보들을 앱에서 받아서 화면에 띄워서 사용자에게 보여주게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D61D8-094C-4265-A5D5-BEDAD8C9956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359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앱의 기능은 크게 세가지가 있습니다</a:t>
            </a:r>
            <a:r>
              <a:rPr lang="en-US" altLang="ko-KR" dirty="0"/>
              <a:t>. </a:t>
            </a:r>
            <a:r>
              <a:rPr lang="ko-KR" altLang="en-US" dirty="0"/>
              <a:t>사진으로 알약을 검색하는 기능</a:t>
            </a:r>
            <a:r>
              <a:rPr lang="en-US" altLang="ko-KR" dirty="0"/>
              <a:t>, </a:t>
            </a:r>
            <a:r>
              <a:rPr lang="ko-KR" altLang="en-US" dirty="0"/>
              <a:t>약학정보원에서 받아온 약의 상세 정보를 사용자에게 보여주는 기능</a:t>
            </a:r>
            <a:r>
              <a:rPr lang="en-US" altLang="ko-KR" dirty="0"/>
              <a:t>, </a:t>
            </a:r>
            <a:r>
              <a:rPr lang="ko-KR" altLang="en-US" dirty="0"/>
              <a:t>그리고 복용시간을 알려주는 </a:t>
            </a:r>
            <a:r>
              <a:rPr lang="ko-KR" altLang="en-US" dirty="0" err="1"/>
              <a:t>알림기능이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D61D8-094C-4265-A5D5-BEDAD8C995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8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알약 검색 기능은 </a:t>
            </a:r>
            <a:r>
              <a:rPr lang="en-US" altLang="ko-KR" dirty="0"/>
              <a:t>CAMERA</a:t>
            </a:r>
            <a:r>
              <a:rPr lang="ko-KR" altLang="en-US" dirty="0"/>
              <a:t>아이콘을 터치해서 핸드폰 카메라와 연결해 알약사진을 찍고 그 결과를 받아와서 출력해주는 기능입니다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보시면 약학정보원에 등록된 정보를 가져와서 약의 효능</a:t>
            </a:r>
            <a:r>
              <a:rPr lang="en-US" altLang="ko-KR" dirty="0"/>
              <a:t> </a:t>
            </a:r>
            <a:r>
              <a:rPr lang="ko-KR" altLang="en-US" dirty="0"/>
              <a:t>복용하는 방법 부작용 등등의 정보를 </a:t>
            </a:r>
            <a:r>
              <a:rPr lang="ko-KR" altLang="en-US" dirty="0" err="1"/>
              <a:t>알수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D61D8-094C-4265-A5D5-BEDAD8C9956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0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7BEDCB5-F6C2-416F-869D-3531CAD0E903}"/>
              </a:ext>
            </a:extLst>
          </p:cNvPr>
          <p:cNvSpPr/>
          <p:nvPr userDrawn="1"/>
        </p:nvSpPr>
        <p:spPr>
          <a:xfrm flipH="1">
            <a:off x="8849161" y="2057400"/>
            <a:ext cx="45719" cy="703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13D4C779-C4FD-4078-86B9-509C9E307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9411" y="1457741"/>
            <a:ext cx="8668265" cy="976898"/>
          </a:xfrm>
        </p:spPr>
        <p:txBody>
          <a:bodyPr>
            <a:normAutofit/>
          </a:bodyPr>
          <a:lstStyle>
            <a:lvl1pPr algn="l">
              <a:defRPr sz="4800" b="1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188B783-1A11-4525-87FC-000FE73C90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9411" y="2760786"/>
            <a:ext cx="3504944" cy="77290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F0A5AD15-BC99-4381-B728-3AFC0157FE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9410" y="4892176"/>
            <a:ext cx="3504943" cy="727574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Arial" panose="020B0604020202020204" pitchFamily="34" charset="0"/>
                <a:ea typeface="나눔스퀘어 Light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YeongHwa Jin</a:t>
            </a:r>
          </a:p>
          <a:p>
            <a:pPr lvl="0"/>
            <a:r>
              <a:rPr lang="en-US" altLang="ko-KR" dirty="0"/>
              <a:t>Big Data Lab @ </a:t>
            </a:r>
            <a:r>
              <a:rPr lang="en-US" altLang="ko-KR" dirty="0" err="1"/>
              <a:t>Inha</a:t>
            </a:r>
            <a:r>
              <a:rPr lang="en-US" altLang="ko-KR" dirty="0"/>
              <a:t> University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358692"/>
          </a:xfrm>
          <a:prstGeom prst="rect">
            <a:avLst/>
          </a:prstGeom>
          <a:solidFill>
            <a:srgbClr val="191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91011-5682-4108-9A68-94AFEB2F85F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CC1F64D-B22B-44C9-BCE8-A60A23D880A0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B9D7ED-4C15-4308-8B4F-7304BAEF679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1D42B9-FA2C-45DB-9D16-75B5517EEA9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4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2CE7-1AD0-4EA7-8C22-FAF0CF45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80DDBE-26CD-45AD-B3CB-7B88F6F45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03184-E096-4343-A94D-948D4799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2F30-987C-49C6-9B23-28F184582AA5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BBA69-7707-44F9-A582-14B9DCD3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5A7AB-046E-49A8-9D8A-3FA3E8A9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3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C790E5-6B0C-4AFC-BBD7-3F61F0243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14703-34CF-4631-9823-4D7404F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26990-E6F7-4B15-898D-DA1C487E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3541-8B8F-4D1C-A8FD-6E59D9376E80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FAE73-E53B-4FB2-88C5-53491253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D509F-AC8B-46E6-AAB0-16E20871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1E66E-A147-499D-9C5D-7ED8704C5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3D599-C5FD-4F00-B8AB-AB883DAB5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BE69B-95A5-41E8-BC86-3DBE899F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2373-E4AF-41BB-AD7F-364F178301F6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AF904-03BA-4A3D-973F-216978AC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B4C81-AC2A-442C-8AE4-AD196F16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9640-CA1D-4294-9948-A8C66A8D1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0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167CF-9B09-4789-A552-58C8E0DC9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37198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rgbClr val="191970"/>
                </a:solidFill>
                <a:latin typeface="Arial" panose="020B0604020202020204" pitchFamily="34" charset="0"/>
                <a:ea typeface="나눔고딕 Light" panose="020D09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1A1EE-83E4-4B6D-8A17-94B5B1CB5B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248508"/>
            <a:ext cx="10515600" cy="4928455"/>
          </a:xfrm>
        </p:spPr>
        <p:txBody>
          <a:bodyPr>
            <a:normAutofit/>
          </a:bodyPr>
          <a:lstStyle>
            <a:lvl1pPr marL="228600" indent="-228600">
              <a:buClrTx/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defRPr>
            </a:lvl1pPr>
            <a:lvl2pPr marL="685800" indent="-228600">
              <a:buClrTx/>
              <a:buSzPct val="7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defRPr>
            </a:lvl2pPr>
            <a:lvl3pPr marL="1200150" indent="-285750">
              <a:buClr>
                <a:schemeClr val="tx1">
                  <a:lumMod val="65000"/>
                  <a:lumOff val="35000"/>
                </a:schemeClr>
              </a:buClr>
              <a:buSzPct val="70000"/>
              <a:buFont typeface="Arial" panose="020B0604020202020204" pitchFamily="34" charset="0"/>
              <a:buChar char="-"/>
              <a:defRPr lang="ko-KR" altLang="en-US" sz="1600" kern="1200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defRPr>
            </a:lvl3pPr>
            <a:lvl4pPr marL="1371600" indent="0">
              <a:buClr>
                <a:schemeClr val="tx1">
                  <a:lumMod val="65000"/>
                  <a:lumOff val="35000"/>
                </a:schemeClr>
              </a:buClr>
              <a:buSzPct val="70000"/>
              <a:buFont typeface="Wingdings" panose="05000000000000000000" pitchFamily="2" charset="2"/>
              <a:buNone/>
              <a:defRPr sz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buSzPct val="70000"/>
              <a:defRPr sz="2400">
                <a:solidFill>
                  <a:schemeClr val="tx1"/>
                </a:solidFill>
                <a:latin typeface="+mn-lt"/>
                <a:ea typeface="나눔고딕 Light" panose="020D0904000000000000" pitchFamily="50" charset="-127"/>
              </a:defRPr>
            </a:lvl5pPr>
          </a:lstStyle>
          <a:p>
            <a:pPr lvl="0"/>
            <a:r>
              <a:rPr lang="en-US" altLang="ko-KR" dirty="0"/>
              <a:t>First</a:t>
            </a:r>
          </a:p>
          <a:p>
            <a:pPr lvl="1"/>
            <a:r>
              <a:rPr lang="en-US" altLang="ko-KR" dirty="0"/>
              <a:t>Second</a:t>
            </a:r>
          </a:p>
          <a:p>
            <a:pPr lvl="2"/>
            <a:r>
              <a:rPr lang="en-US" altLang="ko-KR" dirty="0"/>
              <a:t>Third</a:t>
            </a:r>
          </a:p>
          <a:p>
            <a:pPr lvl="3"/>
            <a:endParaRPr lang="en-US" altLang="ko-KR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E0F476D-6638-4540-A4E3-37DCD3131335}"/>
              </a:ext>
            </a:extLst>
          </p:cNvPr>
          <p:cNvSpPr/>
          <p:nvPr userDrawn="1"/>
        </p:nvSpPr>
        <p:spPr>
          <a:xfrm rot="5400000">
            <a:off x="-43961" y="901457"/>
            <a:ext cx="371352" cy="283430"/>
          </a:xfrm>
          <a:prstGeom prst="triangle">
            <a:avLst/>
          </a:prstGeom>
          <a:solidFill>
            <a:srgbClr val="191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63D3B2-A107-4336-8F06-DF2527F37889}"/>
              </a:ext>
            </a:extLst>
          </p:cNvPr>
          <p:cNvGrpSpPr/>
          <p:nvPr userDrawn="1"/>
        </p:nvGrpSpPr>
        <p:grpSpPr>
          <a:xfrm flipV="1">
            <a:off x="832338" y="974843"/>
            <a:ext cx="10521462" cy="45719"/>
            <a:chOff x="832338" y="1003068"/>
            <a:chExt cx="10787773" cy="449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F0754A-4FF9-4190-8C8E-8674B55EB411}"/>
                </a:ext>
              </a:extLst>
            </p:cNvPr>
            <p:cNvSpPr/>
            <p:nvPr userDrawn="1"/>
          </p:nvSpPr>
          <p:spPr>
            <a:xfrm>
              <a:off x="832338" y="1003068"/>
              <a:ext cx="3757537" cy="44974"/>
            </a:xfrm>
            <a:prstGeom prst="rect">
              <a:avLst/>
            </a:prstGeom>
            <a:solidFill>
              <a:srgbClr val="191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98F134-9BE6-4D7C-8F9B-FBFEC973347F}"/>
                </a:ext>
              </a:extLst>
            </p:cNvPr>
            <p:cNvSpPr/>
            <p:nvPr userDrawn="1"/>
          </p:nvSpPr>
          <p:spPr>
            <a:xfrm>
              <a:off x="4589875" y="1003068"/>
              <a:ext cx="7030236" cy="44974"/>
            </a:xfrm>
            <a:prstGeom prst="rect">
              <a:avLst/>
            </a:prstGeom>
            <a:solidFill>
              <a:srgbClr val="696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7D675BC4-F39E-45CC-BF87-9A6292F1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59F-90B6-4AE0-B10A-93045A4662A2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B4BBB42E-505E-4F5F-91D2-DA4CCF80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162FB1F7-C1E8-4D96-A248-56377D86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783D2-889D-443C-B26D-B5A50CD6F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D2E37C-1249-4A4B-8FD4-8C7C3B1C8740}"/>
              </a:ext>
            </a:extLst>
          </p:cNvPr>
          <p:cNvGrpSpPr/>
          <p:nvPr userDrawn="1"/>
        </p:nvGrpSpPr>
        <p:grpSpPr>
          <a:xfrm flipV="1">
            <a:off x="832338" y="974843"/>
            <a:ext cx="10521462" cy="45719"/>
            <a:chOff x="832338" y="1003068"/>
            <a:chExt cx="10787773" cy="4497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568220-2175-4D82-89C5-9160EF6387AB}"/>
                </a:ext>
              </a:extLst>
            </p:cNvPr>
            <p:cNvSpPr/>
            <p:nvPr userDrawn="1"/>
          </p:nvSpPr>
          <p:spPr>
            <a:xfrm>
              <a:off x="832338" y="1003068"/>
              <a:ext cx="3757537" cy="44974"/>
            </a:xfrm>
            <a:prstGeom prst="rect">
              <a:avLst/>
            </a:prstGeom>
            <a:solidFill>
              <a:srgbClr val="191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F2A315C-CD14-4BFE-887C-FA05BBF8B3CC}"/>
                </a:ext>
              </a:extLst>
            </p:cNvPr>
            <p:cNvSpPr/>
            <p:nvPr userDrawn="1"/>
          </p:nvSpPr>
          <p:spPr>
            <a:xfrm>
              <a:off x="4589875" y="1003068"/>
              <a:ext cx="7030236" cy="44974"/>
            </a:xfrm>
            <a:prstGeom prst="rect">
              <a:avLst/>
            </a:prstGeom>
            <a:solidFill>
              <a:srgbClr val="696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제목 21">
            <a:extLst>
              <a:ext uri="{FF2B5EF4-FFF2-40B4-BE49-F238E27FC236}">
                <a16:creationId xmlns:a16="http://schemas.microsoft.com/office/drawing/2014/main" id="{8E3672AA-151D-4B45-981D-F16E16D1E4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655437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rgbClr val="191970"/>
                </a:solidFill>
                <a:latin typeface="Arial" panose="020B0604020202020204" pitchFamily="34" charset="0"/>
                <a:ea typeface="나눔고딕 Light" panose="020D09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3" name="날짜 개체 틀 22">
            <a:extLst>
              <a:ext uri="{FF2B5EF4-FFF2-40B4-BE49-F238E27FC236}">
                <a16:creationId xmlns:a16="http://schemas.microsoft.com/office/drawing/2014/main" id="{D2CF9CA8-EE99-47D4-84F8-248C1CB3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B52A-52B1-40AB-8505-0E41224C9EB2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24" name="바닥글 개체 틀 23">
            <a:extLst>
              <a:ext uri="{FF2B5EF4-FFF2-40B4-BE49-F238E27FC236}">
                <a16:creationId xmlns:a16="http://schemas.microsoft.com/office/drawing/2014/main" id="{11BB2905-3FE4-456E-88AA-4FEBA799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62CCF6B4-57AD-4EE8-A48D-9411E7F2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0CFE3-54E6-4F58-B64D-5FBC1029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7455"/>
            <a:ext cx="10515600" cy="1325563"/>
          </a:xfrm>
        </p:spPr>
        <p:txBody>
          <a:bodyPr>
            <a:normAutofit/>
          </a:bodyPr>
          <a:lstStyle>
            <a:lvl1pPr>
              <a:defRPr lang="ko-KR" altLang="en-US" sz="4400" b="1" kern="1200" dirty="0">
                <a:solidFill>
                  <a:srgbClr val="191970"/>
                </a:solidFill>
                <a:latin typeface="Arial" panose="020B0604020202020204" pitchFamily="34" charset="0"/>
                <a:ea typeface="나눔고딕 Light" panose="020D09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1DF2DF-A424-41B7-AC3F-D136ECC0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2C1-E0C0-4715-BA06-F53E6FAEFBF2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B98F54-3260-4C51-9700-B988F3CE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10CB2E-F4A0-444F-B847-8FB78AE9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A36E111-0396-4E1F-BD85-06495E11AF97}"/>
              </a:ext>
            </a:extLst>
          </p:cNvPr>
          <p:cNvGrpSpPr/>
          <p:nvPr userDrawn="1"/>
        </p:nvGrpSpPr>
        <p:grpSpPr>
          <a:xfrm flipV="1">
            <a:off x="832338" y="3576720"/>
            <a:ext cx="10521462" cy="45719"/>
            <a:chOff x="832338" y="1003068"/>
            <a:chExt cx="10787773" cy="449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2A2F0A-40EE-4428-8924-BDE5F5EF1F36}"/>
                </a:ext>
              </a:extLst>
            </p:cNvPr>
            <p:cNvSpPr/>
            <p:nvPr userDrawn="1"/>
          </p:nvSpPr>
          <p:spPr>
            <a:xfrm>
              <a:off x="832338" y="1003068"/>
              <a:ext cx="3757537" cy="44974"/>
            </a:xfrm>
            <a:prstGeom prst="rect">
              <a:avLst/>
            </a:prstGeom>
            <a:solidFill>
              <a:srgbClr val="191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0C8C456-01E5-4C5C-8E6C-73338AFD31C4}"/>
                </a:ext>
              </a:extLst>
            </p:cNvPr>
            <p:cNvSpPr/>
            <p:nvPr userDrawn="1"/>
          </p:nvSpPr>
          <p:spPr>
            <a:xfrm>
              <a:off x="4589875" y="1003068"/>
              <a:ext cx="7030236" cy="44974"/>
            </a:xfrm>
            <a:prstGeom prst="rect">
              <a:avLst/>
            </a:prstGeom>
            <a:solidFill>
              <a:srgbClr val="696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413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E6084-491B-49F4-AA7E-9DCAE141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35EEF-8D9F-4A9F-8A00-8E4DCB767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ED102-53F9-4628-88B7-1D00485C2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61BD6-21DB-4E5F-8604-0453F0B4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F4F-AB79-4066-8111-C37E2DD5FEDD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5BF24-D995-4D8D-B71B-D1BF2832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96133-4233-49B9-BF45-B6BFD50B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4FCF5-61A0-425A-BFBD-4981A7A8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F73CC-1230-483B-BB73-63822C9F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F1FC66-8FCE-4BCF-A537-6481F5E40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26962-F1B7-467E-A87C-A074E774D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66AFC6-7E88-43BD-B856-5C08F8183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3096D6-EB53-4172-BD92-11158988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2DE-62EF-473A-9C1A-A3352E4A242E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DE3344-CDF1-4C5B-8B86-13B70D59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9A01F0-753A-4320-8E61-8CBB4352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1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BB503F-5C9D-4505-BFF6-526FD6ED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1B36-A012-4B5A-9576-F72D9515ECCA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4D386-BE64-470A-92B2-C8BF8ECC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7F774-C620-40E3-9CF2-AED8893C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083DE-CC17-439F-8150-3CD4C852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F1D9F-4068-49C7-B9F4-B0FCE46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38507-3E98-4A14-93C6-276EAD5B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A41D43-1148-4B2D-8ED1-A65406D1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D398-5D00-4D67-801D-F820AB8CFB69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6AB2C-1563-4CBD-A85C-B196EFEA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E4AAA2-17E0-448E-913F-53AE6BF4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5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481E9-6635-4BB7-8830-F9AD1814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B295F3-482D-4803-9B05-6A0523D21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C0912C-F627-4BA9-9368-B34A9A47E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6F78E-6797-4415-903C-59F647A0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6DFA-16ED-4822-969F-0C9E091DCF84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79189-818B-4FF4-863F-27B75166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E9B5F-28BE-4496-AEC8-BD668554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4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04B315-172F-4AFC-B31D-5025A71E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D6B19-2E22-448B-A57F-9E0DEFA1E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83A16-355C-4360-A2FE-2F4B813F7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F8E0F-755A-4663-8BCF-2E915A781626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A93D7-F4AB-491F-A27B-36723BE89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25446-D689-4617-8894-9CD49F459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E0560F-C80C-47EB-85A8-AA21CE08D1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 종합 설계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49408" y="5001612"/>
            <a:ext cx="7937415" cy="391989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2020.12.01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949409" y="5465618"/>
            <a:ext cx="3968819" cy="70658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b="1" dirty="0" err="1"/>
              <a:t>팀명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알랩</a:t>
            </a:r>
            <a:endParaRPr lang="en-US" altLang="ko-KR" b="1" dirty="0"/>
          </a:p>
          <a:p>
            <a:pPr algn="l"/>
            <a:r>
              <a:rPr lang="ko-KR" altLang="en-US" b="1" dirty="0"/>
              <a:t>팀원 </a:t>
            </a:r>
            <a:r>
              <a:rPr lang="en-US" altLang="ko-KR" b="1" dirty="0"/>
              <a:t>: </a:t>
            </a:r>
            <a:r>
              <a:rPr lang="ko-KR" altLang="en-US" b="1" dirty="0"/>
              <a:t>조운택</a:t>
            </a:r>
            <a:r>
              <a:rPr lang="en-US" altLang="ko-KR" b="1" dirty="0"/>
              <a:t>, </a:t>
            </a:r>
            <a:r>
              <a:rPr lang="ko-KR" altLang="en-US" b="1" dirty="0"/>
              <a:t>최성현</a:t>
            </a:r>
            <a:r>
              <a:rPr lang="en-US" altLang="ko-KR" b="1" dirty="0"/>
              <a:t>, </a:t>
            </a:r>
            <a:r>
              <a:rPr lang="ko-KR" altLang="en-US" b="1" dirty="0"/>
              <a:t>이준영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D45BC5BC-F751-4E98-8098-519CE48B21C5}"/>
              </a:ext>
            </a:extLst>
          </p:cNvPr>
          <p:cNvSpPr txBox="1">
            <a:spLocks/>
          </p:cNvSpPr>
          <p:nvPr/>
        </p:nvSpPr>
        <p:spPr>
          <a:xfrm>
            <a:off x="949409" y="2434639"/>
            <a:ext cx="10293180" cy="97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나눔스퀘어 Bold" panose="020B0600000101010101" pitchFamily="50" charset="-127"/>
                <a:cs typeface="Calibri" panose="020F050202020403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17205A52-054B-41A3-A192-35739E99612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B8B6720-A2C3-40AE-AE88-5D342D8B1DA3}" type="datetime1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D95CA383-C523-4DB6-AA2B-BACC877E155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16FF795-071A-4C72-B514-EA93A23CA1D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F87A4B62-830B-4B35-B19A-B84B817DBB7E}"/>
              </a:ext>
            </a:extLst>
          </p:cNvPr>
          <p:cNvSpPr txBox="1">
            <a:spLocks/>
          </p:cNvSpPr>
          <p:nvPr/>
        </p:nvSpPr>
        <p:spPr>
          <a:xfrm>
            <a:off x="949408" y="2439572"/>
            <a:ext cx="10293180" cy="97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나눔스퀘어 Bold" panose="020B0600000101010101" pitchFamily="50" charset="-127"/>
                <a:cs typeface="Calibri" panose="020F050202020403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Technical Progress</a:t>
            </a:r>
          </a:p>
        </p:txBody>
      </p:sp>
    </p:spTree>
    <p:extLst>
      <p:ext uri="{BB962C8B-B14F-4D97-AF65-F5344CB8AC3E}">
        <p14:creationId xmlns:p14="http://schemas.microsoft.com/office/powerpoint/2010/main" val="180633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E6705-B0E6-4A58-853B-B4432111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알약 알림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4181E-292D-4109-8997-E40AC8A7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prstClr val="black"/>
                </a:solidFill>
              </a:rPr>
              <a:t>복용시간 알림으로 약 복용을 상기 시켜줍니다</a:t>
            </a:r>
            <a:r>
              <a:rPr lang="en-US" altLang="ko-KR" b="1" dirty="0">
                <a:solidFill>
                  <a:prstClr val="black"/>
                </a:solidFill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93778-07DC-4379-BFBF-C6ABF340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59F-90B6-4AE0-B10A-93045A4662A2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D7965-E45F-4B6A-B4A4-51A1995A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AFCA7-F783-4071-8C7C-01CADAF5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9C0CEB-D461-43D4-AB71-4286DD23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39" y="1710327"/>
            <a:ext cx="2200748" cy="4646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81A658-48F8-42F6-B7B5-A2271E1AA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23" y="1710327"/>
            <a:ext cx="2200748" cy="46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1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EBC18-0E95-45DD-B58F-06B38820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C9C64-CDF7-4DC7-B160-FE4BCCA1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History </a:t>
            </a:r>
            <a:r>
              <a:rPr lang="ko-KR" altLang="en-US" b="1" dirty="0"/>
              <a:t>기능</a:t>
            </a:r>
            <a:endParaRPr lang="en-US" altLang="ko-KR" b="1" dirty="0"/>
          </a:p>
          <a:p>
            <a:pPr lvl="1"/>
            <a:r>
              <a:rPr lang="ko-KR" altLang="en-US" b="1" dirty="0"/>
              <a:t>검색한 알약들을 </a:t>
            </a:r>
            <a:r>
              <a:rPr lang="en-US" altLang="ko-KR" b="1" dirty="0"/>
              <a:t>list</a:t>
            </a:r>
            <a:r>
              <a:rPr lang="ko-KR" altLang="en-US" b="1" dirty="0"/>
              <a:t>화</a:t>
            </a:r>
            <a:endParaRPr lang="en-US" altLang="ko-KR" b="1" dirty="0"/>
          </a:p>
          <a:p>
            <a:pPr lvl="1"/>
            <a:r>
              <a:rPr lang="ko-KR" altLang="en-US" b="1" dirty="0"/>
              <a:t>검색했던 알약 조회 가능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검색 알약 알림 등록 기능</a:t>
            </a:r>
            <a:endParaRPr lang="en-US" altLang="ko-KR" b="1" dirty="0"/>
          </a:p>
          <a:p>
            <a:pPr lvl="1"/>
            <a:r>
              <a:rPr lang="ko-KR" altLang="en-US" b="1" dirty="0"/>
              <a:t>알림 페이지에 알약 사진 등록</a:t>
            </a: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UI </a:t>
            </a:r>
            <a:r>
              <a:rPr lang="ko-KR" altLang="en-US" b="1" dirty="0"/>
              <a:t>개선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4A673-F876-4049-8620-8467B9E9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59F-90B6-4AE0-B10A-93045A4662A2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3EA57-C726-44D7-B9AE-5D91BADA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B156D-C6AA-4E69-8294-52D7120E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3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2CBE-6F0F-4CE6-89F6-C99AE9E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277" y="2988130"/>
            <a:ext cx="2476501" cy="1151164"/>
          </a:xfrm>
        </p:spPr>
        <p:txBody>
          <a:bodyPr/>
          <a:lstStyle/>
          <a:p>
            <a:r>
              <a:rPr lang="en-US" altLang="ko-KR" sz="7200" dirty="0"/>
              <a:t>Q&amp;A</a:t>
            </a:r>
            <a:endParaRPr lang="ko-KR" altLang="en-US" sz="7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4909D-C614-4B33-930C-0F81360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D082-E75A-4653-ABFB-C704AFE66203}" type="datetime1">
              <a:rPr lang="ko-KR" altLang="en-US" smtClean="0"/>
              <a:t>2020-12-01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01807-A48D-45B3-B150-11EE71E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4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2CBE-6F0F-4CE6-89F6-C99AE9E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8422F-3D22-45E9-B10F-E5425001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492845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  <a:latin typeface="-윤고딕330" panose="02030504000101010101"/>
                <a:ea typeface="-윤고딕330" panose="02030504000101010101"/>
              </a:rPr>
              <a:t>개발 동기</a:t>
            </a:r>
            <a:endParaRPr lang="en-US" altLang="ko-KR" sz="2800" b="1" dirty="0">
              <a:solidFill>
                <a:prstClr val="black"/>
              </a:solidFill>
              <a:latin typeface="-윤고딕330" panose="02030504000101010101"/>
              <a:ea typeface="-윤고딕330" panose="02030504000101010101"/>
            </a:endParaRPr>
          </a:p>
          <a:p>
            <a:endParaRPr lang="en-US" altLang="ko-KR" sz="2800" b="1" dirty="0">
              <a:solidFill>
                <a:prstClr val="black"/>
              </a:solidFill>
              <a:latin typeface="-윤고딕330" panose="02030504000101010101"/>
              <a:ea typeface="-윤고딕330" panose="02030504000101010101"/>
            </a:endParaRPr>
          </a:p>
          <a:p>
            <a:r>
              <a:rPr lang="ko-KR" altLang="en-US" sz="2800" b="1" dirty="0">
                <a:solidFill>
                  <a:prstClr val="black"/>
                </a:solidFill>
                <a:latin typeface="-윤고딕330" panose="02030504000101010101"/>
                <a:ea typeface="-윤고딕330" panose="02030504000101010101"/>
              </a:rPr>
              <a:t>앱의 구조</a:t>
            </a:r>
            <a:endParaRPr lang="en-US" altLang="ko-KR" sz="2800" b="1" dirty="0">
              <a:solidFill>
                <a:prstClr val="black"/>
              </a:solidFill>
              <a:latin typeface="-윤고딕330" panose="02030504000101010101"/>
              <a:ea typeface="-윤고딕330" panose="02030504000101010101"/>
            </a:endParaRPr>
          </a:p>
          <a:p>
            <a:endParaRPr lang="en-US" altLang="ko-KR" sz="2800" dirty="0">
              <a:solidFill>
                <a:prstClr val="black"/>
              </a:solidFill>
              <a:latin typeface="-윤고딕330" panose="02030504000101010101"/>
              <a:ea typeface="-윤고딕330" panose="02030504000101010101"/>
            </a:endParaRPr>
          </a:p>
          <a:p>
            <a:r>
              <a:rPr lang="ko-KR" altLang="en-US" sz="2800" b="1" dirty="0">
                <a:solidFill>
                  <a:prstClr val="black"/>
                </a:solidFill>
                <a:latin typeface="-윤고딕330" panose="02030504000101010101"/>
                <a:ea typeface="-윤고딕330" panose="02030504000101010101"/>
              </a:rPr>
              <a:t>앱의 기능</a:t>
            </a:r>
            <a:endParaRPr lang="en-US" altLang="ko-KR" sz="2800" b="1" dirty="0">
              <a:solidFill>
                <a:prstClr val="black"/>
              </a:solidFill>
              <a:latin typeface="-윤고딕330" panose="02030504000101010101"/>
              <a:ea typeface="-윤고딕330" panose="02030504000101010101"/>
            </a:endParaRPr>
          </a:p>
          <a:p>
            <a:endParaRPr lang="en-US" altLang="ko-KR" sz="2800" dirty="0">
              <a:solidFill>
                <a:prstClr val="black"/>
              </a:solidFill>
              <a:latin typeface="-윤고딕330" panose="02030504000101010101"/>
              <a:ea typeface="-윤고딕330" panose="02030504000101010101"/>
            </a:endParaRPr>
          </a:p>
          <a:p>
            <a:r>
              <a:rPr lang="ko-KR" altLang="en-US" sz="2800" b="1" dirty="0">
                <a:solidFill>
                  <a:prstClr val="black"/>
                </a:solidFill>
                <a:latin typeface="-윤고딕330" panose="02030504000101010101"/>
                <a:ea typeface="-윤고딕330" panose="02030504000101010101"/>
              </a:rPr>
              <a:t>개선 방안</a:t>
            </a:r>
            <a:endParaRPr lang="en-US" altLang="ko-KR" sz="2800" b="1" dirty="0">
              <a:solidFill>
                <a:prstClr val="black"/>
              </a:solidFill>
              <a:latin typeface="-윤고딕330" panose="02030504000101010101"/>
              <a:ea typeface="-윤고딕330" panose="02030504000101010101"/>
            </a:endParaRPr>
          </a:p>
          <a:p>
            <a:endParaRPr lang="en-US" altLang="ko-KR" sz="2800" b="1" dirty="0">
              <a:solidFill>
                <a:prstClr val="black"/>
              </a:solidFill>
              <a:latin typeface="-윤고딕330" panose="02030504000101010101"/>
              <a:ea typeface="-윤고딕330" panose="02030504000101010101"/>
            </a:endParaRPr>
          </a:p>
          <a:p>
            <a:r>
              <a:rPr lang="en-US" altLang="ko-KR" sz="2800" b="1" dirty="0">
                <a:solidFill>
                  <a:prstClr val="black"/>
                </a:solidFill>
                <a:latin typeface="-윤고딕330" panose="02030504000101010101"/>
                <a:ea typeface="-윤고딕330" panose="02030504000101010101"/>
              </a:rPr>
              <a:t>Q&amp;A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4909D-C614-4B33-930C-0F81360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D082-E75A-4653-ABFB-C704AFE66203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01807-A48D-45B3-B150-11EE71E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0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E7302-4D77-4C65-979C-DFEF8E48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371CC-A40B-43D5-85E3-21B6283B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prstClr val="black"/>
                </a:solidFill>
              </a:rPr>
              <a:t>약에 대해 지식 부족으로 인해</a:t>
            </a:r>
            <a:r>
              <a:rPr lang="en-US" altLang="ko-KR" b="1" dirty="0">
                <a:solidFill>
                  <a:prstClr val="black"/>
                </a:solidFill>
              </a:rPr>
              <a:t>, </a:t>
            </a:r>
            <a:r>
              <a:rPr lang="ko-KR" altLang="en-US" b="1" dirty="0">
                <a:solidFill>
                  <a:prstClr val="black"/>
                </a:solidFill>
              </a:rPr>
              <a:t>포장지가 없거나</a:t>
            </a:r>
            <a:r>
              <a:rPr lang="en-US" altLang="ko-KR" b="1" dirty="0">
                <a:solidFill>
                  <a:prstClr val="black"/>
                </a:solidFill>
              </a:rPr>
              <a:t>, </a:t>
            </a:r>
            <a:r>
              <a:rPr lang="ko-KR" altLang="en-US" b="1" dirty="0">
                <a:solidFill>
                  <a:prstClr val="black"/>
                </a:solidFill>
              </a:rPr>
              <a:t>오래된 약이면 어떤 약인지 구분 불가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알약에 대한 오남용 사고 발생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prstClr val="black"/>
              </a:solidFill>
            </a:endParaRPr>
          </a:p>
          <a:p>
            <a:r>
              <a:rPr lang="ko-KR" altLang="en-US" b="1" dirty="0">
                <a:solidFill>
                  <a:prstClr val="black"/>
                </a:solidFill>
              </a:rPr>
              <a:t>일상생활 도중</a:t>
            </a:r>
            <a:r>
              <a:rPr lang="en-US" altLang="ko-KR" b="1" dirty="0">
                <a:solidFill>
                  <a:prstClr val="black"/>
                </a:solidFill>
              </a:rPr>
              <a:t>, </a:t>
            </a:r>
            <a:r>
              <a:rPr lang="ko-KR" altLang="en-US" b="1" dirty="0">
                <a:solidFill>
                  <a:prstClr val="black"/>
                </a:solidFill>
              </a:rPr>
              <a:t>약의 복용시간을 깜빡할 경우가 많음</a:t>
            </a:r>
            <a:endParaRPr lang="en-US" altLang="ko-KR" b="1" dirty="0">
              <a:solidFill>
                <a:prstClr val="black"/>
              </a:solidFill>
            </a:endParaRPr>
          </a:p>
          <a:p>
            <a:endParaRPr lang="en-US" altLang="ko-KR" b="1" dirty="0">
              <a:solidFill>
                <a:prstClr val="black"/>
              </a:solidFill>
            </a:endParaRPr>
          </a:p>
          <a:p>
            <a:r>
              <a:rPr lang="ko-KR" altLang="en-US" b="1" dirty="0">
                <a:solidFill>
                  <a:prstClr val="black"/>
                </a:solidFill>
              </a:rPr>
              <a:t>알약을 검색하는데 시간이 오래 걸린다</a:t>
            </a:r>
            <a:r>
              <a:rPr lang="en-US" altLang="ko-KR" b="1" dirty="0">
                <a:solidFill>
                  <a:prstClr val="black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85839-6D30-4AED-AB9A-ECE25861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59F-90B6-4AE0-B10A-93045A4662A2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50F09-6907-47F0-8081-08563798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A0BC8-FC95-421E-AD06-EEE65F22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B6B9F5-2390-4056-9768-C4E534592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46" y="3712735"/>
            <a:ext cx="4090307" cy="233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C4483E-EF6D-4480-9654-32BB0C685E4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37134" y="3099118"/>
            <a:ext cx="5072380" cy="30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2CBE-6F0F-4CE6-89F6-C99AE9E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/>
          <a:lstStyle/>
          <a:p>
            <a:r>
              <a:rPr lang="ko-KR" altLang="en-US" dirty="0"/>
              <a:t>앱의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4909D-C614-4B33-930C-0F81360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D082-E75A-4653-ABFB-C704AFE66203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01807-A48D-45B3-B150-11EE71E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2" y="6356350"/>
            <a:ext cx="2743200" cy="365125"/>
          </a:xfrm>
        </p:spPr>
        <p:txBody>
          <a:bodyPr/>
          <a:lstStyle/>
          <a:p>
            <a:fld id="{F3E0560F-C80C-47EB-85A8-AA21CE08D12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27E304-A249-4128-A433-EFE3BD230D7C}"/>
              </a:ext>
            </a:extLst>
          </p:cNvPr>
          <p:cNvSpPr/>
          <p:nvPr/>
        </p:nvSpPr>
        <p:spPr>
          <a:xfrm>
            <a:off x="1868557" y="1326058"/>
            <a:ext cx="1530625" cy="48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7932576-B678-4E17-B096-2C97F2E6CC10}"/>
              </a:ext>
            </a:extLst>
          </p:cNvPr>
          <p:cNvSpPr/>
          <p:nvPr/>
        </p:nvSpPr>
        <p:spPr>
          <a:xfrm>
            <a:off x="1331843" y="2158207"/>
            <a:ext cx="2604052" cy="48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BB8A86-38E1-4299-BD34-546AEDE55156}"/>
              </a:ext>
            </a:extLst>
          </p:cNvPr>
          <p:cNvSpPr/>
          <p:nvPr/>
        </p:nvSpPr>
        <p:spPr>
          <a:xfrm>
            <a:off x="1316929" y="4884161"/>
            <a:ext cx="2604052" cy="519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CRNN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CF02EE-75CA-4D32-9A00-98C9DAECCD44}"/>
              </a:ext>
            </a:extLst>
          </p:cNvPr>
          <p:cNvSpPr/>
          <p:nvPr/>
        </p:nvSpPr>
        <p:spPr>
          <a:xfrm>
            <a:off x="1861101" y="3985251"/>
            <a:ext cx="1530625" cy="48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Crop 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37F6EE-A5D3-4162-96BA-74313BE1BC3C}"/>
              </a:ext>
            </a:extLst>
          </p:cNvPr>
          <p:cNvSpPr/>
          <p:nvPr/>
        </p:nvSpPr>
        <p:spPr>
          <a:xfrm>
            <a:off x="1331843" y="3133428"/>
            <a:ext cx="2604052" cy="44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984AD5C-B203-4CE3-8AF3-901ADA888A80}"/>
              </a:ext>
            </a:extLst>
          </p:cNvPr>
          <p:cNvSpPr/>
          <p:nvPr/>
        </p:nvSpPr>
        <p:spPr>
          <a:xfrm>
            <a:off x="1868557" y="5756482"/>
            <a:ext cx="1530625" cy="48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Json_File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2B37E88F-AF83-4349-A4A5-8CE71C89BC09}"/>
              </a:ext>
            </a:extLst>
          </p:cNvPr>
          <p:cNvSpPr/>
          <p:nvPr/>
        </p:nvSpPr>
        <p:spPr>
          <a:xfrm>
            <a:off x="2519568" y="1860424"/>
            <a:ext cx="213693" cy="2436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8A846F48-D6F7-4882-9494-DE89777F0570}"/>
              </a:ext>
            </a:extLst>
          </p:cNvPr>
          <p:cNvSpPr/>
          <p:nvPr/>
        </p:nvSpPr>
        <p:spPr>
          <a:xfrm>
            <a:off x="2512109" y="2741398"/>
            <a:ext cx="213693" cy="2436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BA401CE1-5B1C-48B0-83AB-0EDF3DDA4A14}"/>
              </a:ext>
            </a:extLst>
          </p:cNvPr>
          <p:cNvSpPr/>
          <p:nvPr/>
        </p:nvSpPr>
        <p:spPr>
          <a:xfrm>
            <a:off x="2519568" y="3630107"/>
            <a:ext cx="213693" cy="2436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E4A8BDFA-DDA7-430C-96B0-137FC8641425}"/>
              </a:ext>
            </a:extLst>
          </p:cNvPr>
          <p:cNvSpPr/>
          <p:nvPr/>
        </p:nvSpPr>
        <p:spPr>
          <a:xfrm>
            <a:off x="2519566" y="4571663"/>
            <a:ext cx="213693" cy="2436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60A0B8CE-3A3E-41EC-BB2A-69FEDAA96396}"/>
              </a:ext>
            </a:extLst>
          </p:cNvPr>
          <p:cNvSpPr/>
          <p:nvPr/>
        </p:nvSpPr>
        <p:spPr>
          <a:xfrm>
            <a:off x="2519566" y="5463166"/>
            <a:ext cx="213693" cy="2436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BD28E789-EF18-44BA-A821-76F5488D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773" y="1476735"/>
            <a:ext cx="7262191" cy="4762065"/>
          </a:xfrm>
        </p:spPr>
        <p:txBody>
          <a:bodyPr>
            <a:normAutofit/>
          </a:bodyPr>
          <a:lstStyle/>
          <a:p>
            <a:r>
              <a:rPr lang="en-US" altLang="ko-Kore-KR" b="1" dirty="0"/>
              <a:t>Input</a:t>
            </a:r>
            <a:r>
              <a:rPr lang="ko-KR" altLang="en-US" b="1" dirty="0"/>
              <a:t> </a:t>
            </a:r>
            <a:r>
              <a:rPr lang="en-US" altLang="ko-KR" b="1" dirty="0"/>
              <a:t>Image</a:t>
            </a:r>
            <a:r>
              <a:rPr lang="ko-KR" altLang="en-US" b="1" dirty="0"/>
              <a:t>를 </a:t>
            </a:r>
            <a:r>
              <a:rPr lang="en-US" altLang="ko-KR" b="1" dirty="0"/>
              <a:t>Android App</a:t>
            </a:r>
            <a:r>
              <a:rPr lang="ko-KR" altLang="en-US" b="1" dirty="0"/>
              <a:t>에 전송 </a:t>
            </a:r>
            <a:r>
              <a:rPr lang="en-US" altLang="ko-KR" b="1" dirty="0"/>
              <a:t>(</a:t>
            </a:r>
            <a:r>
              <a:rPr lang="ko-KR" altLang="en-US" b="1" dirty="0"/>
              <a:t>카메라 </a:t>
            </a:r>
            <a:r>
              <a:rPr lang="en-US" altLang="ko-KR" b="1" dirty="0"/>
              <a:t>/ </a:t>
            </a:r>
            <a:r>
              <a:rPr lang="ko-KR" altLang="en-US" b="1" dirty="0"/>
              <a:t>앨범</a:t>
            </a:r>
            <a:r>
              <a:rPr lang="en-US" altLang="ko-KR" b="1" dirty="0"/>
              <a:t>)</a:t>
            </a:r>
          </a:p>
          <a:p>
            <a:pPr marL="0" indent="0">
              <a:buNone/>
            </a:pPr>
            <a:endParaRPr lang="en-US" altLang="ko-Kore-KR" b="1" dirty="0"/>
          </a:p>
          <a:p>
            <a:r>
              <a:rPr lang="en-US" altLang="ko-Kore-KR" b="1" dirty="0"/>
              <a:t>Android App</a:t>
            </a:r>
            <a:r>
              <a:rPr lang="ko-KR" altLang="en-US" b="1" dirty="0"/>
              <a:t>에서 </a:t>
            </a:r>
            <a:r>
              <a:rPr lang="en-US" altLang="ko-KR" b="1" dirty="0"/>
              <a:t>Flask Server</a:t>
            </a:r>
            <a:r>
              <a:rPr lang="ko-KR" altLang="en-US" b="1" dirty="0"/>
              <a:t>에 있는 </a:t>
            </a:r>
            <a:r>
              <a:rPr lang="en-US" altLang="ko-KR" b="1" dirty="0"/>
              <a:t>SSD Model</a:t>
            </a:r>
            <a:r>
              <a:rPr lang="ko-KR" altLang="en-US" b="1" dirty="0"/>
              <a:t>에 </a:t>
            </a:r>
            <a:r>
              <a:rPr lang="en-US" altLang="ko-KR" b="1" dirty="0"/>
              <a:t>Image </a:t>
            </a:r>
            <a:r>
              <a:rPr lang="ko-KR" altLang="en-US" b="1" dirty="0"/>
              <a:t>전송</a:t>
            </a:r>
            <a:endParaRPr lang="en-US" altLang="ko-KR" b="1" dirty="0"/>
          </a:p>
          <a:p>
            <a:endParaRPr lang="en-US" altLang="ko-Kore-KR" b="1" dirty="0"/>
          </a:p>
          <a:p>
            <a:r>
              <a:rPr lang="en-US" altLang="ko-Kore-KR" b="1" dirty="0"/>
              <a:t>SSD Model</a:t>
            </a:r>
            <a:r>
              <a:rPr lang="ko-KR" altLang="en-US" b="1" dirty="0"/>
              <a:t>을 통해 알약사진을 검출 후 자름</a:t>
            </a:r>
            <a:endParaRPr lang="en-US" altLang="ko-KR" b="1" dirty="0"/>
          </a:p>
          <a:p>
            <a:endParaRPr lang="en-US" altLang="ko-Kore-KR" b="1" dirty="0"/>
          </a:p>
          <a:p>
            <a:r>
              <a:rPr lang="en-US" altLang="ko-Kore-KR" b="1" dirty="0"/>
              <a:t>CRNN</a:t>
            </a:r>
            <a:r>
              <a:rPr lang="ko-KR" altLang="en-US" b="1" dirty="0"/>
              <a:t>에 알약만 자른 사진을 </a:t>
            </a:r>
            <a:r>
              <a:rPr lang="en-US" altLang="ko-KR" b="1" dirty="0"/>
              <a:t>Input</a:t>
            </a:r>
            <a:r>
              <a:rPr lang="ko-KR" altLang="en-US" b="1" dirty="0"/>
              <a:t>으로 입력</a:t>
            </a:r>
            <a:endParaRPr lang="en-US" altLang="ko-KR" b="1" dirty="0"/>
          </a:p>
          <a:p>
            <a:endParaRPr lang="en-US" altLang="ko-Kore-KR" b="1" dirty="0"/>
          </a:p>
          <a:p>
            <a:r>
              <a:rPr lang="en-US" altLang="ko-Kore-KR" b="1" dirty="0"/>
              <a:t>CRNN</a:t>
            </a:r>
            <a:r>
              <a:rPr lang="ko-KR" altLang="en-US" b="1" dirty="0"/>
              <a:t>을 통해 인식된 </a:t>
            </a:r>
            <a:r>
              <a:rPr lang="en-US" altLang="ko-KR" b="1" dirty="0"/>
              <a:t>Text</a:t>
            </a:r>
            <a:r>
              <a:rPr lang="ko-KR" altLang="en-US" b="1" dirty="0"/>
              <a:t>가 </a:t>
            </a:r>
            <a:r>
              <a:rPr lang="en-US" altLang="ko-KR" b="1" dirty="0"/>
              <a:t>Json </a:t>
            </a:r>
            <a:r>
              <a:rPr lang="ko-KR" altLang="en-US" b="1" dirty="0"/>
              <a:t>파일 형식으로 나옴</a:t>
            </a:r>
            <a:endParaRPr lang="en-US" altLang="ko-Kore-KR" b="1" dirty="0"/>
          </a:p>
        </p:txBody>
      </p:sp>
    </p:spTree>
    <p:extLst>
      <p:ext uri="{BB962C8B-B14F-4D97-AF65-F5344CB8AC3E}">
        <p14:creationId xmlns:p14="http://schemas.microsoft.com/office/powerpoint/2010/main" val="108686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2CBE-6F0F-4CE6-89F6-C99AE9E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/>
          <a:lstStyle/>
          <a:p>
            <a:r>
              <a:rPr lang="ko-KR" altLang="en-US" dirty="0"/>
              <a:t>앱의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4909D-C614-4B33-930C-0F81360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D082-E75A-4653-ABFB-C704AFE66203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01807-A48D-45B3-B150-11EE71E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2" y="6356350"/>
            <a:ext cx="2743200" cy="365125"/>
          </a:xfrm>
        </p:spPr>
        <p:txBody>
          <a:bodyPr/>
          <a:lstStyle/>
          <a:p>
            <a:fld id="{F3E0560F-C80C-47EB-85A8-AA21CE08D12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D6A7FC-05F7-4D85-A778-1FFC2326C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0" y="1518426"/>
            <a:ext cx="1536881" cy="3244527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288E798-F701-423C-8C31-5F13C1AA05FC}"/>
              </a:ext>
            </a:extLst>
          </p:cNvPr>
          <p:cNvSpPr/>
          <p:nvPr/>
        </p:nvSpPr>
        <p:spPr>
          <a:xfrm rot="16200000">
            <a:off x="3610780" y="2655906"/>
            <a:ext cx="327883" cy="38664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4E25A0D-0148-45A7-AD9E-041FC557C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29" y="2303658"/>
            <a:ext cx="1292982" cy="1292982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B3F64B5-E6D0-4139-9E7F-BE25A1F5CD40}"/>
              </a:ext>
            </a:extLst>
          </p:cNvPr>
          <p:cNvSpPr/>
          <p:nvPr/>
        </p:nvSpPr>
        <p:spPr>
          <a:xfrm rot="16200000">
            <a:off x="6359123" y="2655906"/>
            <a:ext cx="327883" cy="38664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77256-F402-4CAA-9475-712473DD266B}"/>
              </a:ext>
            </a:extLst>
          </p:cNvPr>
          <p:cNvSpPr txBox="1"/>
          <p:nvPr/>
        </p:nvSpPr>
        <p:spPr>
          <a:xfrm>
            <a:off x="1271451" y="5326364"/>
            <a:ext cx="15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3E4AFB-FAC2-42AA-BFC4-DDFB85E947A4}"/>
              </a:ext>
            </a:extLst>
          </p:cNvPr>
          <p:cNvSpPr txBox="1"/>
          <p:nvPr/>
        </p:nvSpPr>
        <p:spPr>
          <a:xfrm>
            <a:off x="4462347" y="5326364"/>
            <a:ext cx="15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 server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62F277A-3A41-464E-9E59-77516C6C5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631" y="2526168"/>
            <a:ext cx="2743200" cy="6381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2813BE5-2B46-4CB7-B0AB-30BB073C9533}"/>
              </a:ext>
            </a:extLst>
          </p:cNvPr>
          <p:cNvSpPr txBox="1"/>
          <p:nvPr/>
        </p:nvSpPr>
        <p:spPr>
          <a:xfrm>
            <a:off x="7972790" y="5326364"/>
            <a:ext cx="15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76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2CBE-6F0F-4CE6-89F6-C99AE9E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/>
          <a:lstStyle/>
          <a:p>
            <a:r>
              <a:rPr lang="ko-KR" altLang="en-US" dirty="0"/>
              <a:t>앱의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4909D-C614-4B33-930C-0F81360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D082-E75A-4653-ABFB-C704AFE66203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01807-A48D-45B3-B150-11EE71E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2" y="6356350"/>
            <a:ext cx="2743200" cy="365125"/>
          </a:xfrm>
        </p:spPr>
        <p:txBody>
          <a:bodyPr/>
          <a:lstStyle/>
          <a:p>
            <a:fld id="{F3E0560F-C80C-47EB-85A8-AA21CE08D12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927E304-A249-4128-A433-EFE3BD230D7C}"/>
              </a:ext>
            </a:extLst>
          </p:cNvPr>
          <p:cNvSpPr/>
          <p:nvPr/>
        </p:nvSpPr>
        <p:spPr>
          <a:xfrm>
            <a:off x="1868557" y="1326058"/>
            <a:ext cx="1530625" cy="48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Json 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7932576-B678-4E17-B096-2C97F2E6CC10}"/>
              </a:ext>
            </a:extLst>
          </p:cNvPr>
          <p:cNvSpPr/>
          <p:nvPr/>
        </p:nvSpPr>
        <p:spPr>
          <a:xfrm>
            <a:off x="1331843" y="2158207"/>
            <a:ext cx="2604052" cy="48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BB8A86-38E1-4299-BD34-546AEDE55156}"/>
              </a:ext>
            </a:extLst>
          </p:cNvPr>
          <p:cNvSpPr/>
          <p:nvPr/>
        </p:nvSpPr>
        <p:spPr>
          <a:xfrm>
            <a:off x="1316929" y="4884161"/>
            <a:ext cx="2604052" cy="519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Android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CF02EE-75CA-4D32-9A00-98C9DAECCD44}"/>
              </a:ext>
            </a:extLst>
          </p:cNvPr>
          <p:cNvSpPr/>
          <p:nvPr/>
        </p:nvSpPr>
        <p:spPr>
          <a:xfrm>
            <a:off x="1861101" y="3985251"/>
            <a:ext cx="1530625" cy="48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Json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File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37F6EE-A5D3-4162-96BA-74313BE1BC3C}"/>
              </a:ext>
            </a:extLst>
          </p:cNvPr>
          <p:cNvSpPr/>
          <p:nvPr/>
        </p:nvSpPr>
        <p:spPr>
          <a:xfrm>
            <a:off x="1331843" y="3133428"/>
            <a:ext cx="2604052" cy="44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Firebase 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984AD5C-B203-4CE3-8AF3-901ADA888A80}"/>
              </a:ext>
            </a:extLst>
          </p:cNvPr>
          <p:cNvSpPr/>
          <p:nvPr/>
        </p:nvSpPr>
        <p:spPr>
          <a:xfrm>
            <a:off x="1868557" y="5756482"/>
            <a:ext cx="1530625" cy="482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2B37E88F-AF83-4349-A4A5-8CE71C89BC09}"/>
              </a:ext>
            </a:extLst>
          </p:cNvPr>
          <p:cNvSpPr/>
          <p:nvPr/>
        </p:nvSpPr>
        <p:spPr>
          <a:xfrm>
            <a:off x="2519568" y="1860424"/>
            <a:ext cx="213693" cy="2436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8A846F48-D6F7-4882-9494-DE89777F0570}"/>
              </a:ext>
            </a:extLst>
          </p:cNvPr>
          <p:cNvSpPr/>
          <p:nvPr/>
        </p:nvSpPr>
        <p:spPr>
          <a:xfrm>
            <a:off x="2512109" y="2741398"/>
            <a:ext cx="213693" cy="2436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BA401CE1-5B1C-48B0-83AB-0EDF3DDA4A14}"/>
              </a:ext>
            </a:extLst>
          </p:cNvPr>
          <p:cNvSpPr/>
          <p:nvPr/>
        </p:nvSpPr>
        <p:spPr>
          <a:xfrm>
            <a:off x="2519568" y="3630107"/>
            <a:ext cx="213693" cy="2436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E4A8BDFA-DDA7-430C-96B0-137FC8641425}"/>
              </a:ext>
            </a:extLst>
          </p:cNvPr>
          <p:cNvSpPr/>
          <p:nvPr/>
        </p:nvSpPr>
        <p:spPr>
          <a:xfrm>
            <a:off x="2519566" y="4571663"/>
            <a:ext cx="213693" cy="2436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60A0B8CE-3A3E-41EC-BB2A-69FEDAA96396}"/>
              </a:ext>
            </a:extLst>
          </p:cNvPr>
          <p:cNvSpPr/>
          <p:nvPr/>
        </p:nvSpPr>
        <p:spPr>
          <a:xfrm>
            <a:off x="2519566" y="5463166"/>
            <a:ext cx="213693" cy="2436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692FDFB-09CD-44F0-AF40-D5DED9F0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773" y="1476735"/>
            <a:ext cx="7262191" cy="4762065"/>
          </a:xfrm>
        </p:spPr>
        <p:txBody>
          <a:bodyPr>
            <a:normAutofit/>
          </a:bodyPr>
          <a:lstStyle/>
          <a:p>
            <a:r>
              <a:rPr lang="en-US" altLang="ko-Kore-KR" b="1" dirty="0"/>
              <a:t>Json File</a:t>
            </a:r>
            <a:r>
              <a:rPr lang="ko-KR" altLang="en-US" b="1" dirty="0"/>
              <a:t>을 다시 </a:t>
            </a:r>
            <a:r>
              <a:rPr lang="en-US" altLang="ko-KR" b="1" dirty="0"/>
              <a:t>Android App</a:t>
            </a:r>
            <a:r>
              <a:rPr lang="ko-KR" altLang="en-US" b="1" dirty="0"/>
              <a:t>에 전송</a:t>
            </a:r>
            <a:endParaRPr lang="en-US" altLang="ko-KR" b="1" dirty="0"/>
          </a:p>
          <a:p>
            <a:endParaRPr lang="en-US" altLang="ko-Kore-KR" b="1" dirty="0"/>
          </a:p>
          <a:p>
            <a:r>
              <a:rPr lang="en-US" altLang="ko-Kore-KR" b="1" dirty="0"/>
              <a:t>Android</a:t>
            </a:r>
            <a:r>
              <a:rPr lang="ko-KR" altLang="en-US" b="1" dirty="0"/>
              <a:t>에서 </a:t>
            </a:r>
            <a:r>
              <a:rPr lang="en-US" altLang="ko-KR" b="1" dirty="0"/>
              <a:t>Json File</a:t>
            </a:r>
            <a:r>
              <a:rPr lang="ko-KR" altLang="en-US" b="1" dirty="0"/>
              <a:t>에 있는 </a:t>
            </a:r>
            <a:r>
              <a:rPr lang="en-US" altLang="ko-KR" b="1" dirty="0"/>
              <a:t>Text</a:t>
            </a:r>
            <a:r>
              <a:rPr lang="ko-KR" altLang="en-US" b="1" dirty="0"/>
              <a:t>를 </a:t>
            </a:r>
            <a:r>
              <a:rPr lang="en-US" altLang="ko-KR" b="1" dirty="0"/>
              <a:t>DB</a:t>
            </a:r>
            <a:r>
              <a:rPr lang="ko-KR" altLang="en-US" b="1" dirty="0"/>
              <a:t>에 전송</a:t>
            </a:r>
            <a:endParaRPr lang="en-US" altLang="ko-KR" b="1" dirty="0"/>
          </a:p>
          <a:p>
            <a:endParaRPr lang="en-US" altLang="ko-Kore-KR" b="1" dirty="0"/>
          </a:p>
          <a:p>
            <a:r>
              <a:rPr lang="en-US" altLang="ko-Kore-KR" b="1" dirty="0"/>
              <a:t>Firebase</a:t>
            </a:r>
            <a:r>
              <a:rPr lang="ko-KR" altLang="en-US" b="1" dirty="0"/>
              <a:t>에서 </a:t>
            </a:r>
            <a:r>
              <a:rPr lang="en-US" altLang="ko-KR" b="1" dirty="0"/>
              <a:t>Text</a:t>
            </a:r>
            <a:r>
              <a:rPr lang="ko-KR" altLang="en-US" b="1" dirty="0"/>
              <a:t>에 맞는 알약을 검색 후 정보를 </a:t>
            </a:r>
            <a:r>
              <a:rPr lang="en-US" altLang="ko-KR" b="1" dirty="0"/>
              <a:t>Json File</a:t>
            </a:r>
            <a:r>
              <a:rPr lang="ko-KR" altLang="en-US" b="1" dirty="0"/>
              <a:t>로 변환</a:t>
            </a:r>
            <a:endParaRPr lang="en-US" altLang="ko-KR" b="1" dirty="0"/>
          </a:p>
          <a:p>
            <a:endParaRPr lang="en-US" altLang="ko-Kore-KR" b="1" dirty="0"/>
          </a:p>
          <a:p>
            <a:r>
              <a:rPr lang="ko-KR" altLang="en-US" b="1" dirty="0"/>
              <a:t>알약 정보가 담긴 </a:t>
            </a:r>
            <a:r>
              <a:rPr lang="en-US" altLang="ko-Kore-KR" b="1" dirty="0"/>
              <a:t>Json File</a:t>
            </a:r>
            <a:r>
              <a:rPr lang="ko-KR" altLang="en-US" b="1" dirty="0"/>
              <a:t>을 </a:t>
            </a:r>
            <a:r>
              <a:rPr lang="en-US" altLang="ko-KR" b="1" dirty="0"/>
              <a:t>Android App</a:t>
            </a:r>
            <a:r>
              <a:rPr lang="ko-KR" altLang="en-US" b="1" dirty="0"/>
              <a:t>에 전송</a:t>
            </a:r>
            <a:endParaRPr lang="en-US" altLang="ko-KR" b="1" dirty="0"/>
          </a:p>
          <a:p>
            <a:endParaRPr lang="en-US" altLang="ko-Kore-KR" b="1" dirty="0"/>
          </a:p>
          <a:p>
            <a:r>
              <a:rPr lang="en-US" altLang="ko-Kore-KR" b="1" dirty="0"/>
              <a:t>Json File</a:t>
            </a:r>
            <a:r>
              <a:rPr lang="ko-KR" altLang="en-US" b="1" dirty="0"/>
              <a:t>에 있는 알약 정보를 </a:t>
            </a:r>
            <a:r>
              <a:rPr lang="en-US" altLang="ko-KR" b="1" dirty="0"/>
              <a:t>Android App</a:t>
            </a:r>
            <a:r>
              <a:rPr lang="ko-KR" altLang="en-US" b="1" dirty="0"/>
              <a:t>화면에 출력</a:t>
            </a:r>
            <a:endParaRPr lang="en-US" altLang="ko-Kore-KR" b="1" dirty="0"/>
          </a:p>
        </p:txBody>
      </p:sp>
    </p:spTree>
    <p:extLst>
      <p:ext uri="{BB962C8B-B14F-4D97-AF65-F5344CB8AC3E}">
        <p14:creationId xmlns:p14="http://schemas.microsoft.com/office/powerpoint/2010/main" val="65204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02CBE-6F0F-4CE6-89F6-C99AE9E1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/>
          <a:lstStyle/>
          <a:p>
            <a:r>
              <a:rPr lang="ko-KR" altLang="en-US" dirty="0"/>
              <a:t>앱의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4909D-C614-4B33-930C-0F81360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D082-E75A-4653-ABFB-C704AFE66203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01807-A48D-45B3-B150-11EE71E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2" y="6356350"/>
            <a:ext cx="2743200" cy="365125"/>
          </a:xfrm>
        </p:spPr>
        <p:txBody>
          <a:bodyPr/>
          <a:lstStyle/>
          <a:p>
            <a:fld id="{F3E0560F-C80C-47EB-85A8-AA21CE08D12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288E798-F701-423C-8C31-5F13C1AA05FC}"/>
              </a:ext>
            </a:extLst>
          </p:cNvPr>
          <p:cNvSpPr/>
          <p:nvPr/>
        </p:nvSpPr>
        <p:spPr>
          <a:xfrm rot="16200000">
            <a:off x="3610780" y="2655906"/>
            <a:ext cx="327883" cy="38664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B3F64B5-E6D0-4139-9E7F-BE25A1F5CD40}"/>
              </a:ext>
            </a:extLst>
          </p:cNvPr>
          <p:cNvSpPr/>
          <p:nvPr/>
        </p:nvSpPr>
        <p:spPr>
          <a:xfrm rot="16200000">
            <a:off x="6359123" y="2655906"/>
            <a:ext cx="327883" cy="38664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3E4AFB-FAC2-42AA-BFC4-DDFB85E947A4}"/>
              </a:ext>
            </a:extLst>
          </p:cNvPr>
          <p:cNvSpPr txBox="1"/>
          <p:nvPr/>
        </p:nvSpPr>
        <p:spPr>
          <a:xfrm>
            <a:off x="4462347" y="5326364"/>
            <a:ext cx="15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앱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62F277A-3A41-464E-9E59-77516C6C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2" y="2526168"/>
            <a:ext cx="2743200" cy="6381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2813BE5-2B46-4CB7-B0AB-30BB073C9533}"/>
              </a:ext>
            </a:extLst>
          </p:cNvPr>
          <p:cNvSpPr txBox="1"/>
          <p:nvPr/>
        </p:nvSpPr>
        <p:spPr>
          <a:xfrm>
            <a:off x="1441359" y="5326364"/>
            <a:ext cx="15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file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B37698-310F-45AF-9696-3A57B4135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52" y="1466174"/>
            <a:ext cx="1536881" cy="3244527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AD838B3-9BA7-4654-8B90-ADBC03E3AC3A}"/>
              </a:ext>
            </a:extLst>
          </p:cNvPr>
          <p:cNvSpPr/>
          <p:nvPr/>
        </p:nvSpPr>
        <p:spPr>
          <a:xfrm rot="16200000">
            <a:off x="9193764" y="2651933"/>
            <a:ext cx="327883" cy="38664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9A3396-6A31-4ABF-B15C-A9802CC501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29" r="36000"/>
          <a:stretch/>
        </p:blipFill>
        <p:spPr>
          <a:xfrm>
            <a:off x="9671107" y="1466174"/>
            <a:ext cx="1536881" cy="30796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904D8D-4B49-4BE5-8DF1-1E373B08A376}"/>
              </a:ext>
            </a:extLst>
          </p:cNvPr>
          <p:cNvSpPr txBox="1"/>
          <p:nvPr/>
        </p:nvSpPr>
        <p:spPr>
          <a:xfrm>
            <a:off x="9671107" y="5326364"/>
            <a:ext cx="15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 </a:t>
            </a:r>
            <a:r>
              <a:rPr lang="ko-KR" altLang="en-US" dirty="0"/>
              <a:t>앱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A8D14F3-28F4-475B-A0FF-A330D8FA4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094" y="2303658"/>
            <a:ext cx="1292982" cy="1292982"/>
          </a:xfrm>
          <a:prstGeom prst="rect">
            <a:avLst/>
          </a:prstGeom>
          <a:noFill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5FED4C-66CC-4B6D-91FF-A2941D34BF9C}"/>
              </a:ext>
            </a:extLst>
          </p:cNvPr>
          <p:cNvSpPr txBox="1"/>
          <p:nvPr/>
        </p:nvSpPr>
        <p:spPr>
          <a:xfrm>
            <a:off x="7215094" y="5326364"/>
            <a:ext cx="15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 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12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764EF-75CB-436C-A3DC-22EE6889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앱의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EC14E-094C-4250-9072-E8E2C4E6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prstClr val="black"/>
                </a:solidFill>
              </a:rPr>
              <a:t>사진 한번으로 알약 검색 가능</a:t>
            </a:r>
            <a:endParaRPr lang="en-US" altLang="ko-KR" b="1" dirty="0">
              <a:solidFill>
                <a:prstClr val="black"/>
              </a:solidFill>
            </a:endParaRPr>
          </a:p>
          <a:p>
            <a:endParaRPr lang="en-US" altLang="ko-KR" b="1" dirty="0">
              <a:solidFill>
                <a:prstClr val="black"/>
              </a:solidFill>
            </a:endParaRPr>
          </a:p>
          <a:p>
            <a:r>
              <a:rPr lang="ko-KR" altLang="en-US" b="1" dirty="0">
                <a:solidFill>
                  <a:prstClr val="black"/>
                </a:solidFill>
              </a:rPr>
              <a:t>약학정보원에서 가져온 정보로 약에 대한 상세한 정보 열람가능</a:t>
            </a:r>
            <a:endParaRPr lang="en-US" altLang="ko-KR" b="1" dirty="0">
              <a:solidFill>
                <a:prstClr val="black"/>
              </a:solidFill>
            </a:endParaRPr>
          </a:p>
          <a:p>
            <a:endParaRPr lang="en-US" altLang="ko-KR" b="1" dirty="0">
              <a:solidFill>
                <a:prstClr val="black"/>
              </a:solidFill>
            </a:endParaRPr>
          </a:p>
          <a:p>
            <a:r>
              <a:rPr lang="ko-KR" altLang="en-US" b="1" dirty="0">
                <a:solidFill>
                  <a:prstClr val="black"/>
                </a:solidFill>
              </a:rPr>
              <a:t>복용시간 알림으로 약 복용을 상기 </a:t>
            </a:r>
            <a:r>
              <a:rPr lang="ko-KR" altLang="en-US" b="1" dirty="0" err="1">
                <a:solidFill>
                  <a:prstClr val="black"/>
                </a:solidFill>
              </a:rPr>
              <a:t>시켜줌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CB9FC-FCAF-4D66-A2BD-AF662A40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59F-90B6-4AE0-B10A-93045A4662A2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0AFA2-54B6-44C1-B913-9E746EAA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E9049-4201-4B0A-8A14-FFC90342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5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A9F4E-5EED-4BA0-84E2-591A0CB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알약 검색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8E5E6-4673-435D-81FA-C007CD5D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prstClr val="black"/>
                </a:solidFill>
              </a:rPr>
              <a:t>사진 한번으로 알약 검색 가능</a:t>
            </a:r>
            <a:endParaRPr lang="en-US" altLang="ko-KR" b="1" dirty="0">
              <a:solidFill>
                <a:prstClr val="black"/>
              </a:solidFill>
            </a:endParaRPr>
          </a:p>
          <a:p>
            <a:endParaRPr lang="en-US" altLang="ko-KR" b="1" dirty="0">
              <a:solidFill>
                <a:prstClr val="black"/>
              </a:solidFill>
            </a:endParaRPr>
          </a:p>
          <a:p>
            <a:r>
              <a:rPr lang="ko-KR" altLang="en-US" b="1" dirty="0">
                <a:solidFill>
                  <a:prstClr val="black"/>
                </a:solidFill>
              </a:rPr>
              <a:t>약학정보원에서 가져온 정보로 약에 대한 상세한 정보 열람가능</a:t>
            </a:r>
            <a:endParaRPr lang="en-US" altLang="ko-KR" b="1" dirty="0">
              <a:solidFill>
                <a:prstClr val="black"/>
              </a:solidFill>
            </a:endParaRPr>
          </a:p>
          <a:p>
            <a:endParaRPr lang="en-US" altLang="ko-KR" b="1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A1E69-387E-4F2A-BE95-3E514F41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59F-90B6-4AE0-B10A-93045A4662A2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B1EFA-1274-44CF-BA4F-C9ED46E3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63DED-AE4E-4B33-812C-CF79C4D7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560F-C80C-47EB-85A8-AA21CE08D125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E60233-F3CD-4D9B-97A3-085B3C140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22" r="37065"/>
          <a:stretch/>
        </p:blipFill>
        <p:spPr>
          <a:xfrm>
            <a:off x="3269974" y="2387951"/>
            <a:ext cx="1828800" cy="38946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8BA3F4-2AD8-4928-A6C8-E35087D1AF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47" r="36630"/>
          <a:stretch/>
        </p:blipFill>
        <p:spPr>
          <a:xfrm>
            <a:off x="6397487" y="2387951"/>
            <a:ext cx="1828800" cy="38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62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24856</TotalTime>
  <Words>801</Words>
  <Application>Microsoft Office PowerPoint</Application>
  <PresentationFormat>와이드스크린</PresentationFormat>
  <Paragraphs>138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-윤고딕330</vt:lpstr>
      <vt:lpstr>Arial</vt:lpstr>
      <vt:lpstr>Cambria</vt:lpstr>
      <vt:lpstr>Wingdings</vt:lpstr>
      <vt:lpstr>1_Office 테마</vt:lpstr>
      <vt:lpstr>컴퓨터 종합 설계</vt:lpstr>
      <vt:lpstr>목차</vt:lpstr>
      <vt:lpstr>개발 동기</vt:lpstr>
      <vt:lpstr>앱의 구조</vt:lpstr>
      <vt:lpstr>앱의 구조</vt:lpstr>
      <vt:lpstr>앱의 구조</vt:lpstr>
      <vt:lpstr>앱의 구조</vt:lpstr>
      <vt:lpstr>앱의 기능</vt:lpstr>
      <vt:lpstr>알약 검색 기능</vt:lpstr>
      <vt:lpstr>알약 알림 기능</vt:lpstr>
      <vt:lpstr>개선 방안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 report</dc:title>
  <dc:creator>영화 진</dc:creator>
  <cp:lastModifiedBy>Nemesis747</cp:lastModifiedBy>
  <cp:revision>230</cp:revision>
  <dcterms:created xsi:type="dcterms:W3CDTF">2019-01-03T08:43:42Z</dcterms:created>
  <dcterms:modified xsi:type="dcterms:W3CDTF">2020-12-01T05:49:12Z</dcterms:modified>
</cp:coreProperties>
</file>