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59" r:id="rId5"/>
    <p:sldId id="261" r:id="rId6"/>
    <p:sldId id="265" r:id="rId7"/>
    <p:sldId id="269" r:id="rId8"/>
    <p:sldId id="264" r:id="rId9"/>
    <p:sldId id="266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839D6-D18E-4CA2-BD31-68DBDB859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33A6B6-4C71-4669-A6E0-D9A7091C7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ACEEB-9B95-4B1D-904A-99895FFB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DB0-DD04-420A-BFFD-72DE576442F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F9E4F-BA3D-44D5-9EAB-79B3DBF3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9C37F-A951-490E-8CBF-ECD1D88F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BE81-7A92-41EE-9F60-787BC1DB5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62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29021-8FBB-407E-AD31-D693F402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6C2329-CB53-4747-BB81-266FCB976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24959-2031-4863-94DB-0921EC7E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DB0-DD04-420A-BFFD-72DE576442F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1C3E5-5976-479F-BAB5-7FDB0046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045D2-1664-40BB-A76A-458B74F1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BE81-7A92-41EE-9F60-787BC1DB5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6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4B954F-2246-45B4-B81B-FCA84EDE7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8FD0A4-B8B2-44DB-9158-AB1533BB5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B8B67-FC87-461E-BA4F-1A51A82B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DB0-DD04-420A-BFFD-72DE576442F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2E7DE-8D05-430D-A9DB-517F6B3F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FC489-59BE-44A7-AE3E-11ADCCD5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BE81-7A92-41EE-9F60-787BC1DB5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3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8C410-D366-4410-8A16-B9CDEBEA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86B17-205B-45BA-9631-FF7266F18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97ECA-2971-4723-8389-285E3457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DB0-DD04-420A-BFFD-72DE576442F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894AE-9035-4460-A646-E33348BD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4A5B8-2BD4-46B5-9EB1-553257DB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BE81-7A92-41EE-9F60-787BC1DB5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14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34E51-49E8-4E94-B049-AB2580AFF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46241-4BB5-4286-82D1-9ACF7521E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6C8B4-CFC5-48A1-A26D-D01A86CD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DB0-DD04-420A-BFFD-72DE576442F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BCDD8-6D35-40C9-8AF6-63F55C1C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AF53-064D-499D-906A-07C0F280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BE81-7A92-41EE-9F60-787BC1DB5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55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A907A-9DC5-4364-80AF-8A177AC9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5A191-A1EE-4D10-8080-3B4E596D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DFF404-67CA-4642-A75B-69B5AEEC9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9266D6-048E-47DF-83BC-38418C89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DB0-DD04-420A-BFFD-72DE576442F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F5FD3D-8F89-41AE-A9F2-6C841667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EC3941-E003-4412-B727-AC400924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BE81-7A92-41EE-9F60-787BC1DB5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95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C5452-E772-4509-B93C-23B5532F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4B1336-D420-43FD-9804-4FD749345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16ABE3-9306-43C5-8E2B-BA1D9F3F6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A20980-70BB-4C97-B08F-D0DC574E6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4A67D4-89C8-4E14-BFB2-49E6E617B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521EF7-0C8B-473C-A7E1-D54D47E1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DB0-DD04-420A-BFFD-72DE576442F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669AB6-ACEC-4019-B79D-0231BDB5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F5C34A-AF40-4082-97D5-12F128B7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BE81-7A92-41EE-9F60-787BC1DB5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1B0F1-0713-4AAA-ABC2-FC7F7EB3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FDDA19-B67B-42D4-8127-3721AFDB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DB0-DD04-420A-BFFD-72DE576442F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E192AA-02A4-44EA-8D0D-A7165663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F86580-C855-4D73-8BF6-FF2EF4D7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BE81-7A92-41EE-9F60-787BC1DB5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7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ECAE00-8EA8-4EAC-87DF-2B659CCC5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DB0-DD04-420A-BFFD-72DE576442F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8A549A-4EA2-4DDE-A18F-00829E9F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161237-336C-4032-B3A8-EE701DF9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BE81-7A92-41EE-9F60-787BC1DB5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49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7D20B-10A1-4AC7-94F8-B1E87D31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B9650-F60E-4E82-960D-177EC8D1D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F8D563-4EEF-4F3F-80E5-45624301C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FB475C-16BA-4DB3-9C58-009CB1B5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DB0-DD04-420A-BFFD-72DE576442F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7B2AD5-9D31-4AF4-AEA7-A8910A84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31D8A2-B4C6-48EA-AF06-75E88EEE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BE81-7A92-41EE-9F60-787BC1DB5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89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C016F-3900-4DCA-B05F-47AD09CE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7DE342-DD40-405D-BF58-618662B0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BAE7A-41EF-4E58-99E6-2898D9C13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DF2F92-EE51-455A-99E8-5046B57E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DB0-DD04-420A-BFFD-72DE576442F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126EAF-984B-4FD8-8E95-092DE331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5CB2D6-DBF7-40F1-B031-66B2661B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BE81-7A92-41EE-9F60-787BC1DB5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55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45040E-66F4-4CE2-A6DE-DFDD21C7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3AB264-F9CF-4515-AAD0-280926767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32BFE-EFA8-431A-B559-C78B5D4ED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AFDB0-DD04-420A-BFFD-72DE576442F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9FB76-4DCE-43F7-9EAE-BBC844102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63E00-6EBA-457D-BB0B-3154BAAF8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DBE81-7A92-41EE-9F60-787BC1DB5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EF22F-CB2C-4390-8A30-B8571C195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871" y="1122363"/>
            <a:ext cx="11645153" cy="2387600"/>
          </a:xfrm>
        </p:spPr>
        <p:txBody>
          <a:bodyPr>
            <a:noAutofit/>
          </a:bodyPr>
          <a:lstStyle/>
          <a:p>
            <a:r>
              <a:rPr lang="en-US" altLang="ko-KR" sz="4400" dirty="0"/>
              <a:t>Harmonic-NAS </a:t>
            </a:r>
            <a:r>
              <a:rPr lang="ko-KR" altLang="en-US" sz="4400" dirty="0"/>
              <a:t>기반 </a:t>
            </a:r>
            <a:br>
              <a:rPr lang="en-US" altLang="ko-KR" sz="4400" dirty="0"/>
            </a:br>
            <a:r>
              <a:rPr lang="ko-KR" altLang="en-US" sz="4400" dirty="0" err="1"/>
              <a:t>멀티모달</a:t>
            </a:r>
            <a:r>
              <a:rPr lang="ko-KR" altLang="en-US" sz="4400" dirty="0"/>
              <a:t> 네트워크의 </a:t>
            </a:r>
            <a:br>
              <a:rPr lang="en-US" altLang="ko-KR" sz="4400" dirty="0"/>
            </a:br>
            <a:r>
              <a:rPr lang="ko-KR" altLang="en-US" sz="4400" dirty="0" err="1"/>
              <a:t>하이퍼파라미터</a:t>
            </a:r>
            <a:r>
              <a:rPr lang="ko-KR" altLang="en-US" sz="4400" dirty="0"/>
              <a:t> 최적화 및 성능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09E0AE-AE24-4F6A-90CF-827C71BC5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4697"/>
            <a:ext cx="9144000" cy="1655762"/>
          </a:xfrm>
        </p:spPr>
        <p:txBody>
          <a:bodyPr/>
          <a:lstStyle/>
          <a:p>
            <a:r>
              <a:rPr lang="en-US" altLang="ko-KR" dirty="0"/>
              <a:t>ETRI </a:t>
            </a:r>
            <a:r>
              <a:rPr lang="ko-KR" altLang="en-US" dirty="0"/>
              <a:t>스쿨 이준연</a:t>
            </a:r>
            <a:br>
              <a:rPr lang="en-US" altLang="ko-KR" dirty="0"/>
            </a:br>
            <a:r>
              <a:rPr lang="ko-KR" altLang="en-US" dirty="0"/>
              <a:t>지도교수</a:t>
            </a:r>
            <a:r>
              <a:rPr lang="en-US" altLang="ko-KR" dirty="0"/>
              <a:t>: </a:t>
            </a:r>
            <a:r>
              <a:rPr lang="ko-KR" altLang="en-US" dirty="0" err="1"/>
              <a:t>인공지능컴퓨팅연구소</a:t>
            </a:r>
            <a:r>
              <a:rPr lang="ko-KR" altLang="en-US" dirty="0"/>
              <a:t> 김선태 교수님</a:t>
            </a:r>
          </a:p>
        </p:txBody>
      </p:sp>
    </p:spTree>
    <p:extLst>
      <p:ext uri="{BB962C8B-B14F-4D97-AF65-F5344CB8AC3E}">
        <p14:creationId xmlns:p14="http://schemas.microsoft.com/office/powerpoint/2010/main" val="139587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7CB68-AE79-43D0-A18B-54940825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인턴십 소감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EDCA231-5A4D-4D3C-B2B3-74F6EEC7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23" y="1440142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시간이 더 많았다면</a:t>
            </a:r>
            <a:r>
              <a:rPr lang="en-US" altLang="ko-KR" sz="2400" dirty="0"/>
              <a:t>, </a:t>
            </a:r>
            <a:r>
              <a:rPr lang="ko-KR" altLang="en-US" sz="2400" dirty="0"/>
              <a:t>최적화했던 파라미터 조합을 원본 데이터에도 적용하면 과연 성능이 어떻게 변할지</a:t>
            </a:r>
            <a:r>
              <a:rPr lang="en-US" altLang="ko-KR" sz="2400" dirty="0"/>
              <a:t>, </a:t>
            </a:r>
            <a:r>
              <a:rPr lang="ko-KR" altLang="en-US" sz="2400" dirty="0"/>
              <a:t>그리고 다른 데이터 양상</a:t>
            </a:r>
            <a:r>
              <a:rPr lang="en-US" altLang="ko-KR" sz="2400" dirty="0"/>
              <a:t>(ex. MM-IMDB, NTU RGB-D </a:t>
            </a:r>
            <a:r>
              <a:rPr lang="ko-KR" altLang="en-US" sz="2400" dirty="0"/>
              <a:t>등</a:t>
            </a:r>
            <a:r>
              <a:rPr lang="en-US" altLang="ko-KR" sz="2400" dirty="0"/>
              <a:t>)</a:t>
            </a:r>
            <a:r>
              <a:rPr lang="ko-KR" altLang="en-US" sz="2400" dirty="0"/>
              <a:t>에도 적용해 보았다면 더욱 더 다양한 인사이트를 얻을 수 있지 않았을까 하는 아쉬움이 남아 있다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학부 재학 중 한 번도 다뤄보지 않은 </a:t>
            </a:r>
            <a:r>
              <a:rPr lang="ko-KR" altLang="en-US" sz="2400" dirty="0" err="1"/>
              <a:t>멀티모달</a:t>
            </a:r>
            <a:r>
              <a:rPr lang="ko-KR" altLang="en-US" sz="2400" dirty="0"/>
              <a:t> 데이터셋에 직접 </a:t>
            </a:r>
            <a:r>
              <a:rPr lang="en-US" altLang="ko-KR" sz="2400" dirty="0"/>
              <a:t>feature engineering</a:t>
            </a:r>
            <a:r>
              <a:rPr lang="ko-KR" altLang="en-US" sz="2400" dirty="0"/>
              <a:t>을 적용해 보고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딥러닝에서</a:t>
            </a:r>
            <a:r>
              <a:rPr lang="ko-KR" altLang="en-US" sz="2400" dirty="0"/>
              <a:t> 가장 중요한 </a:t>
            </a:r>
            <a:r>
              <a:rPr lang="ko-KR" altLang="en-US" sz="2400" dirty="0" err="1"/>
              <a:t>하이퍼</a:t>
            </a:r>
            <a:r>
              <a:rPr lang="ko-KR" altLang="en-US" sz="2400" dirty="0"/>
              <a:t> 파라미터 튜닝을 경험하며</a:t>
            </a:r>
            <a:r>
              <a:rPr lang="en-US" altLang="ko-KR" sz="2400" dirty="0"/>
              <a:t>, </a:t>
            </a:r>
            <a:r>
              <a:rPr lang="ko-KR" altLang="en-US" sz="2400" dirty="0"/>
              <a:t>모델 최적화를 위해 어떤 요소를 고려해야 하는지 배울 수 있었다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특히</a:t>
            </a:r>
            <a:r>
              <a:rPr lang="en-US" altLang="ko-KR" sz="2400" dirty="0"/>
              <a:t>, </a:t>
            </a:r>
            <a:r>
              <a:rPr lang="ko-KR" altLang="en-US" sz="2400" dirty="0"/>
              <a:t>실험 과정에서 </a:t>
            </a:r>
            <a:r>
              <a:rPr lang="en-US" altLang="ko-KR" sz="2400" dirty="0" err="1"/>
              <a:t>WandB</a:t>
            </a:r>
            <a:r>
              <a:rPr lang="ko-KR" altLang="en-US" sz="2400" dirty="0"/>
              <a:t>를 활용하여 </a:t>
            </a:r>
            <a:r>
              <a:rPr lang="ko-KR" altLang="en-US" sz="2400" dirty="0" err="1"/>
              <a:t>하이퍼</a:t>
            </a:r>
            <a:r>
              <a:rPr lang="ko-KR" altLang="en-US" sz="2400" dirty="0"/>
              <a:t> 파라미터 최적화 및 성능 변화를 </a:t>
            </a:r>
            <a:r>
              <a:rPr lang="ko-KR" altLang="en-US" sz="2400" dirty="0" err="1"/>
              <a:t>시각화했던</a:t>
            </a:r>
            <a:r>
              <a:rPr lang="ko-KR" altLang="en-US" sz="2400" dirty="0"/>
              <a:t> 점이 </a:t>
            </a:r>
            <a:r>
              <a:rPr lang="ko-KR" altLang="en-US" sz="2400" dirty="0" err="1"/>
              <a:t>인상적이였다</a:t>
            </a:r>
            <a:r>
              <a:rPr lang="en-US" altLang="ko-KR" sz="2400" dirty="0"/>
              <a:t>. </a:t>
            </a:r>
            <a:r>
              <a:rPr lang="ko-KR" altLang="en-US" sz="2400" dirty="0"/>
              <a:t>이를 통해 단순한 실험이 아니라</a:t>
            </a:r>
            <a:r>
              <a:rPr lang="en-US" altLang="ko-KR" sz="2400" dirty="0"/>
              <a:t>, </a:t>
            </a:r>
            <a:r>
              <a:rPr lang="ko-KR" altLang="en-US" sz="2400" dirty="0"/>
              <a:t>실험 결과를 효과적으로 기록하고 비교하는 과정이 </a:t>
            </a:r>
            <a:r>
              <a:rPr lang="ko-KR" altLang="en-US" sz="2400" dirty="0" err="1"/>
              <a:t>딥러닝</a:t>
            </a:r>
            <a:r>
              <a:rPr lang="ko-KR" altLang="en-US" sz="2400" dirty="0"/>
              <a:t> 연구에서 얼마나 중요한 지를 직접 체감할 수 있었다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211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7CB68-AE79-43D0-A18B-54940825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Harmonic-NAS </a:t>
            </a:r>
            <a:r>
              <a:rPr lang="ko-KR" altLang="en-US" dirty="0"/>
              <a:t>소개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653FD4D-AE5F-44A0-8073-ED8543797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334" y="1536521"/>
            <a:ext cx="8394920" cy="2706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558F1F-22C1-412F-B68B-7170C1E35632}"/>
              </a:ext>
            </a:extLst>
          </p:cNvPr>
          <p:cNvSpPr txBox="1"/>
          <p:nvPr/>
        </p:nvSpPr>
        <p:spPr>
          <a:xfrm>
            <a:off x="510988" y="4338918"/>
            <a:ext cx="10685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멀티모달</a:t>
            </a:r>
            <a:r>
              <a:rPr lang="en-US" altLang="ko-KR" dirty="0"/>
              <a:t>(</a:t>
            </a:r>
            <a:r>
              <a:rPr lang="ko-KR" altLang="en-US" dirty="0"/>
              <a:t>두 가지 이상의 데이터 종류 학습</a:t>
            </a:r>
            <a:r>
              <a:rPr lang="en-US" altLang="ko-KR" dirty="0"/>
              <a:t>)</a:t>
            </a:r>
            <a:r>
              <a:rPr lang="ko-KR" altLang="en-US" dirty="0"/>
              <a:t> 학습을 위한 </a:t>
            </a:r>
            <a:r>
              <a:rPr lang="ko-KR" altLang="en-US" dirty="0" err="1"/>
              <a:t>딥러닝</a:t>
            </a:r>
            <a:r>
              <a:rPr lang="ko-KR" altLang="en-US" dirty="0"/>
              <a:t> 기반 신경망 아키텍처 탐색</a:t>
            </a:r>
            <a:r>
              <a:rPr lang="en-US" altLang="ko-KR" dirty="0"/>
              <a:t>(NAS)</a:t>
            </a:r>
            <a:r>
              <a:rPr lang="ko-KR" altLang="en-US" dirty="0"/>
              <a:t> 방식의 일종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</a:t>
            </a:r>
            <a:r>
              <a:rPr lang="ko-KR" altLang="en-US" dirty="0" err="1"/>
              <a:t>모달리티</a:t>
            </a:r>
            <a:r>
              <a:rPr lang="ko-KR" altLang="en-US" dirty="0"/>
              <a:t> 별 최적의 개별 네트워크와 </a:t>
            </a:r>
            <a:r>
              <a:rPr lang="en-US" altLang="ko-KR" dirty="0"/>
              <a:t>Fusion </a:t>
            </a:r>
            <a:r>
              <a:rPr lang="ko-KR" altLang="en-US" dirty="0"/>
              <a:t>네트워크를</a:t>
            </a:r>
            <a:r>
              <a:rPr lang="en-US" altLang="ko-KR" dirty="0"/>
              <a:t>, </a:t>
            </a:r>
            <a:r>
              <a:rPr lang="ko-KR" altLang="en-US" dirty="0"/>
              <a:t>하드웨어 최적화 고려한 채로 자동 </a:t>
            </a:r>
            <a:br>
              <a:rPr lang="en-US" altLang="ko-KR" dirty="0"/>
            </a:br>
            <a:r>
              <a:rPr lang="ko-KR" altLang="en-US" dirty="0"/>
              <a:t>탐색하며 성능 극대화</a:t>
            </a:r>
            <a:r>
              <a:rPr lang="en-US" altLang="ko-KR" dirty="0"/>
              <a:t>, </a:t>
            </a:r>
            <a:r>
              <a:rPr lang="ko-KR" altLang="en-US" dirty="0"/>
              <a:t>연산 최적화에 힘쓴다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996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7CB68-AE79-43D0-A18B-54940825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CD08C-2A6F-4A77-8833-F8D4B86D4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10671" y="1690687"/>
            <a:ext cx="11631706" cy="4701147"/>
          </a:xfrm>
        </p:spPr>
        <p:txBody>
          <a:bodyPr/>
          <a:lstStyle/>
          <a:p>
            <a:pPr marL="1371600" lvl="2" indent="-457200">
              <a:buAutoNum type="arabicPeriod"/>
            </a:pPr>
            <a:r>
              <a:rPr lang="en-US" altLang="ko-KR" sz="2800" dirty="0"/>
              <a:t>AV-MNIST </a:t>
            </a:r>
            <a:r>
              <a:rPr lang="ko-KR" altLang="en-US" sz="2800" dirty="0"/>
              <a:t>데이터를 활용한 </a:t>
            </a:r>
            <a:r>
              <a:rPr lang="en-US" altLang="ko-KR" sz="2800" dirty="0"/>
              <a:t>Harmonic-NAS </a:t>
            </a:r>
            <a:r>
              <a:rPr lang="ko-KR" altLang="en-US" sz="2800" dirty="0"/>
              <a:t>기반 </a:t>
            </a:r>
            <a:r>
              <a:rPr lang="ko-KR" altLang="en-US" sz="2800" dirty="0" err="1"/>
              <a:t>멀티모달</a:t>
            </a:r>
            <a:r>
              <a:rPr lang="ko-KR" altLang="en-US" sz="2800" dirty="0"/>
              <a:t> 네트워크 최적화</a:t>
            </a:r>
            <a:endParaRPr lang="en-US" altLang="ko-KR" sz="2800" dirty="0"/>
          </a:p>
          <a:p>
            <a:pPr marL="1371600" lvl="2" indent="-457200">
              <a:buAutoNum type="arabicPeriod"/>
            </a:pPr>
            <a:r>
              <a:rPr lang="ko-KR" altLang="en-US" sz="2800" dirty="0" err="1"/>
              <a:t>멀티모달</a:t>
            </a:r>
            <a:r>
              <a:rPr lang="ko-KR" altLang="en-US" sz="2800" dirty="0"/>
              <a:t> 네트워크 탐색 단계의 주요 파라미터 최적화 및 중간 인사이트 도출</a:t>
            </a:r>
            <a:endParaRPr lang="en-US" altLang="ko-KR" sz="2800" dirty="0"/>
          </a:p>
          <a:p>
            <a:pPr marL="1371600" lvl="2" indent="-457200">
              <a:buAutoNum type="arabicPeriod"/>
            </a:pPr>
            <a:r>
              <a:rPr lang="ko-KR" altLang="en-US" sz="2800" dirty="0"/>
              <a:t>이후</a:t>
            </a:r>
            <a:r>
              <a:rPr lang="en-US" altLang="ko-KR" sz="2800" dirty="0"/>
              <a:t>, </a:t>
            </a:r>
            <a:r>
              <a:rPr lang="ko-KR" altLang="en-US" sz="2800" dirty="0"/>
              <a:t>최적화된 </a:t>
            </a:r>
            <a:r>
              <a:rPr lang="ko-KR" altLang="en-US" sz="2800" dirty="0" err="1"/>
              <a:t>멀티모달</a:t>
            </a:r>
            <a:r>
              <a:rPr lang="ko-KR" altLang="en-US" sz="2800" dirty="0"/>
              <a:t> 네트워크의 성능 분석</a:t>
            </a:r>
            <a:r>
              <a:rPr lang="en-US" altLang="ko-KR" sz="2800" dirty="0"/>
              <a:t>(Best-MM Model)</a:t>
            </a:r>
          </a:p>
          <a:p>
            <a:pPr marL="914400" lvl="1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05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7CB68-AE79-43D0-A18B-54940825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주차별</a:t>
            </a:r>
            <a:r>
              <a:rPr lang="ko-KR" altLang="en-US" dirty="0"/>
              <a:t> 활동 내용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CD08C-2A6F-4A77-8833-F8D4B86D4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2" y="1601508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로컬 </a:t>
            </a:r>
            <a:r>
              <a:rPr lang="ko-KR" altLang="en-US" dirty="0" err="1"/>
              <a:t>딥러닝</a:t>
            </a:r>
            <a:r>
              <a:rPr lang="ko-KR" altLang="en-US" dirty="0"/>
              <a:t> 환경 설정 </a:t>
            </a:r>
            <a:r>
              <a:rPr lang="en-US" altLang="ko-KR" dirty="0"/>
              <a:t>&amp; </a:t>
            </a:r>
            <a:r>
              <a:rPr lang="ko-KR" altLang="en-US" dirty="0" err="1"/>
              <a:t>멀티모달</a:t>
            </a:r>
            <a:r>
              <a:rPr lang="ko-KR" altLang="en-US" dirty="0"/>
              <a:t> 개념 이해하기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GTX-1080 </a:t>
            </a:r>
            <a:r>
              <a:rPr lang="ko-KR" altLang="en-US" dirty="0"/>
              <a:t>하드웨어에 걸맞는 </a:t>
            </a:r>
            <a:r>
              <a:rPr lang="ko-KR" altLang="en-US" dirty="0" err="1"/>
              <a:t>딥러닝</a:t>
            </a:r>
            <a:r>
              <a:rPr lang="ko-KR" altLang="en-US" dirty="0"/>
              <a:t> 환경 설정을 진행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/>
              <a:t>NVIDIA </a:t>
            </a:r>
            <a:r>
              <a:rPr lang="ko-KR" altLang="en-US" dirty="0"/>
              <a:t>드라이버</a:t>
            </a:r>
            <a:r>
              <a:rPr lang="en-US" altLang="ko-KR" dirty="0"/>
              <a:t>, CUDA, </a:t>
            </a:r>
            <a:r>
              <a:rPr lang="en-US" altLang="ko-KR" dirty="0" err="1"/>
              <a:t>cuDNN</a:t>
            </a:r>
            <a:r>
              <a:rPr lang="en-US" altLang="ko-KR" dirty="0"/>
              <a:t> </a:t>
            </a:r>
            <a:r>
              <a:rPr lang="ko-KR" altLang="en-US" dirty="0"/>
              <a:t>등등 설치</a:t>
            </a:r>
            <a:r>
              <a:rPr lang="en-US" altLang="ko-KR" dirty="0"/>
              <a:t> </a:t>
            </a:r>
            <a:r>
              <a:rPr lang="ko-KR" altLang="en-US" dirty="0"/>
              <a:t>및 설정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Ubuntu 22.04 </a:t>
            </a:r>
            <a:r>
              <a:rPr lang="ko-KR" altLang="en-US" dirty="0"/>
              <a:t>환경에서 처음 작업하여</a:t>
            </a:r>
            <a:r>
              <a:rPr lang="en-US" altLang="ko-KR" dirty="0"/>
              <a:t>, </a:t>
            </a:r>
            <a:r>
              <a:rPr lang="ko-KR" altLang="en-US" dirty="0"/>
              <a:t>리눅스 명령어 및 기본 설정 학습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 err="1"/>
              <a:t>Harmoinic</a:t>
            </a:r>
            <a:r>
              <a:rPr lang="en-US" altLang="ko-KR" dirty="0"/>
              <a:t>-NAS</a:t>
            </a:r>
            <a:r>
              <a:rPr lang="ko-KR" altLang="en-US" dirty="0"/>
              <a:t>를 바로 이해하는 데에 한계를 느껴</a:t>
            </a:r>
            <a:r>
              <a:rPr lang="en-US" altLang="ko-KR" dirty="0"/>
              <a:t>, </a:t>
            </a:r>
            <a:r>
              <a:rPr lang="ko-KR" altLang="en-US" dirty="0"/>
              <a:t>기초적인 </a:t>
            </a:r>
            <a:r>
              <a:rPr lang="en-US" altLang="ko-KR" dirty="0"/>
              <a:t>NAS(Neural Architecture Search) </a:t>
            </a:r>
            <a:r>
              <a:rPr lang="ko-KR" altLang="en-US" dirty="0" err="1"/>
              <a:t>아티클부터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MFAS, BM-NAS </a:t>
            </a:r>
            <a:r>
              <a:rPr lang="ko-KR" altLang="en-US" dirty="0"/>
              <a:t>등등 선행 논문부터 분석 및 이해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822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7CB68-AE79-43D0-A18B-54940825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주차별</a:t>
            </a:r>
            <a:r>
              <a:rPr lang="ko-KR" altLang="en-US" dirty="0"/>
              <a:t> 활동 내용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CD08C-2A6F-4A77-8833-F8D4B86D4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18" y="1502895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2, 3</a:t>
            </a:r>
            <a:r>
              <a:rPr lang="ko-KR" altLang="en-US" dirty="0"/>
              <a:t>주차</a:t>
            </a:r>
            <a:r>
              <a:rPr lang="en-US" altLang="ko-KR" dirty="0"/>
              <a:t>: AV-MNIST </a:t>
            </a:r>
            <a:r>
              <a:rPr lang="ko-KR" altLang="en-US" dirty="0"/>
              <a:t>데이터셋 분석 및 </a:t>
            </a:r>
            <a:r>
              <a:rPr lang="ko-KR" altLang="en-US" dirty="0" err="1"/>
              <a:t>전처리</a:t>
            </a:r>
            <a:r>
              <a:rPr lang="en-US" altLang="ko-KR" dirty="0"/>
              <a:t>, Harmonic-NAS </a:t>
            </a:r>
            <a:r>
              <a:rPr lang="ko-KR" altLang="en-US" dirty="0"/>
              <a:t>논문 리딩 </a:t>
            </a:r>
            <a:r>
              <a:rPr lang="en-US" altLang="ko-KR" dirty="0"/>
              <a:t>+ </a:t>
            </a:r>
            <a:r>
              <a:rPr lang="ko-KR" altLang="en-US" dirty="0"/>
              <a:t>프레임워크 이해하기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AV-MNIST </a:t>
            </a:r>
            <a:r>
              <a:rPr lang="ko-KR" altLang="en-US" dirty="0"/>
              <a:t>데이터셋 구조 분석 및 </a:t>
            </a:r>
            <a:r>
              <a:rPr lang="ko-KR" altLang="en-US" dirty="0" err="1"/>
              <a:t>전처리</a:t>
            </a:r>
            <a:r>
              <a:rPr lang="ko-KR" altLang="en-US" dirty="0"/>
              <a:t> 진행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이미지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) + </a:t>
            </a:r>
            <a:r>
              <a:rPr lang="ko-KR" altLang="en-US" dirty="0"/>
              <a:t>오디오</a:t>
            </a:r>
            <a:r>
              <a:rPr lang="en-US" altLang="ko-KR" dirty="0"/>
              <a:t>(</a:t>
            </a:r>
            <a:r>
              <a:rPr lang="ko-KR" altLang="en-US" dirty="0" err="1"/>
              <a:t>스펙트로그램</a:t>
            </a:r>
            <a:r>
              <a:rPr lang="en-US" altLang="ko-KR" dirty="0"/>
              <a:t>) </a:t>
            </a:r>
            <a:r>
              <a:rPr lang="ko-KR" altLang="en-US" dirty="0"/>
              <a:t>데이터 특성 파악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데이터 정규화</a:t>
            </a:r>
            <a:r>
              <a:rPr lang="en-US" altLang="ko-KR" dirty="0"/>
              <a:t>, </a:t>
            </a:r>
            <a:r>
              <a:rPr lang="ko-KR" altLang="en-US" dirty="0"/>
              <a:t>샘플링</a:t>
            </a:r>
            <a:r>
              <a:rPr lang="en-US" altLang="ko-KR" dirty="0"/>
              <a:t>, </a:t>
            </a:r>
            <a:r>
              <a:rPr lang="ko-KR" altLang="en-US" dirty="0"/>
              <a:t>데이터셋 분할 등 수행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Harmonic-NAS</a:t>
            </a:r>
            <a:r>
              <a:rPr lang="ko-KR" altLang="en-US" dirty="0"/>
              <a:t> 논문과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코드를 직접 분석하며 탐색 알고리즘의 전반적인 흐름을 이해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/>
              <a:t>NAS </a:t>
            </a:r>
            <a:r>
              <a:rPr lang="ko-KR" altLang="en-US" dirty="0"/>
              <a:t>기반의 탐색 공간 구조 분석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/>
              <a:t>Fusion </a:t>
            </a:r>
            <a:r>
              <a:rPr lang="ko-KR" altLang="en-US" dirty="0"/>
              <a:t>방식 및 최적화 전략 검토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en-US" altLang="ko-KR" dirty="0"/>
              <a:t>Test Accuracy </a:t>
            </a:r>
            <a:r>
              <a:rPr lang="ko-KR" altLang="en-US" dirty="0"/>
              <a:t>도출까지의 전반적인 프레임워크 검토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현재 사용중인 단일 </a:t>
            </a:r>
            <a:r>
              <a:rPr lang="en-US" altLang="ko-KR" dirty="0"/>
              <a:t>GPU </a:t>
            </a:r>
            <a:r>
              <a:rPr lang="ko-KR" altLang="en-US" dirty="0"/>
              <a:t>환경에 일치하게끔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ko-KR" altLang="en-US" dirty="0"/>
              <a:t> 코드의 환경 설정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265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7CB68-AE79-43D0-A18B-54940825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주차별</a:t>
            </a:r>
            <a:r>
              <a:rPr lang="ko-KR" altLang="en-US" dirty="0"/>
              <a:t> 활동 내용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CD08C-2A6F-4A77-8833-F8D4B86D4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52" y="1404284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4, 5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증강，하이퍼</a:t>
            </a:r>
            <a:r>
              <a:rPr lang="ko-KR" altLang="en-US" dirty="0"/>
              <a:t> 파라미터 최적화 실험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epoch</a:t>
            </a:r>
            <a:r>
              <a:rPr lang="ko-KR" altLang="en-US" dirty="0"/>
              <a:t>별 성능 변화를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WandB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프로그램</a:t>
            </a:r>
            <a:r>
              <a:rPr lang="ko-KR" altLang="en-US" dirty="0"/>
              <a:t>을 사용하여</a:t>
            </a:r>
            <a:r>
              <a:rPr lang="en-US" altLang="ko-KR" dirty="0"/>
              <a:t>, </a:t>
            </a:r>
            <a:r>
              <a:rPr lang="ko-KR" altLang="en-US" dirty="0"/>
              <a:t>기록 및 시각화</a:t>
            </a:r>
            <a:r>
              <a:rPr lang="en-US" altLang="ko-KR" dirty="0"/>
              <a:t>!!</a:t>
            </a:r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데이터 증강 기법 적용 및 성능 변화 분석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CBEA30-CF76-4674-A27B-1A33F3B34E1F}"/>
              </a:ext>
            </a:extLst>
          </p:cNvPr>
          <p:cNvSpPr txBox="1"/>
          <p:nvPr/>
        </p:nvSpPr>
        <p:spPr>
          <a:xfrm>
            <a:off x="7216588" y="2629975"/>
            <a:ext cx="44308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📊 </a:t>
            </a:r>
            <a:r>
              <a:rPr lang="ko-KR" altLang="en-US" b="1" dirty="0"/>
              <a:t>🚀 실험 결과 요약 🚀</a:t>
            </a:r>
            <a:br>
              <a:rPr lang="ko-KR" altLang="en-US" dirty="0"/>
            </a:br>
            <a:r>
              <a:rPr lang="ko-KR" altLang="en-US" dirty="0"/>
              <a:t>✅ 전체 </a:t>
            </a:r>
            <a:r>
              <a:rPr lang="en-US" altLang="ko-KR" dirty="0"/>
              <a:t>train </a:t>
            </a:r>
            <a:r>
              <a:rPr lang="ko-KR" altLang="en-US" dirty="0"/>
              <a:t>데이터에 증강 적용 → 성능 최저</a:t>
            </a:r>
            <a:br>
              <a:rPr lang="ko-KR" altLang="en-US" dirty="0"/>
            </a:br>
            <a:r>
              <a:rPr lang="ko-KR" altLang="en-US" dirty="0"/>
              <a:t>✅ 약 </a:t>
            </a:r>
            <a:r>
              <a:rPr lang="en-US" altLang="ko-KR" dirty="0"/>
              <a:t>30% </a:t>
            </a:r>
            <a:r>
              <a:rPr lang="ko-KR" altLang="en-US" dirty="0"/>
              <a:t>데이터만 증강 → 원본 대비 성능 상승</a:t>
            </a:r>
            <a:br>
              <a:rPr lang="ko-KR" altLang="en-US" dirty="0"/>
            </a:br>
            <a:r>
              <a:rPr lang="ko-KR" altLang="en-US" dirty="0"/>
              <a:t>✅ 데이터 증강이 성능 향상에 큰 효과 없음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📝 </a:t>
            </a:r>
            <a:r>
              <a:rPr lang="ko-KR" altLang="en-US" b="1" dirty="0"/>
              <a:t>결론</a:t>
            </a:r>
            <a:r>
              <a:rPr lang="en-US" altLang="ko-KR" b="1" dirty="0"/>
              <a:t>:</a:t>
            </a:r>
            <a:br>
              <a:rPr lang="ko-KR" altLang="en-US" dirty="0"/>
            </a:br>
            <a:r>
              <a:rPr lang="ko-KR" altLang="en-US" dirty="0"/>
              <a:t>💡 무조건적인 데이터 증강이 성능을 올리는 것은 아니다</a:t>
            </a:r>
            <a:r>
              <a:rPr lang="en-US" altLang="ko-KR" dirty="0"/>
              <a:t>!!</a:t>
            </a:r>
            <a:br>
              <a:rPr lang="ko-KR" altLang="en-US" dirty="0"/>
            </a:br>
            <a:r>
              <a:rPr lang="ko-KR" altLang="en-US" dirty="0"/>
              <a:t>💡 적절한 비율로 적용하는 것이 중요</a:t>
            </a:r>
            <a:r>
              <a:rPr lang="en-US" altLang="ko-KR" dirty="0"/>
              <a:t>!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53C13A-8A89-4693-B4FE-885183A70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9975"/>
            <a:ext cx="6136340" cy="361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4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7CB68-AE79-43D0-A18B-54940825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주차별</a:t>
            </a:r>
            <a:r>
              <a:rPr lang="ko-KR" altLang="en-US" dirty="0"/>
              <a:t> 활동 내용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CD08C-2A6F-4A77-8833-F8D4B86D4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52" y="1404284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4, 5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증강，하이퍼</a:t>
            </a:r>
            <a:r>
              <a:rPr lang="ko-KR" altLang="en-US" dirty="0"/>
              <a:t> 파라미터 최적화 실험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탐색 과정에 관여하는 파라미터들을</a:t>
            </a:r>
            <a:r>
              <a:rPr lang="en-US" altLang="ko-KR" dirty="0"/>
              <a:t>, </a:t>
            </a:r>
            <a:r>
              <a:rPr lang="en-US" altLang="ko-KR" b="1" dirty="0" err="1"/>
              <a:t>WandB</a:t>
            </a:r>
            <a:r>
              <a:rPr lang="en-US" altLang="ko-KR" b="1" dirty="0"/>
              <a:t> Sweep</a:t>
            </a:r>
            <a:r>
              <a:rPr lang="ko-KR" altLang="en-US" dirty="0"/>
              <a:t>을 통해 변경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650C3A-ACE0-4964-8CFA-568AA7FE5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5094"/>
            <a:ext cx="2179350" cy="41770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D5048C-E1BD-4A51-87C5-3084BA11C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767" y="2365094"/>
            <a:ext cx="4675035" cy="334740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029F6B7-8D12-4853-A885-BD9242543CA1}"/>
              </a:ext>
            </a:extLst>
          </p:cNvPr>
          <p:cNvSpPr/>
          <p:nvPr/>
        </p:nvSpPr>
        <p:spPr>
          <a:xfrm>
            <a:off x="3632182" y="3429000"/>
            <a:ext cx="2043953" cy="735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D09600-A8AE-49E4-8C32-6B974B63F21F}"/>
              </a:ext>
            </a:extLst>
          </p:cNvPr>
          <p:cNvSpPr txBox="1"/>
          <p:nvPr/>
        </p:nvSpPr>
        <p:spPr>
          <a:xfrm>
            <a:off x="3290047" y="6016606"/>
            <a:ext cx="8901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Bayes </a:t>
            </a:r>
            <a:r>
              <a:rPr lang="ko-KR" altLang="en-US" b="1" dirty="0"/>
              <a:t>방식</a:t>
            </a:r>
            <a:r>
              <a:rPr lang="en-US" altLang="ko-KR" dirty="0"/>
              <a:t>: </a:t>
            </a:r>
            <a:r>
              <a:rPr lang="ko-KR" altLang="en-US" dirty="0"/>
              <a:t>이전의</a:t>
            </a:r>
            <a:r>
              <a:rPr lang="en-US" altLang="ko-KR" dirty="0"/>
              <a:t> </a:t>
            </a:r>
            <a:r>
              <a:rPr lang="ko-KR" altLang="en-US" dirty="0"/>
              <a:t>탐색 결과를 반영하여</a:t>
            </a:r>
            <a:r>
              <a:rPr lang="en-US" altLang="ko-KR" dirty="0"/>
              <a:t> </a:t>
            </a:r>
            <a:r>
              <a:rPr lang="ko-KR" altLang="en-US" dirty="0"/>
              <a:t>실험 결과가 더 나아지는 방향으로 </a:t>
            </a:r>
            <a:r>
              <a:rPr lang="ko-KR" altLang="en-US" dirty="0" err="1"/>
              <a:t>최적값을</a:t>
            </a:r>
            <a:r>
              <a:rPr lang="ko-KR" altLang="en-US" dirty="0"/>
              <a:t> 찾아간다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03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7CB68-AE79-43D0-A18B-54940825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주차별</a:t>
            </a:r>
            <a:r>
              <a:rPr lang="ko-KR" altLang="en-US" dirty="0"/>
              <a:t> 활동 내용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CD08C-2A6F-4A77-8833-F8D4B86D4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41" y="1431178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4, 5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데이터 증강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최적화 실험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아래와 같이 총 </a:t>
            </a:r>
            <a:r>
              <a:rPr lang="en-US" altLang="ko-KR" dirty="0"/>
              <a:t>10</a:t>
            </a:r>
            <a:r>
              <a:rPr lang="ko-KR" altLang="en-US" dirty="0"/>
              <a:t>회의 </a:t>
            </a:r>
            <a:r>
              <a:rPr lang="en-US" altLang="ko-KR" dirty="0"/>
              <a:t>Sweep </a:t>
            </a:r>
            <a:r>
              <a:rPr lang="ko-KR" altLang="en-US" dirty="0"/>
              <a:t>생성 후 최적의 파라미터 조합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3B9AFA-4B85-46EE-A915-05E416CD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011" y="2514391"/>
            <a:ext cx="2145718" cy="22100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5AEDF3-27D9-4018-83F9-AEDB52E7B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41" y="2177040"/>
            <a:ext cx="6983506" cy="2884709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AA5906F-F9F5-40C7-BDB9-F9F16F2DEB0B}"/>
              </a:ext>
            </a:extLst>
          </p:cNvPr>
          <p:cNvSpPr/>
          <p:nvPr/>
        </p:nvSpPr>
        <p:spPr>
          <a:xfrm>
            <a:off x="7386917" y="3268429"/>
            <a:ext cx="1281953" cy="67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248026-C47E-4077-91A7-8C9F8668A6A2}"/>
              </a:ext>
            </a:extLst>
          </p:cNvPr>
          <p:cNvSpPr txBox="1"/>
          <p:nvPr/>
        </p:nvSpPr>
        <p:spPr>
          <a:xfrm>
            <a:off x="6490447" y="5325035"/>
            <a:ext cx="4217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그리고 최종적으로 생성된</a:t>
            </a:r>
            <a:br>
              <a:rPr lang="en-US" altLang="ko-KR" dirty="0"/>
            </a:br>
            <a:r>
              <a:rPr lang="en-US" altLang="ko-KR" dirty="0"/>
              <a:t>Fusion Network</a:t>
            </a:r>
            <a:r>
              <a:rPr lang="ko-KR" altLang="en-US" dirty="0"/>
              <a:t>의 구조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37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7CB68-AE79-43D0-A18B-54940825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931CE-5D8E-406F-A326-00CCE186CBD9}"/>
              </a:ext>
            </a:extLst>
          </p:cNvPr>
          <p:cNvSpPr txBox="1"/>
          <p:nvPr/>
        </p:nvSpPr>
        <p:spPr>
          <a:xfrm>
            <a:off x="466164" y="3738282"/>
            <a:ext cx="11474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앞에서 얻은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파라미터의 </a:t>
            </a:r>
            <a:r>
              <a:rPr lang="ko-KR" altLang="en-US" dirty="0" err="1"/>
              <a:t>최적값을</a:t>
            </a:r>
            <a:r>
              <a:rPr lang="ko-KR" altLang="en-US" dirty="0"/>
              <a:t> 그대로 데이터 증강을 </a:t>
            </a:r>
            <a:r>
              <a:rPr lang="en-US" altLang="ko-KR" dirty="0"/>
              <a:t>30%</a:t>
            </a:r>
            <a:r>
              <a:rPr lang="ko-KR" altLang="en-US" dirty="0"/>
              <a:t>만 했던 샘플에 대입</a:t>
            </a:r>
            <a:r>
              <a:rPr lang="en-US" altLang="ko-KR" dirty="0"/>
              <a:t>!!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  </a:t>
            </a:r>
            <a:r>
              <a:rPr lang="en-US" altLang="ko-KR" dirty="0"/>
              <a:t>train accuracy</a:t>
            </a:r>
            <a:r>
              <a:rPr lang="ko-KR" altLang="en-US" dirty="0"/>
              <a:t>는 비교적 낮지만 </a:t>
            </a:r>
            <a:r>
              <a:rPr lang="en-US" altLang="ko-KR" dirty="0"/>
              <a:t>test accuracy</a:t>
            </a:r>
            <a:r>
              <a:rPr lang="ko-KR" altLang="en-US" dirty="0"/>
              <a:t>가 비교적 원래 </a:t>
            </a:r>
            <a:r>
              <a:rPr lang="en-US" altLang="ko-KR" dirty="0"/>
              <a:t>sample</a:t>
            </a:r>
            <a:r>
              <a:rPr lang="ko-KR" altLang="en-US" dirty="0"/>
              <a:t>에 가까워 높은 것을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볼 수 있다</a:t>
            </a:r>
            <a:r>
              <a:rPr lang="en-US" altLang="ko-KR" dirty="0"/>
              <a:t>!!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하이퍼</a:t>
            </a:r>
            <a:r>
              <a:rPr lang="ko-KR" altLang="en-US" dirty="0"/>
              <a:t> 파라미터 최적화 덕에</a:t>
            </a:r>
            <a:r>
              <a:rPr lang="en-US" altLang="ko-KR" dirty="0"/>
              <a:t>, </a:t>
            </a:r>
            <a:r>
              <a:rPr lang="ko-KR" altLang="en-US" dirty="0"/>
              <a:t>모델이 증강된 데이터 하에서도 일반화 성능을 유지할 수 있었음</a:t>
            </a:r>
            <a:r>
              <a:rPr lang="en-US" altLang="ko-KR" dirty="0"/>
              <a:t>!!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ADAA55-8734-485F-B9F0-4DCEBCF0D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35" y="1426563"/>
            <a:ext cx="3926541" cy="20774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34534A-3C34-43D4-9451-2231EED6F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637" y="1453711"/>
            <a:ext cx="3926541" cy="20231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5EA213-F39C-4730-B48E-EE7C97252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433" y="4925401"/>
            <a:ext cx="3993226" cy="1932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B05089-0F82-40FF-838A-778919B90545}"/>
              </a:ext>
            </a:extLst>
          </p:cNvPr>
          <p:cNvSpPr txBox="1"/>
          <p:nvPr/>
        </p:nvSpPr>
        <p:spPr>
          <a:xfrm>
            <a:off x="5365927" y="5015547"/>
            <a:ext cx="569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해당 파라미터 조합 그대로 </a:t>
            </a:r>
            <a:r>
              <a:rPr lang="en-US" altLang="ko-KR" dirty="0"/>
              <a:t>Best MM Model</a:t>
            </a:r>
            <a:r>
              <a:rPr lang="ko-KR" altLang="en-US" dirty="0"/>
              <a:t>의 </a:t>
            </a:r>
            <a:r>
              <a:rPr lang="ko-KR" altLang="en-US" dirty="0" err="1"/>
              <a:t>아키텍쳐도</a:t>
            </a:r>
            <a:r>
              <a:rPr lang="ko-KR" altLang="en-US" dirty="0"/>
              <a:t> 왼쪽과 같이 생성할 수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10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634</Words>
  <Application>Microsoft Office PowerPoint</Application>
  <PresentationFormat>와이드스크린</PresentationFormat>
  <Paragraphs>51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Harmonic-NAS 기반  멀티모달 네트워크의  하이퍼파라미터 최적화 및 성능 분석</vt:lpstr>
      <vt:lpstr>Harmonic-NAS 소개</vt:lpstr>
      <vt:lpstr>실험 목표</vt:lpstr>
      <vt:lpstr>주차별 활동 내용 정리</vt:lpstr>
      <vt:lpstr>주차별 활동 내용 정리</vt:lpstr>
      <vt:lpstr>주차별 활동 내용 정리</vt:lpstr>
      <vt:lpstr>주차별 활동 내용 정리</vt:lpstr>
      <vt:lpstr>주차별 활동 내용 정리</vt:lpstr>
      <vt:lpstr>실험 결과</vt:lpstr>
      <vt:lpstr>연구 인턴십 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UST 연구인턴십  활동보고서</dc:title>
  <dc:creator>이준연</dc:creator>
  <cp:lastModifiedBy>이준연</cp:lastModifiedBy>
  <cp:revision>36</cp:revision>
  <dcterms:created xsi:type="dcterms:W3CDTF">2025-02-17T15:01:52Z</dcterms:created>
  <dcterms:modified xsi:type="dcterms:W3CDTF">2025-02-20T00:20:08Z</dcterms:modified>
</cp:coreProperties>
</file>