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17">
          <p15:clr>
            <a:srgbClr val="A4A3A4"/>
          </p15:clr>
        </p15:guide>
      </p15:sldGuideLst>
    </p:ext>
    <p:ext uri="GoogleSlidesCustomDataVersion2">
      <go:slidesCustomData xmlns:go="http://customooxmlschemas.google.com/" r:id="rId20" roundtripDataSignature="AMtx7mhgZnzqTngZrzqeaKKIixH6n5TR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17"/>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 name="Google Shape;2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그런데 잠깐. DeepDTA랑 위와 같은 유사점이 있다는 것을 다들 포착하셨을텐데요, 한 번쯤은 질문이 나올 법 해서 제가 짚고 넘어가도록 하겠습니다.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45" name="Google Shape;14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4e2ed8367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이 DeepConv-DTI를 공부하면서 많은 분들께서 궁금하셨을 게 어떻게 Convolution 연산을 통해 단백질의 로컬 잔기 패턴을 파악할 수 있을까 였는데요, 이제 이에 대해 좀 더 구체적으로 다뤄보고자 하여 가져왔습니다.</a:t>
            </a:r>
            <a:endParaRPr/>
          </a:p>
          <a:p>
            <a:pPr indent="0" lvl="0" marL="0" rtl="0" algn="l">
              <a:lnSpc>
                <a:spcPct val="100000"/>
              </a:lnSpc>
              <a:spcBef>
                <a:spcPts val="0"/>
              </a:spcBef>
              <a:spcAft>
                <a:spcPts val="0"/>
              </a:spcAft>
              <a:buSzPts val="1100"/>
              <a:buNone/>
            </a:pPr>
            <a:r>
              <a:rPr lang="en-US"/>
              <a:t>맨 먼저 고정 크기의 임베딩 벡터로, 프로틴 시퀀스를 임베드 해주고요 여기 또 위에 보면 일정 protein length가 넘어가니까 $ 표기를 통해 이렇게 마진을 패딩해 주는 것도 볼 수 있습니다.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그 다음 갖가지 윈도우 사이즈의 필터를 통해 컨볼루션 연산, 맥스 풀링 똑같이 거쳐 주고 모두 concat 해 준 결과로 단백질 feature vector를 얻을 수가 있습니다. (총 </a:t>
            </a:r>
            <a:r>
              <a:rPr b="1" lang="en-US"/>
              <a:t>filter 수 * window 수</a:t>
            </a:r>
            <a:r>
              <a:rPr lang="en-US"/>
              <a:t>)</a:t>
            </a:r>
            <a:endParaRPr/>
          </a:p>
          <a:p>
            <a:pPr indent="0" lvl="0" marL="0" rtl="0" algn="l">
              <a:lnSpc>
                <a:spcPct val="100000"/>
              </a:lnSpc>
              <a:spcBef>
                <a:spcPts val="0"/>
              </a:spcBef>
              <a:spcAft>
                <a:spcPts val="0"/>
              </a:spcAft>
              <a:buSzPts val="1100"/>
              <a:buNone/>
            </a:pPr>
            <a:r>
              <a:rPr lang="en-US"/>
              <a:t>=&gt; 이는 곧 특정 화합물과의 결합 예측..!!</a:t>
            </a:r>
            <a:endParaRPr/>
          </a:p>
        </p:txBody>
      </p:sp>
      <p:sp>
        <p:nvSpPr>
          <p:cNvPr id="157" name="Google Shape;157;g324e2ed8367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4e4d99e2e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역시나 DeepConv-DTI는 대부분의 성능 지표 하에서 우세하다!!</a:t>
            </a:r>
            <a:endParaRPr/>
          </a:p>
          <a:p>
            <a:pPr indent="0" lvl="0" marL="0" rtl="0" algn="l">
              <a:lnSpc>
                <a:spcPct val="100000"/>
              </a:lnSpc>
              <a:spcBef>
                <a:spcPts val="0"/>
              </a:spcBef>
              <a:spcAft>
                <a:spcPts val="0"/>
              </a:spcAft>
              <a:buSzPts val="1100"/>
              <a:buNone/>
            </a:pPr>
            <a:r>
              <a:rPr lang="en-US"/>
              <a:t>=&gt; Raw Data에서 그대로 특징을 추출하는 방식이 제일 좋아~</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AutoNum type="arabicPeriod"/>
            </a:pPr>
            <a:r>
              <a:rPr lang="en-US"/>
              <a:t>CTD Descriptor - Protein의 구성을 사용</a:t>
            </a:r>
            <a:endParaRPr/>
          </a:p>
          <a:p>
            <a:pPr indent="-298450" lvl="0" marL="457200" rtl="0" algn="l">
              <a:lnSpc>
                <a:spcPct val="100000"/>
              </a:lnSpc>
              <a:spcBef>
                <a:spcPts val="0"/>
              </a:spcBef>
              <a:spcAft>
                <a:spcPts val="0"/>
              </a:spcAft>
              <a:buSzPts val="1100"/>
              <a:buAutoNum type="arabicPeriod"/>
            </a:pPr>
            <a:r>
              <a:rPr lang="en-US"/>
              <a:t>Protein 간 유사도 측정?</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A: Drug-Target Pair</a:t>
            </a:r>
            <a:endParaRPr/>
          </a:p>
          <a:p>
            <a:pPr indent="0" lvl="0" marL="0" rtl="0" algn="l">
              <a:lnSpc>
                <a:spcPct val="100000"/>
              </a:lnSpc>
              <a:spcBef>
                <a:spcPts val="0"/>
              </a:spcBef>
              <a:spcAft>
                <a:spcPts val="0"/>
              </a:spcAft>
              <a:buNone/>
            </a:pPr>
            <a:r>
              <a:rPr lang="en-US"/>
              <a:t>B: Training 자체에 기여 안한 아예 새로운 Compound</a:t>
            </a:r>
            <a:endParaRPr/>
          </a:p>
          <a:p>
            <a:pPr indent="0" lvl="0" marL="0" rtl="0" algn="l">
              <a:lnSpc>
                <a:spcPct val="100000"/>
              </a:lnSpc>
              <a:spcBef>
                <a:spcPts val="0"/>
              </a:spcBef>
              <a:spcAft>
                <a:spcPts val="0"/>
              </a:spcAft>
              <a:buNone/>
            </a:pPr>
            <a:r>
              <a:rPr lang="en-US"/>
              <a:t>C: 새로운 Protein?</a:t>
            </a:r>
            <a:endParaRPr/>
          </a:p>
          <a:p>
            <a:pPr indent="0" lvl="0" marL="0" rtl="0" algn="l">
              <a:lnSpc>
                <a:spcPct val="100000"/>
              </a:lnSpc>
              <a:spcBef>
                <a:spcPts val="0"/>
              </a:spcBef>
              <a:spcAft>
                <a:spcPts val="0"/>
              </a:spcAft>
              <a:buNone/>
            </a:pPr>
            <a:r>
              <a:rPr lang="en-US"/>
              <a:t>D: Protein, Compound 둘 다…..</a:t>
            </a:r>
            <a:endParaRPr/>
          </a:p>
        </p:txBody>
      </p:sp>
      <p:sp>
        <p:nvSpPr>
          <p:cNvPr id="170" name="Google Shape;170;g324e4d99e2e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ba2abfe6f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185" name="Google Shape;185;g33ba2abfe6f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 name="Google Shape;3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324e2ed836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여기서 약물 효과 =&gt; 질병의 치료 or 특정 생체 반응 조절하기</a:t>
            </a:r>
            <a:endParaRPr/>
          </a:p>
        </p:txBody>
      </p:sp>
      <p:sp>
        <p:nvSpPr>
          <p:cNvPr id="50" name="Google Shape;50;g324e2ed836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ba2abfe6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PubChem: SMILES </a:t>
            </a:r>
            <a:r>
              <a:rPr lang="en-US"/>
              <a:t>문자열, 화학 구조 정보, 약리학적 정보(타깃 정보), 생물학적 활성 정보 등등 제공</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SuperTarget: 약물에 대한 전반적인 메타 데이터!! + 타깃 정보들이 잘 create 되어서 정리됨</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63" name="Google Shape;63;g33ba2abfe6f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US"/>
              <a:t>Docking Based</a:t>
            </a:r>
            <a:endParaRPr/>
          </a:p>
          <a:p>
            <a:pPr indent="-298450" lvl="0" marL="457200" rtl="0" algn="l">
              <a:lnSpc>
                <a:spcPct val="100000"/>
              </a:lnSpc>
              <a:spcBef>
                <a:spcPts val="0"/>
              </a:spcBef>
              <a:spcAft>
                <a:spcPts val="0"/>
              </a:spcAft>
              <a:buSzPts val="1100"/>
              <a:buChar char="-"/>
            </a:pPr>
            <a:r>
              <a:rPr lang="en-US"/>
              <a:t>3D </a:t>
            </a:r>
            <a:r>
              <a:rPr lang="en-US"/>
              <a:t>분자 구조를 활용한 도킹 (실제로 결합할 수 있는가? 에 대한 시뮬레이션)</a:t>
            </a:r>
            <a:endParaRPr/>
          </a:p>
          <a:p>
            <a:pPr indent="-298450" lvl="0" marL="457200" rtl="0" algn="l">
              <a:lnSpc>
                <a:spcPct val="100000"/>
              </a:lnSpc>
              <a:spcBef>
                <a:spcPts val="0"/>
              </a:spcBef>
              <a:spcAft>
                <a:spcPts val="0"/>
              </a:spcAft>
              <a:buSzPts val="1100"/>
              <a:buChar char="-"/>
            </a:pPr>
            <a:r>
              <a:rPr lang="en-US"/>
              <a:t>3D 구조가 반드시 필요해서, 구조 없는 단백질에는 적용이 어렵다!!</a:t>
            </a:r>
            <a:endParaRPr/>
          </a:p>
          <a:p>
            <a:pPr indent="-298450" lvl="0" marL="457200" rtl="0" algn="l">
              <a:lnSpc>
                <a:spcPct val="100000"/>
              </a:lnSpc>
              <a:spcBef>
                <a:spcPts val="0"/>
              </a:spcBef>
              <a:spcAft>
                <a:spcPts val="0"/>
              </a:spcAft>
              <a:buSzPts val="1100"/>
              <a:buChar char="-"/>
            </a:pPr>
            <a:r>
              <a:rPr lang="en-US"/>
              <a:t>계산량이 크고, 처리 속도가 느리다….</a:t>
            </a:r>
            <a:endParaRPr/>
          </a:p>
          <a:p>
            <a:pPr indent="-298450" lvl="0" marL="457200" rtl="0" algn="l">
              <a:lnSpc>
                <a:spcPct val="100000"/>
              </a:lnSpc>
              <a:spcBef>
                <a:spcPts val="0"/>
              </a:spcBef>
              <a:spcAft>
                <a:spcPts val="0"/>
              </a:spcAft>
              <a:buSzPts val="1100"/>
              <a:buChar char="-"/>
            </a:pPr>
            <a:r>
              <a:rPr lang="en-US"/>
              <a:t>대부분 단백질은 3D 구조가 없음 =&gt; 적용 가능한 단백질 제한….</a:t>
            </a:r>
            <a:endParaRPr/>
          </a:p>
          <a:p>
            <a:pPr indent="-298450" lvl="0" marL="457200" rtl="0" algn="l">
              <a:lnSpc>
                <a:spcPct val="100000"/>
              </a:lnSpc>
              <a:spcBef>
                <a:spcPts val="0"/>
              </a:spcBef>
              <a:spcAft>
                <a:spcPts val="0"/>
              </a:spcAft>
              <a:buSzPts val="1100"/>
              <a:buChar char="-"/>
            </a:pPr>
            <a:r>
              <a:rPr lang="en-US"/>
              <a:t>주요 약물 표적: 효소, 이온 채널, 핵 수용체, GPCR(지방 단백질 수용체)</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298450" lvl="0" marL="457200" rtl="0" algn="l">
              <a:lnSpc>
                <a:spcPct val="100000"/>
              </a:lnSpc>
              <a:spcBef>
                <a:spcPts val="0"/>
              </a:spcBef>
              <a:spcAft>
                <a:spcPts val="0"/>
              </a:spcAft>
              <a:buSzPts val="1100"/>
              <a:buAutoNum type="arabicPeriod"/>
            </a:pPr>
            <a:r>
              <a:rPr lang="en-US"/>
              <a:t>Machine Learning Based</a:t>
            </a:r>
            <a:endParaRPr/>
          </a:p>
          <a:p>
            <a:pPr indent="-298450" lvl="0" marL="457200" rtl="0" algn="l">
              <a:lnSpc>
                <a:spcPct val="100000"/>
              </a:lnSpc>
              <a:spcBef>
                <a:spcPts val="0"/>
              </a:spcBef>
              <a:spcAft>
                <a:spcPts val="0"/>
              </a:spcAft>
              <a:buSzPts val="1100"/>
              <a:buChar char="-"/>
            </a:pPr>
            <a:r>
              <a:rPr lang="en-US"/>
              <a:t>약물의 SMILES 구조와, 단백질의 아미노산 서열을 모두 수치 데이터로 변경 =&gt; 기계 학습 모델이 이를 예측하여 DTI 예측 ㄱㄱ</a:t>
            </a:r>
            <a:endParaRPr/>
          </a:p>
          <a:p>
            <a:pPr indent="-298450" lvl="0" marL="457200" rtl="0" algn="l">
              <a:lnSpc>
                <a:spcPct val="100000"/>
              </a:lnSpc>
              <a:spcBef>
                <a:spcPts val="0"/>
              </a:spcBef>
              <a:spcAft>
                <a:spcPts val="0"/>
              </a:spcAft>
              <a:buSzPts val="1100"/>
              <a:buChar char="-"/>
            </a:pPr>
            <a:r>
              <a:rPr lang="en-US"/>
              <a:t>앞에 방법론과 달리, 모든 단백질에 적용 가능!!</a:t>
            </a:r>
            <a:endParaRPr/>
          </a:p>
          <a:p>
            <a:pPr indent="-298450" lvl="0" marL="457200" rtl="0" algn="l">
              <a:lnSpc>
                <a:spcPct val="100000"/>
              </a:lnSpc>
              <a:spcBef>
                <a:spcPts val="0"/>
              </a:spcBef>
              <a:spcAft>
                <a:spcPts val="0"/>
              </a:spcAft>
              <a:buSzPts val="1100"/>
              <a:buChar char="-"/>
            </a:pPr>
            <a:r>
              <a:rPr lang="en-US"/>
              <a:t>계산 속도 역시 빠르다!!</a:t>
            </a:r>
            <a:endParaRPr/>
          </a:p>
          <a:p>
            <a:pPr indent="-298450" lvl="0" marL="457200" rtl="0" algn="l">
              <a:lnSpc>
                <a:spcPct val="100000"/>
              </a:lnSpc>
              <a:spcBef>
                <a:spcPts val="0"/>
              </a:spcBef>
              <a:spcAft>
                <a:spcPts val="0"/>
              </a:spcAft>
              <a:buSzPts val="1100"/>
              <a:buChar char="-"/>
            </a:pPr>
            <a:r>
              <a:rPr lang="en-US"/>
              <a:t>3차원 구조 없이 DTI를 예측할 수 있다는 게 최고의 장점</a:t>
            </a:r>
            <a:endParaRPr/>
          </a:p>
          <a:p>
            <a:pPr indent="-298450" lvl="0" marL="457200" rtl="0" algn="l">
              <a:lnSpc>
                <a:spcPct val="100000"/>
              </a:lnSpc>
              <a:spcBef>
                <a:spcPts val="0"/>
              </a:spcBef>
              <a:spcAft>
                <a:spcPts val="0"/>
              </a:spcAft>
              <a:buSzPts val="1100"/>
              <a:buChar char="-"/>
            </a:pPr>
            <a:r>
              <a:rPr lang="en-US"/>
              <a:t>근데 왜 성능이 안 좋아…?) raw 시퀀스를 featurization 하는 과정에서, 정보가 많이 손실되는데 이를 제대로 복구 못함</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자 이제 ML 기반의 DTI 모델에도 사실 종류가 여러 개가 있음…</a:t>
            </a:r>
            <a:endParaRPr/>
          </a:p>
          <a:p>
            <a:pPr indent="-298450" lvl="0" marL="457200" rtl="0" algn="l">
              <a:lnSpc>
                <a:spcPct val="100000"/>
              </a:lnSpc>
              <a:spcBef>
                <a:spcPts val="0"/>
              </a:spcBef>
              <a:spcAft>
                <a:spcPts val="0"/>
              </a:spcAft>
              <a:buSzPts val="1100"/>
              <a:buAutoNum type="arabicPeriod"/>
            </a:pPr>
            <a:r>
              <a:rPr lang="en-US"/>
              <a:t>Similarity Based: 유사한 약물 구조, 유사한 시퀀스/property =&gt; 얘 기반으로 DTI</a:t>
            </a:r>
            <a:endParaRPr/>
          </a:p>
          <a:p>
            <a:pPr indent="-298450" lvl="0" marL="457200" rtl="0" algn="l">
              <a:lnSpc>
                <a:spcPct val="100000"/>
              </a:lnSpc>
              <a:spcBef>
                <a:spcPts val="0"/>
              </a:spcBef>
              <a:spcAft>
                <a:spcPts val="0"/>
              </a:spcAft>
              <a:buSzPts val="1100"/>
              <a:buAutoNum type="arabicPeriod"/>
            </a:pPr>
            <a:r>
              <a:rPr lang="en-US"/>
              <a:t>DL 기반: 유사도 보다는 약물 내 특성, 프로틴 특성을 기반으로 (feature engineering 필수)</a:t>
            </a:r>
            <a:endParaRPr/>
          </a:p>
          <a:p>
            <a:pPr indent="-298450" lvl="0" marL="457200" rtl="0" algn="l">
              <a:lnSpc>
                <a:spcPct val="100000"/>
              </a:lnSpc>
              <a:spcBef>
                <a:spcPts val="0"/>
              </a:spcBef>
              <a:spcAft>
                <a:spcPts val="0"/>
              </a:spcAft>
              <a:buSzPts val="1100"/>
              <a:buAutoNum type="arabicPeriod"/>
            </a:pPr>
            <a:r>
              <a:rPr lang="en-US"/>
              <a:t>DTI to Matrix!!</a:t>
            </a:r>
            <a:endParaRPr/>
          </a:p>
          <a:p>
            <a:pPr indent="-298450" lvl="0" marL="457200" rtl="0" algn="l">
              <a:lnSpc>
                <a:spcPct val="100000"/>
              </a:lnSpc>
              <a:spcBef>
                <a:spcPts val="0"/>
              </a:spcBef>
              <a:spcAft>
                <a:spcPts val="0"/>
              </a:spcAft>
              <a:buSzPts val="1100"/>
              <a:buAutoNum type="arabicPeriod"/>
            </a:pPr>
            <a:r>
              <a:rPr lang="en-US"/>
              <a:t>Feature Based: 약물의 표현자, 단백질 표현자를 딥러닝 말고 전통적 ML 알고리즘으로…!!(SVM, 각종 Tree 등등)</a:t>
            </a:r>
            <a:endParaRPr/>
          </a:p>
          <a:p>
            <a:pPr indent="-298450" lvl="0" marL="457200" rtl="0" algn="l">
              <a:lnSpc>
                <a:spcPct val="100000"/>
              </a:lnSpc>
              <a:spcBef>
                <a:spcPts val="0"/>
              </a:spcBef>
              <a:spcAft>
                <a:spcPts val="0"/>
              </a:spcAft>
              <a:buSzPts val="1100"/>
              <a:buAutoNum type="arabicPeriod"/>
            </a:pPr>
            <a:r>
              <a:rPr lang="en-US"/>
              <a:t> DTI to Network -&gt; 새로운 링크 생성</a:t>
            </a:r>
            <a:endParaRPr/>
          </a:p>
          <a:p>
            <a:pPr indent="-298450" lvl="0" marL="457200" rtl="0" algn="l">
              <a:lnSpc>
                <a:spcPct val="100000"/>
              </a:lnSpc>
              <a:spcBef>
                <a:spcPts val="0"/>
              </a:spcBef>
              <a:spcAft>
                <a:spcPts val="0"/>
              </a:spcAft>
              <a:buSzPts val="1100"/>
              <a:buAutoNum type="arabicPeriod"/>
            </a:pPr>
            <a:r>
              <a:rPr lang="en-US"/>
              <a:t>Hybrid: 다양한 특징들 조합 후 훈련 ㄱㄱㄱㄱㄱ</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하지만 이후에 등장한 DeepDTI, MFDR, DL-CPI 등의 딥러닝 모델은 기존의 특성 벡터를 그대로 활용하기 때문에 사실상 ML 기반 모델이랑 또이또이임…</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cf027a9cd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t>약물 =&gt; ECFP(화합물 구조 정보)</a:t>
            </a:r>
            <a:br>
              <a:rPr lang="en-US"/>
            </a:br>
            <a:r>
              <a:rPr lang="en-US"/>
              <a:t>단백질 =&gt; 아미노산, 다이펩타이드, 트라이펩타이드 내 정보 추출</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아무튼 이런 것들 한 번에 모아다가 약물, 단백질 간 상호작용 정보 모을 수 있는 이 2백만 개 크기가 넘는 Global 모듈을 학습합니다.</a:t>
            </a:r>
            <a:endParaRPr/>
          </a:p>
          <a:p>
            <a:pPr indent="0" lvl="0" marL="0" rtl="0" algn="l">
              <a:lnSpc>
                <a:spcPct val="100000"/>
              </a:lnSpc>
              <a:spcBef>
                <a:spcPts val="0"/>
              </a:spcBef>
              <a:spcAft>
                <a:spcPts val="0"/>
              </a:spcAft>
              <a:buNone/>
            </a:pPr>
            <a:r>
              <a:t/>
            </a:r>
            <a:endParaRPr/>
          </a:p>
        </p:txBody>
      </p:sp>
      <p:sp>
        <p:nvSpPr>
          <p:cNvPr id="90" name="Google Shape;90;g2dcf027a9cd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cf027a9cd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t>앞에서 본 DeepDTI와 명백한 차이점?</a:t>
            </a:r>
            <a:endParaRPr/>
          </a:p>
          <a:p>
            <a:pPr indent="0" lvl="0" marL="0" rtl="0" algn="l">
              <a:lnSpc>
                <a:spcPct val="100000"/>
              </a:lnSpc>
              <a:spcBef>
                <a:spcPts val="0"/>
              </a:spcBef>
              <a:spcAft>
                <a:spcPts val="0"/>
              </a:spcAft>
              <a:buNone/>
            </a:pPr>
            <a:r>
              <a:rPr lang="en-US"/>
              <a:t>=&gt; DeepDTI는 이진 분류 task였지만, 여기서는 확률 값 예측(Regression)</a:t>
            </a:r>
            <a:endParaRPr/>
          </a:p>
        </p:txBody>
      </p:sp>
      <p:sp>
        <p:nvSpPr>
          <p:cNvPr id="104" name="Google Shape;104;g2dcf027a9cd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cf027a9cd_1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118" name="Google Shape;118;g2dcf027a9cd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4e2ed836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그리고 이 DeepConv-DTI는 여기서 더 깊게 들어갑니다. 얘도 똑같이 raw 프로틴 시퀀스를 그대로 학습하려 노력했으며, CNN을 사용했다는 게 앞서 사용한 DeepDTA랑 같습니다.</a:t>
            </a:r>
            <a:endParaRPr/>
          </a:p>
          <a:p>
            <a:pPr indent="0" lvl="0" marL="0" rtl="0" algn="l">
              <a:lnSpc>
                <a:spcPct val="100000"/>
              </a:lnSpc>
              <a:spcBef>
                <a:spcPts val="0"/>
              </a:spcBef>
              <a:spcAft>
                <a:spcPts val="0"/>
              </a:spcAft>
              <a:buSzPts val="1100"/>
              <a:buNone/>
            </a:pPr>
            <a:r>
              <a:rPr lang="en-US"/>
              <a:t>먼저 데이터를 수집하고 정제해서 훈련을 해야 하는데, 여기 보시다시피 다양한 DTI 데이터(DrugBank, IUPHAR, KEGG)를 수집하여 train 했으며, </a:t>
            </a:r>
            <a:br>
              <a:rPr lang="en-US"/>
            </a:br>
            <a:r>
              <a:rPr lang="en-US"/>
              <a:t>여기 아래 Deep Neural Network 파트에서 보면 여기 프로틴 시퀀스에서 컨볼루션 필터를 도입하여 DTI에 기여하는 지역 잔기 패턴을 수집하고, 약물에서는 RD Kit을 이용하여 fingerprint(약물의 화합물 구조를 벡터 형태로 표현하는 일종의 방식…. 대표적으로는 ECFP, MACCS keys 등등)로 만들어지고, 이 역시 FC layer를 통해 이렇게 학습이 됩니다.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여기 컨볼루션 하고 나서는, Max Pooling을 거쳐 주는데 이렇게 되면 가장 중요도가 높은 서열 하나만 남습니다. 그리고 나서 우리는 여기서 주어진 단백질 서열이, 지역 잔기 패턴이랑 얼마나 잘 일치하는가를 판단할 수 있다. 그리고 이 단백질 서열 데이터는 앞에서 나온 Fingerprints 벡터랑 같이 결합이 되고 이렇게 output으로 DTI에 대한 확률이 나오는 식으로 매커니즘이 구성됩니다.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그리고 부가적인 이야기를 더 덧붙이자면, 여기 오른쪽에서 보시다시피 MATADOR 데이터베이스(얘는 즉 Validation 데이터셋이죠)랑, Negative한 상호작용 데이터를 활용해서 모델을 최적화하는 것을 볼 수 있구요, 학습률은 논문을 보면 0.0001로 설정했고요.</a:t>
            </a:r>
            <a:endParaRPr/>
          </a:p>
          <a:p>
            <a:pPr indent="0" lvl="0" marL="0" rtl="0" algn="l">
              <a:lnSpc>
                <a:spcPct val="100000"/>
              </a:lnSpc>
              <a:spcBef>
                <a:spcPts val="0"/>
              </a:spcBef>
              <a:spcAft>
                <a:spcPts val="0"/>
              </a:spcAft>
              <a:buSzPts val="1100"/>
              <a:buNone/>
            </a:pPr>
            <a:r>
              <a:rPr lang="en-US"/>
              <a:t>논문에서 나온 대로 보면 이 최적화된 모델을 사용하여 </a:t>
            </a:r>
            <a:r>
              <a:rPr b="1" lang="en-US">
                <a:solidFill>
                  <a:schemeClr val="dk1"/>
                </a:solidFill>
              </a:rPr>
              <a:t>PubChem BioAssays 및 KinaseSARfari</a:t>
            </a:r>
            <a:r>
              <a:rPr lang="en-US">
                <a:solidFill>
                  <a:schemeClr val="dk1"/>
                </a:solidFill>
              </a:rPr>
              <a:t>와 같은 생물학적 실험 데이터(Bioassay Data)에서 DTI를 예측하였으며,</a:t>
            </a:r>
            <a:endParaRPr>
              <a:solidFill>
                <a:schemeClr val="dk1"/>
              </a:solidFill>
            </a:endParaRPr>
          </a:p>
          <a:p>
            <a:pPr indent="0" lvl="0" marL="0" rtl="0" algn="l">
              <a:lnSpc>
                <a:spcPct val="100000"/>
              </a:lnSpc>
              <a:spcBef>
                <a:spcPts val="0"/>
              </a:spcBef>
              <a:spcAft>
                <a:spcPts val="0"/>
              </a:spcAft>
              <a:buSzPts val="1100"/>
              <a:buNone/>
            </a:pPr>
            <a:r>
              <a:rPr lang="en-US">
                <a:solidFill>
                  <a:schemeClr val="dk1"/>
                </a:solidFill>
              </a:rPr>
              <a:t>이를 통해 모델의 성능을 평가(Estimate the Performance)하였다고 합니다. 이렇게 한 결과 기존 모델을 능가하는 성능을 보였다고 합니다.</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US">
                <a:solidFill>
                  <a:schemeClr val="dk1"/>
                </a:solidFill>
              </a:rPr>
              <a:t>!! 강조할 것 =&gt; Train, Valid, Test에 사용된 데이터셋이 모두 달라요~~ !!</a:t>
            </a:r>
            <a:endParaRPr>
              <a:solidFill>
                <a:schemeClr val="dk1"/>
              </a:solidFill>
            </a:endParaRPr>
          </a:p>
        </p:txBody>
      </p:sp>
      <p:sp>
        <p:nvSpPr>
          <p:cNvPr id="132" name="Google Shape;132;g324e2ed8367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p:nvPr/>
        </p:nvSpPr>
        <p:spPr>
          <a:xfrm>
            <a:off x="0" y="6437870"/>
            <a:ext cx="12192000" cy="42013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5" name="Shape 15"/>
        <p:cNvGrpSpPr/>
        <p:nvPr/>
      </p:nvGrpSpPr>
      <p:grpSpPr>
        <a:xfrm>
          <a:off x="0" y="0"/>
          <a:ext cx="0" cy="0"/>
          <a:chOff x="0" y="0"/>
          <a:chExt cx="0" cy="0"/>
        </a:xfrm>
      </p:grpSpPr>
      <p:sp>
        <p:nvSpPr>
          <p:cNvPr id="16" name="Google Shape;1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2"/>
          <p:cNvSpPr/>
          <p:nvPr/>
        </p:nvSpPr>
        <p:spPr>
          <a:xfrm>
            <a:off x="0" y="6437870"/>
            <a:ext cx="12192000" cy="42013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1"/>
          <p:cNvSpPr txBox="1"/>
          <p:nvPr>
            <p:ph type="ctrTitle"/>
          </p:nvPr>
        </p:nvSpPr>
        <p:spPr>
          <a:xfrm>
            <a:off x="324238" y="3293555"/>
            <a:ext cx="11470500" cy="270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Malgun Gothic"/>
              <a:buNone/>
            </a:pPr>
            <a:r>
              <a:t/>
            </a:r>
            <a:endParaRPr sz="2000"/>
          </a:p>
          <a:p>
            <a:pPr indent="0" lvl="0" marL="0" rtl="0" algn="l">
              <a:lnSpc>
                <a:spcPct val="90000"/>
              </a:lnSpc>
              <a:spcBef>
                <a:spcPts val="0"/>
              </a:spcBef>
              <a:spcAft>
                <a:spcPts val="0"/>
              </a:spcAft>
              <a:buClr>
                <a:schemeClr val="dk1"/>
              </a:buClr>
              <a:buSzPts val="2000"/>
              <a:buFont typeface="Malgun Gothic"/>
              <a:buNone/>
            </a:pPr>
            <a:r>
              <a:rPr lang="en-US" sz="2000"/>
              <a:t>딥러닝(CNN) 기반의 신약 개발 </a:t>
            </a:r>
            <a:endParaRPr sz="2000"/>
          </a:p>
        </p:txBody>
      </p:sp>
      <p:cxnSp>
        <p:nvCxnSpPr>
          <p:cNvPr id="24" name="Google Shape;24;p1"/>
          <p:cNvCxnSpPr/>
          <p:nvPr/>
        </p:nvCxnSpPr>
        <p:spPr>
          <a:xfrm>
            <a:off x="254640" y="2384387"/>
            <a:ext cx="0" cy="662649"/>
          </a:xfrm>
          <a:prstGeom prst="straightConnector1">
            <a:avLst/>
          </a:prstGeom>
          <a:noFill/>
          <a:ln cap="flat" cmpd="sng" w="38100">
            <a:solidFill>
              <a:srgbClr val="92D050"/>
            </a:solidFill>
            <a:prstDash val="solid"/>
            <a:miter lim="800000"/>
            <a:headEnd len="sm" w="sm" type="none"/>
            <a:tailEnd len="sm" w="sm" type="none"/>
          </a:ln>
        </p:spPr>
      </p:cxnSp>
      <p:sp>
        <p:nvSpPr>
          <p:cNvPr id="25" name="Google Shape;25;p1"/>
          <p:cNvSpPr txBox="1"/>
          <p:nvPr/>
        </p:nvSpPr>
        <p:spPr>
          <a:xfrm>
            <a:off x="0" y="6465518"/>
            <a:ext cx="1718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192992 이준연</a:t>
            </a:r>
            <a:endParaRPr b="0" i="0" sz="1400" u="none" cap="none" strike="noStrike">
              <a:solidFill>
                <a:srgbClr val="000000"/>
              </a:solidFill>
              <a:latin typeface="Arial"/>
              <a:ea typeface="Arial"/>
              <a:cs typeface="Arial"/>
              <a:sym typeface="Arial"/>
            </a:endParaRPr>
          </a:p>
        </p:txBody>
      </p:sp>
      <p:sp>
        <p:nvSpPr>
          <p:cNvPr id="26" name="Google Shape;26;p1"/>
          <p:cNvSpPr txBox="1"/>
          <p:nvPr/>
        </p:nvSpPr>
        <p:spPr>
          <a:xfrm>
            <a:off x="10805082" y="6465518"/>
            <a:ext cx="13869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2025-0</a:t>
            </a:r>
            <a:r>
              <a:rPr lang="en-US" sz="1800">
                <a:solidFill>
                  <a:schemeClr val="lt1"/>
                </a:solidFill>
                <a:latin typeface="Malgun Gothic"/>
                <a:ea typeface="Malgun Gothic"/>
                <a:cs typeface="Malgun Gothic"/>
                <a:sym typeface="Malgun Gothic"/>
              </a:rPr>
              <a:t>3</a:t>
            </a:r>
            <a:r>
              <a:rPr b="0" i="0" lang="en-US" sz="1800" u="none" cap="none" strike="noStrike">
                <a:solidFill>
                  <a:schemeClr val="lt1"/>
                </a:solidFill>
                <a:latin typeface="Malgun Gothic"/>
                <a:ea typeface="Malgun Gothic"/>
                <a:cs typeface="Malgun Gothic"/>
                <a:sym typeface="Malgun Gothic"/>
              </a:rPr>
              <a:t>-</a:t>
            </a:r>
            <a:r>
              <a:rPr lang="en-US" sz="1800">
                <a:solidFill>
                  <a:schemeClr val="lt1"/>
                </a:solidFill>
                <a:latin typeface="Malgun Gothic"/>
                <a:ea typeface="Malgun Gothic"/>
                <a:cs typeface="Malgun Gothic"/>
                <a:sym typeface="Malgun Gothic"/>
              </a:rPr>
              <a:t>02</a:t>
            </a:r>
            <a:endParaRPr b="0" i="0" sz="1800" u="none" cap="none" strike="noStrike">
              <a:solidFill>
                <a:schemeClr val="lt1"/>
              </a:solidFill>
              <a:latin typeface="Malgun Gothic"/>
              <a:ea typeface="Malgun Gothic"/>
              <a:cs typeface="Malgun Gothic"/>
              <a:sym typeface="Malgun Gothic"/>
            </a:endParaRPr>
          </a:p>
        </p:txBody>
      </p:sp>
      <p:sp>
        <p:nvSpPr>
          <p:cNvPr id="27" name="Google Shape;27;p1"/>
          <p:cNvSpPr txBox="1"/>
          <p:nvPr/>
        </p:nvSpPr>
        <p:spPr>
          <a:xfrm>
            <a:off x="513144" y="2559933"/>
            <a:ext cx="11470500" cy="570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000"/>
              <a:buFont typeface="Malgun Gothic"/>
              <a:buNone/>
            </a:pPr>
            <a:r>
              <a:rPr b="1" lang="en-US" sz="3000">
                <a:solidFill>
                  <a:srgbClr val="FF0000"/>
                </a:solidFill>
                <a:latin typeface="Malgun Gothic"/>
                <a:ea typeface="Malgun Gothic"/>
                <a:cs typeface="Malgun Gothic"/>
                <a:sym typeface="Malgun Gothic"/>
              </a:rPr>
              <a:t>DeepConv-DTI: </a:t>
            </a:r>
            <a:r>
              <a:rPr b="1" lang="en-US" sz="3000">
                <a:solidFill>
                  <a:schemeClr val="dk1"/>
                </a:solidFill>
                <a:latin typeface="Malgun Gothic"/>
                <a:ea typeface="Malgun Gothic"/>
                <a:cs typeface="Malgun Gothic"/>
                <a:sym typeface="Malgun Gothic"/>
              </a:rPr>
              <a:t>Prediction of drug-target interactions via deep </a:t>
            </a:r>
            <a:r>
              <a:rPr b="1" lang="en-US" sz="3000">
                <a:solidFill>
                  <a:schemeClr val="dk1"/>
                </a:solidFill>
                <a:latin typeface="Malgun Gothic"/>
                <a:ea typeface="Malgun Gothic"/>
                <a:cs typeface="Malgun Gothic"/>
                <a:sym typeface="Malgun Gothic"/>
              </a:rPr>
              <a:t>learning with convolution on protein sequences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p:nvPr/>
        </p:nvSpPr>
        <p:spPr>
          <a:xfrm>
            <a:off x="0" y="745170"/>
            <a:ext cx="12192000" cy="5720348"/>
          </a:xfrm>
          <a:prstGeom prst="rect">
            <a:avLst/>
          </a:prstGeom>
          <a:solidFill>
            <a:srgbClr val="E1EFD8"/>
          </a:solidFill>
          <a:ln>
            <a:noFill/>
          </a:ln>
        </p:spPr>
        <p:txBody>
          <a:bodyPr anchorCtr="0" anchor="ctr" bIns="45700" lIns="91425" spcFirstLastPara="1" rIns="91425" wrap="square" tIns="45700">
            <a:noAutofit/>
          </a:bodyPr>
          <a:lstStyle/>
          <a:p>
            <a:pPr indent="-342900" lvl="0" marL="457200" marR="0" rtl="0" algn="l">
              <a:lnSpc>
                <a:spcPct val="100000"/>
              </a:lnSpc>
              <a:spcBef>
                <a:spcPts val="0"/>
              </a:spcBef>
              <a:spcAft>
                <a:spcPts val="0"/>
              </a:spcAft>
              <a:buClr>
                <a:schemeClr val="lt1"/>
              </a:buClr>
              <a:buSzPts val="1800"/>
              <a:buFont typeface="Malgun Gothic"/>
              <a:buChar char="-"/>
            </a:pPr>
            <a:r>
              <a:t/>
            </a:r>
            <a:endParaRPr b="0" i="0" sz="1800" u="none" cap="none" strike="noStrike">
              <a:solidFill>
                <a:schemeClr val="lt1"/>
              </a:solidFill>
              <a:latin typeface="Malgun Gothic"/>
              <a:ea typeface="Malgun Gothic"/>
              <a:cs typeface="Malgun Gothic"/>
              <a:sym typeface="Malgun Gothic"/>
            </a:endParaRPr>
          </a:p>
        </p:txBody>
      </p:sp>
      <p:sp>
        <p:nvSpPr>
          <p:cNvPr id="148" name="Google Shape;148;p4"/>
          <p:cNvSpPr txBox="1"/>
          <p:nvPr/>
        </p:nvSpPr>
        <p:spPr>
          <a:xfrm>
            <a:off x="0" y="6465518"/>
            <a:ext cx="1718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192992 이준연</a:t>
            </a:r>
            <a:endParaRPr b="0" i="0" sz="1400" u="none" cap="none" strike="noStrike">
              <a:solidFill>
                <a:srgbClr val="000000"/>
              </a:solidFill>
              <a:latin typeface="Arial"/>
              <a:ea typeface="Arial"/>
              <a:cs typeface="Arial"/>
              <a:sym typeface="Arial"/>
            </a:endParaRPr>
          </a:p>
        </p:txBody>
      </p:sp>
      <p:grpSp>
        <p:nvGrpSpPr>
          <p:cNvPr id="149" name="Google Shape;149;p4"/>
          <p:cNvGrpSpPr/>
          <p:nvPr/>
        </p:nvGrpSpPr>
        <p:grpSpPr>
          <a:xfrm>
            <a:off x="120024" y="90620"/>
            <a:ext cx="540000" cy="540000"/>
            <a:chOff x="1610648" y="706054"/>
            <a:chExt cx="648184" cy="648184"/>
          </a:xfrm>
        </p:grpSpPr>
        <p:sp>
          <p:nvSpPr>
            <p:cNvPr id="150" name="Google Shape;150;p4"/>
            <p:cNvSpPr/>
            <p:nvPr/>
          </p:nvSpPr>
          <p:spPr>
            <a:xfrm>
              <a:off x="1610648" y="706054"/>
              <a:ext cx="648184" cy="648184"/>
            </a:xfrm>
            <a:prstGeom prst="ellipse">
              <a:avLst/>
            </a:prstGeom>
            <a:solidFill>
              <a:srgbClr val="E1EFD8"/>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51" name="Google Shape;151;p4"/>
            <p:cNvSpPr/>
            <p:nvPr/>
          </p:nvSpPr>
          <p:spPr>
            <a:xfrm>
              <a:off x="1718740" y="814146"/>
              <a:ext cx="432000" cy="432000"/>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a:t>
              </a:r>
              <a:endParaRPr b="0" i="0" sz="1800" u="none" cap="none" strike="noStrike">
                <a:solidFill>
                  <a:schemeClr val="lt1"/>
                </a:solidFill>
                <a:latin typeface="Malgun Gothic"/>
                <a:ea typeface="Malgun Gothic"/>
                <a:cs typeface="Malgun Gothic"/>
                <a:sym typeface="Malgun Gothic"/>
              </a:endParaRPr>
            </a:p>
          </p:txBody>
        </p:sp>
      </p:grpSp>
      <p:sp>
        <p:nvSpPr>
          <p:cNvPr id="152" name="Google Shape;152;p4"/>
          <p:cNvSpPr txBox="1"/>
          <p:nvPr/>
        </p:nvSpPr>
        <p:spPr>
          <a:xfrm>
            <a:off x="724675" y="190098"/>
            <a:ext cx="8925952" cy="491182"/>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b="1" lang="en-US" sz="2000">
                <a:solidFill>
                  <a:schemeClr val="dk1"/>
                </a:solidFill>
                <a:latin typeface="Malgun Gothic"/>
                <a:ea typeface="Malgun Gothic"/>
                <a:cs typeface="Malgun Gothic"/>
                <a:sym typeface="Malgun Gothic"/>
              </a:rPr>
              <a:t>DeepConv-DTI</a:t>
            </a:r>
            <a:endParaRPr b="1" i="0" sz="2000" u="none" cap="none" strike="noStrike">
              <a:solidFill>
                <a:schemeClr val="dk1"/>
              </a:solidFill>
              <a:latin typeface="Malgun Gothic"/>
              <a:ea typeface="Malgun Gothic"/>
              <a:cs typeface="Malgun Gothic"/>
              <a:sym typeface="Malgun Gothic"/>
            </a:endParaRPr>
          </a:p>
        </p:txBody>
      </p:sp>
      <p:sp>
        <p:nvSpPr>
          <p:cNvPr id="153" name="Google Shape;153;p4"/>
          <p:cNvSpPr txBox="1"/>
          <p:nvPr/>
        </p:nvSpPr>
        <p:spPr>
          <a:xfrm>
            <a:off x="10805082" y="6465518"/>
            <a:ext cx="13869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2025-01-12</a:t>
            </a:r>
            <a:endParaRPr b="0" i="0" sz="1800" u="none" cap="none" strike="noStrike">
              <a:solidFill>
                <a:schemeClr val="lt1"/>
              </a:solidFill>
              <a:latin typeface="Malgun Gothic"/>
              <a:ea typeface="Malgun Gothic"/>
              <a:cs typeface="Malgun Gothic"/>
              <a:sym typeface="Malgun Gothic"/>
            </a:endParaRPr>
          </a:p>
        </p:txBody>
      </p:sp>
      <p:sp>
        <p:nvSpPr>
          <p:cNvPr id="154" name="Google Shape;154;p4"/>
          <p:cNvSpPr txBox="1"/>
          <p:nvPr/>
        </p:nvSpPr>
        <p:spPr>
          <a:xfrm>
            <a:off x="120025" y="907525"/>
            <a:ext cx="11699400" cy="5317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b="1" lang="en-US" sz="2100">
                <a:solidFill>
                  <a:schemeClr val="dk1"/>
                </a:solidFill>
                <a:latin typeface="Malgun Gothic"/>
                <a:ea typeface="Malgun Gothic"/>
                <a:cs typeface="Malgun Gothic"/>
                <a:sym typeface="Malgun Gothic"/>
              </a:rPr>
              <a:t>??: DeepDTA랑 비교 시, 둘 다 단백질의 지역적 국소 패턴을 학습하는 거 아니였나요?? </a:t>
            </a:r>
            <a:endParaRPr b="1" sz="2100">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800"/>
              <a:buFont typeface="Arial"/>
              <a:buNone/>
            </a:pPr>
            <a:r>
              <a:t/>
            </a:r>
            <a:endParaRPr sz="2200">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800"/>
              <a:buFont typeface="Arial"/>
              <a:buNone/>
            </a:pPr>
            <a:r>
              <a:rPr lang="en-US" sz="2200">
                <a:solidFill>
                  <a:schemeClr val="dk1"/>
                </a:solidFill>
                <a:latin typeface="Malgun Gothic"/>
                <a:ea typeface="Malgun Gothic"/>
                <a:cs typeface="Malgun Gothic"/>
                <a:sym typeface="Malgun Gothic"/>
              </a:rPr>
              <a:t>=&gt; </a:t>
            </a:r>
            <a:r>
              <a:rPr b="1" lang="en-US" sz="2200">
                <a:solidFill>
                  <a:schemeClr val="dk1"/>
                </a:solidFill>
                <a:latin typeface="Malgun Gothic"/>
                <a:ea typeface="Malgun Gothic"/>
                <a:cs typeface="Malgun Gothic"/>
                <a:sym typeface="Malgun Gothic"/>
              </a:rPr>
              <a:t>DeepDTA</a:t>
            </a:r>
            <a:r>
              <a:rPr lang="en-US" sz="2200">
                <a:solidFill>
                  <a:schemeClr val="dk1"/>
                </a:solidFill>
                <a:latin typeface="Malgun Gothic"/>
                <a:ea typeface="Malgun Gothic"/>
                <a:cs typeface="Malgun Gothic"/>
                <a:sym typeface="Malgun Gothic"/>
              </a:rPr>
              <a:t>는 그냥 작은 아미노산 서열 조각들만 학습, 이들 간 연결 관계는 학습 X!!</a:t>
            </a:r>
            <a:endParaRPr sz="2200">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800"/>
              <a:buFont typeface="Arial"/>
              <a:buNone/>
            </a:pPr>
            <a:r>
              <a:t/>
            </a:r>
            <a:endParaRPr sz="2200">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800"/>
              <a:buFont typeface="Arial"/>
              <a:buNone/>
            </a:pPr>
            <a:r>
              <a:t/>
            </a:r>
            <a:endParaRPr sz="2200">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800"/>
              <a:buFont typeface="Arial"/>
              <a:buNone/>
            </a:pPr>
            <a:r>
              <a:rPr lang="en-US" sz="2200">
                <a:solidFill>
                  <a:schemeClr val="dk1"/>
                </a:solidFill>
                <a:latin typeface="Malgun Gothic"/>
                <a:ea typeface="Malgun Gothic"/>
                <a:cs typeface="Malgun Gothic"/>
                <a:sym typeface="Malgun Gothic"/>
              </a:rPr>
              <a:t>하지만 </a:t>
            </a:r>
            <a:r>
              <a:rPr b="1" lang="en-US" sz="2200">
                <a:solidFill>
                  <a:schemeClr val="dk1"/>
                </a:solidFill>
                <a:latin typeface="Malgun Gothic"/>
                <a:ea typeface="Malgun Gothic"/>
                <a:cs typeface="Malgun Gothic"/>
                <a:sym typeface="Malgun Gothic"/>
              </a:rPr>
              <a:t>DeepConv-DTI</a:t>
            </a:r>
            <a:r>
              <a:rPr lang="en-US" sz="2200">
                <a:solidFill>
                  <a:schemeClr val="dk1"/>
                </a:solidFill>
                <a:latin typeface="Malgun Gothic"/>
                <a:ea typeface="Malgun Gothic"/>
                <a:cs typeface="Malgun Gothic"/>
                <a:sym typeface="Malgun Gothic"/>
              </a:rPr>
              <a:t>는 단순히 국소적 패턴을 감지하는 게 아니라 이들 간의 연속적 관계까지 학습한다!!!</a:t>
            </a:r>
            <a:endParaRPr sz="2200">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800"/>
              <a:buFont typeface="Arial"/>
              <a:buNone/>
            </a:pPr>
            <a:r>
              <a:t/>
            </a:r>
            <a:endParaRPr sz="2200">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800"/>
              <a:buFont typeface="Arial"/>
              <a:buNone/>
            </a:pPr>
            <a:r>
              <a:rPr lang="en-US" sz="2200">
                <a:solidFill>
                  <a:schemeClr val="dk1"/>
                </a:solidFill>
                <a:latin typeface="Malgun Gothic"/>
                <a:ea typeface="Malgun Gothic"/>
                <a:cs typeface="Malgun Gothic"/>
                <a:sym typeface="Malgun Gothic"/>
              </a:rPr>
              <a:t>So, </a:t>
            </a:r>
            <a:r>
              <a:rPr b="1" lang="en-US" sz="2200">
                <a:solidFill>
                  <a:schemeClr val="dk1"/>
                </a:solidFill>
                <a:highlight>
                  <a:srgbClr val="00FFFF"/>
                </a:highlight>
                <a:latin typeface="Malgun Gothic"/>
                <a:ea typeface="Malgun Gothic"/>
                <a:cs typeface="Malgun Gothic"/>
                <a:sym typeface="Malgun Gothic"/>
              </a:rPr>
              <a:t>더욱 더 깊은 일반화</a:t>
            </a:r>
            <a:r>
              <a:rPr lang="en-US" sz="2200">
                <a:solidFill>
                  <a:schemeClr val="dk1"/>
                </a:solidFill>
                <a:latin typeface="Malgun Gothic"/>
                <a:ea typeface="Malgun Gothic"/>
                <a:cs typeface="Malgun Gothic"/>
                <a:sym typeface="Malgun Gothic"/>
              </a:rPr>
              <a:t>가 가능하다!!!</a:t>
            </a:r>
            <a:endParaRPr sz="2200">
              <a:solidFill>
                <a:schemeClr val="dk1"/>
              </a:solidFill>
              <a:latin typeface="Malgun Gothic"/>
              <a:ea typeface="Malgun Gothic"/>
              <a:cs typeface="Malgun Gothic"/>
              <a:sym typeface="Malgun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24e2ed8367_0_33"/>
          <p:cNvSpPr/>
          <p:nvPr/>
        </p:nvSpPr>
        <p:spPr>
          <a:xfrm>
            <a:off x="0" y="745170"/>
            <a:ext cx="12192000" cy="5720400"/>
          </a:xfrm>
          <a:prstGeom prst="rect">
            <a:avLst/>
          </a:prstGeom>
          <a:solidFill>
            <a:srgbClr val="E1EFD8"/>
          </a:solidFill>
          <a:ln>
            <a:noFill/>
          </a:ln>
        </p:spPr>
        <p:txBody>
          <a:bodyPr anchorCtr="0" anchor="ctr" bIns="45700" lIns="91425" spcFirstLastPara="1" rIns="91425" wrap="square" tIns="45700">
            <a:noAutofit/>
          </a:bodyPr>
          <a:lstStyle/>
          <a:p>
            <a:pPr indent="-342900" lvl="0" marL="457200" marR="0" rtl="0" algn="l">
              <a:lnSpc>
                <a:spcPct val="100000"/>
              </a:lnSpc>
              <a:spcBef>
                <a:spcPts val="0"/>
              </a:spcBef>
              <a:spcAft>
                <a:spcPts val="0"/>
              </a:spcAft>
              <a:buClr>
                <a:schemeClr val="lt1"/>
              </a:buClr>
              <a:buSzPts val="1800"/>
              <a:buFont typeface="Malgun Gothic"/>
              <a:buChar char="-"/>
            </a:pPr>
            <a:r>
              <a:t/>
            </a:r>
            <a:endParaRPr b="0" i="0" sz="1800" u="none" cap="none" strike="noStrike">
              <a:solidFill>
                <a:schemeClr val="lt1"/>
              </a:solidFill>
              <a:latin typeface="Malgun Gothic"/>
              <a:ea typeface="Malgun Gothic"/>
              <a:cs typeface="Malgun Gothic"/>
              <a:sym typeface="Malgun Gothic"/>
            </a:endParaRPr>
          </a:p>
        </p:txBody>
      </p:sp>
      <p:sp>
        <p:nvSpPr>
          <p:cNvPr id="160" name="Google Shape;160;g324e2ed8367_0_33"/>
          <p:cNvSpPr txBox="1"/>
          <p:nvPr/>
        </p:nvSpPr>
        <p:spPr>
          <a:xfrm>
            <a:off x="0" y="6465518"/>
            <a:ext cx="171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192992 이준연</a:t>
            </a:r>
            <a:endParaRPr b="0" i="0" sz="1400" u="none" cap="none" strike="noStrike">
              <a:solidFill>
                <a:srgbClr val="000000"/>
              </a:solidFill>
              <a:latin typeface="Arial"/>
              <a:ea typeface="Arial"/>
              <a:cs typeface="Arial"/>
              <a:sym typeface="Arial"/>
            </a:endParaRPr>
          </a:p>
        </p:txBody>
      </p:sp>
      <p:grpSp>
        <p:nvGrpSpPr>
          <p:cNvPr id="161" name="Google Shape;161;g324e2ed8367_0_33"/>
          <p:cNvGrpSpPr/>
          <p:nvPr/>
        </p:nvGrpSpPr>
        <p:grpSpPr>
          <a:xfrm>
            <a:off x="120029" y="90622"/>
            <a:ext cx="540099" cy="540099"/>
            <a:chOff x="1610648" y="706054"/>
            <a:chExt cx="648300" cy="648300"/>
          </a:xfrm>
        </p:grpSpPr>
        <p:sp>
          <p:nvSpPr>
            <p:cNvPr id="162" name="Google Shape;162;g324e2ed8367_0_33"/>
            <p:cNvSpPr/>
            <p:nvPr/>
          </p:nvSpPr>
          <p:spPr>
            <a:xfrm>
              <a:off x="1610648" y="706054"/>
              <a:ext cx="648300" cy="648300"/>
            </a:xfrm>
            <a:prstGeom prst="ellipse">
              <a:avLst/>
            </a:prstGeom>
            <a:solidFill>
              <a:srgbClr val="E1EFD8"/>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63" name="Google Shape;163;g324e2ed8367_0_33"/>
            <p:cNvSpPr/>
            <p:nvPr/>
          </p:nvSpPr>
          <p:spPr>
            <a:xfrm>
              <a:off x="1718740" y="814146"/>
              <a:ext cx="432000" cy="432000"/>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a:t>
              </a:r>
              <a:endParaRPr b="0" i="0" sz="1800" u="none" cap="none" strike="noStrike">
                <a:solidFill>
                  <a:schemeClr val="lt1"/>
                </a:solidFill>
                <a:latin typeface="Malgun Gothic"/>
                <a:ea typeface="Malgun Gothic"/>
                <a:cs typeface="Malgun Gothic"/>
                <a:sym typeface="Malgun Gothic"/>
              </a:endParaRPr>
            </a:p>
          </p:txBody>
        </p:sp>
      </p:grpSp>
      <p:sp>
        <p:nvSpPr>
          <p:cNvPr id="164" name="Google Shape;164;g324e2ed8367_0_33"/>
          <p:cNvSpPr txBox="1"/>
          <p:nvPr/>
        </p:nvSpPr>
        <p:spPr>
          <a:xfrm>
            <a:off x="724675" y="190098"/>
            <a:ext cx="8925900" cy="4911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b="1" lang="en-US" sz="2000">
                <a:solidFill>
                  <a:schemeClr val="dk1"/>
                </a:solidFill>
                <a:latin typeface="Malgun Gothic"/>
                <a:ea typeface="Malgun Gothic"/>
                <a:cs typeface="Malgun Gothic"/>
                <a:sym typeface="Malgun Gothic"/>
              </a:rPr>
              <a:t>DeepConv-DTI</a:t>
            </a:r>
            <a:endParaRPr b="1" i="0" sz="2000" u="none" cap="none" strike="noStrike">
              <a:solidFill>
                <a:schemeClr val="dk1"/>
              </a:solidFill>
              <a:latin typeface="Malgun Gothic"/>
              <a:ea typeface="Malgun Gothic"/>
              <a:cs typeface="Malgun Gothic"/>
              <a:sym typeface="Malgun Gothic"/>
            </a:endParaRPr>
          </a:p>
        </p:txBody>
      </p:sp>
      <p:sp>
        <p:nvSpPr>
          <p:cNvPr id="165" name="Google Shape;165;g324e2ed8367_0_33"/>
          <p:cNvSpPr txBox="1"/>
          <p:nvPr/>
        </p:nvSpPr>
        <p:spPr>
          <a:xfrm>
            <a:off x="10805082" y="6465518"/>
            <a:ext cx="138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2025-0</a:t>
            </a:r>
            <a:r>
              <a:rPr lang="en-US" sz="1800">
                <a:solidFill>
                  <a:schemeClr val="lt1"/>
                </a:solidFill>
                <a:latin typeface="Malgun Gothic"/>
                <a:ea typeface="Malgun Gothic"/>
                <a:cs typeface="Malgun Gothic"/>
                <a:sym typeface="Malgun Gothic"/>
              </a:rPr>
              <a:t>3</a:t>
            </a:r>
            <a:r>
              <a:rPr b="0" i="0" lang="en-US" sz="1800" u="none" cap="none" strike="noStrike">
                <a:solidFill>
                  <a:schemeClr val="lt1"/>
                </a:solidFill>
                <a:latin typeface="Malgun Gothic"/>
                <a:ea typeface="Malgun Gothic"/>
                <a:cs typeface="Malgun Gothic"/>
                <a:sym typeface="Malgun Gothic"/>
              </a:rPr>
              <a:t>-</a:t>
            </a:r>
            <a:r>
              <a:rPr lang="en-US" sz="1800">
                <a:solidFill>
                  <a:schemeClr val="lt1"/>
                </a:solidFill>
                <a:latin typeface="Malgun Gothic"/>
                <a:ea typeface="Malgun Gothic"/>
                <a:cs typeface="Malgun Gothic"/>
                <a:sym typeface="Malgun Gothic"/>
              </a:rPr>
              <a:t>02</a:t>
            </a:r>
            <a:endParaRPr b="0" i="0" sz="1800" u="none" cap="none" strike="noStrike">
              <a:solidFill>
                <a:schemeClr val="lt1"/>
              </a:solidFill>
              <a:latin typeface="Malgun Gothic"/>
              <a:ea typeface="Malgun Gothic"/>
              <a:cs typeface="Malgun Gothic"/>
              <a:sym typeface="Malgun Gothic"/>
            </a:endParaRPr>
          </a:p>
        </p:txBody>
      </p:sp>
      <p:sp>
        <p:nvSpPr>
          <p:cNvPr id="166" name="Google Shape;166;g324e2ed8367_0_33"/>
          <p:cNvSpPr txBox="1"/>
          <p:nvPr/>
        </p:nvSpPr>
        <p:spPr>
          <a:xfrm>
            <a:off x="170650" y="856750"/>
            <a:ext cx="11777700" cy="3939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Malgun Gothic"/>
              <a:buChar char="-"/>
            </a:pPr>
            <a:r>
              <a:rPr lang="en-US" sz="2400">
                <a:solidFill>
                  <a:schemeClr val="dk1"/>
                </a:solidFill>
                <a:latin typeface="Malgun Gothic"/>
                <a:ea typeface="Malgun Gothic"/>
                <a:cs typeface="Malgun Gothic"/>
                <a:sym typeface="Malgun Gothic"/>
              </a:rPr>
              <a:t>Convolution 연산의 원리?</a:t>
            </a:r>
            <a:endParaRPr sz="2400">
              <a:solidFill>
                <a:schemeClr val="dk1"/>
              </a:solidFill>
              <a:latin typeface="Malgun Gothic"/>
              <a:ea typeface="Malgun Gothic"/>
              <a:cs typeface="Malgun Gothic"/>
              <a:sym typeface="Malgun Gothic"/>
            </a:endParaRPr>
          </a:p>
          <a:p>
            <a:pPr indent="0" lvl="0" marL="457200" marR="0" rtl="0" algn="l">
              <a:lnSpc>
                <a:spcPct val="115000"/>
              </a:lnSpc>
              <a:spcBef>
                <a:spcPts val="0"/>
              </a:spcBef>
              <a:spcAft>
                <a:spcPts val="0"/>
              </a:spcAft>
              <a:buNone/>
            </a:pPr>
            <a:r>
              <a:t/>
            </a:r>
            <a:endParaRPr sz="2800">
              <a:solidFill>
                <a:schemeClr val="dk1"/>
              </a:solidFill>
              <a:latin typeface="Malgun Gothic"/>
              <a:ea typeface="Malgun Gothic"/>
              <a:cs typeface="Malgun Gothic"/>
              <a:sym typeface="Malgun Gothic"/>
            </a:endParaRPr>
          </a:p>
          <a:p>
            <a:pPr indent="0" lvl="0" marL="457200" marR="0" rtl="0" algn="l">
              <a:lnSpc>
                <a:spcPct val="115000"/>
              </a:lnSpc>
              <a:spcBef>
                <a:spcPts val="0"/>
              </a:spcBef>
              <a:spcAft>
                <a:spcPts val="0"/>
              </a:spcAft>
              <a:buNone/>
            </a:pPr>
            <a:r>
              <a:t/>
            </a:r>
            <a:endParaRPr sz="2800">
              <a:solidFill>
                <a:schemeClr val="dk1"/>
              </a:solidFill>
              <a:latin typeface="Malgun Gothic"/>
              <a:ea typeface="Malgun Gothic"/>
              <a:cs typeface="Malgun Gothic"/>
              <a:sym typeface="Malgun Gothic"/>
            </a:endParaRPr>
          </a:p>
          <a:p>
            <a:pPr indent="0" lvl="0" marL="457200" marR="0" rtl="0" algn="l">
              <a:lnSpc>
                <a:spcPct val="115000"/>
              </a:lnSpc>
              <a:spcBef>
                <a:spcPts val="0"/>
              </a:spcBef>
              <a:spcAft>
                <a:spcPts val="0"/>
              </a:spcAft>
              <a:buClr>
                <a:srgbClr val="000000"/>
              </a:buClr>
              <a:buSzPts val="2800"/>
              <a:buFont typeface="Arial"/>
              <a:buNone/>
            </a:pPr>
            <a:r>
              <a:t/>
            </a:r>
            <a:endParaRPr b="0" i="0" sz="2800" u="none" cap="none" strike="noStrike">
              <a:solidFill>
                <a:schemeClr val="dk1"/>
              </a:solidFill>
              <a:latin typeface="Malgun Gothic"/>
              <a:ea typeface="Malgun Gothic"/>
              <a:cs typeface="Malgun Gothic"/>
              <a:sym typeface="Malgun Gothic"/>
            </a:endParaRPr>
          </a:p>
        </p:txBody>
      </p:sp>
      <p:pic>
        <p:nvPicPr>
          <p:cNvPr id="167" name="Google Shape;167;g324e2ed8367_0_33"/>
          <p:cNvPicPr preferRelativeResize="0"/>
          <p:nvPr/>
        </p:nvPicPr>
        <p:blipFill>
          <a:blip r:embed="rId3">
            <a:alphaModFix/>
          </a:blip>
          <a:stretch>
            <a:fillRect/>
          </a:stretch>
        </p:blipFill>
        <p:spPr>
          <a:xfrm>
            <a:off x="983762" y="1369975"/>
            <a:ext cx="8407726" cy="5022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24e4d99e2e_0_81"/>
          <p:cNvSpPr/>
          <p:nvPr/>
        </p:nvSpPr>
        <p:spPr>
          <a:xfrm>
            <a:off x="0" y="720671"/>
            <a:ext cx="12192000" cy="5720400"/>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ㅍ</a:t>
            </a:r>
            <a:endParaRPr b="0" i="0" sz="1800" u="none" cap="none" strike="noStrike">
              <a:solidFill>
                <a:schemeClr val="lt1"/>
              </a:solidFill>
              <a:latin typeface="Malgun Gothic"/>
              <a:ea typeface="Malgun Gothic"/>
              <a:cs typeface="Malgun Gothic"/>
              <a:sym typeface="Malgun Gothic"/>
            </a:endParaRPr>
          </a:p>
        </p:txBody>
      </p:sp>
      <p:sp>
        <p:nvSpPr>
          <p:cNvPr id="173" name="Google Shape;173;g324e4d99e2e_0_81"/>
          <p:cNvSpPr txBox="1"/>
          <p:nvPr/>
        </p:nvSpPr>
        <p:spPr>
          <a:xfrm>
            <a:off x="0" y="6465518"/>
            <a:ext cx="171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192992 이준연</a:t>
            </a:r>
            <a:endParaRPr b="0" i="0" sz="1400" u="none" cap="none" strike="noStrike">
              <a:solidFill>
                <a:srgbClr val="000000"/>
              </a:solidFill>
              <a:latin typeface="Arial"/>
              <a:ea typeface="Arial"/>
              <a:cs typeface="Arial"/>
              <a:sym typeface="Arial"/>
            </a:endParaRPr>
          </a:p>
        </p:txBody>
      </p:sp>
      <p:grpSp>
        <p:nvGrpSpPr>
          <p:cNvPr id="174" name="Google Shape;174;g324e4d99e2e_0_81"/>
          <p:cNvGrpSpPr/>
          <p:nvPr/>
        </p:nvGrpSpPr>
        <p:grpSpPr>
          <a:xfrm>
            <a:off x="120029" y="90622"/>
            <a:ext cx="540099" cy="540099"/>
            <a:chOff x="1610648" y="706054"/>
            <a:chExt cx="648300" cy="648300"/>
          </a:xfrm>
        </p:grpSpPr>
        <p:sp>
          <p:nvSpPr>
            <p:cNvPr id="175" name="Google Shape;175;g324e4d99e2e_0_81"/>
            <p:cNvSpPr/>
            <p:nvPr/>
          </p:nvSpPr>
          <p:spPr>
            <a:xfrm>
              <a:off x="1610648" y="706054"/>
              <a:ext cx="648300" cy="648300"/>
            </a:xfrm>
            <a:prstGeom prst="ellipse">
              <a:avLst/>
            </a:prstGeom>
            <a:solidFill>
              <a:srgbClr val="E1EFD8"/>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76" name="Google Shape;176;g324e4d99e2e_0_81"/>
            <p:cNvSpPr/>
            <p:nvPr/>
          </p:nvSpPr>
          <p:spPr>
            <a:xfrm>
              <a:off x="1718740" y="814146"/>
              <a:ext cx="432000" cy="432000"/>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3</a:t>
              </a:r>
              <a:endParaRPr b="0" i="0" sz="1800" u="none" cap="none" strike="noStrike">
                <a:solidFill>
                  <a:schemeClr val="lt1"/>
                </a:solidFill>
                <a:latin typeface="Malgun Gothic"/>
                <a:ea typeface="Malgun Gothic"/>
                <a:cs typeface="Malgun Gothic"/>
                <a:sym typeface="Malgun Gothic"/>
              </a:endParaRPr>
            </a:p>
          </p:txBody>
        </p:sp>
      </p:grpSp>
      <p:sp>
        <p:nvSpPr>
          <p:cNvPr id="177" name="Google Shape;177;g324e4d99e2e_0_81"/>
          <p:cNvSpPr txBox="1"/>
          <p:nvPr/>
        </p:nvSpPr>
        <p:spPr>
          <a:xfrm>
            <a:off x="724675" y="190098"/>
            <a:ext cx="8925900" cy="4911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b="1" lang="en-US" sz="2000">
                <a:solidFill>
                  <a:schemeClr val="dk1"/>
                </a:solidFill>
                <a:latin typeface="Malgun Gothic"/>
                <a:ea typeface="Malgun Gothic"/>
                <a:cs typeface="Malgun Gothic"/>
                <a:sym typeface="Malgun Gothic"/>
              </a:rPr>
              <a:t>Evaluation &amp; Results</a:t>
            </a:r>
            <a:endParaRPr b="1" i="0" sz="2000" u="none" cap="none" strike="noStrike">
              <a:solidFill>
                <a:schemeClr val="dk1"/>
              </a:solidFill>
              <a:latin typeface="Malgun Gothic"/>
              <a:ea typeface="Malgun Gothic"/>
              <a:cs typeface="Malgun Gothic"/>
              <a:sym typeface="Malgun Gothic"/>
            </a:endParaRPr>
          </a:p>
        </p:txBody>
      </p:sp>
      <p:sp>
        <p:nvSpPr>
          <p:cNvPr id="178" name="Google Shape;178;g324e4d99e2e_0_81"/>
          <p:cNvSpPr txBox="1"/>
          <p:nvPr/>
        </p:nvSpPr>
        <p:spPr>
          <a:xfrm>
            <a:off x="10805082" y="6465518"/>
            <a:ext cx="138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2025-0</a:t>
            </a:r>
            <a:r>
              <a:rPr lang="en-US" sz="1800">
                <a:solidFill>
                  <a:schemeClr val="lt1"/>
                </a:solidFill>
                <a:latin typeface="Malgun Gothic"/>
                <a:ea typeface="Malgun Gothic"/>
                <a:cs typeface="Malgun Gothic"/>
                <a:sym typeface="Malgun Gothic"/>
              </a:rPr>
              <a:t>3</a:t>
            </a:r>
            <a:r>
              <a:rPr b="0" i="0" lang="en-US" sz="1800" u="none" cap="none" strike="noStrike">
                <a:solidFill>
                  <a:schemeClr val="lt1"/>
                </a:solidFill>
                <a:latin typeface="Malgun Gothic"/>
                <a:ea typeface="Malgun Gothic"/>
                <a:cs typeface="Malgun Gothic"/>
                <a:sym typeface="Malgun Gothic"/>
              </a:rPr>
              <a:t>-</a:t>
            </a:r>
            <a:r>
              <a:rPr lang="en-US" sz="1800">
                <a:solidFill>
                  <a:schemeClr val="lt1"/>
                </a:solidFill>
                <a:latin typeface="Malgun Gothic"/>
                <a:ea typeface="Malgun Gothic"/>
                <a:cs typeface="Malgun Gothic"/>
                <a:sym typeface="Malgun Gothic"/>
              </a:rPr>
              <a:t>0</a:t>
            </a:r>
            <a:r>
              <a:rPr b="0" i="0" lang="en-US" sz="1800" u="none" cap="none" strike="noStrike">
                <a:solidFill>
                  <a:schemeClr val="lt1"/>
                </a:solidFill>
                <a:latin typeface="Malgun Gothic"/>
                <a:ea typeface="Malgun Gothic"/>
                <a:cs typeface="Malgun Gothic"/>
                <a:sym typeface="Malgun Gothic"/>
              </a:rPr>
              <a:t>2</a:t>
            </a:r>
            <a:endParaRPr b="0" i="0" sz="1800" u="none" cap="none" strike="noStrike">
              <a:solidFill>
                <a:schemeClr val="lt1"/>
              </a:solidFill>
              <a:latin typeface="Malgun Gothic"/>
              <a:ea typeface="Malgun Gothic"/>
              <a:cs typeface="Malgun Gothic"/>
              <a:sym typeface="Malgun Gothic"/>
            </a:endParaRPr>
          </a:p>
        </p:txBody>
      </p:sp>
      <p:sp>
        <p:nvSpPr>
          <p:cNvPr id="179" name="Google Shape;179;g324e4d99e2e_0_81"/>
          <p:cNvSpPr txBox="1"/>
          <p:nvPr/>
        </p:nvSpPr>
        <p:spPr>
          <a:xfrm>
            <a:off x="190000" y="4487125"/>
            <a:ext cx="11739000" cy="84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Malgun Gothic"/>
              <a:ea typeface="Malgun Gothic"/>
              <a:cs typeface="Malgun Gothic"/>
              <a:sym typeface="Malgun Gothic"/>
            </a:endParaRPr>
          </a:p>
        </p:txBody>
      </p:sp>
      <p:sp>
        <p:nvSpPr>
          <p:cNvPr id="180" name="Google Shape;180;g324e4d99e2e_0_81"/>
          <p:cNvSpPr txBox="1"/>
          <p:nvPr/>
        </p:nvSpPr>
        <p:spPr>
          <a:xfrm>
            <a:off x="442775" y="5030225"/>
            <a:ext cx="11486100" cy="125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Malgun Gothic"/>
              <a:ea typeface="Malgun Gothic"/>
              <a:cs typeface="Malgun Gothic"/>
              <a:sym typeface="Malgun Gothic"/>
            </a:endParaRPr>
          </a:p>
        </p:txBody>
      </p:sp>
      <p:sp>
        <p:nvSpPr>
          <p:cNvPr id="181" name="Google Shape;181;g324e4d99e2e_0_81"/>
          <p:cNvSpPr txBox="1"/>
          <p:nvPr/>
        </p:nvSpPr>
        <p:spPr>
          <a:xfrm>
            <a:off x="660125" y="5316075"/>
            <a:ext cx="11486100" cy="11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Malgun Gothic"/>
              <a:ea typeface="Malgun Gothic"/>
              <a:cs typeface="Malgun Gothic"/>
              <a:sym typeface="Malgun Gothic"/>
            </a:endParaRPr>
          </a:p>
        </p:txBody>
      </p:sp>
      <p:pic>
        <p:nvPicPr>
          <p:cNvPr id="182" name="Google Shape;182;g324e4d99e2e_0_81"/>
          <p:cNvPicPr preferRelativeResize="0"/>
          <p:nvPr/>
        </p:nvPicPr>
        <p:blipFill>
          <a:blip r:embed="rId3">
            <a:alphaModFix/>
          </a:blip>
          <a:stretch>
            <a:fillRect/>
          </a:stretch>
        </p:blipFill>
        <p:spPr>
          <a:xfrm>
            <a:off x="381750" y="898964"/>
            <a:ext cx="10010775" cy="5348801"/>
          </a:xfrm>
          <a:prstGeom prst="rect">
            <a:avLst/>
          </a:prstGeom>
          <a:solidFill>
            <a:srgbClr val="E1EFD8"/>
          </a:solid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3ba2abfe6f_0_29"/>
          <p:cNvSpPr/>
          <p:nvPr/>
        </p:nvSpPr>
        <p:spPr>
          <a:xfrm>
            <a:off x="0" y="720671"/>
            <a:ext cx="12192000" cy="5720400"/>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88" name="Google Shape;188;g33ba2abfe6f_0_29"/>
          <p:cNvSpPr txBox="1"/>
          <p:nvPr/>
        </p:nvSpPr>
        <p:spPr>
          <a:xfrm>
            <a:off x="0" y="6465518"/>
            <a:ext cx="171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192992 이준연</a:t>
            </a:r>
            <a:endParaRPr b="0" i="0" sz="1400" u="none" cap="none" strike="noStrike">
              <a:solidFill>
                <a:srgbClr val="000000"/>
              </a:solidFill>
              <a:latin typeface="Arial"/>
              <a:ea typeface="Arial"/>
              <a:cs typeface="Arial"/>
              <a:sym typeface="Arial"/>
            </a:endParaRPr>
          </a:p>
        </p:txBody>
      </p:sp>
      <p:grpSp>
        <p:nvGrpSpPr>
          <p:cNvPr id="189" name="Google Shape;189;g33ba2abfe6f_0_29"/>
          <p:cNvGrpSpPr/>
          <p:nvPr/>
        </p:nvGrpSpPr>
        <p:grpSpPr>
          <a:xfrm>
            <a:off x="120028" y="90622"/>
            <a:ext cx="540099" cy="540099"/>
            <a:chOff x="1610648" y="706054"/>
            <a:chExt cx="648300" cy="648300"/>
          </a:xfrm>
        </p:grpSpPr>
        <p:sp>
          <p:nvSpPr>
            <p:cNvPr id="190" name="Google Shape;190;g33ba2abfe6f_0_29"/>
            <p:cNvSpPr/>
            <p:nvPr/>
          </p:nvSpPr>
          <p:spPr>
            <a:xfrm>
              <a:off x="1610648" y="706054"/>
              <a:ext cx="648300" cy="648300"/>
            </a:xfrm>
            <a:prstGeom prst="ellipse">
              <a:avLst/>
            </a:prstGeom>
            <a:solidFill>
              <a:srgbClr val="E1EFD8"/>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91" name="Google Shape;191;g33ba2abfe6f_0_29"/>
            <p:cNvSpPr/>
            <p:nvPr/>
          </p:nvSpPr>
          <p:spPr>
            <a:xfrm>
              <a:off x="1718740" y="814146"/>
              <a:ext cx="432000" cy="432000"/>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3</a:t>
              </a:r>
              <a:endParaRPr b="0" i="0" sz="1800" u="none" cap="none" strike="noStrike">
                <a:solidFill>
                  <a:schemeClr val="lt1"/>
                </a:solidFill>
                <a:latin typeface="Malgun Gothic"/>
                <a:ea typeface="Malgun Gothic"/>
                <a:cs typeface="Malgun Gothic"/>
                <a:sym typeface="Malgun Gothic"/>
              </a:endParaRPr>
            </a:p>
          </p:txBody>
        </p:sp>
      </p:grpSp>
      <p:sp>
        <p:nvSpPr>
          <p:cNvPr id="192" name="Google Shape;192;g33ba2abfe6f_0_29"/>
          <p:cNvSpPr txBox="1"/>
          <p:nvPr/>
        </p:nvSpPr>
        <p:spPr>
          <a:xfrm>
            <a:off x="724675" y="190098"/>
            <a:ext cx="8925900" cy="4911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b="1" lang="en-US" sz="2000">
                <a:solidFill>
                  <a:schemeClr val="dk1"/>
                </a:solidFill>
                <a:latin typeface="Malgun Gothic"/>
                <a:ea typeface="Malgun Gothic"/>
                <a:cs typeface="Malgun Gothic"/>
                <a:sym typeface="Malgun Gothic"/>
              </a:rPr>
              <a:t>Evaluation &amp; Results</a:t>
            </a:r>
            <a:endParaRPr b="1" i="0" sz="2000" u="none" cap="none" strike="noStrike">
              <a:solidFill>
                <a:schemeClr val="dk1"/>
              </a:solidFill>
              <a:latin typeface="Malgun Gothic"/>
              <a:ea typeface="Malgun Gothic"/>
              <a:cs typeface="Malgun Gothic"/>
              <a:sym typeface="Malgun Gothic"/>
            </a:endParaRPr>
          </a:p>
        </p:txBody>
      </p:sp>
      <p:sp>
        <p:nvSpPr>
          <p:cNvPr id="193" name="Google Shape;193;g33ba2abfe6f_0_29"/>
          <p:cNvSpPr txBox="1"/>
          <p:nvPr/>
        </p:nvSpPr>
        <p:spPr>
          <a:xfrm>
            <a:off x="10805082" y="6465518"/>
            <a:ext cx="138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2025-0</a:t>
            </a:r>
            <a:r>
              <a:rPr lang="en-US" sz="1800">
                <a:solidFill>
                  <a:schemeClr val="lt1"/>
                </a:solidFill>
                <a:latin typeface="Malgun Gothic"/>
                <a:ea typeface="Malgun Gothic"/>
                <a:cs typeface="Malgun Gothic"/>
                <a:sym typeface="Malgun Gothic"/>
              </a:rPr>
              <a:t>3</a:t>
            </a:r>
            <a:r>
              <a:rPr b="0" i="0" lang="en-US" sz="1800" u="none" cap="none" strike="noStrike">
                <a:solidFill>
                  <a:schemeClr val="lt1"/>
                </a:solidFill>
                <a:latin typeface="Malgun Gothic"/>
                <a:ea typeface="Malgun Gothic"/>
                <a:cs typeface="Malgun Gothic"/>
                <a:sym typeface="Malgun Gothic"/>
              </a:rPr>
              <a:t>-</a:t>
            </a:r>
            <a:r>
              <a:rPr lang="en-US" sz="1800">
                <a:solidFill>
                  <a:schemeClr val="lt1"/>
                </a:solidFill>
                <a:latin typeface="Malgun Gothic"/>
                <a:ea typeface="Malgun Gothic"/>
                <a:cs typeface="Malgun Gothic"/>
                <a:sym typeface="Malgun Gothic"/>
              </a:rPr>
              <a:t>0</a:t>
            </a:r>
            <a:r>
              <a:rPr b="0" i="0" lang="en-US" sz="1800" u="none" cap="none" strike="noStrike">
                <a:solidFill>
                  <a:schemeClr val="lt1"/>
                </a:solidFill>
                <a:latin typeface="Malgun Gothic"/>
                <a:ea typeface="Malgun Gothic"/>
                <a:cs typeface="Malgun Gothic"/>
                <a:sym typeface="Malgun Gothic"/>
              </a:rPr>
              <a:t>2</a:t>
            </a:r>
            <a:endParaRPr b="0" i="0" sz="1800" u="none" cap="none" strike="noStrike">
              <a:solidFill>
                <a:schemeClr val="lt1"/>
              </a:solidFill>
              <a:latin typeface="Malgun Gothic"/>
              <a:ea typeface="Malgun Gothic"/>
              <a:cs typeface="Malgun Gothic"/>
              <a:sym typeface="Malgun Gothic"/>
            </a:endParaRPr>
          </a:p>
        </p:txBody>
      </p:sp>
      <p:sp>
        <p:nvSpPr>
          <p:cNvPr id="194" name="Google Shape;194;g33ba2abfe6f_0_29"/>
          <p:cNvSpPr txBox="1"/>
          <p:nvPr/>
        </p:nvSpPr>
        <p:spPr>
          <a:xfrm>
            <a:off x="190000" y="4487125"/>
            <a:ext cx="11739000" cy="84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Malgun Gothic"/>
              <a:ea typeface="Malgun Gothic"/>
              <a:cs typeface="Malgun Gothic"/>
              <a:sym typeface="Malgun Gothic"/>
            </a:endParaRPr>
          </a:p>
        </p:txBody>
      </p:sp>
      <p:sp>
        <p:nvSpPr>
          <p:cNvPr id="195" name="Google Shape;195;g33ba2abfe6f_0_29"/>
          <p:cNvSpPr txBox="1"/>
          <p:nvPr/>
        </p:nvSpPr>
        <p:spPr>
          <a:xfrm>
            <a:off x="442775" y="5030225"/>
            <a:ext cx="11486100" cy="125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Malgun Gothic"/>
              <a:ea typeface="Malgun Gothic"/>
              <a:cs typeface="Malgun Gothic"/>
              <a:sym typeface="Malgun Gothic"/>
            </a:endParaRPr>
          </a:p>
        </p:txBody>
      </p:sp>
      <p:sp>
        <p:nvSpPr>
          <p:cNvPr id="196" name="Google Shape;196;g33ba2abfe6f_0_29"/>
          <p:cNvSpPr txBox="1"/>
          <p:nvPr/>
        </p:nvSpPr>
        <p:spPr>
          <a:xfrm>
            <a:off x="660125" y="5316075"/>
            <a:ext cx="11486100" cy="11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Malgun Gothic"/>
              <a:ea typeface="Malgun Gothic"/>
              <a:cs typeface="Malgun Gothic"/>
              <a:sym typeface="Malgun Gothic"/>
            </a:endParaRPr>
          </a:p>
        </p:txBody>
      </p:sp>
      <p:pic>
        <p:nvPicPr>
          <p:cNvPr id="197" name="Google Shape;197;g33ba2abfe6f_0_29"/>
          <p:cNvPicPr preferRelativeResize="0"/>
          <p:nvPr/>
        </p:nvPicPr>
        <p:blipFill>
          <a:blip r:embed="rId3">
            <a:alphaModFix/>
          </a:blip>
          <a:stretch>
            <a:fillRect/>
          </a:stretch>
        </p:blipFill>
        <p:spPr>
          <a:xfrm>
            <a:off x="549575" y="903150"/>
            <a:ext cx="5404324" cy="5537925"/>
          </a:xfrm>
          <a:prstGeom prst="rect">
            <a:avLst/>
          </a:prstGeom>
          <a:solidFill>
            <a:srgbClr val="E1EFD8"/>
          </a:solidFill>
          <a:ln>
            <a:noFill/>
          </a:ln>
        </p:spPr>
      </p:pic>
      <p:sp>
        <p:nvSpPr>
          <p:cNvPr id="198" name="Google Shape;198;g33ba2abfe6f_0_29"/>
          <p:cNvSpPr txBox="1"/>
          <p:nvPr/>
        </p:nvSpPr>
        <p:spPr>
          <a:xfrm>
            <a:off x="6146975" y="877375"/>
            <a:ext cx="5527200" cy="54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Malgun Gothic"/>
                <a:ea typeface="Malgun Gothic"/>
                <a:cs typeface="Malgun Gothic"/>
                <a:sym typeface="Malgun Gothic"/>
              </a:rPr>
              <a:t>Protein-Ligand 간 결합을 CNN을 통해 시각화!!</a:t>
            </a:r>
            <a:endParaRPr sz="2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2800">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Char char="●"/>
            </a:pPr>
            <a:r>
              <a:rPr lang="en-US" sz="1800">
                <a:solidFill>
                  <a:schemeClr val="dk1"/>
                </a:solidFill>
                <a:latin typeface="Malgun Gothic"/>
                <a:ea typeface="Malgun Gothic"/>
                <a:cs typeface="Malgun Gothic"/>
                <a:sym typeface="Malgun Gothic"/>
              </a:rPr>
              <a:t>(A, C): 전체 결합 구조물</a:t>
            </a:r>
            <a:endParaRPr sz="1800">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Char char="●"/>
            </a:pPr>
            <a:r>
              <a:rPr lang="en-US" sz="1800">
                <a:solidFill>
                  <a:schemeClr val="dk1"/>
                </a:solidFill>
                <a:latin typeface="Malgun Gothic"/>
                <a:ea typeface="Malgun Gothic"/>
                <a:cs typeface="Malgun Gothic"/>
                <a:sym typeface="Malgun Gothic"/>
              </a:rPr>
              <a:t>(B, D): 결합 부위의 확대 + 리간드 구조</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800">
                <a:solidFill>
                  <a:schemeClr val="dk1"/>
                </a:solidFill>
                <a:latin typeface="Malgun Gothic"/>
                <a:ea typeface="Malgun Gothic"/>
                <a:cs typeface="Malgun Gothic"/>
                <a:sym typeface="Malgun Gothic"/>
              </a:rPr>
              <a:t>=&gt;</a:t>
            </a:r>
            <a:r>
              <a:rPr lang="en-US" sz="1800">
                <a:solidFill>
                  <a:srgbClr val="FF0000"/>
                </a:solidFill>
                <a:latin typeface="Malgun Gothic"/>
                <a:ea typeface="Malgun Gothic"/>
                <a:cs typeface="Malgun Gothic"/>
                <a:sym typeface="Malgun Gothic"/>
              </a:rPr>
              <a:t> </a:t>
            </a:r>
            <a:r>
              <a:rPr b="1" lang="en-US" sz="1800">
                <a:solidFill>
                  <a:srgbClr val="FF0000"/>
                </a:solidFill>
                <a:latin typeface="Malgun Gothic"/>
                <a:ea typeface="Malgun Gothic"/>
                <a:cs typeface="Malgun Gothic"/>
                <a:sym typeface="Malgun Gothic"/>
              </a:rPr>
              <a:t>CNN이 주요 단백질-리간드 결합 부위를 학습할 수 있음!!</a:t>
            </a:r>
            <a:endParaRPr b="1" sz="1800">
              <a:solidFill>
                <a:srgbClr val="FF0000"/>
              </a:solidFill>
              <a:latin typeface="Malgun Gothic"/>
              <a:ea typeface="Malgun Gothic"/>
              <a:cs typeface="Malgun Gothic"/>
              <a:sym typeface="Malgun Gothic"/>
            </a:endParaRPr>
          </a:p>
          <a:p>
            <a:pPr indent="0" lvl="0" marL="0" rtl="0" algn="l">
              <a:spcBef>
                <a:spcPts val="0"/>
              </a:spcBef>
              <a:spcAft>
                <a:spcPts val="0"/>
              </a:spcAft>
              <a:buNone/>
            </a:pPr>
            <a:r>
              <a:t/>
            </a:r>
            <a:endParaRPr b="1" sz="1800">
              <a:solidFill>
                <a:srgbClr val="FF0000"/>
              </a:solidFill>
              <a:latin typeface="Malgun Gothic"/>
              <a:ea typeface="Malgun Gothic"/>
              <a:cs typeface="Malgun Gothic"/>
              <a:sym typeface="Malgun Gothic"/>
            </a:endParaRPr>
          </a:p>
          <a:p>
            <a:pPr indent="0" lvl="0" marL="0" rtl="0" algn="l">
              <a:spcBef>
                <a:spcPts val="0"/>
              </a:spcBef>
              <a:spcAft>
                <a:spcPts val="0"/>
              </a:spcAft>
              <a:buNone/>
            </a:pPr>
            <a:r>
              <a:rPr lang="en-US" sz="1800">
                <a:latin typeface="Malgun Gothic"/>
                <a:ea typeface="Malgun Gothic"/>
                <a:cs typeface="Malgun Gothic"/>
                <a:sym typeface="Malgun Gothic"/>
              </a:rPr>
              <a:t>++ CNN의 학습이, 결합 부위에 특히 더 집중된다는 것을 알 수 있음!!</a:t>
            </a:r>
            <a:endParaRPr sz="1800">
              <a:latin typeface="Malgun Gothic"/>
              <a:ea typeface="Malgun Gothic"/>
              <a:cs typeface="Malgun Gothic"/>
              <a:sym typeface="Malgun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type="ctrTitle"/>
          </p:nvPr>
        </p:nvSpPr>
        <p:spPr>
          <a:xfrm>
            <a:off x="360744" y="2019688"/>
            <a:ext cx="11470511" cy="14093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Malgun Gothic"/>
              <a:buNone/>
            </a:pPr>
            <a:r>
              <a:rPr b="1" lang="en-US" sz="3000"/>
              <a:t>감사합니다.</a:t>
            </a:r>
            <a:endParaRPr b="1" sz="3000"/>
          </a:p>
        </p:txBody>
      </p:sp>
      <p:cxnSp>
        <p:nvCxnSpPr>
          <p:cNvPr id="204" name="Google Shape;204;p9"/>
          <p:cNvCxnSpPr/>
          <p:nvPr/>
        </p:nvCxnSpPr>
        <p:spPr>
          <a:xfrm>
            <a:off x="254640" y="2819400"/>
            <a:ext cx="0" cy="609600"/>
          </a:xfrm>
          <a:prstGeom prst="straightConnector1">
            <a:avLst/>
          </a:prstGeom>
          <a:noFill/>
          <a:ln cap="flat" cmpd="sng" w="38100">
            <a:solidFill>
              <a:srgbClr val="92D050"/>
            </a:solidFill>
            <a:prstDash val="solid"/>
            <a:miter lim="800000"/>
            <a:headEnd len="sm" w="sm" type="none"/>
            <a:tailEnd len="sm" w="sm" type="none"/>
          </a:ln>
        </p:spPr>
      </p:cxnSp>
      <p:sp>
        <p:nvSpPr>
          <p:cNvPr id="205" name="Google Shape;205;p9"/>
          <p:cNvSpPr txBox="1"/>
          <p:nvPr/>
        </p:nvSpPr>
        <p:spPr>
          <a:xfrm>
            <a:off x="0" y="6465518"/>
            <a:ext cx="1718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192992 이준연</a:t>
            </a:r>
            <a:endParaRPr b="0" i="0" sz="1400" u="none" cap="none" strike="noStrike">
              <a:solidFill>
                <a:srgbClr val="000000"/>
              </a:solidFill>
              <a:latin typeface="Arial"/>
              <a:ea typeface="Arial"/>
              <a:cs typeface="Arial"/>
              <a:sym typeface="Arial"/>
            </a:endParaRPr>
          </a:p>
        </p:txBody>
      </p:sp>
      <p:sp>
        <p:nvSpPr>
          <p:cNvPr id="206" name="Google Shape;206;p9"/>
          <p:cNvSpPr txBox="1"/>
          <p:nvPr/>
        </p:nvSpPr>
        <p:spPr>
          <a:xfrm>
            <a:off x="10805082" y="6465518"/>
            <a:ext cx="13869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2025-0</a:t>
            </a:r>
            <a:r>
              <a:rPr lang="en-US" sz="1800">
                <a:solidFill>
                  <a:schemeClr val="lt1"/>
                </a:solidFill>
                <a:latin typeface="Malgun Gothic"/>
                <a:ea typeface="Malgun Gothic"/>
                <a:cs typeface="Malgun Gothic"/>
                <a:sym typeface="Malgun Gothic"/>
              </a:rPr>
              <a:t>3</a:t>
            </a:r>
            <a:r>
              <a:rPr b="0" i="0" lang="en-US" sz="1800" u="none" cap="none" strike="noStrike">
                <a:solidFill>
                  <a:schemeClr val="lt1"/>
                </a:solidFill>
                <a:latin typeface="Malgun Gothic"/>
                <a:ea typeface="Malgun Gothic"/>
                <a:cs typeface="Malgun Gothic"/>
                <a:sym typeface="Malgun Gothic"/>
              </a:rPr>
              <a:t>-</a:t>
            </a:r>
            <a:r>
              <a:rPr lang="en-US" sz="1800">
                <a:solidFill>
                  <a:schemeClr val="lt1"/>
                </a:solidFill>
                <a:latin typeface="Malgun Gothic"/>
                <a:ea typeface="Malgun Gothic"/>
                <a:cs typeface="Malgun Gothic"/>
                <a:sym typeface="Malgun Gothic"/>
              </a:rPr>
              <a:t>0</a:t>
            </a:r>
            <a:r>
              <a:rPr b="0" i="0" lang="en-US" sz="1800" u="none" cap="none" strike="noStrike">
                <a:solidFill>
                  <a:schemeClr val="lt1"/>
                </a:solidFill>
                <a:latin typeface="Malgun Gothic"/>
                <a:ea typeface="Malgun Gothic"/>
                <a:cs typeface="Malgun Gothic"/>
                <a:sym typeface="Malgun Gothic"/>
              </a:rPr>
              <a:t>2</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2"/>
          <p:cNvSpPr txBox="1"/>
          <p:nvPr>
            <p:ph type="ctrTitle"/>
          </p:nvPr>
        </p:nvSpPr>
        <p:spPr>
          <a:xfrm>
            <a:off x="324232" y="324210"/>
            <a:ext cx="11470511" cy="57005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Malgun Gothic"/>
              <a:buNone/>
            </a:pPr>
            <a:r>
              <a:rPr b="1" lang="en-US" sz="3000"/>
              <a:t>목차</a:t>
            </a:r>
            <a:endParaRPr/>
          </a:p>
        </p:txBody>
      </p:sp>
      <p:cxnSp>
        <p:nvCxnSpPr>
          <p:cNvPr id="33" name="Google Shape;33;p2"/>
          <p:cNvCxnSpPr/>
          <p:nvPr/>
        </p:nvCxnSpPr>
        <p:spPr>
          <a:xfrm>
            <a:off x="218128" y="301064"/>
            <a:ext cx="0" cy="662649"/>
          </a:xfrm>
          <a:prstGeom prst="straightConnector1">
            <a:avLst/>
          </a:prstGeom>
          <a:noFill/>
          <a:ln cap="flat" cmpd="sng" w="38100">
            <a:solidFill>
              <a:srgbClr val="92D050"/>
            </a:solidFill>
            <a:prstDash val="solid"/>
            <a:miter lim="800000"/>
            <a:headEnd len="sm" w="sm" type="none"/>
            <a:tailEnd len="sm" w="sm" type="none"/>
          </a:ln>
        </p:spPr>
      </p:cxnSp>
      <p:sp>
        <p:nvSpPr>
          <p:cNvPr id="34" name="Google Shape;34;p2"/>
          <p:cNvSpPr txBox="1"/>
          <p:nvPr/>
        </p:nvSpPr>
        <p:spPr>
          <a:xfrm>
            <a:off x="0" y="6465518"/>
            <a:ext cx="1718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192992 이준연</a:t>
            </a:r>
            <a:endParaRPr b="0" i="0" sz="1400" u="none" cap="none" strike="noStrike">
              <a:solidFill>
                <a:srgbClr val="000000"/>
              </a:solidFill>
              <a:latin typeface="Arial"/>
              <a:ea typeface="Arial"/>
              <a:cs typeface="Arial"/>
              <a:sym typeface="Arial"/>
            </a:endParaRPr>
          </a:p>
        </p:txBody>
      </p:sp>
      <p:sp>
        <p:nvSpPr>
          <p:cNvPr id="35" name="Google Shape;35;p2"/>
          <p:cNvSpPr txBox="1"/>
          <p:nvPr/>
        </p:nvSpPr>
        <p:spPr>
          <a:xfrm>
            <a:off x="10805082" y="6465518"/>
            <a:ext cx="13869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2025-0</a:t>
            </a:r>
            <a:r>
              <a:rPr lang="en-US" sz="1800">
                <a:solidFill>
                  <a:schemeClr val="lt1"/>
                </a:solidFill>
                <a:latin typeface="Malgun Gothic"/>
                <a:ea typeface="Malgun Gothic"/>
                <a:cs typeface="Malgun Gothic"/>
                <a:sym typeface="Malgun Gothic"/>
              </a:rPr>
              <a:t>3</a:t>
            </a:r>
            <a:r>
              <a:rPr b="0" i="0" lang="en-US" sz="1800" u="none" cap="none" strike="noStrike">
                <a:solidFill>
                  <a:schemeClr val="lt1"/>
                </a:solidFill>
                <a:latin typeface="Malgun Gothic"/>
                <a:ea typeface="Malgun Gothic"/>
                <a:cs typeface="Malgun Gothic"/>
                <a:sym typeface="Malgun Gothic"/>
              </a:rPr>
              <a:t>-</a:t>
            </a:r>
            <a:r>
              <a:rPr lang="en-US" sz="1800">
                <a:solidFill>
                  <a:schemeClr val="lt1"/>
                </a:solidFill>
                <a:latin typeface="Malgun Gothic"/>
                <a:ea typeface="Malgun Gothic"/>
                <a:cs typeface="Malgun Gothic"/>
                <a:sym typeface="Malgun Gothic"/>
              </a:rPr>
              <a:t>02</a:t>
            </a:r>
            <a:endParaRPr b="0" i="0" sz="1800" u="none" cap="none" strike="noStrike">
              <a:solidFill>
                <a:schemeClr val="lt1"/>
              </a:solidFill>
              <a:latin typeface="Malgun Gothic"/>
              <a:ea typeface="Malgun Gothic"/>
              <a:cs typeface="Malgun Gothic"/>
              <a:sym typeface="Malgun Gothic"/>
            </a:endParaRPr>
          </a:p>
        </p:txBody>
      </p:sp>
      <p:grpSp>
        <p:nvGrpSpPr>
          <p:cNvPr id="36" name="Google Shape;36;p2"/>
          <p:cNvGrpSpPr/>
          <p:nvPr/>
        </p:nvGrpSpPr>
        <p:grpSpPr>
          <a:xfrm>
            <a:off x="218128" y="1570628"/>
            <a:ext cx="540000" cy="540000"/>
            <a:chOff x="1610648" y="706054"/>
            <a:chExt cx="648184" cy="648184"/>
          </a:xfrm>
        </p:grpSpPr>
        <p:sp>
          <p:nvSpPr>
            <p:cNvPr id="37" name="Google Shape;37;p2"/>
            <p:cNvSpPr/>
            <p:nvPr/>
          </p:nvSpPr>
          <p:spPr>
            <a:xfrm>
              <a:off x="1610648" y="706054"/>
              <a:ext cx="648184" cy="648184"/>
            </a:xfrm>
            <a:prstGeom prst="ellipse">
              <a:avLst/>
            </a:prstGeom>
            <a:solidFill>
              <a:srgbClr val="E1EFD8"/>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38" name="Google Shape;38;p2"/>
            <p:cNvSpPr/>
            <p:nvPr/>
          </p:nvSpPr>
          <p:spPr>
            <a:xfrm>
              <a:off x="1718740" y="814146"/>
              <a:ext cx="432000" cy="432000"/>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a:t>
              </a:r>
              <a:endParaRPr b="0" i="0" sz="1800" u="none" cap="none" strike="noStrike">
                <a:solidFill>
                  <a:schemeClr val="lt1"/>
                </a:solidFill>
                <a:latin typeface="Malgun Gothic"/>
                <a:ea typeface="Malgun Gothic"/>
                <a:cs typeface="Malgun Gothic"/>
                <a:sym typeface="Malgun Gothic"/>
              </a:endParaRPr>
            </a:p>
          </p:txBody>
        </p:sp>
      </p:grpSp>
      <p:sp>
        <p:nvSpPr>
          <p:cNvPr id="39" name="Google Shape;39;p2"/>
          <p:cNvSpPr txBox="1"/>
          <p:nvPr/>
        </p:nvSpPr>
        <p:spPr>
          <a:xfrm>
            <a:off x="848179" y="1451904"/>
            <a:ext cx="11470511" cy="57005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Malgun Gothic"/>
              <a:buNone/>
            </a:pPr>
            <a:r>
              <a:rPr b="1" lang="en-US" sz="2000">
                <a:solidFill>
                  <a:schemeClr val="dk1"/>
                </a:solidFill>
                <a:latin typeface="Malgun Gothic"/>
                <a:ea typeface="Malgun Gothic"/>
                <a:cs typeface="Malgun Gothic"/>
                <a:sym typeface="Malgun Gothic"/>
              </a:rPr>
              <a:t>DTI(Drug Target Interaction)</a:t>
            </a:r>
            <a:endParaRPr b="1" i="0" sz="2000" u="none" cap="none" strike="noStrike">
              <a:solidFill>
                <a:schemeClr val="dk1"/>
              </a:solidFill>
              <a:latin typeface="Malgun Gothic"/>
              <a:ea typeface="Malgun Gothic"/>
              <a:cs typeface="Malgun Gothic"/>
              <a:sym typeface="Malgun Gothic"/>
            </a:endParaRPr>
          </a:p>
        </p:txBody>
      </p:sp>
      <p:grpSp>
        <p:nvGrpSpPr>
          <p:cNvPr id="40" name="Google Shape;40;p2"/>
          <p:cNvGrpSpPr/>
          <p:nvPr/>
        </p:nvGrpSpPr>
        <p:grpSpPr>
          <a:xfrm>
            <a:off x="218128" y="3055362"/>
            <a:ext cx="540000" cy="540000"/>
            <a:chOff x="1610648" y="706054"/>
            <a:chExt cx="648184" cy="648184"/>
          </a:xfrm>
        </p:grpSpPr>
        <p:sp>
          <p:nvSpPr>
            <p:cNvPr id="41" name="Google Shape;41;p2"/>
            <p:cNvSpPr/>
            <p:nvPr/>
          </p:nvSpPr>
          <p:spPr>
            <a:xfrm>
              <a:off x="1610648" y="706054"/>
              <a:ext cx="648184" cy="648184"/>
            </a:xfrm>
            <a:prstGeom prst="ellipse">
              <a:avLst/>
            </a:prstGeom>
            <a:solidFill>
              <a:srgbClr val="E1EFD8"/>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2" name="Google Shape;42;p2"/>
            <p:cNvSpPr/>
            <p:nvPr/>
          </p:nvSpPr>
          <p:spPr>
            <a:xfrm>
              <a:off x="1718740" y="814146"/>
              <a:ext cx="432000" cy="432000"/>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a:t>
              </a:r>
              <a:endParaRPr b="0" i="0" sz="1800" u="none" cap="none" strike="noStrike">
                <a:solidFill>
                  <a:schemeClr val="lt1"/>
                </a:solidFill>
                <a:latin typeface="Malgun Gothic"/>
                <a:ea typeface="Malgun Gothic"/>
                <a:cs typeface="Malgun Gothic"/>
                <a:sym typeface="Malgun Gothic"/>
              </a:endParaRPr>
            </a:p>
          </p:txBody>
        </p:sp>
      </p:grpSp>
      <p:sp>
        <p:nvSpPr>
          <p:cNvPr id="43" name="Google Shape;43;p2"/>
          <p:cNvSpPr txBox="1"/>
          <p:nvPr/>
        </p:nvSpPr>
        <p:spPr>
          <a:xfrm>
            <a:off x="848179" y="2936638"/>
            <a:ext cx="11470511" cy="57005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Malgun Gothic"/>
              <a:buNone/>
            </a:pPr>
            <a:r>
              <a:rPr b="1" lang="en-US" sz="2000">
                <a:solidFill>
                  <a:schemeClr val="dk1"/>
                </a:solidFill>
                <a:latin typeface="Malgun Gothic"/>
                <a:ea typeface="Malgun Gothic"/>
                <a:cs typeface="Malgun Gothic"/>
                <a:sym typeface="Malgun Gothic"/>
              </a:rPr>
              <a:t>DeepConv-DTI</a:t>
            </a:r>
            <a:endParaRPr b="1" i="0" sz="2000" u="none" cap="none" strike="noStrike">
              <a:solidFill>
                <a:schemeClr val="dk1"/>
              </a:solidFill>
              <a:latin typeface="Malgun Gothic"/>
              <a:ea typeface="Malgun Gothic"/>
              <a:cs typeface="Malgun Gothic"/>
              <a:sym typeface="Malgun Gothic"/>
            </a:endParaRPr>
          </a:p>
        </p:txBody>
      </p:sp>
      <p:grpSp>
        <p:nvGrpSpPr>
          <p:cNvPr id="44" name="Google Shape;44;p2"/>
          <p:cNvGrpSpPr/>
          <p:nvPr/>
        </p:nvGrpSpPr>
        <p:grpSpPr>
          <a:xfrm>
            <a:off x="218128" y="4541727"/>
            <a:ext cx="540000" cy="540000"/>
            <a:chOff x="1610648" y="706054"/>
            <a:chExt cx="648184" cy="648184"/>
          </a:xfrm>
        </p:grpSpPr>
        <p:sp>
          <p:nvSpPr>
            <p:cNvPr id="45" name="Google Shape;45;p2"/>
            <p:cNvSpPr/>
            <p:nvPr/>
          </p:nvSpPr>
          <p:spPr>
            <a:xfrm>
              <a:off x="1610648" y="706054"/>
              <a:ext cx="648184" cy="648184"/>
            </a:xfrm>
            <a:prstGeom prst="ellipse">
              <a:avLst/>
            </a:prstGeom>
            <a:solidFill>
              <a:srgbClr val="E1EFD8"/>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46" name="Google Shape;46;p2"/>
            <p:cNvSpPr/>
            <p:nvPr/>
          </p:nvSpPr>
          <p:spPr>
            <a:xfrm>
              <a:off x="1718740" y="814146"/>
              <a:ext cx="432000" cy="432000"/>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3</a:t>
              </a:r>
              <a:endParaRPr b="0" i="0" sz="1800" u="none" cap="none" strike="noStrike">
                <a:solidFill>
                  <a:schemeClr val="lt1"/>
                </a:solidFill>
                <a:latin typeface="Malgun Gothic"/>
                <a:ea typeface="Malgun Gothic"/>
                <a:cs typeface="Malgun Gothic"/>
                <a:sym typeface="Malgun Gothic"/>
              </a:endParaRPr>
            </a:p>
          </p:txBody>
        </p:sp>
      </p:grpSp>
      <p:sp>
        <p:nvSpPr>
          <p:cNvPr id="47" name="Google Shape;47;p2"/>
          <p:cNvSpPr txBox="1"/>
          <p:nvPr/>
        </p:nvSpPr>
        <p:spPr>
          <a:xfrm>
            <a:off x="848179" y="4423003"/>
            <a:ext cx="11470511" cy="57005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Malgun Gothic"/>
              <a:buNone/>
            </a:pPr>
            <a:r>
              <a:rPr b="1" lang="en-US" sz="2000">
                <a:solidFill>
                  <a:schemeClr val="dk1"/>
                </a:solidFill>
                <a:latin typeface="Malgun Gothic"/>
                <a:ea typeface="Malgun Gothic"/>
                <a:cs typeface="Malgun Gothic"/>
                <a:sym typeface="Malgun Gothic"/>
              </a:rPr>
              <a:t>Results</a:t>
            </a:r>
            <a:endParaRPr b="1" i="0" sz="20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324e2ed8367_0_1"/>
          <p:cNvSpPr/>
          <p:nvPr/>
        </p:nvSpPr>
        <p:spPr>
          <a:xfrm>
            <a:off x="0" y="720671"/>
            <a:ext cx="12192000" cy="5720400"/>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53" name="Google Shape;53;g324e2ed8367_0_1"/>
          <p:cNvSpPr txBox="1"/>
          <p:nvPr/>
        </p:nvSpPr>
        <p:spPr>
          <a:xfrm>
            <a:off x="0" y="6465518"/>
            <a:ext cx="171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192992 이준연</a:t>
            </a:r>
            <a:endParaRPr b="0" i="0" sz="1400" u="none" cap="none" strike="noStrike">
              <a:solidFill>
                <a:srgbClr val="000000"/>
              </a:solidFill>
              <a:latin typeface="Arial"/>
              <a:ea typeface="Arial"/>
              <a:cs typeface="Arial"/>
              <a:sym typeface="Arial"/>
            </a:endParaRPr>
          </a:p>
        </p:txBody>
      </p:sp>
      <p:grpSp>
        <p:nvGrpSpPr>
          <p:cNvPr id="54" name="Google Shape;54;g324e2ed8367_0_1"/>
          <p:cNvGrpSpPr/>
          <p:nvPr/>
        </p:nvGrpSpPr>
        <p:grpSpPr>
          <a:xfrm>
            <a:off x="120029" y="90622"/>
            <a:ext cx="540099" cy="540099"/>
            <a:chOff x="1610648" y="706054"/>
            <a:chExt cx="648300" cy="648300"/>
          </a:xfrm>
        </p:grpSpPr>
        <p:sp>
          <p:nvSpPr>
            <p:cNvPr id="55" name="Google Shape;55;g324e2ed8367_0_1"/>
            <p:cNvSpPr/>
            <p:nvPr/>
          </p:nvSpPr>
          <p:spPr>
            <a:xfrm>
              <a:off x="1610648" y="706054"/>
              <a:ext cx="648300" cy="648300"/>
            </a:xfrm>
            <a:prstGeom prst="ellipse">
              <a:avLst/>
            </a:prstGeom>
            <a:solidFill>
              <a:srgbClr val="E1EFD8"/>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56" name="Google Shape;56;g324e2ed8367_0_1"/>
            <p:cNvSpPr/>
            <p:nvPr/>
          </p:nvSpPr>
          <p:spPr>
            <a:xfrm>
              <a:off x="1718740" y="814146"/>
              <a:ext cx="432000" cy="432000"/>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a:t>
              </a:r>
              <a:endParaRPr b="0" i="0" sz="1800" u="none" cap="none" strike="noStrike">
                <a:solidFill>
                  <a:schemeClr val="lt1"/>
                </a:solidFill>
                <a:latin typeface="Malgun Gothic"/>
                <a:ea typeface="Malgun Gothic"/>
                <a:cs typeface="Malgun Gothic"/>
                <a:sym typeface="Malgun Gothic"/>
              </a:endParaRPr>
            </a:p>
          </p:txBody>
        </p:sp>
      </p:grpSp>
      <p:sp>
        <p:nvSpPr>
          <p:cNvPr id="57" name="Google Shape;57;g324e2ed8367_0_1"/>
          <p:cNvSpPr txBox="1"/>
          <p:nvPr/>
        </p:nvSpPr>
        <p:spPr>
          <a:xfrm>
            <a:off x="724675" y="190098"/>
            <a:ext cx="8925900" cy="4911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b="1" lang="en-US" sz="2000">
                <a:solidFill>
                  <a:schemeClr val="dk1"/>
                </a:solidFill>
                <a:latin typeface="Malgun Gothic"/>
                <a:ea typeface="Malgun Gothic"/>
                <a:cs typeface="Malgun Gothic"/>
                <a:sym typeface="Malgun Gothic"/>
              </a:rPr>
              <a:t>DTI(Drug-Target Interaction) Prediction</a:t>
            </a:r>
            <a:endParaRPr b="1" i="0" sz="2000" u="none" cap="none" strike="noStrike">
              <a:solidFill>
                <a:schemeClr val="dk1"/>
              </a:solidFill>
              <a:latin typeface="Malgun Gothic"/>
              <a:ea typeface="Malgun Gothic"/>
              <a:cs typeface="Malgun Gothic"/>
              <a:sym typeface="Malgun Gothic"/>
            </a:endParaRPr>
          </a:p>
        </p:txBody>
      </p:sp>
      <p:sp>
        <p:nvSpPr>
          <p:cNvPr id="58" name="Google Shape;58;g324e2ed8367_0_1"/>
          <p:cNvSpPr txBox="1"/>
          <p:nvPr>
            <p:ph idx="1" type="body"/>
          </p:nvPr>
        </p:nvSpPr>
        <p:spPr>
          <a:xfrm>
            <a:off x="120023" y="826863"/>
            <a:ext cx="11790000" cy="5493000"/>
          </a:xfrm>
          <a:prstGeom prst="rect">
            <a:avLst/>
          </a:prstGeom>
          <a:noFill/>
          <a:ln>
            <a:noFill/>
          </a:ln>
        </p:spPr>
        <p:txBody>
          <a:bodyPr anchorCtr="0" anchor="t" bIns="45700" lIns="91425" spcFirstLastPara="1" rIns="91425" wrap="square" tIns="45700">
            <a:noAutofit/>
          </a:bodyPr>
          <a:lstStyle/>
          <a:p>
            <a:pPr indent="-355600" lvl="0" marL="457200" rtl="0" algn="l">
              <a:lnSpc>
                <a:spcPct val="200000"/>
              </a:lnSpc>
              <a:spcBef>
                <a:spcPts val="0"/>
              </a:spcBef>
              <a:spcAft>
                <a:spcPts val="0"/>
              </a:spcAft>
              <a:buSzPts val="2000"/>
              <a:buChar char="-"/>
            </a:pPr>
            <a:r>
              <a:rPr lang="en-US" sz="2000"/>
              <a:t>말 그대로, </a:t>
            </a:r>
            <a:r>
              <a:rPr b="1" lang="en-US" sz="2000"/>
              <a:t>약물-타깃 상호작용</a:t>
            </a:r>
            <a:r>
              <a:rPr lang="en-US" sz="2000"/>
              <a:t>!!</a:t>
            </a:r>
            <a:endParaRPr sz="2000"/>
          </a:p>
          <a:p>
            <a:pPr indent="-355600" lvl="1" marL="914400" rtl="0" algn="l">
              <a:lnSpc>
                <a:spcPct val="200000"/>
              </a:lnSpc>
              <a:spcBef>
                <a:spcPts val="0"/>
              </a:spcBef>
              <a:spcAft>
                <a:spcPts val="0"/>
              </a:spcAft>
              <a:buSzPts val="2000"/>
              <a:buChar char="-"/>
            </a:pPr>
            <a:r>
              <a:rPr lang="en-US" sz="2000"/>
              <a:t>특정 </a:t>
            </a:r>
            <a:r>
              <a:rPr b="1" lang="en-US" sz="2000"/>
              <a:t>약물</a:t>
            </a:r>
            <a:r>
              <a:rPr lang="en-US" sz="2000"/>
              <a:t>이, </a:t>
            </a:r>
            <a:r>
              <a:rPr b="1" lang="en-US" sz="2000"/>
              <a:t>타깃 단백질</a:t>
            </a:r>
            <a:r>
              <a:rPr lang="en-US" sz="2000"/>
              <a:t>과 결합하여 효과를 내는 일련의 과정 </a:t>
            </a:r>
            <a:endParaRPr sz="2000"/>
          </a:p>
          <a:p>
            <a:pPr indent="-355600" lvl="1" marL="914400" rtl="0" algn="l">
              <a:lnSpc>
                <a:spcPct val="200000"/>
              </a:lnSpc>
              <a:spcBef>
                <a:spcPts val="0"/>
              </a:spcBef>
              <a:spcAft>
                <a:spcPts val="0"/>
              </a:spcAft>
              <a:buSzPts val="2000"/>
              <a:buChar char="-"/>
            </a:pPr>
            <a:r>
              <a:rPr lang="en-US" sz="2000"/>
              <a:t>하지만, 기존의 실험적(in vitro(vivo)) DTI는 높은 비용, 노동 집약적 과정의 한계…. </a:t>
            </a:r>
            <a:endParaRPr sz="2000"/>
          </a:p>
          <a:p>
            <a:pPr indent="0" lvl="0" marL="914400" rtl="0" algn="l">
              <a:lnSpc>
                <a:spcPct val="200000"/>
              </a:lnSpc>
              <a:spcBef>
                <a:spcPts val="0"/>
              </a:spcBef>
              <a:spcAft>
                <a:spcPts val="0"/>
              </a:spcAft>
              <a:buSzPts val="1800"/>
              <a:buNone/>
            </a:pPr>
            <a:r>
              <a:t/>
            </a:r>
            <a:endParaRPr sz="2000"/>
          </a:p>
          <a:p>
            <a:pPr indent="0" lvl="0" marL="914400" rtl="0" algn="l">
              <a:lnSpc>
                <a:spcPct val="200000"/>
              </a:lnSpc>
              <a:spcBef>
                <a:spcPts val="0"/>
              </a:spcBef>
              <a:spcAft>
                <a:spcPts val="0"/>
              </a:spcAft>
              <a:buSzPts val="1800"/>
              <a:buNone/>
            </a:pPr>
            <a:r>
              <a:t/>
            </a:r>
            <a:endParaRPr sz="2000"/>
          </a:p>
          <a:p>
            <a:pPr indent="-355600" lvl="0" marL="457200" rtl="0" algn="l">
              <a:lnSpc>
                <a:spcPct val="200000"/>
              </a:lnSpc>
              <a:spcBef>
                <a:spcPts val="0"/>
              </a:spcBef>
              <a:spcAft>
                <a:spcPts val="0"/>
              </a:spcAft>
              <a:buSzPts val="2000"/>
              <a:buChar char="-"/>
            </a:pPr>
            <a:r>
              <a:rPr lang="en-US" sz="2000"/>
              <a:t>그래서 등장한 , 컴퓨터 기반의 DTI 예측은</a:t>
            </a:r>
            <a:br>
              <a:rPr lang="en-US" sz="2000"/>
            </a:br>
            <a:r>
              <a:rPr b="1" lang="en-US" sz="2000"/>
              <a:t>In-Silico(인실리코)</a:t>
            </a:r>
            <a:r>
              <a:rPr lang="en-US" sz="2000"/>
              <a:t> 라고 한다!!</a:t>
            </a:r>
            <a:endParaRPr sz="2000"/>
          </a:p>
        </p:txBody>
      </p:sp>
      <p:sp>
        <p:nvSpPr>
          <p:cNvPr id="59" name="Google Shape;59;g324e2ed8367_0_1"/>
          <p:cNvSpPr txBox="1"/>
          <p:nvPr/>
        </p:nvSpPr>
        <p:spPr>
          <a:xfrm>
            <a:off x="10805082" y="6465518"/>
            <a:ext cx="138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202</a:t>
            </a:r>
            <a:r>
              <a:rPr lang="en-US" sz="1800">
                <a:solidFill>
                  <a:schemeClr val="lt1"/>
                </a:solidFill>
                <a:latin typeface="Malgun Gothic"/>
                <a:ea typeface="Malgun Gothic"/>
                <a:cs typeface="Malgun Gothic"/>
                <a:sym typeface="Malgun Gothic"/>
              </a:rPr>
              <a:t>5</a:t>
            </a:r>
            <a:r>
              <a:rPr b="0" i="0" lang="en-US" sz="1800" u="none" cap="none" strike="noStrike">
                <a:solidFill>
                  <a:schemeClr val="lt1"/>
                </a:solidFill>
                <a:latin typeface="Malgun Gothic"/>
                <a:ea typeface="Malgun Gothic"/>
                <a:cs typeface="Malgun Gothic"/>
                <a:sym typeface="Malgun Gothic"/>
              </a:rPr>
              <a:t>-</a:t>
            </a:r>
            <a:r>
              <a:rPr lang="en-US" sz="1800">
                <a:solidFill>
                  <a:schemeClr val="lt1"/>
                </a:solidFill>
                <a:latin typeface="Malgun Gothic"/>
                <a:ea typeface="Malgun Gothic"/>
                <a:cs typeface="Malgun Gothic"/>
                <a:sym typeface="Malgun Gothic"/>
              </a:rPr>
              <a:t>03</a:t>
            </a:r>
            <a:r>
              <a:rPr b="0" i="0" lang="en-US" sz="1800" u="none" cap="none" strike="noStrike">
                <a:solidFill>
                  <a:schemeClr val="lt1"/>
                </a:solidFill>
                <a:latin typeface="Malgun Gothic"/>
                <a:ea typeface="Malgun Gothic"/>
                <a:cs typeface="Malgun Gothic"/>
                <a:sym typeface="Malgun Gothic"/>
              </a:rPr>
              <a:t>-</a:t>
            </a:r>
            <a:r>
              <a:rPr lang="en-US" sz="1800">
                <a:solidFill>
                  <a:schemeClr val="lt1"/>
                </a:solidFill>
                <a:latin typeface="Malgun Gothic"/>
                <a:ea typeface="Malgun Gothic"/>
                <a:cs typeface="Malgun Gothic"/>
                <a:sym typeface="Malgun Gothic"/>
              </a:rPr>
              <a:t>02</a:t>
            </a:r>
            <a:endParaRPr b="0" i="0" sz="1800" u="none" cap="none" strike="noStrike">
              <a:solidFill>
                <a:schemeClr val="lt1"/>
              </a:solidFill>
              <a:latin typeface="Malgun Gothic"/>
              <a:ea typeface="Malgun Gothic"/>
              <a:cs typeface="Malgun Gothic"/>
              <a:sym typeface="Malgun Gothic"/>
            </a:endParaRPr>
          </a:p>
        </p:txBody>
      </p:sp>
      <p:pic>
        <p:nvPicPr>
          <p:cNvPr id="60" name="Google Shape;60;g324e2ed8367_0_1"/>
          <p:cNvPicPr preferRelativeResize="0"/>
          <p:nvPr/>
        </p:nvPicPr>
        <p:blipFill>
          <a:blip r:embed="rId3">
            <a:alphaModFix/>
          </a:blip>
          <a:stretch>
            <a:fillRect/>
          </a:stretch>
        </p:blipFill>
        <p:spPr>
          <a:xfrm>
            <a:off x="5626488" y="2576538"/>
            <a:ext cx="6486525" cy="3743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33ba2abfe6f_0_16"/>
          <p:cNvSpPr/>
          <p:nvPr/>
        </p:nvSpPr>
        <p:spPr>
          <a:xfrm>
            <a:off x="0" y="720671"/>
            <a:ext cx="12192000" cy="5720400"/>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66" name="Google Shape;66;g33ba2abfe6f_0_16"/>
          <p:cNvSpPr txBox="1"/>
          <p:nvPr/>
        </p:nvSpPr>
        <p:spPr>
          <a:xfrm>
            <a:off x="0" y="6465518"/>
            <a:ext cx="171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192992 이준연</a:t>
            </a:r>
            <a:endParaRPr b="0" i="0" sz="1400" u="none" cap="none" strike="noStrike">
              <a:solidFill>
                <a:srgbClr val="000000"/>
              </a:solidFill>
              <a:latin typeface="Arial"/>
              <a:ea typeface="Arial"/>
              <a:cs typeface="Arial"/>
              <a:sym typeface="Arial"/>
            </a:endParaRPr>
          </a:p>
        </p:txBody>
      </p:sp>
      <p:grpSp>
        <p:nvGrpSpPr>
          <p:cNvPr id="67" name="Google Shape;67;g33ba2abfe6f_0_16"/>
          <p:cNvGrpSpPr/>
          <p:nvPr/>
        </p:nvGrpSpPr>
        <p:grpSpPr>
          <a:xfrm>
            <a:off x="120028" y="90622"/>
            <a:ext cx="540099" cy="540099"/>
            <a:chOff x="1610648" y="706054"/>
            <a:chExt cx="648300" cy="648300"/>
          </a:xfrm>
        </p:grpSpPr>
        <p:sp>
          <p:nvSpPr>
            <p:cNvPr id="68" name="Google Shape;68;g33ba2abfe6f_0_16"/>
            <p:cNvSpPr/>
            <p:nvPr/>
          </p:nvSpPr>
          <p:spPr>
            <a:xfrm>
              <a:off x="1610648" y="706054"/>
              <a:ext cx="648300" cy="648300"/>
            </a:xfrm>
            <a:prstGeom prst="ellipse">
              <a:avLst/>
            </a:prstGeom>
            <a:solidFill>
              <a:srgbClr val="E1EFD8"/>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69" name="Google Shape;69;g33ba2abfe6f_0_16"/>
            <p:cNvSpPr/>
            <p:nvPr/>
          </p:nvSpPr>
          <p:spPr>
            <a:xfrm>
              <a:off x="1718740" y="814146"/>
              <a:ext cx="432000" cy="432000"/>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a:t>
              </a:r>
              <a:endParaRPr b="0" i="0" sz="1800" u="none" cap="none" strike="noStrike">
                <a:solidFill>
                  <a:schemeClr val="lt1"/>
                </a:solidFill>
                <a:latin typeface="Malgun Gothic"/>
                <a:ea typeface="Malgun Gothic"/>
                <a:cs typeface="Malgun Gothic"/>
                <a:sym typeface="Malgun Gothic"/>
              </a:endParaRPr>
            </a:p>
          </p:txBody>
        </p:sp>
      </p:grpSp>
      <p:sp>
        <p:nvSpPr>
          <p:cNvPr id="70" name="Google Shape;70;g33ba2abfe6f_0_16"/>
          <p:cNvSpPr txBox="1"/>
          <p:nvPr/>
        </p:nvSpPr>
        <p:spPr>
          <a:xfrm>
            <a:off x="724675" y="190098"/>
            <a:ext cx="8925900" cy="4911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b="1" lang="en-US" sz="2000">
                <a:solidFill>
                  <a:schemeClr val="dk1"/>
                </a:solidFill>
                <a:latin typeface="Malgun Gothic"/>
                <a:ea typeface="Malgun Gothic"/>
                <a:cs typeface="Malgun Gothic"/>
                <a:sym typeface="Malgun Gothic"/>
              </a:rPr>
              <a:t>DTI(Drug-Target Interaction) Prediction</a:t>
            </a:r>
            <a:endParaRPr b="1" i="0" sz="2000" u="none" cap="none" strike="noStrike">
              <a:solidFill>
                <a:schemeClr val="dk1"/>
              </a:solidFill>
              <a:latin typeface="Malgun Gothic"/>
              <a:ea typeface="Malgun Gothic"/>
              <a:cs typeface="Malgun Gothic"/>
              <a:sym typeface="Malgun Gothic"/>
            </a:endParaRPr>
          </a:p>
        </p:txBody>
      </p:sp>
      <p:sp>
        <p:nvSpPr>
          <p:cNvPr id="71" name="Google Shape;71;g33ba2abfe6f_0_16"/>
          <p:cNvSpPr txBox="1"/>
          <p:nvPr>
            <p:ph idx="1" type="body"/>
          </p:nvPr>
        </p:nvSpPr>
        <p:spPr>
          <a:xfrm>
            <a:off x="120023" y="826863"/>
            <a:ext cx="11790000" cy="5493000"/>
          </a:xfrm>
          <a:prstGeom prst="rect">
            <a:avLst/>
          </a:prstGeom>
          <a:noFill/>
          <a:ln>
            <a:noFill/>
          </a:ln>
        </p:spPr>
        <p:txBody>
          <a:bodyPr anchorCtr="0" anchor="t" bIns="45700" lIns="91425" spcFirstLastPara="1" rIns="91425" wrap="square" tIns="45700">
            <a:noAutofit/>
          </a:bodyPr>
          <a:lstStyle/>
          <a:p>
            <a:pPr indent="-355600" lvl="0" marL="457200" rtl="0" algn="l">
              <a:lnSpc>
                <a:spcPct val="200000"/>
              </a:lnSpc>
              <a:spcBef>
                <a:spcPts val="0"/>
              </a:spcBef>
              <a:spcAft>
                <a:spcPts val="0"/>
              </a:spcAft>
              <a:buSzPts val="2000"/>
              <a:buChar char="-"/>
            </a:pPr>
            <a:r>
              <a:rPr lang="en-US" sz="2000"/>
              <a:t>DTI에 필요한 각종 </a:t>
            </a:r>
            <a:r>
              <a:rPr b="1" lang="en-US" sz="2000"/>
              <a:t>DataBase</a:t>
            </a:r>
            <a:r>
              <a:rPr lang="en-US" sz="2000"/>
              <a:t>??]</a:t>
            </a:r>
            <a:endParaRPr sz="2000"/>
          </a:p>
          <a:p>
            <a:pPr indent="-355600" lvl="0" marL="457200" rtl="0" algn="l">
              <a:lnSpc>
                <a:spcPct val="200000"/>
              </a:lnSpc>
              <a:spcBef>
                <a:spcPts val="0"/>
              </a:spcBef>
              <a:spcAft>
                <a:spcPts val="0"/>
              </a:spcAft>
              <a:buSzPts val="2000"/>
              <a:buAutoNum type="arabicPeriod"/>
            </a:pPr>
            <a:r>
              <a:rPr b="1" lang="en-US" sz="2000">
                <a:solidFill>
                  <a:srgbClr val="FF0000"/>
                </a:solidFill>
              </a:rPr>
              <a:t>NCBI PubChem</a:t>
            </a:r>
            <a:r>
              <a:rPr lang="en-US" sz="2000"/>
              <a:t>: 각종 화합물 정보 담고 있음!!</a:t>
            </a:r>
            <a:endParaRPr sz="2000"/>
          </a:p>
          <a:p>
            <a:pPr indent="-355600" lvl="0" marL="457200" rtl="0" algn="l">
              <a:lnSpc>
                <a:spcPct val="200000"/>
              </a:lnSpc>
              <a:spcBef>
                <a:spcPts val="0"/>
              </a:spcBef>
              <a:spcAft>
                <a:spcPts val="0"/>
              </a:spcAft>
              <a:buSzPts val="2000"/>
              <a:buAutoNum type="arabicPeriod"/>
            </a:pPr>
            <a:r>
              <a:rPr b="1" lang="en-US" sz="2000">
                <a:solidFill>
                  <a:srgbClr val="FF0000"/>
                </a:solidFill>
              </a:rPr>
              <a:t>DrugBank</a:t>
            </a:r>
            <a:r>
              <a:rPr lang="en-US" sz="2000"/>
              <a:t>: 각종 케미칼, 약물에 대한 정보</a:t>
            </a:r>
            <a:endParaRPr sz="2000"/>
          </a:p>
          <a:p>
            <a:pPr indent="-355600" lvl="0" marL="457200" rtl="0" algn="l">
              <a:lnSpc>
                <a:spcPct val="200000"/>
              </a:lnSpc>
              <a:spcBef>
                <a:spcPts val="0"/>
              </a:spcBef>
              <a:spcAft>
                <a:spcPts val="0"/>
              </a:spcAft>
              <a:buSzPts val="2000"/>
              <a:buAutoNum type="arabicPeriod"/>
            </a:pPr>
            <a:r>
              <a:rPr b="1" lang="en-US" sz="2000">
                <a:solidFill>
                  <a:srgbClr val="FF0000"/>
                </a:solidFill>
              </a:rPr>
              <a:t>SuperTarget</a:t>
            </a:r>
            <a:r>
              <a:rPr lang="en-US" sz="2000"/>
              <a:t>: 약물-타깃 정보를 압축적으로 제공!!</a:t>
            </a:r>
            <a:endParaRPr sz="2000"/>
          </a:p>
          <a:p>
            <a:pPr indent="-355600" lvl="0" marL="457200" rtl="0" algn="l">
              <a:lnSpc>
                <a:spcPct val="200000"/>
              </a:lnSpc>
              <a:spcBef>
                <a:spcPts val="0"/>
              </a:spcBef>
              <a:spcAft>
                <a:spcPts val="0"/>
              </a:spcAft>
              <a:buSzPts val="2000"/>
              <a:buAutoNum type="arabicPeriod"/>
            </a:pPr>
            <a:r>
              <a:rPr b="1" lang="en-US" sz="2000">
                <a:solidFill>
                  <a:srgbClr val="FF0000"/>
                </a:solidFill>
              </a:rPr>
              <a:t>KEGG</a:t>
            </a:r>
            <a:r>
              <a:rPr lang="en-US" sz="2000"/>
              <a:t>: 메타볼리즘에 중점!!</a:t>
            </a:r>
            <a:endParaRPr sz="2000"/>
          </a:p>
          <a:p>
            <a:pPr indent="0" lvl="0" marL="0" rtl="0" algn="l">
              <a:lnSpc>
                <a:spcPct val="200000"/>
              </a:lnSpc>
              <a:spcBef>
                <a:spcPts val="0"/>
              </a:spcBef>
              <a:spcAft>
                <a:spcPts val="0"/>
              </a:spcAft>
              <a:buNone/>
            </a:pPr>
            <a:r>
              <a:rPr lang="en-US" sz="2000"/>
              <a:t>등등 여러 가지 데이터셋이 존재…!!</a:t>
            </a:r>
            <a:endParaRPr sz="2000"/>
          </a:p>
          <a:p>
            <a:pPr indent="0" lvl="0" marL="457200" rtl="0" algn="l">
              <a:lnSpc>
                <a:spcPct val="200000"/>
              </a:lnSpc>
              <a:spcBef>
                <a:spcPts val="0"/>
              </a:spcBef>
              <a:spcAft>
                <a:spcPts val="0"/>
              </a:spcAft>
              <a:buNone/>
            </a:pPr>
            <a:r>
              <a:t/>
            </a:r>
            <a:endParaRPr sz="2000"/>
          </a:p>
        </p:txBody>
      </p:sp>
      <p:sp>
        <p:nvSpPr>
          <p:cNvPr id="72" name="Google Shape;72;g33ba2abfe6f_0_16"/>
          <p:cNvSpPr txBox="1"/>
          <p:nvPr/>
        </p:nvSpPr>
        <p:spPr>
          <a:xfrm>
            <a:off x="10805082" y="6465518"/>
            <a:ext cx="138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202</a:t>
            </a:r>
            <a:r>
              <a:rPr lang="en-US" sz="1800">
                <a:solidFill>
                  <a:schemeClr val="lt1"/>
                </a:solidFill>
                <a:latin typeface="Malgun Gothic"/>
                <a:ea typeface="Malgun Gothic"/>
                <a:cs typeface="Malgun Gothic"/>
                <a:sym typeface="Malgun Gothic"/>
              </a:rPr>
              <a:t>5</a:t>
            </a:r>
            <a:r>
              <a:rPr b="0" i="0" lang="en-US" sz="1800" u="none" cap="none" strike="noStrike">
                <a:solidFill>
                  <a:schemeClr val="lt1"/>
                </a:solidFill>
                <a:latin typeface="Malgun Gothic"/>
                <a:ea typeface="Malgun Gothic"/>
                <a:cs typeface="Malgun Gothic"/>
                <a:sym typeface="Malgun Gothic"/>
              </a:rPr>
              <a:t>-</a:t>
            </a:r>
            <a:r>
              <a:rPr lang="en-US" sz="1800">
                <a:solidFill>
                  <a:schemeClr val="lt1"/>
                </a:solidFill>
                <a:latin typeface="Malgun Gothic"/>
                <a:ea typeface="Malgun Gothic"/>
                <a:cs typeface="Malgun Gothic"/>
                <a:sym typeface="Malgun Gothic"/>
              </a:rPr>
              <a:t>03</a:t>
            </a:r>
            <a:r>
              <a:rPr b="0" i="0" lang="en-US" sz="1800" u="none" cap="none" strike="noStrike">
                <a:solidFill>
                  <a:schemeClr val="lt1"/>
                </a:solidFill>
                <a:latin typeface="Malgun Gothic"/>
                <a:ea typeface="Malgun Gothic"/>
                <a:cs typeface="Malgun Gothic"/>
                <a:sym typeface="Malgun Gothic"/>
              </a:rPr>
              <a:t>-</a:t>
            </a:r>
            <a:r>
              <a:rPr lang="en-US" sz="1800">
                <a:solidFill>
                  <a:schemeClr val="lt1"/>
                </a:solidFill>
                <a:latin typeface="Malgun Gothic"/>
                <a:ea typeface="Malgun Gothic"/>
                <a:cs typeface="Malgun Gothic"/>
                <a:sym typeface="Malgun Gothic"/>
              </a:rPr>
              <a:t>02</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p:nvPr/>
        </p:nvSpPr>
        <p:spPr>
          <a:xfrm>
            <a:off x="0" y="720671"/>
            <a:ext cx="12192000" cy="5720348"/>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78" name="Google Shape;78;p3"/>
          <p:cNvSpPr txBox="1"/>
          <p:nvPr/>
        </p:nvSpPr>
        <p:spPr>
          <a:xfrm>
            <a:off x="0" y="6465518"/>
            <a:ext cx="1718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192992 이준연</a:t>
            </a:r>
            <a:endParaRPr b="0" i="0" sz="1400" u="none" cap="none" strike="noStrike">
              <a:solidFill>
                <a:srgbClr val="000000"/>
              </a:solidFill>
              <a:latin typeface="Arial"/>
              <a:ea typeface="Arial"/>
              <a:cs typeface="Arial"/>
              <a:sym typeface="Arial"/>
            </a:endParaRPr>
          </a:p>
        </p:txBody>
      </p:sp>
      <p:grpSp>
        <p:nvGrpSpPr>
          <p:cNvPr id="79" name="Google Shape;79;p3"/>
          <p:cNvGrpSpPr/>
          <p:nvPr/>
        </p:nvGrpSpPr>
        <p:grpSpPr>
          <a:xfrm>
            <a:off x="120024" y="90620"/>
            <a:ext cx="540000" cy="540000"/>
            <a:chOff x="1610648" y="706054"/>
            <a:chExt cx="648184" cy="648184"/>
          </a:xfrm>
        </p:grpSpPr>
        <p:sp>
          <p:nvSpPr>
            <p:cNvPr id="80" name="Google Shape;80;p3"/>
            <p:cNvSpPr/>
            <p:nvPr/>
          </p:nvSpPr>
          <p:spPr>
            <a:xfrm>
              <a:off x="1610648" y="706054"/>
              <a:ext cx="648184" cy="648184"/>
            </a:xfrm>
            <a:prstGeom prst="ellipse">
              <a:avLst/>
            </a:prstGeom>
            <a:solidFill>
              <a:srgbClr val="E1EFD8"/>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81" name="Google Shape;81;p3"/>
            <p:cNvSpPr/>
            <p:nvPr/>
          </p:nvSpPr>
          <p:spPr>
            <a:xfrm>
              <a:off x="1718740" y="814146"/>
              <a:ext cx="432000" cy="432000"/>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a:t>
              </a:r>
              <a:endParaRPr b="0" i="0" sz="1800" u="none" cap="none" strike="noStrike">
                <a:solidFill>
                  <a:schemeClr val="lt1"/>
                </a:solidFill>
                <a:latin typeface="Malgun Gothic"/>
                <a:ea typeface="Malgun Gothic"/>
                <a:cs typeface="Malgun Gothic"/>
                <a:sym typeface="Malgun Gothic"/>
              </a:endParaRPr>
            </a:p>
          </p:txBody>
        </p:sp>
      </p:grpSp>
      <p:sp>
        <p:nvSpPr>
          <p:cNvPr id="82" name="Google Shape;82;p3"/>
          <p:cNvSpPr txBox="1"/>
          <p:nvPr/>
        </p:nvSpPr>
        <p:spPr>
          <a:xfrm>
            <a:off x="724675" y="190098"/>
            <a:ext cx="8925952" cy="49118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Font typeface="Arial"/>
              <a:buNone/>
            </a:pPr>
            <a:r>
              <a:rPr b="1" lang="en-US" sz="2000">
                <a:solidFill>
                  <a:schemeClr val="dk1"/>
                </a:solidFill>
                <a:latin typeface="Malgun Gothic"/>
                <a:ea typeface="Malgun Gothic"/>
                <a:cs typeface="Malgun Gothic"/>
                <a:sym typeface="Malgun Gothic"/>
              </a:rPr>
              <a:t>DTI(Drug-Target Interaction) Prediction</a:t>
            </a:r>
            <a:endParaRPr b="1" sz="2000">
              <a:solidFill>
                <a:schemeClr val="dk1"/>
              </a:solidFill>
              <a:latin typeface="Malgun Gothic"/>
              <a:ea typeface="Malgun Gothic"/>
              <a:cs typeface="Malgun Gothic"/>
              <a:sym typeface="Malgun Gothic"/>
            </a:endParaRPr>
          </a:p>
        </p:txBody>
      </p:sp>
      <p:sp>
        <p:nvSpPr>
          <p:cNvPr id="83" name="Google Shape;83;p3"/>
          <p:cNvSpPr txBox="1"/>
          <p:nvPr>
            <p:ph idx="1" type="body"/>
          </p:nvPr>
        </p:nvSpPr>
        <p:spPr>
          <a:xfrm>
            <a:off x="57998" y="960300"/>
            <a:ext cx="11790000" cy="5493000"/>
          </a:xfrm>
          <a:prstGeom prst="rect">
            <a:avLst/>
          </a:prstGeom>
          <a:noFill/>
          <a:ln>
            <a:noFill/>
          </a:ln>
        </p:spPr>
        <p:txBody>
          <a:bodyPr anchorCtr="0" anchor="t" bIns="45700" lIns="91425" spcFirstLastPara="1" rIns="91425" wrap="square" tIns="45700">
            <a:noAutofit/>
          </a:bodyPr>
          <a:lstStyle/>
          <a:p>
            <a:pPr indent="-355600" lvl="0" marL="457200" rtl="0" algn="l">
              <a:lnSpc>
                <a:spcPct val="200000"/>
              </a:lnSpc>
              <a:spcBef>
                <a:spcPts val="0"/>
              </a:spcBef>
              <a:spcAft>
                <a:spcPts val="0"/>
              </a:spcAft>
              <a:buSzPts val="2000"/>
              <a:buChar char="-"/>
            </a:pPr>
            <a:r>
              <a:rPr lang="en-US" sz="2000"/>
              <a:t>두 가지 방법론?? (</a:t>
            </a:r>
            <a:r>
              <a:rPr b="1" lang="en-US" sz="2000"/>
              <a:t>In-Silico Based DTI</a:t>
            </a:r>
            <a:r>
              <a:rPr lang="en-US" sz="2000"/>
              <a:t>)</a:t>
            </a:r>
            <a:endParaRPr sz="2000"/>
          </a:p>
          <a:p>
            <a:pPr indent="0" lvl="0" marL="0" rtl="0" algn="l">
              <a:lnSpc>
                <a:spcPct val="200000"/>
              </a:lnSpc>
              <a:spcBef>
                <a:spcPts val="0"/>
              </a:spcBef>
              <a:spcAft>
                <a:spcPts val="0"/>
              </a:spcAft>
              <a:buNone/>
            </a:pPr>
            <a:r>
              <a:rPr lang="en-US" sz="2000"/>
              <a:t>	</a:t>
            </a:r>
            <a:endParaRPr sz="2000"/>
          </a:p>
          <a:p>
            <a:pPr indent="0" lvl="0" marL="914400" rtl="0" algn="l">
              <a:lnSpc>
                <a:spcPct val="200000"/>
              </a:lnSpc>
              <a:spcBef>
                <a:spcPts val="0"/>
              </a:spcBef>
              <a:spcAft>
                <a:spcPts val="0"/>
              </a:spcAft>
              <a:buSzPts val="1800"/>
              <a:buNone/>
            </a:pPr>
            <a:r>
              <a:t/>
            </a:r>
            <a:endParaRPr sz="2000"/>
          </a:p>
        </p:txBody>
      </p:sp>
      <p:sp>
        <p:nvSpPr>
          <p:cNvPr id="84" name="Google Shape;84;p3"/>
          <p:cNvSpPr txBox="1"/>
          <p:nvPr/>
        </p:nvSpPr>
        <p:spPr>
          <a:xfrm>
            <a:off x="10805082" y="6465518"/>
            <a:ext cx="13869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2025-0</a:t>
            </a:r>
            <a:r>
              <a:rPr lang="en-US" sz="1800">
                <a:solidFill>
                  <a:schemeClr val="lt1"/>
                </a:solidFill>
                <a:latin typeface="Malgun Gothic"/>
                <a:ea typeface="Malgun Gothic"/>
                <a:cs typeface="Malgun Gothic"/>
                <a:sym typeface="Malgun Gothic"/>
              </a:rPr>
              <a:t>3</a:t>
            </a:r>
            <a:r>
              <a:rPr b="0" i="0" lang="en-US" sz="1800" u="none" cap="none" strike="noStrike">
                <a:solidFill>
                  <a:schemeClr val="lt1"/>
                </a:solidFill>
                <a:latin typeface="Malgun Gothic"/>
                <a:ea typeface="Malgun Gothic"/>
                <a:cs typeface="Malgun Gothic"/>
                <a:sym typeface="Malgun Gothic"/>
              </a:rPr>
              <a:t>-</a:t>
            </a:r>
            <a:r>
              <a:rPr lang="en-US" sz="1800">
                <a:solidFill>
                  <a:schemeClr val="lt1"/>
                </a:solidFill>
                <a:latin typeface="Malgun Gothic"/>
                <a:ea typeface="Malgun Gothic"/>
                <a:cs typeface="Malgun Gothic"/>
                <a:sym typeface="Malgun Gothic"/>
              </a:rPr>
              <a:t>02</a:t>
            </a:r>
            <a:endParaRPr b="0" i="0" sz="1800" u="none" cap="none" strike="noStrike">
              <a:solidFill>
                <a:schemeClr val="lt1"/>
              </a:solidFill>
              <a:latin typeface="Malgun Gothic"/>
              <a:ea typeface="Malgun Gothic"/>
              <a:cs typeface="Malgun Gothic"/>
              <a:sym typeface="Malgun Gothic"/>
            </a:endParaRPr>
          </a:p>
        </p:txBody>
      </p:sp>
      <p:pic>
        <p:nvPicPr>
          <p:cNvPr id="85" name="Google Shape;85;p3"/>
          <p:cNvPicPr preferRelativeResize="0"/>
          <p:nvPr/>
        </p:nvPicPr>
        <p:blipFill>
          <a:blip r:embed="rId3">
            <a:alphaModFix/>
          </a:blip>
          <a:stretch>
            <a:fillRect/>
          </a:stretch>
        </p:blipFill>
        <p:spPr>
          <a:xfrm>
            <a:off x="120025" y="1615225"/>
            <a:ext cx="8453375" cy="4108100"/>
          </a:xfrm>
          <a:prstGeom prst="rect">
            <a:avLst/>
          </a:prstGeom>
          <a:noFill/>
          <a:ln>
            <a:noFill/>
          </a:ln>
        </p:spPr>
      </p:pic>
      <p:sp>
        <p:nvSpPr>
          <p:cNvPr id="86" name="Google Shape;86;p3"/>
          <p:cNvSpPr txBox="1"/>
          <p:nvPr/>
        </p:nvSpPr>
        <p:spPr>
          <a:xfrm>
            <a:off x="452375" y="5848875"/>
            <a:ext cx="115266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latin typeface="Malgun Gothic"/>
                <a:ea typeface="Malgun Gothic"/>
                <a:cs typeface="Malgun Gothic"/>
                <a:sym typeface="Malgun Gothic"/>
              </a:rPr>
              <a:t>=&gt; 하지만, ML 기반의 방법론은 성능이 그닥…. </a:t>
            </a:r>
            <a:r>
              <a:rPr b="1" lang="en-US" sz="1800" u="sng">
                <a:solidFill>
                  <a:srgbClr val="9900FF"/>
                </a:solidFill>
                <a:latin typeface="Malgun Gothic"/>
                <a:ea typeface="Malgun Gothic"/>
                <a:cs typeface="Malgun Gothic"/>
                <a:sym typeface="Malgun Gothic"/>
              </a:rPr>
              <a:t>DL 기반</a:t>
            </a:r>
            <a:r>
              <a:rPr b="1" lang="en-US" sz="1800">
                <a:solidFill>
                  <a:schemeClr val="dk1"/>
                </a:solidFill>
                <a:latin typeface="Malgun Gothic"/>
                <a:ea typeface="Malgun Gothic"/>
                <a:cs typeface="Malgun Gothic"/>
                <a:sym typeface="Malgun Gothic"/>
              </a:rPr>
              <a:t>으로도 예측 가능??</a:t>
            </a:r>
            <a:endParaRPr b="1" sz="1800">
              <a:solidFill>
                <a:schemeClr val="dk1"/>
              </a:solidFill>
              <a:latin typeface="Malgun Gothic"/>
              <a:ea typeface="Malgun Gothic"/>
              <a:cs typeface="Malgun Gothic"/>
              <a:sym typeface="Malgun Gothic"/>
            </a:endParaRPr>
          </a:p>
        </p:txBody>
      </p:sp>
      <p:pic>
        <p:nvPicPr>
          <p:cNvPr id="87" name="Google Shape;87;p3"/>
          <p:cNvPicPr preferRelativeResize="0"/>
          <p:nvPr/>
        </p:nvPicPr>
        <p:blipFill>
          <a:blip r:embed="rId4">
            <a:alphaModFix/>
          </a:blip>
          <a:stretch>
            <a:fillRect/>
          </a:stretch>
        </p:blipFill>
        <p:spPr>
          <a:xfrm>
            <a:off x="8573401" y="922775"/>
            <a:ext cx="3565443" cy="5493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dcf027a9cd_1_3"/>
          <p:cNvSpPr/>
          <p:nvPr/>
        </p:nvSpPr>
        <p:spPr>
          <a:xfrm>
            <a:off x="0" y="720671"/>
            <a:ext cx="12192000" cy="5720400"/>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93" name="Google Shape;93;g2dcf027a9cd_1_3"/>
          <p:cNvSpPr txBox="1"/>
          <p:nvPr/>
        </p:nvSpPr>
        <p:spPr>
          <a:xfrm>
            <a:off x="0" y="6465518"/>
            <a:ext cx="171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192992 이준연</a:t>
            </a:r>
            <a:endParaRPr b="0" i="0" sz="1400" u="none" cap="none" strike="noStrike">
              <a:solidFill>
                <a:srgbClr val="000000"/>
              </a:solidFill>
              <a:latin typeface="Arial"/>
              <a:ea typeface="Arial"/>
              <a:cs typeface="Arial"/>
              <a:sym typeface="Arial"/>
            </a:endParaRPr>
          </a:p>
        </p:txBody>
      </p:sp>
      <p:grpSp>
        <p:nvGrpSpPr>
          <p:cNvPr id="94" name="Google Shape;94;g2dcf027a9cd_1_3"/>
          <p:cNvGrpSpPr/>
          <p:nvPr/>
        </p:nvGrpSpPr>
        <p:grpSpPr>
          <a:xfrm>
            <a:off x="120029" y="90622"/>
            <a:ext cx="540099" cy="540099"/>
            <a:chOff x="1610648" y="706054"/>
            <a:chExt cx="648300" cy="648300"/>
          </a:xfrm>
        </p:grpSpPr>
        <p:sp>
          <p:nvSpPr>
            <p:cNvPr id="95" name="Google Shape;95;g2dcf027a9cd_1_3"/>
            <p:cNvSpPr/>
            <p:nvPr/>
          </p:nvSpPr>
          <p:spPr>
            <a:xfrm>
              <a:off x="1610648" y="706054"/>
              <a:ext cx="648300" cy="648300"/>
            </a:xfrm>
            <a:prstGeom prst="ellipse">
              <a:avLst/>
            </a:prstGeom>
            <a:solidFill>
              <a:srgbClr val="E1EFD8"/>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96" name="Google Shape;96;g2dcf027a9cd_1_3"/>
            <p:cNvSpPr/>
            <p:nvPr/>
          </p:nvSpPr>
          <p:spPr>
            <a:xfrm>
              <a:off x="1718740" y="814146"/>
              <a:ext cx="432000" cy="432000"/>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a:t>
              </a:r>
              <a:endParaRPr b="0" i="0" sz="1800" u="none" cap="none" strike="noStrike">
                <a:solidFill>
                  <a:schemeClr val="lt1"/>
                </a:solidFill>
                <a:latin typeface="Malgun Gothic"/>
                <a:ea typeface="Malgun Gothic"/>
                <a:cs typeface="Malgun Gothic"/>
                <a:sym typeface="Malgun Gothic"/>
              </a:endParaRPr>
            </a:p>
          </p:txBody>
        </p:sp>
      </p:grpSp>
      <p:sp>
        <p:nvSpPr>
          <p:cNvPr id="97" name="Google Shape;97;g2dcf027a9cd_1_3"/>
          <p:cNvSpPr txBox="1"/>
          <p:nvPr/>
        </p:nvSpPr>
        <p:spPr>
          <a:xfrm>
            <a:off x="724675" y="190098"/>
            <a:ext cx="8925900" cy="4911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Font typeface="Arial"/>
              <a:buNone/>
            </a:pPr>
            <a:r>
              <a:rPr b="1" lang="en-US" sz="2000">
                <a:solidFill>
                  <a:schemeClr val="dk1"/>
                </a:solidFill>
                <a:latin typeface="Malgun Gothic"/>
                <a:ea typeface="Malgun Gothic"/>
                <a:cs typeface="Malgun Gothic"/>
                <a:sym typeface="Malgun Gothic"/>
              </a:rPr>
              <a:t>DTI(Drug-Target Interaction) Prediction</a:t>
            </a:r>
            <a:endParaRPr b="1" sz="2000">
              <a:solidFill>
                <a:schemeClr val="dk1"/>
              </a:solidFill>
              <a:latin typeface="Malgun Gothic"/>
              <a:ea typeface="Malgun Gothic"/>
              <a:cs typeface="Malgun Gothic"/>
              <a:sym typeface="Malgun Gothic"/>
            </a:endParaRPr>
          </a:p>
        </p:txBody>
      </p:sp>
      <p:sp>
        <p:nvSpPr>
          <p:cNvPr id="98" name="Google Shape;98;g2dcf027a9cd_1_3"/>
          <p:cNvSpPr txBox="1"/>
          <p:nvPr>
            <p:ph idx="1" type="body"/>
          </p:nvPr>
        </p:nvSpPr>
        <p:spPr>
          <a:xfrm>
            <a:off x="57998" y="960300"/>
            <a:ext cx="11790000" cy="5493000"/>
          </a:xfrm>
          <a:prstGeom prst="rect">
            <a:avLst/>
          </a:prstGeom>
          <a:noFill/>
          <a:ln>
            <a:noFill/>
          </a:ln>
        </p:spPr>
        <p:txBody>
          <a:bodyPr anchorCtr="0" anchor="t" bIns="45700" lIns="91425" spcFirstLastPara="1" rIns="91425" wrap="square" tIns="45700">
            <a:noAutofit/>
          </a:bodyPr>
          <a:lstStyle/>
          <a:p>
            <a:pPr indent="-355600" lvl="0" marL="457200" rtl="0" algn="l">
              <a:lnSpc>
                <a:spcPct val="200000"/>
              </a:lnSpc>
              <a:spcBef>
                <a:spcPts val="0"/>
              </a:spcBef>
              <a:spcAft>
                <a:spcPts val="0"/>
              </a:spcAft>
              <a:buSzPts val="2000"/>
              <a:buChar char="-"/>
            </a:pPr>
            <a:r>
              <a:rPr lang="en-US" sz="2000"/>
              <a:t>그리고 기존 딥러닝 기반의 DTI 방법론인, </a:t>
            </a:r>
            <a:r>
              <a:rPr b="1" lang="en-US" sz="2000"/>
              <a:t>DeepDTI</a:t>
            </a:r>
            <a:endParaRPr b="1" sz="2000"/>
          </a:p>
          <a:p>
            <a:pPr indent="-355600" lvl="1" marL="914400" rtl="0" algn="l">
              <a:lnSpc>
                <a:spcPct val="200000"/>
              </a:lnSpc>
              <a:spcBef>
                <a:spcPts val="0"/>
              </a:spcBef>
              <a:spcAft>
                <a:spcPts val="0"/>
              </a:spcAft>
              <a:buSzPts val="2000"/>
              <a:buChar char="•"/>
            </a:pPr>
            <a:r>
              <a:rPr lang="en-US" sz="2000"/>
              <a:t>기존의 특징 벡터를 활용하여 DTI를 예측함!!</a:t>
            </a:r>
            <a:endParaRPr sz="2000"/>
          </a:p>
          <a:p>
            <a:pPr indent="-355600" lvl="1" marL="914400" rtl="0" algn="l">
              <a:lnSpc>
                <a:spcPct val="200000"/>
              </a:lnSpc>
              <a:spcBef>
                <a:spcPts val="0"/>
              </a:spcBef>
              <a:spcAft>
                <a:spcPts val="0"/>
              </a:spcAft>
              <a:buSzPts val="2000"/>
              <a:buChar char="•"/>
            </a:pPr>
            <a:r>
              <a:rPr b="1" lang="en-US" sz="2000"/>
              <a:t>Deep Belief Network(DBN)</a:t>
            </a:r>
            <a:r>
              <a:rPr lang="en-US" sz="2000"/>
              <a:t> 기반 아키텍처 -&gt; 그리고 마지막 예측 by </a:t>
            </a:r>
            <a:r>
              <a:rPr b="1" lang="en-US" sz="2000"/>
              <a:t>Logistic</a:t>
            </a:r>
            <a:r>
              <a:rPr lang="en-US" sz="2000"/>
              <a:t>…</a:t>
            </a:r>
            <a:endParaRPr sz="2000"/>
          </a:p>
          <a:p>
            <a:pPr indent="-355600" lvl="1" marL="914400" rtl="0" algn="l">
              <a:lnSpc>
                <a:spcPct val="200000"/>
              </a:lnSpc>
              <a:spcBef>
                <a:spcPts val="0"/>
              </a:spcBef>
              <a:spcAft>
                <a:spcPts val="0"/>
              </a:spcAft>
              <a:buSzPts val="2000"/>
              <a:buChar char="•"/>
            </a:pPr>
            <a:r>
              <a:rPr lang="en-US" sz="2000"/>
              <a:t>기존 단백질 데이터에는 성능 Good!!</a:t>
            </a:r>
            <a:endParaRPr sz="2000"/>
          </a:p>
          <a:p>
            <a:pPr indent="-355600" lvl="1" marL="914400" rtl="0" algn="l">
              <a:lnSpc>
                <a:spcPct val="200000"/>
              </a:lnSpc>
              <a:spcBef>
                <a:spcPts val="0"/>
              </a:spcBef>
              <a:spcAft>
                <a:spcPts val="0"/>
              </a:spcAft>
              <a:buSzPts val="2000"/>
              <a:buChar char="•"/>
            </a:pPr>
            <a:r>
              <a:rPr b="1" lang="en-US" sz="2000">
                <a:solidFill>
                  <a:srgbClr val="FF0000"/>
                </a:solidFill>
              </a:rPr>
              <a:t>But</a:t>
            </a:r>
            <a:r>
              <a:rPr lang="en-US" sz="2000"/>
              <a:t>, 새로운 단백질(약물)에는</a:t>
            </a:r>
            <a:br>
              <a:rPr lang="en-US" sz="2000"/>
            </a:br>
            <a:r>
              <a:rPr lang="en-US" sz="2000"/>
              <a:t>일반화가 어렵다!!</a:t>
            </a:r>
            <a:endParaRPr sz="2000"/>
          </a:p>
          <a:p>
            <a:pPr indent="0" lvl="0" marL="914400" rtl="0" algn="l">
              <a:lnSpc>
                <a:spcPct val="200000"/>
              </a:lnSpc>
              <a:spcBef>
                <a:spcPts val="0"/>
              </a:spcBef>
              <a:spcAft>
                <a:spcPts val="0"/>
              </a:spcAft>
              <a:buSzPts val="1800"/>
              <a:buNone/>
            </a:pPr>
            <a:r>
              <a:t/>
            </a:r>
            <a:endParaRPr sz="2000"/>
          </a:p>
        </p:txBody>
      </p:sp>
      <p:sp>
        <p:nvSpPr>
          <p:cNvPr id="99" name="Google Shape;99;g2dcf027a9cd_1_3"/>
          <p:cNvSpPr txBox="1"/>
          <p:nvPr/>
        </p:nvSpPr>
        <p:spPr>
          <a:xfrm>
            <a:off x="10805082" y="6465518"/>
            <a:ext cx="138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2025-0</a:t>
            </a:r>
            <a:r>
              <a:rPr lang="en-US" sz="1800">
                <a:solidFill>
                  <a:schemeClr val="lt1"/>
                </a:solidFill>
                <a:latin typeface="Malgun Gothic"/>
                <a:ea typeface="Malgun Gothic"/>
                <a:cs typeface="Malgun Gothic"/>
                <a:sym typeface="Malgun Gothic"/>
              </a:rPr>
              <a:t>3</a:t>
            </a:r>
            <a:r>
              <a:rPr b="0" i="0" lang="en-US" sz="1800" u="none" cap="none" strike="noStrike">
                <a:solidFill>
                  <a:schemeClr val="lt1"/>
                </a:solidFill>
                <a:latin typeface="Malgun Gothic"/>
                <a:ea typeface="Malgun Gothic"/>
                <a:cs typeface="Malgun Gothic"/>
                <a:sym typeface="Malgun Gothic"/>
              </a:rPr>
              <a:t>-</a:t>
            </a:r>
            <a:r>
              <a:rPr lang="en-US" sz="1800">
                <a:solidFill>
                  <a:schemeClr val="lt1"/>
                </a:solidFill>
                <a:latin typeface="Malgun Gothic"/>
                <a:ea typeface="Malgun Gothic"/>
                <a:cs typeface="Malgun Gothic"/>
                <a:sym typeface="Malgun Gothic"/>
              </a:rPr>
              <a:t>02</a:t>
            </a:r>
            <a:endParaRPr b="0" i="0" sz="1800" u="none" cap="none" strike="noStrike">
              <a:solidFill>
                <a:schemeClr val="lt1"/>
              </a:solidFill>
              <a:latin typeface="Malgun Gothic"/>
              <a:ea typeface="Malgun Gothic"/>
              <a:cs typeface="Malgun Gothic"/>
              <a:sym typeface="Malgun Gothic"/>
            </a:endParaRPr>
          </a:p>
        </p:txBody>
      </p:sp>
      <p:sp>
        <p:nvSpPr>
          <p:cNvPr id="100" name="Google Shape;100;g2dcf027a9cd_1_3"/>
          <p:cNvSpPr txBox="1"/>
          <p:nvPr/>
        </p:nvSpPr>
        <p:spPr>
          <a:xfrm>
            <a:off x="452375" y="5848875"/>
            <a:ext cx="115266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300">
              <a:solidFill>
                <a:schemeClr val="dk1"/>
              </a:solidFill>
              <a:latin typeface="Malgun Gothic"/>
              <a:ea typeface="Malgun Gothic"/>
              <a:cs typeface="Malgun Gothic"/>
              <a:sym typeface="Malgun Gothic"/>
            </a:endParaRPr>
          </a:p>
        </p:txBody>
      </p:sp>
      <p:pic>
        <p:nvPicPr>
          <p:cNvPr id="101" name="Google Shape;101;g2dcf027a9cd_1_3"/>
          <p:cNvPicPr preferRelativeResize="0"/>
          <p:nvPr/>
        </p:nvPicPr>
        <p:blipFill>
          <a:blip r:embed="rId3">
            <a:alphaModFix/>
          </a:blip>
          <a:stretch>
            <a:fillRect/>
          </a:stretch>
        </p:blipFill>
        <p:spPr>
          <a:xfrm>
            <a:off x="4616138" y="3319650"/>
            <a:ext cx="7362825" cy="285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dcf027a9cd_1_29"/>
          <p:cNvSpPr/>
          <p:nvPr/>
        </p:nvSpPr>
        <p:spPr>
          <a:xfrm>
            <a:off x="0" y="720671"/>
            <a:ext cx="12192000" cy="5720400"/>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07" name="Google Shape;107;g2dcf027a9cd_1_29"/>
          <p:cNvSpPr txBox="1"/>
          <p:nvPr/>
        </p:nvSpPr>
        <p:spPr>
          <a:xfrm>
            <a:off x="0" y="6465518"/>
            <a:ext cx="171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192992 이준연</a:t>
            </a:r>
            <a:endParaRPr b="0" i="0" sz="1400" u="none" cap="none" strike="noStrike">
              <a:solidFill>
                <a:srgbClr val="000000"/>
              </a:solidFill>
              <a:latin typeface="Arial"/>
              <a:ea typeface="Arial"/>
              <a:cs typeface="Arial"/>
              <a:sym typeface="Arial"/>
            </a:endParaRPr>
          </a:p>
        </p:txBody>
      </p:sp>
      <p:grpSp>
        <p:nvGrpSpPr>
          <p:cNvPr id="108" name="Google Shape;108;g2dcf027a9cd_1_29"/>
          <p:cNvGrpSpPr/>
          <p:nvPr/>
        </p:nvGrpSpPr>
        <p:grpSpPr>
          <a:xfrm>
            <a:off x="120029" y="90622"/>
            <a:ext cx="540099" cy="540099"/>
            <a:chOff x="1610648" y="706054"/>
            <a:chExt cx="648300" cy="648300"/>
          </a:xfrm>
        </p:grpSpPr>
        <p:sp>
          <p:nvSpPr>
            <p:cNvPr id="109" name="Google Shape;109;g2dcf027a9cd_1_29"/>
            <p:cNvSpPr/>
            <p:nvPr/>
          </p:nvSpPr>
          <p:spPr>
            <a:xfrm>
              <a:off x="1610648" y="706054"/>
              <a:ext cx="648300" cy="648300"/>
            </a:xfrm>
            <a:prstGeom prst="ellipse">
              <a:avLst/>
            </a:prstGeom>
            <a:solidFill>
              <a:srgbClr val="E1EFD8"/>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10" name="Google Shape;110;g2dcf027a9cd_1_29"/>
            <p:cNvSpPr/>
            <p:nvPr/>
          </p:nvSpPr>
          <p:spPr>
            <a:xfrm>
              <a:off x="1718740" y="814146"/>
              <a:ext cx="432000" cy="432000"/>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a:t>
              </a:r>
              <a:endParaRPr b="0" i="0" sz="1800" u="none" cap="none" strike="noStrike">
                <a:solidFill>
                  <a:schemeClr val="lt1"/>
                </a:solidFill>
                <a:latin typeface="Malgun Gothic"/>
                <a:ea typeface="Malgun Gothic"/>
                <a:cs typeface="Malgun Gothic"/>
                <a:sym typeface="Malgun Gothic"/>
              </a:endParaRPr>
            </a:p>
          </p:txBody>
        </p:sp>
      </p:grpSp>
      <p:sp>
        <p:nvSpPr>
          <p:cNvPr id="111" name="Google Shape;111;g2dcf027a9cd_1_29"/>
          <p:cNvSpPr txBox="1"/>
          <p:nvPr/>
        </p:nvSpPr>
        <p:spPr>
          <a:xfrm>
            <a:off x="724675" y="190098"/>
            <a:ext cx="8925900" cy="4911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Font typeface="Arial"/>
              <a:buNone/>
            </a:pPr>
            <a:r>
              <a:rPr b="1" lang="en-US" sz="2000">
                <a:solidFill>
                  <a:schemeClr val="dk1"/>
                </a:solidFill>
                <a:latin typeface="Malgun Gothic"/>
                <a:ea typeface="Malgun Gothic"/>
                <a:cs typeface="Malgun Gothic"/>
                <a:sym typeface="Malgun Gothic"/>
              </a:rPr>
              <a:t>DTI(Drug-Target Interaction) Prediction</a:t>
            </a:r>
            <a:endParaRPr b="1" sz="2000">
              <a:solidFill>
                <a:schemeClr val="dk1"/>
              </a:solidFill>
              <a:latin typeface="Malgun Gothic"/>
              <a:ea typeface="Malgun Gothic"/>
              <a:cs typeface="Malgun Gothic"/>
              <a:sym typeface="Malgun Gothic"/>
            </a:endParaRPr>
          </a:p>
        </p:txBody>
      </p:sp>
      <p:sp>
        <p:nvSpPr>
          <p:cNvPr id="112" name="Google Shape;112;g2dcf027a9cd_1_29"/>
          <p:cNvSpPr txBox="1"/>
          <p:nvPr>
            <p:ph idx="1" type="body"/>
          </p:nvPr>
        </p:nvSpPr>
        <p:spPr>
          <a:xfrm>
            <a:off x="57998" y="960300"/>
            <a:ext cx="11790000" cy="5493000"/>
          </a:xfrm>
          <a:prstGeom prst="rect">
            <a:avLst/>
          </a:prstGeom>
          <a:noFill/>
          <a:ln>
            <a:noFill/>
          </a:ln>
        </p:spPr>
        <p:txBody>
          <a:bodyPr anchorCtr="0" anchor="t" bIns="45700" lIns="91425" spcFirstLastPara="1" rIns="91425" wrap="square" tIns="45700">
            <a:noAutofit/>
          </a:bodyPr>
          <a:lstStyle/>
          <a:p>
            <a:pPr indent="-355600" lvl="0" marL="457200" rtl="0" algn="l">
              <a:lnSpc>
                <a:spcPct val="200000"/>
              </a:lnSpc>
              <a:spcBef>
                <a:spcPts val="0"/>
              </a:spcBef>
              <a:spcAft>
                <a:spcPts val="0"/>
              </a:spcAft>
              <a:buSzPts val="2000"/>
              <a:buChar char="-"/>
            </a:pPr>
            <a:r>
              <a:rPr b="1" lang="en-US" sz="2000"/>
              <a:t>DeepDTA</a:t>
            </a:r>
            <a:endParaRPr b="1" sz="2000"/>
          </a:p>
          <a:p>
            <a:pPr indent="-355600" lvl="1" marL="914400" rtl="0" algn="l">
              <a:lnSpc>
                <a:spcPct val="200000"/>
              </a:lnSpc>
              <a:spcBef>
                <a:spcPts val="0"/>
              </a:spcBef>
              <a:spcAft>
                <a:spcPts val="0"/>
              </a:spcAft>
              <a:buSzPts val="2000"/>
              <a:buChar char="•"/>
            </a:pPr>
            <a:r>
              <a:rPr lang="en-US" sz="2000"/>
              <a:t>DTI 분야에서 가장 많이 인용, 새로운 모델 제작 </a:t>
            </a:r>
            <a:br>
              <a:rPr lang="en-US" sz="2000"/>
            </a:br>
            <a:r>
              <a:rPr lang="en-US" sz="2000"/>
              <a:t>후 Baseline으로 애용함!!</a:t>
            </a:r>
            <a:endParaRPr sz="2000"/>
          </a:p>
          <a:p>
            <a:pPr indent="-355600" lvl="1" marL="914400" rtl="0" algn="l">
              <a:lnSpc>
                <a:spcPct val="200000"/>
              </a:lnSpc>
              <a:spcBef>
                <a:spcPts val="0"/>
              </a:spcBef>
              <a:spcAft>
                <a:spcPts val="0"/>
              </a:spcAft>
              <a:buSzPts val="2000"/>
              <a:buChar char="•"/>
            </a:pPr>
            <a:r>
              <a:rPr lang="en-US" sz="2000"/>
              <a:t>약물 -&gt; SMILES 서열 그대로 입력!!</a:t>
            </a:r>
            <a:endParaRPr sz="2000"/>
          </a:p>
          <a:p>
            <a:pPr indent="-355600" lvl="1" marL="914400" rtl="0" algn="l">
              <a:lnSpc>
                <a:spcPct val="200000"/>
              </a:lnSpc>
              <a:spcBef>
                <a:spcPts val="0"/>
              </a:spcBef>
              <a:spcAft>
                <a:spcPts val="0"/>
              </a:spcAft>
              <a:buSzPts val="2000"/>
              <a:buChar char="•"/>
            </a:pPr>
            <a:r>
              <a:rPr lang="en-US" sz="2000"/>
              <a:t>단백질 -&gt; 아미노산 서열 그대로 입력!!</a:t>
            </a:r>
            <a:endParaRPr sz="2000"/>
          </a:p>
          <a:p>
            <a:pPr indent="-355600" lvl="1" marL="914400" rtl="0" algn="l">
              <a:lnSpc>
                <a:spcPct val="200000"/>
              </a:lnSpc>
              <a:spcBef>
                <a:spcPts val="0"/>
              </a:spcBef>
              <a:spcAft>
                <a:spcPts val="0"/>
              </a:spcAft>
              <a:buSzPts val="2000"/>
              <a:buChar char="•"/>
            </a:pPr>
            <a:r>
              <a:rPr lang="en-US" sz="2000"/>
              <a:t>CNN을 사용!!</a:t>
            </a:r>
            <a:endParaRPr sz="2000"/>
          </a:p>
          <a:p>
            <a:pPr indent="-355600" lvl="2" marL="1371600" rtl="0" algn="l">
              <a:lnSpc>
                <a:spcPct val="200000"/>
              </a:lnSpc>
              <a:spcBef>
                <a:spcPts val="0"/>
              </a:spcBef>
              <a:spcAft>
                <a:spcPts val="0"/>
              </a:spcAft>
              <a:buSzPts val="2000"/>
              <a:buChar char="•"/>
            </a:pPr>
            <a:r>
              <a:rPr lang="en-US"/>
              <a:t>이로 인해, 지역적 잔기 패턴 학습 가능</a:t>
            </a:r>
            <a:endParaRPr/>
          </a:p>
          <a:p>
            <a:pPr indent="-342900" lvl="2" marL="1371600" rtl="0" algn="l">
              <a:lnSpc>
                <a:spcPct val="200000"/>
              </a:lnSpc>
              <a:spcBef>
                <a:spcPts val="0"/>
              </a:spcBef>
              <a:spcAft>
                <a:spcPts val="0"/>
              </a:spcAft>
              <a:buSzPts val="1800"/>
              <a:buChar char="•"/>
            </a:pPr>
            <a:r>
              <a:rPr lang="en-US"/>
              <a:t>그리고 새로운 약물에 대해 일반화 성능 높아</a:t>
            </a:r>
            <a:endParaRPr/>
          </a:p>
          <a:p>
            <a:pPr indent="0" lvl="0" marL="0" rtl="0" algn="l">
              <a:lnSpc>
                <a:spcPct val="200000"/>
              </a:lnSpc>
              <a:spcBef>
                <a:spcPts val="0"/>
              </a:spcBef>
              <a:spcAft>
                <a:spcPts val="0"/>
              </a:spcAft>
              <a:buNone/>
            </a:pPr>
            <a:r>
              <a:rPr lang="en-US" sz="2000"/>
              <a:t>	</a:t>
            </a:r>
            <a:endParaRPr sz="2000"/>
          </a:p>
          <a:p>
            <a:pPr indent="0" lvl="0" marL="914400" rtl="0" algn="l">
              <a:lnSpc>
                <a:spcPct val="200000"/>
              </a:lnSpc>
              <a:spcBef>
                <a:spcPts val="0"/>
              </a:spcBef>
              <a:spcAft>
                <a:spcPts val="0"/>
              </a:spcAft>
              <a:buSzPts val="1800"/>
              <a:buNone/>
            </a:pPr>
            <a:r>
              <a:t/>
            </a:r>
            <a:endParaRPr sz="2000"/>
          </a:p>
        </p:txBody>
      </p:sp>
      <p:sp>
        <p:nvSpPr>
          <p:cNvPr id="113" name="Google Shape;113;g2dcf027a9cd_1_29"/>
          <p:cNvSpPr txBox="1"/>
          <p:nvPr/>
        </p:nvSpPr>
        <p:spPr>
          <a:xfrm>
            <a:off x="10805082" y="6465518"/>
            <a:ext cx="138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2025-0</a:t>
            </a:r>
            <a:r>
              <a:rPr lang="en-US" sz="1800">
                <a:solidFill>
                  <a:schemeClr val="lt1"/>
                </a:solidFill>
                <a:latin typeface="Malgun Gothic"/>
                <a:ea typeface="Malgun Gothic"/>
                <a:cs typeface="Malgun Gothic"/>
                <a:sym typeface="Malgun Gothic"/>
              </a:rPr>
              <a:t>3</a:t>
            </a:r>
            <a:r>
              <a:rPr b="0" i="0" lang="en-US" sz="1800" u="none" cap="none" strike="noStrike">
                <a:solidFill>
                  <a:schemeClr val="lt1"/>
                </a:solidFill>
                <a:latin typeface="Malgun Gothic"/>
                <a:ea typeface="Malgun Gothic"/>
                <a:cs typeface="Malgun Gothic"/>
                <a:sym typeface="Malgun Gothic"/>
              </a:rPr>
              <a:t>-</a:t>
            </a:r>
            <a:r>
              <a:rPr lang="en-US" sz="1800">
                <a:solidFill>
                  <a:schemeClr val="lt1"/>
                </a:solidFill>
                <a:latin typeface="Malgun Gothic"/>
                <a:ea typeface="Malgun Gothic"/>
                <a:cs typeface="Malgun Gothic"/>
                <a:sym typeface="Malgun Gothic"/>
              </a:rPr>
              <a:t>02</a:t>
            </a:r>
            <a:endParaRPr b="0" i="0" sz="1800" u="none" cap="none" strike="noStrike">
              <a:solidFill>
                <a:schemeClr val="lt1"/>
              </a:solidFill>
              <a:latin typeface="Malgun Gothic"/>
              <a:ea typeface="Malgun Gothic"/>
              <a:cs typeface="Malgun Gothic"/>
              <a:sym typeface="Malgun Gothic"/>
            </a:endParaRPr>
          </a:p>
        </p:txBody>
      </p:sp>
      <p:sp>
        <p:nvSpPr>
          <p:cNvPr id="114" name="Google Shape;114;g2dcf027a9cd_1_29"/>
          <p:cNvSpPr txBox="1"/>
          <p:nvPr/>
        </p:nvSpPr>
        <p:spPr>
          <a:xfrm>
            <a:off x="452375" y="5848875"/>
            <a:ext cx="115266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300">
              <a:solidFill>
                <a:schemeClr val="dk1"/>
              </a:solidFill>
              <a:latin typeface="Malgun Gothic"/>
              <a:ea typeface="Malgun Gothic"/>
              <a:cs typeface="Malgun Gothic"/>
              <a:sym typeface="Malgun Gothic"/>
            </a:endParaRPr>
          </a:p>
        </p:txBody>
      </p:sp>
      <p:pic>
        <p:nvPicPr>
          <p:cNvPr id="115" name="Google Shape;115;g2dcf027a9cd_1_29"/>
          <p:cNvPicPr preferRelativeResize="0"/>
          <p:nvPr/>
        </p:nvPicPr>
        <p:blipFill>
          <a:blip r:embed="rId3">
            <a:alphaModFix/>
          </a:blip>
          <a:stretch>
            <a:fillRect/>
          </a:stretch>
        </p:blipFill>
        <p:spPr>
          <a:xfrm>
            <a:off x="7190000" y="190100"/>
            <a:ext cx="4323950" cy="605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dcf027a9cd_1_57"/>
          <p:cNvSpPr/>
          <p:nvPr/>
        </p:nvSpPr>
        <p:spPr>
          <a:xfrm>
            <a:off x="0" y="720671"/>
            <a:ext cx="12192000" cy="5720400"/>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21" name="Google Shape;121;g2dcf027a9cd_1_57"/>
          <p:cNvSpPr txBox="1"/>
          <p:nvPr/>
        </p:nvSpPr>
        <p:spPr>
          <a:xfrm>
            <a:off x="0" y="6465518"/>
            <a:ext cx="171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192992 이준연</a:t>
            </a:r>
            <a:endParaRPr b="0" i="0" sz="1400" u="none" cap="none" strike="noStrike">
              <a:solidFill>
                <a:srgbClr val="000000"/>
              </a:solidFill>
              <a:latin typeface="Arial"/>
              <a:ea typeface="Arial"/>
              <a:cs typeface="Arial"/>
              <a:sym typeface="Arial"/>
            </a:endParaRPr>
          </a:p>
        </p:txBody>
      </p:sp>
      <p:grpSp>
        <p:nvGrpSpPr>
          <p:cNvPr id="122" name="Google Shape;122;g2dcf027a9cd_1_57"/>
          <p:cNvGrpSpPr/>
          <p:nvPr/>
        </p:nvGrpSpPr>
        <p:grpSpPr>
          <a:xfrm>
            <a:off x="120029" y="90622"/>
            <a:ext cx="540099" cy="540099"/>
            <a:chOff x="1610648" y="706054"/>
            <a:chExt cx="648300" cy="648300"/>
          </a:xfrm>
        </p:grpSpPr>
        <p:sp>
          <p:nvSpPr>
            <p:cNvPr id="123" name="Google Shape;123;g2dcf027a9cd_1_57"/>
            <p:cNvSpPr/>
            <p:nvPr/>
          </p:nvSpPr>
          <p:spPr>
            <a:xfrm>
              <a:off x="1610648" y="706054"/>
              <a:ext cx="648300" cy="648300"/>
            </a:xfrm>
            <a:prstGeom prst="ellipse">
              <a:avLst/>
            </a:prstGeom>
            <a:solidFill>
              <a:srgbClr val="E1EFD8"/>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24" name="Google Shape;124;g2dcf027a9cd_1_57"/>
            <p:cNvSpPr/>
            <p:nvPr/>
          </p:nvSpPr>
          <p:spPr>
            <a:xfrm>
              <a:off x="1718740" y="814146"/>
              <a:ext cx="432000" cy="432000"/>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a:t>
              </a:r>
              <a:endParaRPr b="0" i="0" sz="1800" u="none" cap="none" strike="noStrike">
                <a:solidFill>
                  <a:schemeClr val="lt1"/>
                </a:solidFill>
                <a:latin typeface="Malgun Gothic"/>
                <a:ea typeface="Malgun Gothic"/>
                <a:cs typeface="Malgun Gothic"/>
                <a:sym typeface="Malgun Gothic"/>
              </a:endParaRPr>
            </a:p>
          </p:txBody>
        </p:sp>
      </p:grpSp>
      <p:sp>
        <p:nvSpPr>
          <p:cNvPr id="125" name="Google Shape;125;g2dcf027a9cd_1_57"/>
          <p:cNvSpPr txBox="1"/>
          <p:nvPr/>
        </p:nvSpPr>
        <p:spPr>
          <a:xfrm>
            <a:off x="724675" y="190098"/>
            <a:ext cx="8925900" cy="4911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Font typeface="Arial"/>
              <a:buNone/>
            </a:pPr>
            <a:r>
              <a:rPr b="1" lang="en-US" sz="2000">
                <a:solidFill>
                  <a:schemeClr val="dk1"/>
                </a:solidFill>
                <a:latin typeface="Malgun Gothic"/>
                <a:ea typeface="Malgun Gothic"/>
                <a:cs typeface="Malgun Gothic"/>
                <a:sym typeface="Malgun Gothic"/>
              </a:rPr>
              <a:t>DTI(Drug-Target Interaction) Prediction</a:t>
            </a:r>
            <a:endParaRPr b="1" sz="2000">
              <a:solidFill>
                <a:schemeClr val="dk1"/>
              </a:solidFill>
              <a:latin typeface="Malgun Gothic"/>
              <a:ea typeface="Malgun Gothic"/>
              <a:cs typeface="Malgun Gothic"/>
              <a:sym typeface="Malgun Gothic"/>
            </a:endParaRPr>
          </a:p>
        </p:txBody>
      </p:sp>
      <p:sp>
        <p:nvSpPr>
          <p:cNvPr id="126" name="Google Shape;126;g2dcf027a9cd_1_57"/>
          <p:cNvSpPr txBox="1"/>
          <p:nvPr>
            <p:ph idx="1" type="body"/>
          </p:nvPr>
        </p:nvSpPr>
        <p:spPr>
          <a:xfrm>
            <a:off x="57998" y="960300"/>
            <a:ext cx="11790000" cy="5493000"/>
          </a:xfrm>
          <a:prstGeom prst="rect">
            <a:avLst/>
          </a:prstGeom>
          <a:noFill/>
          <a:ln>
            <a:noFill/>
          </a:ln>
        </p:spPr>
        <p:txBody>
          <a:bodyPr anchorCtr="0" anchor="t" bIns="45700" lIns="91425" spcFirstLastPara="1" rIns="91425" wrap="square" tIns="45700">
            <a:noAutofit/>
          </a:bodyPr>
          <a:lstStyle/>
          <a:p>
            <a:pPr indent="-355600" lvl="0" marL="457200" rtl="0" algn="l">
              <a:lnSpc>
                <a:spcPct val="200000"/>
              </a:lnSpc>
              <a:spcBef>
                <a:spcPts val="0"/>
              </a:spcBef>
              <a:spcAft>
                <a:spcPts val="0"/>
              </a:spcAft>
              <a:buClr>
                <a:srgbClr val="FF0000"/>
              </a:buClr>
              <a:buSzPts val="2000"/>
              <a:buChar char="-"/>
            </a:pPr>
            <a:r>
              <a:rPr b="1" lang="en-US" sz="2000">
                <a:solidFill>
                  <a:srgbClr val="FF0000"/>
                </a:solidFill>
              </a:rPr>
              <a:t>여기서 질문!! </a:t>
            </a:r>
            <a:endParaRPr b="1" sz="2000">
              <a:solidFill>
                <a:srgbClr val="FF0000"/>
              </a:solidFill>
            </a:endParaRPr>
          </a:p>
          <a:p>
            <a:pPr indent="0" lvl="0" marL="0" rtl="0" algn="l">
              <a:lnSpc>
                <a:spcPct val="200000"/>
              </a:lnSpc>
              <a:spcBef>
                <a:spcPts val="0"/>
              </a:spcBef>
              <a:spcAft>
                <a:spcPts val="0"/>
              </a:spcAft>
              <a:buNone/>
            </a:pPr>
            <a:r>
              <a:rPr b="1" lang="en-US" sz="2000">
                <a:solidFill>
                  <a:srgbClr val="FF0000"/>
                </a:solidFill>
              </a:rPr>
              <a:t>      </a:t>
            </a:r>
            <a:r>
              <a:rPr b="1" lang="en-US" sz="2000"/>
              <a:t>근데, CNN이 어떻게 일반화 성능을 높일까요???</a:t>
            </a:r>
            <a:endParaRPr b="1" sz="2000"/>
          </a:p>
          <a:p>
            <a:pPr indent="0" lvl="0" marL="0" rtl="0" algn="l">
              <a:lnSpc>
                <a:spcPct val="200000"/>
              </a:lnSpc>
              <a:spcBef>
                <a:spcPts val="0"/>
              </a:spcBef>
              <a:spcAft>
                <a:spcPts val="0"/>
              </a:spcAft>
              <a:buNone/>
            </a:pPr>
            <a:r>
              <a:rPr lang="en-US" sz="2000"/>
              <a:t>	-&gt; Raw Sequence</a:t>
            </a:r>
            <a:r>
              <a:rPr lang="en-US" sz="2000"/>
              <a:t>에서 지역적인 패턴을 학습하기 때문!!</a:t>
            </a:r>
            <a:endParaRPr sz="2000"/>
          </a:p>
          <a:p>
            <a:pPr indent="0" lvl="0" marL="0" rtl="0" algn="l">
              <a:lnSpc>
                <a:spcPct val="200000"/>
              </a:lnSpc>
              <a:spcBef>
                <a:spcPts val="0"/>
              </a:spcBef>
              <a:spcAft>
                <a:spcPts val="0"/>
              </a:spcAft>
              <a:buNone/>
            </a:pPr>
            <a:r>
              <a:t/>
            </a:r>
            <a:endParaRPr sz="2000"/>
          </a:p>
          <a:p>
            <a:pPr indent="0" lvl="0" marL="914400" rtl="0" algn="l">
              <a:lnSpc>
                <a:spcPct val="200000"/>
              </a:lnSpc>
              <a:spcBef>
                <a:spcPts val="0"/>
              </a:spcBef>
              <a:spcAft>
                <a:spcPts val="0"/>
              </a:spcAft>
              <a:buSzPts val="1800"/>
              <a:buNone/>
            </a:pPr>
            <a:r>
              <a:t/>
            </a:r>
            <a:endParaRPr sz="2000"/>
          </a:p>
        </p:txBody>
      </p:sp>
      <p:sp>
        <p:nvSpPr>
          <p:cNvPr id="127" name="Google Shape;127;g2dcf027a9cd_1_57"/>
          <p:cNvSpPr txBox="1"/>
          <p:nvPr/>
        </p:nvSpPr>
        <p:spPr>
          <a:xfrm>
            <a:off x="10805082" y="6465518"/>
            <a:ext cx="138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2025-0</a:t>
            </a:r>
            <a:r>
              <a:rPr lang="en-US" sz="1800">
                <a:solidFill>
                  <a:schemeClr val="lt1"/>
                </a:solidFill>
                <a:latin typeface="Malgun Gothic"/>
                <a:ea typeface="Malgun Gothic"/>
                <a:cs typeface="Malgun Gothic"/>
                <a:sym typeface="Malgun Gothic"/>
              </a:rPr>
              <a:t>3</a:t>
            </a:r>
            <a:r>
              <a:rPr b="0" i="0" lang="en-US" sz="1800" u="none" cap="none" strike="noStrike">
                <a:solidFill>
                  <a:schemeClr val="lt1"/>
                </a:solidFill>
                <a:latin typeface="Malgun Gothic"/>
                <a:ea typeface="Malgun Gothic"/>
                <a:cs typeface="Malgun Gothic"/>
                <a:sym typeface="Malgun Gothic"/>
              </a:rPr>
              <a:t>-</a:t>
            </a:r>
            <a:r>
              <a:rPr lang="en-US" sz="1800">
                <a:solidFill>
                  <a:schemeClr val="lt1"/>
                </a:solidFill>
                <a:latin typeface="Malgun Gothic"/>
                <a:ea typeface="Malgun Gothic"/>
                <a:cs typeface="Malgun Gothic"/>
                <a:sym typeface="Malgun Gothic"/>
              </a:rPr>
              <a:t>02</a:t>
            </a:r>
            <a:endParaRPr b="0" i="0" sz="1800" u="none" cap="none" strike="noStrike">
              <a:solidFill>
                <a:schemeClr val="lt1"/>
              </a:solidFill>
              <a:latin typeface="Malgun Gothic"/>
              <a:ea typeface="Malgun Gothic"/>
              <a:cs typeface="Malgun Gothic"/>
              <a:sym typeface="Malgun Gothic"/>
            </a:endParaRPr>
          </a:p>
        </p:txBody>
      </p:sp>
      <p:sp>
        <p:nvSpPr>
          <p:cNvPr id="128" name="Google Shape;128;g2dcf027a9cd_1_57"/>
          <p:cNvSpPr txBox="1"/>
          <p:nvPr/>
        </p:nvSpPr>
        <p:spPr>
          <a:xfrm>
            <a:off x="452375" y="5848875"/>
            <a:ext cx="115266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300">
              <a:solidFill>
                <a:schemeClr val="dk1"/>
              </a:solidFill>
              <a:latin typeface="Malgun Gothic"/>
              <a:ea typeface="Malgun Gothic"/>
              <a:cs typeface="Malgun Gothic"/>
              <a:sym typeface="Malgun Gothic"/>
            </a:endParaRPr>
          </a:p>
        </p:txBody>
      </p:sp>
      <p:pic>
        <p:nvPicPr>
          <p:cNvPr id="129" name="Google Shape;129;g2dcf027a9cd_1_57"/>
          <p:cNvPicPr preferRelativeResize="0"/>
          <p:nvPr/>
        </p:nvPicPr>
        <p:blipFill>
          <a:blip r:embed="rId3">
            <a:alphaModFix/>
          </a:blip>
          <a:stretch>
            <a:fillRect/>
          </a:stretch>
        </p:blipFill>
        <p:spPr>
          <a:xfrm>
            <a:off x="846700" y="2600400"/>
            <a:ext cx="8803875" cy="384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24e2ed8367_0_15"/>
          <p:cNvSpPr/>
          <p:nvPr/>
        </p:nvSpPr>
        <p:spPr>
          <a:xfrm>
            <a:off x="0" y="720671"/>
            <a:ext cx="12192000" cy="5720400"/>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35" name="Google Shape;135;g324e2ed8367_0_15"/>
          <p:cNvSpPr txBox="1"/>
          <p:nvPr/>
        </p:nvSpPr>
        <p:spPr>
          <a:xfrm>
            <a:off x="0" y="6465518"/>
            <a:ext cx="171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192992 이준연</a:t>
            </a:r>
            <a:endParaRPr b="0" i="0" sz="1400" u="none" cap="none" strike="noStrike">
              <a:solidFill>
                <a:srgbClr val="000000"/>
              </a:solidFill>
              <a:latin typeface="Arial"/>
              <a:ea typeface="Arial"/>
              <a:cs typeface="Arial"/>
              <a:sym typeface="Arial"/>
            </a:endParaRPr>
          </a:p>
        </p:txBody>
      </p:sp>
      <p:grpSp>
        <p:nvGrpSpPr>
          <p:cNvPr id="136" name="Google Shape;136;g324e2ed8367_0_15"/>
          <p:cNvGrpSpPr/>
          <p:nvPr/>
        </p:nvGrpSpPr>
        <p:grpSpPr>
          <a:xfrm>
            <a:off x="120029" y="90622"/>
            <a:ext cx="540099" cy="540099"/>
            <a:chOff x="1610648" y="706054"/>
            <a:chExt cx="648300" cy="648300"/>
          </a:xfrm>
        </p:grpSpPr>
        <p:sp>
          <p:nvSpPr>
            <p:cNvPr id="137" name="Google Shape;137;g324e2ed8367_0_15"/>
            <p:cNvSpPr/>
            <p:nvPr/>
          </p:nvSpPr>
          <p:spPr>
            <a:xfrm>
              <a:off x="1610648" y="706054"/>
              <a:ext cx="648300" cy="648300"/>
            </a:xfrm>
            <a:prstGeom prst="ellipse">
              <a:avLst/>
            </a:prstGeom>
            <a:solidFill>
              <a:srgbClr val="E1EFD8"/>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38" name="Google Shape;138;g324e2ed8367_0_15"/>
            <p:cNvSpPr/>
            <p:nvPr/>
          </p:nvSpPr>
          <p:spPr>
            <a:xfrm>
              <a:off x="1718740" y="814146"/>
              <a:ext cx="432000" cy="432000"/>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Malgun Gothic"/>
                  <a:ea typeface="Malgun Gothic"/>
                  <a:cs typeface="Malgun Gothic"/>
                  <a:sym typeface="Malgun Gothic"/>
                </a:rPr>
                <a:t>2</a:t>
              </a:r>
              <a:endParaRPr b="0" i="0" sz="1800" u="none" cap="none" strike="noStrike">
                <a:solidFill>
                  <a:schemeClr val="lt1"/>
                </a:solidFill>
                <a:latin typeface="Malgun Gothic"/>
                <a:ea typeface="Malgun Gothic"/>
                <a:cs typeface="Malgun Gothic"/>
                <a:sym typeface="Malgun Gothic"/>
              </a:endParaRPr>
            </a:p>
          </p:txBody>
        </p:sp>
      </p:grpSp>
      <p:sp>
        <p:nvSpPr>
          <p:cNvPr id="139" name="Google Shape;139;g324e2ed8367_0_15"/>
          <p:cNvSpPr txBox="1"/>
          <p:nvPr/>
        </p:nvSpPr>
        <p:spPr>
          <a:xfrm>
            <a:off x="724675" y="190098"/>
            <a:ext cx="8925900" cy="4911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b="1" lang="en-US" sz="2000">
                <a:solidFill>
                  <a:schemeClr val="dk1"/>
                </a:solidFill>
                <a:latin typeface="Malgun Gothic"/>
                <a:ea typeface="Malgun Gothic"/>
                <a:cs typeface="Malgun Gothic"/>
                <a:sym typeface="Malgun Gothic"/>
              </a:rPr>
              <a:t>DeepConv-DTI </a:t>
            </a:r>
            <a:endParaRPr b="1" i="0" sz="2000" u="none" cap="none" strike="noStrike">
              <a:solidFill>
                <a:schemeClr val="dk1"/>
              </a:solidFill>
              <a:latin typeface="Malgun Gothic"/>
              <a:ea typeface="Malgun Gothic"/>
              <a:cs typeface="Malgun Gothic"/>
              <a:sym typeface="Malgun Gothic"/>
            </a:endParaRPr>
          </a:p>
        </p:txBody>
      </p:sp>
      <p:sp>
        <p:nvSpPr>
          <p:cNvPr id="140" name="Google Shape;140;g324e2ed8367_0_15"/>
          <p:cNvSpPr txBox="1"/>
          <p:nvPr/>
        </p:nvSpPr>
        <p:spPr>
          <a:xfrm>
            <a:off x="10805082" y="6465518"/>
            <a:ext cx="138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algun Gothic"/>
                <a:ea typeface="Malgun Gothic"/>
                <a:cs typeface="Malgun Gothic"/>
                <a:sym typeface="Malgun Gothic"/>
              </a:rPr>
              <a:t>2025-0</a:t>
            </a:r>
            <a:r>
              <a:rPr lang="en-US" sz="1800">
                <a:solidFill>
                  <a:schemeClr val="lt1"/>
                </a:solidFill>
                <a:latin typeface="Malgun Gothic"/>
                <a:ea typeface="Malgun Gothic"/>
                <a:cs typeface="Malgun Gothic"/>
                <a:sym typeface="Malgun Gothic"/>
              </a:rPr>
              <a:t>3-02</a:t>
            </a:r>
            <a:endParaRPr b="0" i="0" sz="1800" u="none" cap="none" strike="noStrike">
              <a:solidFill>
                <a:schemeClr val="lt1"/>
              </a:solidFill>
              <a:latin typeface="Malgun Gothic"/>
              <a:ea typeface="Malgun Gothic"/>
              <a:cs typeface="Malgun Gothic"/>
              <a:sym typeface="Malgun Gothic"/>
            </a:endParaRPr>
          </a:p>
        </p:txBody>
      </p:sp>
      <p:sp>
        <p:nvSpPr>
          <p:cNvPr id="141" name="Google Shape;141;g324e2ed8367_0_15"/>
          <p:cNvSpPr txBox="1"/>
          <p:nvPr/>
        </p:nvSpPr>
        <p:spPr>
          <a:xfrm>
            <a:off x="329100" y="4472900"/>
            <a:ext cx="11219700" cy="196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chemeClr val="dk1"/>
              </a:solidFill>
              <a:latin typeface="Malgun Gothic"/>
              <a:ea typeface="Malgun Gothic"/>
              <a:cs typeface="Malgun Gothic"/>
              <a:sym typeface="Malgun Gothic"/>
            </a:endParaRPr>
          </a:p>
        </p:txBody>
      </p:sp>
      <p:pic>
        <p:nvPicPr>
          <p:cNvPr id="142" name="Google Shape;142;g324e2ed8367_0_15"/>
          <p:cNvPicPr preferRelativeResize="0"/>
          <p:nvPr/>
        </p:nvPicPr>
        <p:blipFill>
          <a:blip r:embed="rId3">
            <a:alphaModFix/>
          </a:blip>
          <a:stretch>
            <a:fillRect/>
          </a:stretch>
        </p:blipFill>
        <p:spPr>
          <a:xfrm>
            <a:off x="426775" y="751025"/>
            <a:ext cx="9989401" cy="5644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2024-08-08T10:16:28Z</dcterms:created>
  <dc:creator>이소연</dc:creator>
</cp:coreProperties>
</file>