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TxryHkMA2Qy9gm4r7upP6Jud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자동화된 AutoML 워크플로우!!</a:t>
            </a:r>
            <a:br>
              <a:rPr lang="en-US"/>
            </a:br>
            <a:r>
              <a:rPr lang="en-US"/>
              <a:t>1. 전처리(Munging)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조화(Harmonize)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3. 모델 학습(Train)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4. 검증(Test)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 과정에서 다양한 ML 모델(XGBoost, Random Forest 등등) 중 최적의 모델을 자동 선택 가능!!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아주 복잡한 유전체 데이터를 ML을 통해 쉽게 분석할 수 있다는 데에 의의..!!</a:t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50fdee3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이산형: 각각 SNP 표현을 개별 숫자로 표현 -&gt; 연속형: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보통은 PCA 먼저 하고, 그 다음 정규화까지 거치면서 전처리!!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 그대로….유전체 데이터 전처리!!!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저품질의 SNP 제거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연관성 높은 SNP 제거(--r2 cutoff)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 처리 및 품질 기준 적용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P-Value 기반의 필터링</a:t>
            </a:r>
            <a:endParaRPr sz="1000"/>
          </a:p>
        </p:txBody>
      </p:sp>
      <p:sp>
        <p:nvSpPr>
          <p:cNvPr id="164" name="Google Shape;164;g3350fdee32e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50fdee3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앞에서 처리한 SNP 데이터 벡터를 FC layer를 통해 먼저 임베딩을 해 줘요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이렇게 여러 층으로 겹겹이 쌓인 Transformer 인코더가 임베딩 된 벡터를 입력으로 받아서 특징 추출 및 데이터 표현 수행!!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Multi-Head Attention Block을 통해 입력으로 들어온 SNP 간의 유사도 계산!! -&gt; 가중합 형태로 벡터 출력 ㄱㄱ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Feed-Forward Block: 여기 Bottleneck으로 설계된 두 개의 FC계층 + 비선형 활성 함수!! -&gt; 그리고 마지막에 출력 ㄱㄱ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이제 여 마지막에 있는 MLP랑 Sigmoid 분류기를 통해서 파킨슨 표현형이 양성인가, 음성인가를 예측하는 이런 구조입니다!!</a:t>
            </a:r>
            <a:endParaRPr/>
          </a:p>
        </p:txBody>
      </p:sp>
      <p:sp>
        <p:nvSpPr>
          <p:cNvPr id="181" name="Google Shape;181;g3350fdee32e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52ba4cc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</a:t>
            </a:r>
            <a:r>
              <a:rPr lang="en-US"/>
              <a:t>평가 지표&gt;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AUROC: 모델이 얼마나 양/음성 클래스를 잘 구분하는가?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AUPRC: PR-CURVE 아래의 영역으로, 데이터 불균형 등 문제 발생 시 모델 성능을 평가하는 더 신뢰적인 지표!!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Transformer를 통해, 기존 개별 SNP 분석이 아니라, SNP 간 상호작용에 더 초점을 맞춰서 분석이 이루어졌음을 증명!!</a:t>
            </a:r>
            <a:endParaRPr/>
          </a:p>
        </p:txBody>
      </p:sp>
      <p:sp>
        <p:nvSpPr>
          <p:cNvPr id="197" name="Google Shape;197;g3352ba4cce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4e2ed83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네 일단, 파킨슨병은 말 그대로 뇌에서 이 저희가 흔히 알고있는 도파민의 손상으로 인해 이렇게 손이 떨리고, 근육이 강직되고, 움직임이 다소 우둔해지는 이런 류의 신경 퇴행성 질환입니다. 저 역시도 조부모님께서 치매가 날이 갈 수록 심해지시는 모습을 보며 요즘 마음이 좋지 않았는데, 이로 인해 요즘 신경 퇴행성 질환의 처치 및 진단에 관심을 가지게 된 것 같습니다.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이건 보통 신경퇴행성 질환의 하나로, 같은 류의 질병인 치매처럼 나이가 들 수록 걸릴 위험이 증가한다고 합니다!!</a:t>
            </a:r>
            <a:endParaRPr/>
          </a:p>
        </p:txBody>
      </p:sp>
      <p:sp>
        <p:nvSpPr>
          <p:cNvPr id="50" name="Google Shape;50;g324e2ed836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50fdee32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이제 보통 신경 퇴행성 질환 하면 다들 치매(알츠하이머)를 많이들 생각하시겠지만, 저도 파킨슨 병이라는 질병에 대해 최근에 알게 되어 정보가 많이 없었지만 이번에 스터디 발표를 통해서 좀 여러모로 알아보는 시간을 가졌습니다.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비유를 하자면, 파킨슨병은 몸 자체의 운동 기능에 문제가 생겨버리는 것을 의미하고, 치매는 우리 뇌의 인지 기능 및 사고력 등 컴퓨터로 따지면 소프트웨어에 문제가 생기는 것을 의미합니다. </a:t>
            </a:r>
            <a:endParaRPr/>
          </a:p>
        </p:txBody>
      </p:sp>
      <p:sp>
        <p:nvSpPr>
          <p:cNvPr id="65" name="Google Shape;65;g3350fdee32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2f0d0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네 먼저 저희가 어제 신약 개발에 대한 세미나를 들을 때도 그렇고, 모든 질병의 치료는 사실상 걸맞는 최적의 단백질 구조를 찾는 게 관건이잖아요?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이번엔 깊게 단백질 분자 까지 딥하게는 안들어가고 유전학적인 관점에서 이 파킨슨 병을 바라볼 건데요, 네 여기 논문에서 봐도 그렇고 파킨슨병 진단의 핵심 factor는 즉, Genotype 유전자형이라는 걸 알 수 있죠? 이어서 가보죠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3352f0d0f3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0fdee3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네 먼저 이건 고등학교 생명과학 시간에 배운 내용이긴 하지만, 잠시 복습 차원 + 모르는 분들도 계실까봐 개념 설명부터 잠시 드리자면…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유전자형은 이렇게 혈액형 AA형, AB형 이런 식으로 기호로 표현되는 거랑, 저희 남자 XY염색체, 여자 XX염색체 등 이렇게 유전자 기호 차원에서의 표현형이고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표현형은 앞서 발현된 유전자형이 이제, 어떻게 체내 단백질과 상호작용해서 이렇게 외부로 드러나는가 에 대한 내용입니다.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3350fdee32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SNP </a:t>
            </a:r>
            <a:r>
              <a:rPr lang="en-US"/>
              <a:t>간의 복잡한 상호 작용을 파악하기 위해…. 차라리 Attention 기법 기반의 트랜스포머를 도입?</a:t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0fdee3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네 먼저 간단하게 이번 연구 논문의 프레임워크를 살펴보면, 이렇게 먼저 유전자형 데이터를 모두 불러와다가 이렇게 전처리 해주고 필터링 해주고…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다 한 다음, 최종적으로 이렇게 트랜스포머 인코더 기반 모델에 집어 넣어서 출력을 하는 구조입니다.</a:t>
            </a:r>
            <a:endParaRPr/>
          </a:p>
        </p:txBody>
      </p:sp>
      <p:sp>
        <p:nvSpPr>
          <p:cNvPr id="120" name="Google Shape;120;g3350fdee32e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0fdee3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네 해당 연구에서는 파킨슨 병 진단에 필요한 유전자형 데이터의 수집, 전처리가 제일 핵심입니다. 그래서 이 앞에서 봤던 프레임워크를 살펴보면 여기 나온 PPMI, PDBP 등 필요한 유전체 데이터셋을 수집합니다. 그리고 후술할 실습 코드에서도 살펴볼 PLINK라는 것이 있는데 이것은 데이터 전처리 도구라 생각하시면 되구요~</a:t>
            </a:r>
            <a:endParaRPr/>
          </a:p>
        </p:txBody>
      </p:sp>
      <p:sp>
        <p:nvSpPr>
          <p:cNvPr id="134" name="Google Shape;134;g3350fdee32e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>
            <a:off x="0" y="6437870"/>
            <a:ext cx="12192000" cy="4201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>
            <a:off x="0" y="6437870"/>
            <a:ext cx="12192000" cy="4201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s://colab.research.google.com/drive/1X1qjDKaazUPrKGLITXm9cftqtvE7Jfkw#scrollTo=GefVo5CGkW6r&amp;uniqifier=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://www.snuh.org/m/board/B003/view.do?bbs_no=6536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o.wikipedia.org/wiki/%EB%8B%A8%EC%9D%BC%EC%97%BC%EA%B8%B0_%EB%8B%A4%ED%98%95%EC%84%B1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616838" y="3293480"/>
            <a:ext cx="11470511" cy="271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/>
              <a:t>파킨슨 병 진단에서, 트랜스포머의 활용?</a:t>
            </a:r>
            <a:endParaRPr sz="2000"/>
          </a:p>
        </p:txBody>
      </p:sp>
      <p:cxnSp>
        <p:nvCxnSpPr>
          <p:cNvPr id="24" name="Google Shape;24;p1"/>
          <p:cNvCxnSpPr/>
          <p:nvPr/>
        </p:nvCxnSpPr>
        <p:spPr>
          <a:xfrm>
            <a:off x="254640" y="2384387"/>
            <a:ext cx="0" cy="662649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513144" y="2430683"/>
            <a:ext cx="11470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Genomic Transformer for Diagnosing Parkinson’s Disease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0" y="745170"/>
            <a:ext cx="12192000" cy="572034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5"/>
          <p:cNvGrpSpPr/>
          <p:nvPr/>
        </p:nvGrpSpPr>
        <p:grpSpPr>
          <a:xfrm>
            <a:off x="120024" y="90620"/>
            <a:ext cx="540000" cy="540000"/>
            <a:chOff x="1610648" y="706054"/>
            <a:chExt cx="648184" cy="648184"/>
          </a:xfrm>
        </p:grpSpPr>
        <p:sp>
          <p:nvSpPr>
            <p:cNvPr id="154" name="Google Shape;154;p5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p5"/>
          <p:cNvSpPr txBox="1"/>
          <p:nvPr/>
        </p:nvSpPr>
        <p:spPr>
          <a:xfrm>
            <a:off x="724675" y="190098"/>
            <a:ext cx="8925952" cy="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0" y="1476150"/>
            <a:ext cx="7064622" cy="4825875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182000" y="899800"/>
            <a:ext cx="1001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GenoML: 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유전체 데이터 기반 예측 모델 구축 위한 오픈소스 ML 프레임워크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741350" y="5642025"/>
            <a:ext cx="24726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실습 바로가기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0fdee32e_0_93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3350fdee32e_0_93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g3350fdee32e_0_93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69" name="Google Shape;169;g3350fdee32e_0_93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g3350fdee32e_0_93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" name="Google Shape;171;g3350fdee32e_0_93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3350fdee32e_0_93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3350fdee32e_0_93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3350fdee32e_0_93"/>
          <p:cNvSpPr txBox="1"/>
          <p:nvPr/>
        </p:nvSpPr>
        <p:spPr>
          <a:xfrm>
            <a:off x="202650" y="899800"/>
            <a:ext cx="464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SNP 필터링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g3350fdee32e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75" y="1640950"/>
            <a:ext cx="6300549" cy="2156225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  <p:sp>
        <p:nvSpPr>
          <p:cNvPr id="176" name="Google Shape;176;g3350fdee32e_0_93"/>
          <p:cNvSpPr txBox="1"/>
          <p:nvPr/>
        </p:nvSpPr>
        <p:spPr>
          <a:xfrm>
            <a:off x="222925" y="3919425"/>
            <a:ext cx="9869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이산형 데이터 to 연속형 데이터!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PCA 통해 차원 축소!!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선형 회귀 통해 잔차 계산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해당 잔차를 정규화하여, 최종 SNP 표현 생성!!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마지막으로, SNP Filtering 통한 정제 데이터셋 형성!!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3350fdee32e_0_93"/>
          <p:cNvSpPr txBox="1"/>
          <p:nvPr/>
        </p:nvSpPr>
        <p:spPr>
          <a:xfrm>
            <a:off x="6997400" y="2676300"/>
            <a:ext cx="38076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3350fdee32e_0_93"/>
          <p:cNvSpPr txBox="1"/>
          <p:nvPr/>
        </p:nvSpPr>
        <p:spPr>
          <a:xfrm>
            <a:off x="6824575" y="1776050"/>
            <a:ext cx="51063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50fdee32e_0_111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3350fdee32e_0_111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3350fdee32e_0_111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86" name="Google Shape;186;g3350fdee32e_0_111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87;g3350fdee32e_0_111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188;g3350fdee32e_0_111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3350fdee32e_0_111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3350fdee32e_0_111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3350fdee32e_0_111"/>
          <p:cNvSpPr txBox="1"/>
          <p:nvPr/>
        </p:nvSpPr>
        <p:spPr>
          <a:xfrm>
            <a:off x="202650" y="899800"/>
            <a:ext cx="464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3350fdee32e_0_111"/>
          <p:cNvSpPr txBox="1"/>
          <p:nvPr/>
        </p:nvSpPr>
        <p:spPr>
          <a:xfrm>
            <a:off x="222925" y="3919425"/>
            <a:ext cx="9869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3350fdee32e_0_111"/>
          <p:cNvSpPr txBox="1"/>
          <p:nvPr/>
        </p:nvSpPr>
        <p:spPr>
          <a:xfrm>
            <a:off x="6997400" y="2676300"/>
            <a:ext cx="38076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g3350fdee32e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42" y="1698300"/>
            <a:ext cx="11385533" cy="3461400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52ba4cced_0_2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3352ba4cced_0_2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3352ba4cced_0_2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202" name="Google Shape;202;g3352ba4cced_0_2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3" name="Google Shape;203;g3352ba4cced_0_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4" name="Google Shape;204;g3352ba4cced_0_2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3352ba4cced_0_2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-1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3352ba4cced_0_2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3352ba4cced_0_2"/>
          <p:cNvSpPr txBox="1"/>
          <p:nvPr/>
        </p:nvSpPr>
        <p:spPr>
          <a:xfrm>
            <a:off x="202650" y="899800"/>
            <a:ext cx="464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3352ba4cced_0_2"/>
          <p:cNvSpPr txBox="1"/>
          <p:nvPr/>
        </p:nvSpPr>
        <p:spPr>
          <a:xfrm>
            <a:off x="222925" y="3919425"/>
            <a:ext cx="9869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3352ba4cced_0_2"/>
          <p:cNvSpPr txBox="1"/>
          <p:nvPr/>
        </p:nvSpPr>
        <p:spPr>
          <a:xfrm>
            <a:off x="6997400" y="2676300"/>
            <a:ext cx="3807600" cy="3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0" name="Google Shape;210;g3352ba4cce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78" y="807825"/>
            <a:ext cx="9676450" cy="42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352ba4cced_0_2"/>
          <p:cNvSpPr txBox="1"/>
          <p:nvPr/>
        </p:nvSpPr>
        <p:spPr>
          <a:xfrm>
            <a:off x="556450" y="5123450"/>
            <a:ext cx="113799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Transformer로 SNP 시계열 정보 학습 시, 성능이 제일 Good!!</a:t>
            </a:r>
            <a:b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(그만큼 복잡한 시퀀스 간 관계 탐지에 유리하다는 점)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ctrTitle"/>
          </p:nvPr>
        </p:nvSpPr>
        <p:spPr>
          <a:xfrm>
            <a:off x="360744" y="2019688"/>
            <a:ext cx="11470511" cy="1409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/>
              <a:t>감사합니다.</a:t>
            </a:r>
            <a:endParaRPr b="1" sz="3000"/>
          </a:p>
        </p:txBody>
      </p:sp>
      <p:cxnSp>
        <p:nvCxnSpPr>
          <p:cNvPr id="217" name="Google Shape;217;p9"/>
          <p:cNvCxnSpPr/>
          <p:nvPr/>
        </p:nvCxnSpPr>
        <p:spPr>
          <a:xfrm>
            <a:off x="254640" y="2819400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9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324232" y="324210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/>
              <a:t>목차</a:t>
            </a:r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218128" y="301064"/>
            <a:ext cx="0" cy="662649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218128" y="1570628"/>
            <a:ext cx="540000" cy="540000"/>
            <a:chOff x="1610648" y="706054"/>
            <a:chExt cx="648184" cy="648184"/>
          </a:xfrm>
        </p:grpSpPr>
        <p:sp>
          <p:nvSpPr>
            <p:cNvPr id="37" name="Google Shape;37;p2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39;p2"/>
          <p:cNvSpPr txBox="1"/>
          <p:nvPr/>
        </p:nvSpPr>
        <p:spPr>
          <a:xfrm>
            <a:off x="848179" y="1451904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218128" y="3055362"/>
            <a:ext cx="540000" cy="540000"/>
            <a:chOff x="1610648" y="706054"/>
            <a:chExt cx="648184" cy="648184"/>
          </a:xfrm>
        </p:grpSpPr>
        <p:sp>
          <p:nvSpPr>
            <p:cNvPr id="41" name="Google Shape;41;p2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43;p2"/>
          <p:cNvSpPr txBox="1"/>
          <p:nvPr/>
        </p:nvSpPr>
        <p:spPr>
          <a:xfrm>
            <a:off x="848179" y="2936638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" name="Google Shape;44;p2"/>
          <p:cNvGrpSpPr/>
          <p:nvPr/>
        </p:nvGrpSpPr>
        <p:grpSpPr>
          <a:xfrm>
            <a:off x="218128" y="4541727"/>
            <a:ext cx="540000" cy="540000"/>
            <a:chOff x="1610648" y="706054"/>
            <a:chExt cx="648184" cy="648184"/>
          </a:xfrm>
        </p:grpSpPr>
        <p:sp>
          <p:nvSpPr>
            <p:cNvPr id="45" name="Google Shape;45;p2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" name="Google Shape;47;p2"/>
          <p:cNvSpPr txBox="1"/>
          <p:nvPr/>
        </p:nvSpPr>
        <p:spPr>
          <a:xfrm>
            <a:off x="848179" y="4423003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4e2ed8367_0_1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g324e2ed8367_0_1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g324e2ed8367_0_1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55" name="Google Shape;55;g324e2ed8367_0_1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g324e2ed8367_0_1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57;g324e2ed8367_0_1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g324e2ed8367_0_1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Parkinson’s Disease(파킨슨 병)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뇌의 흑질 부분의 도파민 신경세포가 손상되어 나타나는 신경 퇴행성 질환</a:t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9" name="Google Shape;59;g324e2ed8367_0_1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g324e2ed83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00" y="2048600"/>
            <a:ext cx="7305125" cy="40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324e2ed8367_0_1"/>
          <p:cNvSpPr txBox="1"/>
          <p:nvPr/>
        </p:nvSpPr>
        <p:spPr>
          <a:xfrm>
            <a:off x="8174325" y="4978925"/>
            <a:ext cx="39147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많은 정보는 여기..!!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http://www.snuh.org/m/board/B003/view.do?bbs_no=6536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" name="Google Shape;62;g324e2ed8367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3350" y="1988500"/>
            <a:ext cx="3412281" cy="29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0fdee32e_0_2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g3350fdee32e_0_2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g3350fdee32e_0_2"/>
          <p:cNvGrpSpPr/>
          <p:nvPr/>
        </p:nvGrpSpPr>
        <p:grpSpPr>
          <a:xfrm>
            <a:off x="120028" y="90622"/>
            <a:ext cx="540099" cy="540099"/>
            <a:chOff x="1610648" y="706054"/>
            <a:chExt cx="648300" cy="648300"/>
          </a:xfrm>
        </p:grpSpPr>
        <p:sp>
          <p:nvSpPr>
            <p:cNvPr id="70" name="Google Shape;70;g3350fdee32e_0_2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1;g3350fdee32e_0_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" name="Google Shape;72;g3350fdee32e_0_2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g3350fdee32e_0_2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파킨슨병 vs 치매(알츠하이머)</a:t>
            </a:r>
            <a:endParaRPr b="1"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4" name="Google Shape;74;g3350fdee32e_0_2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5" name="Google Shape;75;g3350fdee32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13" y="1449575"/>
            <a:ext cx="871537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52f0d0f32_0_0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g3352f0d0f32_0_0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g3352f0d0f32_0_0"/>
          <p:cNvGrpSpPr/>
          <p:nvPr/>
        </p:nvGrpSpPr>
        <p:grpSpPr>
          <a:xfrm>
            <a:off x="120028" y="90622"/>
            <a:ext cx="540099" cy="540099"/>
            <a:chOff x="1610648" y="706054"/>
            <a:chExt cx="648300" cy="648300"/>
          </a:xfrm>
        </p:grpSpPr>
        <p:sp>
          <p:nvSpPr>
            <p:cNvPr id="83" name="Google Shape;83;g3352f0d0f32_0_0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84;g3352f0d0f32_0_0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5" name="Google Shape;85;g3352f0d0f32_0_0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3352f0d0f32_0_0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7" name="Google Shape;87;g3352f0d0f32_0_0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g3352f0d0f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2" y="960300"/>
            <a:ext cx="7295925" cy="31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352f0d0f32_0_0"/>
          <p:cNvSpPr txBox="1"/>
          <p:nvPr/>
        </p:nvSpPr>
        <p:spPr>
          <a:xfrm>
            <a:off x="323800" y="4327300"/>
            <a:ext cx="115242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파킨슨병 진단의 가장 핵심은 결국…. </a:t>
            </a:r>
            <a:r>
              <a:rPr b="1" i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Genotype(유전자형)</a:t>
            </a:r>
            <a:endParaRPr b="1" i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0fdee32e_0_18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3350fdee32e_0_18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g3350fdee32e_0_18"/>
          <p:cNvGrpSpPr/>
          <p:nvPr/>
        </p:nvGrpSpPr>
        <p:grpSpPr>
          <a:xfrm>
            <a:off x="120028" y="90622"/>
            <a:ext cx="540099" cy="540099"/>
            <a:chOff x="1610648" y="706054"/>
            <a:chExt cx="648300" cy="648300"/>
          </a:xfrm>
        </p:grpSpPr>
        <p:sp>
          <p:nvSpPr>
            <p:cNvPr id="97" name="Google Shape;97;g3350fdee32e_0_18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98;g3350fdee32e_0_18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9" name="Google Shape;99;g3350fdee32e_0_18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 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3350fdee32e_0_18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유전자형 &amp; 표현형</a:t>
            </a:r>
            <a:endParaRPr b="1"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" name="Google Shape;101;g3350fdee32e_0_18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3350fdee32e_0_18"/>
          <p:cNvSpPr txBox="1"/>
          <p:nvPr/>
        </p:nvSpPr>
        <p:spPr>
          <a:xfrm>
            <a:off x="8174325" y="4978925"/>
            <a:ext cx="39147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g3350fdee32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252" y="1576827"/>
            <a:ext cx="4260025" cy="399307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350fdee32e_0_18"/>
          <p:cNvSpPr txBox="1"/>
          <p:nvPr/>
        </p:nvSpPr>
        <p:spPr>
          <a:xfrm>
            <a:off x="274750" y="1383550"/>
            <a:ext cx="6991500" cy="4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b="1"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유전자형(Genotype)</a:t>
            </a:r>
            <a:endParaRPr b="1"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 그대로, 생물의 유전적 특성!!(DNA 서열 이런거)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혈액형 유전자(AA, AO 등등),</a:t>
            </a:r>
            <a:b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성별 염색체(XX, XY)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b="1"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표현형(Phenotype)</a:t>
            </a:r>
            <a:endParaRPr b="1"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위에서 얻은 유전적 정보를 통해…어떻게 외부로 드러낼 것인가??(행동, 모습, 특성) 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유전 뿐 아니라, 환경 요인도 영향 미침!!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Char char="-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눈 색깔, 키, 파킨슨병 증상..등등</a:t>
            </a:r>
            <a:b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720671"/>
            <a:ext cx="12192000" cy="572034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120024" y="90620"/>
            <a:ext cx="540000" cy="540000"/>
            <a:chOff x="1610648" y="706054"/>
            <a:chExt cx="648184" cy="648184"/>
          </a:xfrm>
        </p:grpSpPr>
        <p:sp>
          <p:nvSpPr>
            <p:cNvPr id="112" name="Google Shape;112;p3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4" name="Google Shape;114;p3"/>
          <p:cNvSpPr txBox="1"/>
          <p:nvPr/>
        </p:nvSpPr>
        <p:spPr>
          <a:xfrm>
            <a:off x="724675" y="190098"/>
            <a:ext cx="8925952" cy="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SNP(</a:t>
            </a:r>
            <a:r>
              <a:rPr b="1" lang="en-US" sz="2300" u="sng">
                <a:solidFill>
                  <a:schemeClr val="hlink"/>
                </a:solidFill>
                <a:hlinkClick r:id="rId3"/>
              </a:rPr>
              <a:t>단일 염기 다형성</a:t>
            </a:r>
            <a:r>
              <a:rPr b="1" lang="en-US" sz="2300"/>
              <a:t>)</a:t>
            </a:r>
            <a:endParaRPr b="1" sz="23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DNA 서열에서 하나의 염기가 다른 염기로 변경…!!</a:t>
            </a:r>
            <a:endParaRPr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ex) AAG</a:t>
            </a:r>
            <a:r>
              <a:rPr b="1" lang="en-US" sz="1900"/>
              <a:t>C</a:t>
            </a:r>
            <a:r>
              <a:rPr lang="en-US" sz="1900"/>
              <a:t>CTA -&gt; AAG</a:t>
            </a:r>
            <a:r>
              <a:rPr b="1" lang="en-US" sz="1900"/>
              <a:t>T</a:t>
            </a:r>
            <a:r>
              <a:rPr lang="en-US" sz="1900"/>
              <a:t>CTA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유전체 변이의 가장 흔한 형태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덕분이랄 지 모르겠지만….개인의 유전적 </a:t>
            </a:r>
            <a:br>
              <a:rPr lang="en-US" sz="1900"/>
            </a:br>
            <a:r>
              <a:rPr lang="en-US" sz="1900"/>
              <a:t>다양성 형성!!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파킨슨 같은 다유전자(polygenomic) 질환</a:t>
            </a:r>
            <a:br>
              <a:rPr lang="en-US" sz="1900"/>
            </a:br>
            <a:r>
              <a:rPr lang="en-US" sz="1900"/>
              <a:t>-&gt; </a:t>
            </a:r>
            <a:r>
              <a:rPr i="1" lang="en-US" sz="1900">
                <a:solidFill>
                  <a:schemeClr val="accent2"/>
                </a:solidFill>
              </a:rPr>
              <a:t>SNP 간 복잡한 상호작용 예측이 과제</a:t>
            </a:r>
            <a:endParaRPr i="1" sz="1900">
              <a:solidFill>
                <a:schemeClr val="accent2"/>
              </a:solidFill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800" y="2058550"/>
            <a:ext cx="6631200" cy="352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0fdee32e_0_62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3350fdee32e_0_62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g3350fdee32e_0_62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25" name="Google Shape;125;g3350fdee32e_0_62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3350fdee32e_0_6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" name="Google Shape;127;g3350fdee32e_0_62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3350fdee32e_0_62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SNP 간 복잡한 상호작용…. 차라리 Attention 기반 Transformer로 해결..??</a:t>
            </a:r>
            <a:endParaRPr b="1" sz="23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9" name="Google Shape;129;g3350fdee32e_0_62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3350fdee32e_0_62"/>
          <p:cNvSpPr txBox="1"/>
          <p:nvPr/>
        </p:nvSpPr>
        <p:spPr>
          <a:xfrm>
            <a:off x="4028000" y="1981650"/>
            <a:ext cx="62973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g3350fdee32e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25" y="1608480"/>
            <a:ext cx="9997424" cy="45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0fdee32e_0_77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3350fdee32e_0_77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3350fdee32e_0_77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39" name="Google Shape;139;g3350fdee32e_0_77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g3350fdee32e_0_77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1" name="Google Shape;141;g3350fdee32e_0_77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Methods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3350fdee32e_0_77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Datasets</a:t>
            </a:r>
            <a:endParaRPr b="1"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PPMI(Progression Markers Initiative)</a:t>
            </a:r>
            <a:endParaRPr sz="23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Whole-Genome Sequencing </a:t>
            </a:r>
            <a:r>
              <a:rPr lang="en-US" sz="2000"/>
              <a:t>데이터 수집!!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349명 파킨슨 환자 + 161명 대조군 데이터 사용</a:t>
            </a:r>
            <a:br>
              <a:rPr lang="en-US" sz="2000"/>
            </a:br>
            <a:endParaRPr sz="20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PDBP(Parkinson’s Disease Biomarkers Program)</a:t>
            </a:r>
            <a:endParaRPr sz="23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SNP 유전자형 데이터 수집</a:t>
            </a:r>
            <a:endParaRPr sz="2000"/>
          </a:p>
          <a:p>
            <a:pPr indent="-3556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574명 파킨슨 환자 + 496명 대조군 데이터 사용</a:t>
            </a:r>
            <a:endParaRPr sz="2000"/>
          </a:p>
        </p:txBody>
      </p:sp>
      <p:sp>
        <p:nvSpPr>
          <p:cNvPr id="143" name="Google Shape;143;g3350fdee32e_0_77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3350fdee32e_0_77"/>
          <p:cNvSpPr txBox="1"/>
          <p:nvPr/>
        </p:nvSpPr>
        <p:spPr>
          <a:xfrm>
            <a:off x="4028000" y="1981650"/>
            <a:ext cx="62973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g3350fdee32e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575" y="1858875"/>
            <a:ext cx="5478375" cy="18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350fdee32e_0_77"/>
          <p:cNvSpPr txBox="1"/>
          <p:nvPr/>
        </p:nvSpPr>
        <p:spPr>
          <a:xfrm>
            <a:off x="7117400" y="3959975"/>
            <a:ext cx="5074500" cy="24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PLINK</a:t>
            </a:r>
            <a:r>
              <a:rPr lang="en-US" sz="2400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: 유전자 데이터 전처리도구</a:t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GWAS Catalog</a:t>
            </a:r>
            <a:br>
              <a:rPr lang="en-US" sz="2400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400">
                <a:solidFill>
                  <a:schemeClr val="dk1"/>
                </a:solidFill>
                <a:highlight>
                  <a:schemeClr val="lt2"/>
                </a:highlight>
                <a:latin typeface="Malgun Gothic"/>
                <a:ea typeface="Malgun Gothic"/>
                <a:cs typeface="Malgun Gothic"/>
                <a:sym typeface="Malgun Gothic"/>
              </a:rPr>
              <a:t>: SNP랑 질병 간 연관성 정보 DB</a:t>
            </a:r>
            <a:endParaRPr sz="2400">
              <a:solidFill>
                <a:schemeClr val="dk1"/>
              </a:solidFill>
              <a:highlight>
                <a:schemeClr val="lt2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2024-08-08T10:16:28Z</dcterms:created>
  <dc:creator>이소연</dc:creator>
</cp:coreProperties>
</file>