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gaBU5SYMNhlQFjhre1ku12i9pMa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7" name="Junyeon Le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1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1-12T06:56:54.963">
    <p:pos x="75" y="2356"/>
    <p:text>입력 -&gt;출력까지 파이프라인 네트워크 없이 한 방에 처리한다!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bhrGJ8c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5-01-12T08:33:02.437">
    <p:pos x="107" y="539"/>
    <p:text>height * width * depth * 2(채널 수)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bjhm59M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5-01-12T06:53:22.293">
    <p:pos x="4463" y="508"/>
    <p:text>이미지를 정합하기 위한, 일종의 특징 공간!!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bhrGJ8Y"/>
      </p:ext>
    </p:extLst>
  </p:cm>
  <p:cm authorId="0" idx="4" dt="2025-01-12T08:36:41.863">
    <p:pos x="4758" y="2160"/>
    <p:text>이동 이미지 픽셀을, 변형 필드에 대해서 선형 보간!!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bjhm59Q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5-01-12T07:11:24.161">
    <p:pos x="68" y="509"/>
    <p:text>사실 의료 데이터 분석에서 레이블링단계가 상당히 까다로워서, 이에 걸리는 시간을 줄이는 게 관건임!!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bhrGJ8g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5-01-12T08:52:19.665">
    <p:pos x="75" y="2192"/>
    <p:text>Dice 계수는 즉, 두 특징 공간이 서로 얼마나 겹치는가? 에 대한 척도!!
=&gt; 1에 가까울 수록 good!!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bjhm59U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7" dt="2025-01-12T10:41:03.707">
    <p:pos x="895" y="397"/>
    <p:text>보조 데이터(Observed)가 증가할 수록 성능 up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bjhm59g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4e2ed836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24e2ed8367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24e4d99e2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24e4d99e2e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24e4d99e2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24e4d99e2e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24e4d99e2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324e4d99e2e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24e4d99e2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324e4d99e2e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24e4d99e2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324e4d99e2e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24e2ed836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324e2ed8367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24e2ed836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324e2ed836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4e2ed836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324e2ed8367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4e2ed836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324e2ed8367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4e2ed836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24e2ed8367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/>
          <p:nvPr/>
        </p:nvSpPr>
        <p:spPr>
          <a:xfrm>
            <a:off x="0" y="6437870"/>
            <a:ext cx="12192000" cy="4201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2"/>
          <p:cNvSpPr/>
          <p:nvPr/>
        </p:nvSpPr>
        <p:spPr>
          <a:xfrm>
            <a:off x="0" y="6437870"/>
            <a:ext cx="12192000" cy="4201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5.xml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6.xml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2.xml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3.xml"/><Relationship Id="rId4" Type="http://schemas.openxmlformats.org/officeDocument/2006/relationships/image" Target="../media/image16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 txBox="1"/>
          <p:nvPr>
            <p:ph type="ctrTitle"/>
          </p:nvPr>
        </p:nvSpPr>
        <p:spPr>
          <a:xfrm>
            <a:off x="616838" y="3293480"/>
            <a:ext cx="11470511" cy="2710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 sz="2000"/>
              <a:t>의료 분야에서 널리 쓰이는 이미지 정합에 대한 고찰</a:t>
            </a:r>
            <a:endParaRPr sz="2000"/>
          </a:p>
        </p:txBody>
      </p:sp>
      <p:cxnSp>
        <p:nvCxnSpPr>
          <p:cNvPr id="24" name="Google Shape;24;p1"/>
          <p:cNvCxnSpPr/>
          <p:nvPr/>
        </p:nvCxnSpPr>
        <p:spPr>
          <a:xfrm>
            <a:off x="254640" y="2384387"/>
            <a:ext cx="0" cy="662649"/>
          </a:xfrm>
          <a:prstGeom prst="straightConnector1">
            <a:avLst/>
          </a:prstGeom>
          <a:noFill/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" name="Google Shape;25;p1"/>
          <p:cNvSpPr txBox="1"/>
          <p:nvPr/>
        </p:nvSpPr>
        <p:spPr>
          <a:xfrm>
            <a:off x="0" y="6465518"/>
            <a:ext cx="17187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192992 이준연</a:t>
            </a:r>
            <a:endParaRPr/>
          </a:p>
        </p:txBody>
      </p:sp>
      <p:sp>
        <p:nvSpPr>
          <p:cNvPr id="26" name="Google Shape;26;p1"/>
          <p:cNvSpPr txBox="1"/>
          <p:nvPr/>
        </p:nvSpPr>
        <p:spPr>
          <a:xfrm>
            <a:off x="10805082" y="6465518"/>
            <a:ext cx="13869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2025-01-12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1"/>
          <p:cNvSpPr txBox="1"/>
          <p:nvPr/>
        </p:nvSpPr>
        <p:spPr>
          <a:xfrm>
            <a:off x="513144" y="2559933"/>
            <a:ext cx="11470511" cy="570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b="1" lang="en-US" sz="3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VoxelMorph: A Learning Framework for Deformable Medical Image Registration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4e2ed8367_1_0"/>
          <p:cNvSpPr/>
          <p:nvPr/>
        </p:nvSpPr>
        <p:spPr>
          <a:xfrm>
            <a:off x="0" y="745170"/>
            <a:ext cx="12192000" cy="57204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g324e2ed8367_1_0"/>
          <p:cNvSpPr txBox="1"/>
          <p:nvPr/>
        </p:nvSpPr>
        <p:spPr>
          <a:xfrm>
            <a:off x="0" y="6465518"/>
            <a:ext cx="171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192992 이준연</a:t>
            </a:r>
            <a:endParaRPr/>
          </a:p>
        </p:txBody>
      </p:sp>
      <p:grpSp>
        <p:nvGrpSpPr>
          <p:cNvPr id="149" name="Google Shape;149;g324e2ed8367_1_0"/>
          <p:cNvGrpSpPr/>
          <p:nvPr/>
        </p:nvGrpSpPr>
        <p:grpSpPr>
          <a:xfrm>
            <a:off x="120029" y="90622"/>
            <a:ext cx="540099" cy="540099"/>
            <a:chOff x="1610648" y="706054"/>
            <a:chExt cx="648300" cy="648300"/>
          </a:xfrm>
        </p:grpSpPr>
        <p:sp>
          <p:nvSpPr>
            <p:cNvPr id="150" name="Google Shape;150;g324e2ed8367_1_0"/>
            <p:cNvSpPr/>
            <p:nvPr/>
          </p:nvSpPr>
          <p:spPr>
            <a:xfrm>
              <a:off x="1610648" y="706054"/>
              <a:ext cx="648300" cy="648300"/>
            </a:xfrm>
            <a:prstGeom prst="ellipse">
              <a:avLst/>
            </a:prstGeom>
            <a:solidFill>
              <a:srgbClr val="E1EFD8"/>
            </a:solidFill>
            <a:ln cap="flat" cmpd="sng" w="12700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1" name="Google Shape;151;g324e2ed8367_1_0"/>
            <p:cNvSpPr/>
            <p:nvPr/>
          </p:nvSpPr>
          <p:spPr>
            <a:xfrm>
              <a:off x="1718740" y="814146"/>
              <a:ext cx="432000" cy="432000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2" name="Google Shape;152;g324e2ed8367_1_0"/>
          <p:cNvSpPr txBox="1"/>
          <p:nvPr/>
        </p:nvSpPr>
        <p:spPr>
          <a:xfrm>
            <a:off x="724675" y="190098"/>
            <a:ext cx="8925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VoxelMorph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g324e2ed8367_1_0"/>
          <p:cNvSpPr txBox="1"/>
          <p:nvPr/>
        </p:nvSpPr>
        <p:spPr>
          <a:xfrm>
            <a:off x="10805082" y="6465518"/>
            <a:ext cx="138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2025-01-12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g324e2ed8367_1_0"/>
          <p:cNvSpPr txBox="1"/>
          <p:nvPr/>
        </p:nvSpPr>
        <p:spPr>
          <a:xfrm>
            <a:off x="7085825" y="807825"/>
            <a:ext cx="5106300" cy="54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g324e2ed8367_1_0"/>
          <p:cNvSpPr txBox="1"/>
          <p:nvPr/>
        </p:nvSpPr>
        <p:spPr>
          <a:xfrm>
            <a:off x="6575" y="834250"/>
            <a:ext cx="12192000" cy="54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비지도 손실 함수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g324e2ed8367_1_0"/>
          <p:cNvSpPr txBox="1"/>
          <p:nvPr/>
        </p:nvSpPr>
        <p:spPr>
          <a:xfrm>
            <a:off x="120025" y="3648275"/>
            <a:ext cx="112986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정규화 손실(Regularization Loss): 물리적으로 자연스러운 연속성!!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유사성 손실(Similarity Loss): 이미지 필드 간 구조적 정렬 평가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단순 픽셀 유사성 외에도 의미론적 일치 반영하여 정합 품질을 높인다!!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64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+"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분할된 해부학적 구조의 정렬 품질을 보장함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7" name="Google Shape;157;g324e2ed8367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75" y="1796600"/>
            <a:ext cx="8655525" cy="12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4e4d99e2e_0_3"/>
          <p:cNvSpPr/>
          <p:nvPr/>
        </p:nvSpPr>
        <p:spPr>
          <a:xfrm>
            <a:off x="0" y="745170"/>
            <a:ext cx="12192000" cy="57204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324e4d99e2e_0_3"/>
          <p:cNvSpPr txBox="1"/>
          <p:nvPr/>
        </p:nvSpPr>
        <p:spPr>
          <a:xfrm>
            <a:off x="0" y="6465518"/>
            <a:ext cx="171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192992 이준연</a:t>
            </a:r>
            <a:endParaRPr/>
          </a:p>
        </p:txBody>
      </p:sp>
      <p:grpSp>
        <p:nvGrpSpPr>
          <p:cNvPr id="164" name="Google Shape;164;g324e4d99e2e_0_3"/>
          <p:cNvGrpSpPr/>
          <p:nvPr/>
        </p:nvGrpSpPr>
        <p:grpSpPr>
          <a:xfrm>
            <a:off x="120029" y="90622"/>
            <a:ext cx="540099" cy="540099"/>
            <a:chOff x="1610648" y="706054"/>
            <a:chExt cx="648300" cy="648300"/>
          </a:xfrm>
        </p:grpSpPr>
        <p:sp>
          <p:nvSpPr>
            <p:cNvPr id="165" name="Google Shape;165;g324e4d99e2e_0_3"/>
            <p:cNvSpPr/>
            <p:nvPr/>
          </p:nvSpPr>
          <p:spPr>
            <a:xfrm>
              <a:off x="1610648" y="706054"/>
              <a:ext cx="648300" cy="648300"/>
            </a:xfrm>
            <a:prstGeom prst="ellipse">
              <a:avLst/>
            </a:prstGeom>
            <a:solidFill>
              <a:srgbClr val="E1EFD8"/>
            </a:solidFill>
            <a:ln cap="flat" cmpd="sng" w="12700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6" name="Google Shape;166;g324e4d99e2e_0_3"/>
            <p:cNvSpPr/>
            <p:nvPr/>
          </p:nvSpPr>
          <p:spPr>
            <a:xfrm>
              <a:off x="1718740" y="814146"/>
              <a:ext cx="432000" cy="432000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7" name="Google Shape;167;g324e4d99e2e_0_3"/>
          <p:cNvSpPr txBox="1"/>
          <p:nvPr/>
        </p:nvSpPr>
        <p:spPr>
          <a:xfrm>
            <a:off x="724675" y="190098"/>
            <a:ext cx="8925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VoxelMorph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324e4d99e2e_0_3"/>
          <p:cNvSpPr txBox="1"/>
          <p:nvPr/>
        </p:nvSpPr>
        <p:spPr>
          <a:xfrm>
            <a:off x="10805082" y="6465518"/>
            <a:ext cx="138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2025-01-12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g324e4d99e2e_0_3"/>
          <p:cNvSpPr txBox="1"/>
          <p:nvPr/>
        </p:nvSpPr>
        <p:spPr>
          <a:xfrm>
            <a:off x="7085825" y="807825"/>
            <a:ext cx="5106300" cy="54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g324e4d99e2e_0_3"/>
          <p:cNvSpPr txBox="1"/>
          <p:nvPr/>
        </p:nvSpPr>
        <p:spPr>
          <a:xfrm>
            <a:off x="6575" y="834250"/>
            <a:ext cx="12192000" cy="54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그리고, </a:t>
            </a: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유사성 손실 </a:t>
            </a: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</a:t>
            </a: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2가지로 나뉨!!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g324e4d99e2e_0_3"/>
          <p:cNvSpPr txBox="1"/>
          <p:nvPr/>
        </p:nvSpPr>
        <p:spPr>
          <a:xfrm>
            <a:off x="120025" y="1563050"/>
            <a:ext cx="112986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MSE of </a:t>
            </a:r>
            <a:r>
              <a:rPr i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고정 이미지 vs 변형된 이동 이미지 픽셀</a:t>
            </a:r>
            <a:endParaRPr i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CC(Cross-</a:t>
            </a: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Correlation</a:t>
            </a: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-"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간 국소 영역 내 상관관계 측정!!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2" name="Google Shape;172;g324e4d99e2e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675" y="2253825"/>
            <a:ext cx="5911926" cy="103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324e4d99e2e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143" y="4394375"/>
            <a:ext cx="5941003" cy="17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4e4d99e2e_0_20"/>
          <p:cNvSpPr/>
          <p:nvPr/>
        </p:nvSpPr>
        <p:spPr>
          <a:xfrm>
            <a:off x="0" y="745170"/>
            <a:ext cx="12192000" cy="57204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g324e4d99e2e_0_20"/>
          <p:cNvSpPr txBox="1"/>
          <p:nvPr/>
        </p:nvSpPr>
        <p:spPr>
          <a:xfrm>
            <a:off x="0" y="6465518"/>
            <a:ext cx="171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192992 이준연</a:t>
            </a:r>
            <a:endParaRPr/>
          </a:p>
        </p:txBody>
      </p:sp>
      <p:grpSp>
        <p:nvGrpSpPr>
          <p:cNvPr id="180" name="Google Shape;180;g324e4d99e2e_0_20"/>
          <p:cNvGrpSpPr/>
          <p:nvPr/>
        </p:nvGrpSpPr>
        <p:grpSpPr>
          <a:xfrm>
            <a:off x="120029" y="90622"/>
            <a:ext cx="540099" cy="540099"/>
            <a:chOff x="1610648" y="706054"/>
            <a:chExt cx="648300" cy="648300"/>
          </a:xfrm>
        </p:grpSpPr>
        <p:sp>
          <p:nvSpPr>
            <p:cNvPr id="181" name="Google Shape;181;g324e4d99e2e_0_20"/>
            <p:cNvSpPr/>
            <p:nvPr/>
          </p:nvSpPr>
          <p:spPr>
            <a:xfrm>
              <a:off x="1610648" y="706054"/>
              <a:ext cx="648300" cy="648300"/>
            </a:xfrm>
            <a:prstGeom prst="ellipse">
              <a:avLst/>
            </a:prstGeom>
            <a:solidFill>
              <a:srgbClr val="E1EFD8"/>
            </a:solidFill>
            <a:ln cap="flat" cmpd="sng" w="12700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2" name="Google Shape;182;g324e4d99e2e_0_20"/>
            <p:cNvSpPr/>
            <p:nvPr/>
          </p:nvSpPr>
          <p:spPr>
            <a:xfrm>
              <a:off x="1718740" y="814146"/>
              <a:ext cx="432000" cy="432000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3" name="Google Shape;183;g324e4d99e2e_0_20"/>
          <p:cNvSpPr txBox="1"/>
          <p:nvPr/>
        </p:nvSpPr>
        <p:spPr>
          <a:xfrm>
            <a:off x="724675" y="190098"/>
            <a:ext cx="8925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VoxelMorph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g324e4d99e2e_0_20"/>
          <p:cNvSpPr txBox="1"/>
          <p:nvPr/>
        </p:nvSpPr>
        <p:spPr>
          <a:xfrm>
            <a:off x="10805082" y="6465518"/>
            <a:ext cx="138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2025-01-12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g324e4d99e2e_0_20"/>
          <p:cNvSpPr txBox="1"/>
          <p:nvPr/>
        </p:nvSpPr>
        <p:spPr>
          <a:xfrm>
            <a:off x="7085825" y="807825"/>
            <a:ext cx="5106300" cy="54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g324e4d99e2e_0_20"/>
          <p:cNvSpPr txBox="1"/>
          <p:nvPr/>
        </p:nvSpPr>
        <p:spPr>
          <a:xfrm>
            <a:off x="6575" y="834250"/>
            <a:ext cx="12192000" cy="54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보조 데이터 손실 함수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g324e4d99e2e_0_20"/>
          <p:cNvSpPr txBox="1"/>
          <p:nvPr/>
        </p:nvSpPr>
        <p:spPr>
          <a:xfrm>
            <a:off x="120025" y="1563050"/>
            <a:ext cx="119331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-"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비지도 손실 함수 + 분할 손실(L_seg) =&gt; 정합에 대한 성능 up!!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8" name="Google Shape;188;g324e4d99e2e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025" y="1448205"/>
            <a:ext cx="8269200" cy="126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324e4d99e2e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025" y="3480350"/>
            <a:ext cx="735330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"/>
          <p:cNvSpPr/>
          <p:nvPr/>
        </p:nvSpPr>
        <p:spPr>
          <a:xfrm>
            <a:off x="0" y="720671"/>
            <a:ext cx="12192000" cy="5720348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0" y="6465518"/>
            <a:ext cx="17187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192992 이준연</a:t>
            </a:r>
            <a:endParaRPr/>
          </a:p>
        </p:txBody>
      </p:sp>
      <p:grpSp>
        <p:nvGrpSpPr>
          <p:cNvPr id="196" name="Google Shape;196;p8"/>
          <p:cNvGrpSpPr/>
          <p:nvPr/>
        </p:nvGrpSpPr>
        <p:grpSpPr>
          <a:xfrm>
            <a:off x="120024" y="90620"/>
            <a:ext cx="540000" cy="540000"/>
            <a:chOff x="1610648" y="706054"/>
            <a:chExt cx="648184" cy="648184"/>
          </a:xfrm>
        </p:grpSpPr>
        <p:sp>
          <p:nvSpPr>
            <p:cNvPr id="197" name="Google Shape;197;p8"/>
            <p:cNvSpPr/>
            <p:nvPr/>
          </p:nvSpPr>
          <p:spPr>
            <a:xfrm>
              <a:off x="1610648" y="706054"/>
              <a:ext cx="648184" cy="648184"/>
            </a:xfrm>
            <a:prstGeom prst="ellipse">
              <a:avLst/>
            </a:prstGeom>
            <a:solidFill>
              <a:srgbClr val="E1EFD8"/>
            </a:solidFill>
            <a:ln cap="flat" cmpd="sng" w="12700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1718740" y="814146"/>
              <a:ext cx="432000" cy="432000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99" name="Google Shape;199;p8"/>
          <p:cNvSpPr txBox="1"/>
          <p:nvPr/>
        </p:nvSpPr>
        <p:spPr>
          <a:xfrm>
            <a:off x="724675" y="190098"/>
            <a:ext cx="8925952" cy="491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Experiments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8"/>
          <p:cNvSpPr txBox="1"/>
          <p:nvPr/>
        </p:nvSpPr>
        <p:spPr>
          <a:xfrm>
            <a:off x="10805082" y="6465518"/>
            <a:ext cx="13869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2025-01-12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8"/>
          <p:cNvSpPr txBox="1"/>
          <p:nvPr/>
        </p:nvSpPr>
        <p:spPr>
          <a:xfrm>
            <a:off x="82375" y="808350"/>
            <a:ext cx="117390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b="1" i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VoxelMorph vs 기존 Registeration 알고리즘(ANTs, NiftyReg 등등)</a:t>
            </a: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2" name="Google Shape;20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1452000"/>
            <a:ext cx="3657302" cy="4807576"/>
          </a:xfrm>
          <a:prstGeom prst="rect">
            <a:avLst/>
          </a:prstGeom>
          <a:solidFill>
            <a:srgbClr val="E1EFD8"/>
          </a:solidFill>
          <a:ln>
            <a:noFill/>
          </a:ln>
        </p:spPr>
      </p:pic>
      <p:cxnSp>
        <p:nvCxnSpPr>
          <p:cNvPr id="203" name="Google Shape;203;p8"/>
          <p:cNvCxnSpPr/>
          <p:nvPr/>
        </p:nvCxnSpPr>
        <p:spPr>
          <a:xfrm>
            <a:off x="4479650" y="3567950"/>
            <a:ext cx="1416000" cy="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8"/>
          <p:cNvSpPr txBox="1"/>
          <p:nvPr/>
        </p:nvSpPr>
        <p:spPr>
          <a:xfrm>
            <a:off x="6209275" y="1606375"/>
            <a:ext cx="5612100" cy="43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-"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3,731 T1-weighted Brain MRI datasets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-"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resampling to 256^3 grid &amp; 1mm isotropic voxels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-"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Cropped to 160*192*224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-"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Train:Valid:Test</a:t>
            </a:r>
            <a:b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 3231:250:250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24e4d99e2e_0_39"/>
          <p:cNvSpPr/>
          <p:nvPr/>
        </p:nvSpPr>
        <p:spPr>
          <a:xfrm>
            <a:off x="0" y="720671"/>
            <a:ext cx="12192000" cy="57204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ㅍ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g324e4d99e2e_0_39"/>
          <p:cNvSpPr txBox="1"/>
          <p:nvPr/>
        </p:nvSpPr>
        <p:spPr>
          <a:xfrm>
            <a:off x="0" y="6465518"/>
            <a:ext cx="171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192992 이준연</a:t>
            </a:r>
            <a:endParaRPr/>
          </a:p>
        </p:txBody>
      </p:sp>
      <p:grpSp>
        <p:nvGrpSpPr>
          <p:cNvPr id="211" name="Google Shape;211;g324e4d99e2e_0_39"/>
          <p:cNvGrpSpPr/>
          <p:nvPr/>
        </p:nvGrpSpPr>
        <p:grpSpPr>
          <a:xfrm>
            <a:off x="120029" y="90622"/>
            <a:ext cx="540099" cy="540099"/>
            <a:chOff x="1610648" y="706054"/>
            <a:chExt cx="648300" cy="648300"/>
          </a:xfrm>
        </p:grpSpPr>
        <p:sp>
          <p:nvSpPr>
            <p:cNvPr id="212" name="Google Shape;212;g324e4d99e2e_0_39"/>
            <p:cNvSpPr/>
            <p:nvPr/>
          </p:nvSpPr>
          <p:spPr>
            <a:xfrm>
              <a:off x="1610648" y="706054"/>
              <a:ext cx="648300" cy="648300"/>
            </a:xfrm>
            <a:prstGeom prst="ellipse">
              <a:avLst/>
            </a:prstGeom>
            <a:solidFill>
              <a:srgbClr val="E1EFD8"/>
            </a:solidFill>
            <a:ln cap="flat" cmpd="sng" w="12700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" name="Google Shape;213;g324e4d99e2e_0_39"/>
            <p:cNvSpPr/>
            <p:nvPr/>
          </p:nvSpPr>
          <p:spPr>
            <a:xfrm>
              <a:off x="1718740" y="814146"/>
              <a:ext cx="432000" cy="432000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14" name="Google Shape;214;g324e4d99e2e_0_39"/>
          <p:cNvSpPr txBox="1"/>
          <p:nvPr/>
        </p:nvSpPr>
        <p:spPr>
          <a:xfrm>
            <a:off x="724675" y="190098"/>
            <a:ext cx="8925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Experiments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g324e4d99e2e_0_39"/>
          <p:cNvSpPr txBox="1"/>
          <p:nvPr/>
        </p:nvSpPr>
        <p:spPr>
          <a:xfrm>
            <a:off x="10805082" y="6465518"/>
            <a:ext cx="138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2025-01-12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g324e4d99e2e_0_39"/>
          <p:cNvSpPr txBox="1"/>
          <p:nvPr/>
        </p:nvSpPr>
        <p:spPr>
          <a:xfrm>
            <a:off x="190000" y="4487125"/>
            <a:ext cx="117390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 높은 Dice Score, CPU와 GPU 모두에서 빠른 실행력!!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방법론이 CPU에서 몇 시간 -&gt; </a:t>
            </a:r>
            <a:b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CPU에서 몇 분, GPU에서는 몇 초만에 실행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7" name="Google Shape;217;g324e4d99e2e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53" y="1220253"/>
            <a:ext cx="10160249" cy="3088250"/>
          </a:xfrm>
          <a:prstGeom prst="rect">
            <a:avLst/>
          </a:prstGeom>
          <a:solidFill>
            <a:srgbClr val="E1EFD8"/>
          </a:solidFill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24e4d99e2e_0_54"/>
          <p:cNvSpPr/>
          <p:nvPr/>
        </p:nvSpPr>
        <p:spPr>
          <a:xfrm>
            <a:off x="0" y="720671"/>
            <a:ext cx="12192000" cy="57204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ㅍ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g324e4d99e2e_0_54"/>
          <p:cNvSpPr txBox="1"/>
          <p:nvPr/>
        </p:nvSpPr>
        <p:spPr>
          <a:xfrm>
            <a:off x="0" y="6465518"/>
            <a:ext cx="171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192992 이준연</a:t>
            </a:r>
            <a:endParaRPr/>
          </a:p>
        </p:txBody>
      </p:sp>
      <p:grpSp>
        <p:nvGrpSpPr>
          <p:cNvPr id="224" name="Google Shape;224;g324e4d99e2e_0_54"/>
          <p:cNvGrpSpPr/>
          <p:nvPr/>
        </p:nvGrpSpPr>
        <p:grpSpPr>
          <a:xfrm>
            <a:off x="120029" y="90622"/>
            <a:ext cx="540099" cy="540099"/>
            <a:chOff x="1610648" y="706054"/>
            <a:chExt cx="648300" cy="648300"/>
          </a:xfrm>
        </p:grpSpPr>
        <p:sp>
          <p:nvSpPr>
            <p:cNvPr id="225" name="Google Shape;225;g324e4d99e2e_0_54"/>
            <p:cNvSpPr/>
            <p:nvPr/>
          </p:nvSpPr>
          <p:spPr>
            <a:xfrm>
              <a:off x="1610648" y="706054"/>
              <a:ext cx="648300" cy="648300"/>
            </a:xfrm>
            <a:prstGeom prst="ellipse">
              <a:avLst/>
            </a:prstGeom>
            <a:solidFill>
              <a:srgbClr val="E1EFD8"/>
            </a:solidFill>
            <a:ln cap="flat" cmpd="sng" w="12700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6" name="Google Shape;226;g324e4d99e2e_0_54"/>
            <p:cNvSpPr/>
            <p:nvPr/>
          </p:nvSpPr>
          <p:spPr>
            <a:xfrm>
              <a:off x="1718740" y="814146"/>
              <a:ext cx="432000" cy="432000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27" name="Google Shape;227;g324e4d99e2e_0_54"/>
          <p:cNvSpPr txBox="1"/>
          <p:nvPr/>
        </p:nvSpPr>
        <p:spPr>
          <a:xfrm>
            <a:off x="724675" y="190098"/>
            <a:ext cx="8925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Experiments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g324e4d99e2e_0_54"/>
          <p:cNvSpPr txBox="1"/>
          <p:nvPr/>
        </p:nvSpPr>
        <p:spPr>
          <a:xfrm>
            <a:off x="10805082" y="6465518"/>
            <a:ext cx="138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2025-01-12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g324e4d99e2e_0_54"/>
          <p:cNvSpPr txBox="1"/>
          <p:nvPr/>
        </p:nvSpPr>
        <p:spPr>
          <a:xfrm>
            <a:off x="190000" y="4487125"/>
            <a:ext cx="117390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0" name="Google Shape;230;g324e4d99e2e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76" y="1020025"/>
            <a:ext cx="9056776" cy="3855750"/>
          </a:xfrm>
          <a:prstGeom prst="rect">
            <a:avLst/>
          </a:prstGeom>
          <a:solidFill>
            <a:srgbClr val="E1EFD8"/>
          </a:solidFill>
          <a:ln>
            <a:noFill/>
          </a:ln>
        </p:spPr>
      </p:pic>
      <p:sp>
        <p:nvSpPr>
          <p:cNvPr id="231" name="Google Shape;231;g324e4d99e2e_0_54"/>
          <p:cNvSpPr txBox="1"/>
          <p:nvPr/>
        </p:nvSpPr>
        <p:spPr>
          <a:xfrm>
            <a:off x="442775" y="5030225"/>
            <a:ext cx="11486100" cy="12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ANTs &amp; NiftyReg는 딥러닝 기반 X -&gt; VoxelMorph에 비해 느림!!</a:t>
            </a:r>
            <a:b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++CC 손실 함수 사용하는 VoxelMorph가 가장 성능이 우수!!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24e4d99e2e_0_81"/>
          <p:cNvSpPr/>
          <p:nvPr/>
        </p:nvSpPr>
        <p:spPr>
          <a:xfrm>
            <a:off x="0" y="720671"/>
            <a:ext cx="12192000" cy="57204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ㅍ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g324e4d99e2e_0_81"/>
          <p:cNvSpPr txBox="1"/>
          <p:nvPr/>
        </p:nvSpPr>
        <p:spPr>
          <a:xfrm>
            <a:off x="0" y="6465518"/>
            <a:ext cx="171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192992 이준연</a:t>
            </a:r>
            <a:endParaRPr/>
          </a:p>
        </p:txBody>
      </p:sp>
      <p:grpSp>
        <p:nvGrpSpPr>
          <p:cNvPr id="238" name="Google Shape;238;g324e4d99e2e_0_81"/>
          <p:cNvGrpSpPr/>
          <p:nvPr/>
        </p:nvGrpSpPr>
        <p:grpSpPr>
          <a:xfrm>
            <a:off x="120029" y="90622"/>
            <a:ext cx="540099" cy="540099"/>
            <a:chOff x="1610648" y="706054"/>
            <a:chExt cx="648300" cy="648300"/>
          </a:xfrm>
        </p:grpSpPr>
        <p:sp>
          <p:nvSpPr>
            <p:cNvPr id="239" name="Google Shape;239;g324e4d99e2e_0_81"/>
            <p:cNvSpPr/>
            <p:nvPr/>
          </p:nvSpPr>
          <p:spPr>
            <a:xfrm>
              <a:off x="1610648" y="706054"/>
              <a:ext cx="648300" cy="648300"/>
            </a:xfrm>
            <a:prstGeom prst="ellipse">
              <a:avLst/>
            </a:prstGeom>
            <a:solidFill>
              <a:srgbClr val="E1EFD8"/>
            </a:solidFill>
            <a:ln cap="flat" cmpd="sng" w="12700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0" name="Google Shape;240;g324e4d99e2e_0_81"/>
            <p:cNvSpPr/>
            <p:nvPr/>
          </p:nvSpPr>
          <p:spPr>
            <a:xfrm>
              <a:off x="1718740" y="814146"/>
              <a:ext cx="432000" cy="432000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41" name="Google Shape;241;g324e4d99e2e_0_81"/>
          <p:cNvSpPr txBox="1"/>
          <p:nvPr/>
        </p:nvSpPr>
        <p:spPr>
          <a:xfrm>
            <a:off x="724675" y="190098"/>
            <a:ext cx="8925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Experiments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g324e4d99e2e_0_81"/>
          <p:cNvSpPr txBox="1"/>
          <p:nvPr/>
        </p:nvSpPr>
        <p:spPr>
          <a:xfrm>
            <a:off x="10805082" y="6465518"/>
            <a:ext cx="138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2025-01-12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g324e4d99e2e_0_81"/>
          <p:cNvSpPr txBox="1"/>
          <p:nvPr/>
        </p:nvSpPr>
        <p:spPr>
          <a:xfrm>
            <a:off x="190000" y="4487125"/>
            <a:ext cx="117390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g324e4d99e2e_0_81"/>
          <p:cNvSpPr txBox="1"/>
          <p:nvPr/>
        </p:nvSpPr>
        <p:spPr>
          <a:xfrm>
            <a:off x="442775" y="5030225"/>
            <a:ext cx="11486100" cy="12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5" name="Google Shape;245;g324e4d99e2e_0_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1000" y="630727"/>
            <a:ext cx="7877450" cy="4685350"/>
          </a:xfrm>
          <a:prstGeom prst="rect">
            <a:avLst/>
          </a:prstGeom>
          <a:solidFill>
            <a:srgbClr val="E1EFD8"/>
          </a:solidFill>
          <a:ln>
            <a:noFill/>
          </a:ln>
        </p:spPr>
      </p:pic>
      <p:sp>
        <p:nvSpPr>
          <p:cNvPr id="246" name="Google Shape;246;g324e4d99e2e_0_81"/>
          <p:cNvSpPr txBox="1"/>
          <p:nvPr/>
        </p:nvSpPr>
        <p:spPr>
          <a:xfrm>
            <a:off x="660125" y="5316075"/>
            <a:ext cx="11486100" cy="11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정규화 손실 값, 보조 데이터의 중요성!!!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24e2ed8367_1_15"/>
          <p:cNvSpPr txBox="1"/>
          <p:nvPr>
            <p:ph type="ctrTitle"/>
          </p:nvPr>
        </p:nvSpPr>
        <p:spPr>
          <a:xfrm>
            <a:off x="324232" y="324210"/>
            <a:ext cx="114705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b="1" lang="en-US" sz="3000"/>
              <a:t>요약</a:t>
            </a:r>
            <a:endParaRPr/>
          </a:p>
        </p:txBody>
      </p:sp>
      <p:cxnSp>
        <p:nvCxnSpPr>
          <p:cNvPr id="252" name="Google Shape;252;g324e2ed8367_1_15"/>
          <p:cNvCxnSpPr/>
          <p:nvPr/>
        </p:nvCxnSpPr>
        <p:spPr>
          <a:xfrm>
            <a:off x="218128" y="301064"/>
            <a:ext cx="0" cy="662700"/>
          </a:xfrm>
          <a:prstGeom prst="straightConnector1">
            <a:avLst/>
          </a:prstGeom>
          <a:noFill/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3" name="Google Shape;253;g324e2ed8367_1_15"/>
          <p:cNvSpPr txBox="1"/>
          <p:nvPr/>
        </p:nvSpPr>
        <p:spPr>
          <a:xfrm>
            <a:off x="0" y="6465518"/>
            <a:ext cx="171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192992 이준연</a:t>
            </a:r>
            <a:endParaRPr/>
          </a:p>
        </p:txBody>
      </p:sp>
      <p:sp>
        <p:nvSpPr>
          <p:cNvPr id="254" name="Google Shape;254;g324e2ed8367_1_15"/>
          <p:cNvSpPr txBox="1"/>
          <p:nvPr/>
        </p:nvSpPr>
        <p:spPr>
          <a:xfrm>
            <a:off x="10805082" y="6465518"/>
            <a:ext cx="138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2025-01-12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55" name="Google Shape;255;g324e2ed8367_1_15"/>
          <p:cNvGrpSpPr/>
          <p:nvPr/>
        </p:nvGrpSpPr>
        <p:grpSpPr>
          <a:xfrm>
            <a:off x="218133" y="1570630"/>
            <a:ext cx="540099" cy="540099"/>
            <a:chOff x="1610648" y="706054"/>
            <a:chExt cx="648300" cy="648300"/>
          </a:xfrm>
        </p:grpSpPr>
        <p:sp>
          <p:nvSpPr>
            <p:cNvPr id="256" name="Google Shape;256;g324e2ed8367_1_15"/>
            <p:cNvSpPr/>
            <p:nvPr/>
          </p:nvSpPr>
          <p:spPr>
            <a:xfrm>
              <a:off x="1610648" y="706054"/>
              <a:ext cx="648300" cy="648300"/>
            </a:xfrm>
            <a:prstGeom prst="ellipse">
              <a:avLst/>
            </a:prstGeom>
            <a:solidFill>
              <a:srgbClr val="E1EFD8"/>
            </a:solidFill>
            <a:ln cap="flat" cmpd="sng" w="12700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7" name="Google Shape;257;g324e2ed8367_1_15"/>
            <p:cNvSpPr/>
            <p:nvPr/>
          </p:nvSpPr>
          <p:spPr>
            <a:xfrm>
              <a:off x="1718740" y="814146"/>
              <a:ext cx="432000" cy="432000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58" name="Google Shape;258;g324e2ed8367_1_15"/>
          <p:cNvSpPr txBox="1"/>
          <p:nvPr/>
        </p:nvSpPr>
        <p:spPr>
          <a:xfrm>
            <a:off x="848179" y="1451904"/>
            <a:ext cx="114705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정합이란, 두 이미지를 동일한 특징 공간 상으로 맞추는 과정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59" name="Google Shape;259;g324e2ed8367_1_15"/>
          <p:cNvGrpSpPr/>
          <p:nvPr/>
        </p:nvGrpSpPr>
        <p:grpSpPr>
          <a:xfrm>
            <a:off x="218133" y="3055364"/>
            <a:ext cx="540099" cy="540099"/>
            <a:chOff x="1610648" y="706054"/>
            <a:chExt cx="648300" cy="648300"/>
          </a:xfrm>
        </p:grpSpPr>
        <p:sp>
          <p:nvSpPr>
            <p:cNvPr id="260" name="Google Shape;260;g324e2ed8367_1_15"/>
            <p:cNvSpPr/>
            <p:nvPr/>
          </p:nvSpPr>
          <p:spPr>
            <a:xfrm>
              <a:off x="1610648" y="706054"/>
              <a:ext cx="648300" cy="648300"/>
            </a:xfrm>
            <a:prstGeom prst="ellipse">
              <a:avLst/>
            </a:prstGeom>
            <a:solidFill>
              <a:srgbClr val="E1EFD8"/>
            </a:solidFill>
            <a:ln cap="flat" cmpd="sng" w="12700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1" name="Google Shape;261;g324e2ed8367_1_15"/>
            <p:cNvSpPr/>
            <p:nvPr/>
          </p:nvSpPr>
          <p:spPr>
            <a:xfrm>
              <a:off x="1718740" y="814146"/>
              <a:ext cx="432000" cy="432000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62" name="Google Shape;262;g324e2ed8367_1_15"/>
          <p:cNvSpPr txBox="1"/>
          <p:nvPr/>
        </p:nvSpPr>
        <p:spPr>
          <a:xfrm>
            <a:off x="848179" y="2936638"/>
            <a:ext cx="114705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쌍 입력 시마다 일일히 하는 거 비효율적…. 그래서 등장한 CNN 기반의 VoxelMorph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3" name="Google Shape;263;g324e2ed8367_1_15"/>
          <p:cNvGrpSpPr/>
          <p:nvPr/>
        </p:nvGrpSpPr>
        <p:grpSpPr>
          <a:xfrm>
            <a:off x="218133" y="4541729"/>
            <a:ext cx="540099" cy="540099"/>
            <a:chOff x="1610648" y="706054"/>
            <a:chExt cx="648300" cy="648300"/>
          </a:xfrm>
        </p:grpSpPr>
        <p:sp>
          <p:nvSpPr>
            <p:cNvPr id="264" name="Google Shape;264;g324e2ed8367_1_15"/>
            <p:cNvSpPr/>
            <p:nvPr/>
          </p:nvSpPr>
          <p:spPr>
            <a:xfrm>
              <a:off x="1610648" y="706054"/>
              <a:ext cx="648300" cy="648300"/>
            </a:xfrm>
            <a:prstGeom prst="ellipse">
              <a:avLst/>
            </a:prstGeom>
            <a:solidFill>
              <a:srgbClr val="E1EFD8"/>
            </a:solidFill>
            <a:ln cap="flat" cmpd="sng" w="12700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5" name="Google Shape;265;g324e2ed8367_1_15"/>
            <p:cNvSpPr/>
            <p:nvPr/>
          </p:nvSpPr>
          <p:spPr>
            <a:xfrm>
              <a:off x="1718740" y="814146"/>
              <a:ext cx="432000" cy="432000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66" name="Google Shape;266;g324e2ed8367_1_15"/>
          <p:cNvSpPr txBox="1"/>
          <p:nvPr/>
        </p:nvSpPr>
        <p:spPr>
          <a:xfrm>
            <a:off x="848179" y="4423003"/>
            <a:ext cx="114705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비지도 학습, 보조 데이터 활용 등을 통해 빠른 학습 속도 + 정합 품질 Up!!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"/>
          <p:cNvSpPr txBox="1"/>
          <p:nvPr>
            <p:ph type="ctrTitle"/>
          </p:nvPr>
        </p:nvSpPr>
        <p:spPr>
          <a:xfrm>
            <a:off x="360744" y="2019688"/>
            <a:ext cx="11470511" cy="1409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b="1" lang="en-US" sz="3000"/>
              <a:t>감사합니다.</a:t>
            </a:r>
            <a:endParaRPr b="1" sz="3000"/>
          </a:p>
        </p:txBody>
      </p:sp>
      <p:cxnSp>
        <p:nvCxnSpPr>
          <p:cNvPr id="272" name="Google Shape;272;p9"/>
          <p:cNvCxnSpPr/>
          <p:nvPr/>
        </p:nvCxnSpPr>
        <p:spPr>
          <a:xfrm>
            <a:off x="254640" y="2819400"/>
            <a:ext cx="0" cy="609600"/>
          </a:xfrm>
          <a:prstGeom prst="straightConnector1">
            <a:avLst/>
          </a:prstGeom>
          <a:noFill/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3" name="Google Shape;273;p9"/>
          <p:cNvSpPr txBox="1"/>
          <p:nvPr/>
        </p:nvSpPr>
        <p:spPr>
          <a:xfrm>
            <a:off x="0" y="6465518"/>
            <a:ext cx="17187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192992 이준연</a:t>
            </a:r>
            <a:endParaRPr/>
          </a:p>
        </p:txBody>
      </p:sp>
      <p:sp>
        <p:nvSpPr>
          <p:cNvPr id="274" name="Google Shape;274;p9"/>
          <p:cNvSpPr txBox="1"/>
          <p:nvPr/>
        </p:nvSpPr>
        <p:spPr>
          <a:xfrm>
            <a:off x="10805082" y="6465518"/>
            <a:ext cx="13869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2025-01-12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 txBox="1"/>
          <p:nvPr>
            <p:ph type="ctrTitle"/>
          </p:nvPr>
        </p:nvSpPr>
        <p:spPr>
          <a:xfrm>
            <a:off x="324232" y="324210"/>
            <a:ext cx="11470511" cy="570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b="1" lang="en-US" sz="3000"/>
              <a:t>목차</a:t>
            </a:r>
            <a:endParaRPr/>
          </a:p>
        </p:txBody>
      </p:sp>
      <p:cxnSp>
        <p:nvCxnSpPr>
          <p:cNvPr id="33" name="Google Shape;33;p2"/>
          <p:cNvCxnSpPr/>
          <p:nvPr/>
        </p:nvCxnSpPr>
        <p:spPr>
          <a:xfrm>
            <a:off x="218128" y="301064"/>
            <a:ext cx="0" cy="662649"/>
          </a:xfrm>
          <a:prstGeom prst="straightConnector1">
            <a:avLst/>
          </a:prstGeom>
          <a:noFill/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" name="Google Shape;34;p2"/>
          <p:cNvSpPr txBox="1"/>
          <p:nvPr/>
        </p:nvSpPr>
        <p:spPr>
          <a:xfrm>
            <a:off x="0" y="6465518"/>
            <a:ext cx="17187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192992 이준연</a:t>
            </a:r>
            <a:endParaRPr/>
          </a:p>
        </p:txBody>
      </p:sp>
      <p:sp>
        <p:nvSpPr>
          <p:cNvPr id="35" name="Google Shape;35;p2"/>
          <p:cNvSpPr txBox="1"/>
          <p:nvPr/>
        </p:nvSpPr>
        <p:spPr>
          <a:xfrm>
            <a:off x="10805082" y="6465518"/>
            <a:ext cx="13869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2025-01-12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6" name="Google Shape;36;p2"/>
          <p:cNvGrpSpPr/>
          <p:nvPr/>
        </p:nvGrpSpPr>
        <p:grpSpPr>
          <a:xfrm>
            <a:off x="218128" y="1570628"/>
            <a:ext cx="540000" cy="540000"/>
            <a:chOff x="1610648" y="706054"/>
            <a:chExt cx="648184" cy="648184"/>
          </a:xfrm>
        </p:grpSpPr>
        <p:sp>
          <p:nvSpPr>
            <p:cNvPr id="37" name="Google Shape;37;p2"/>
            <p:cNvSpPr/>
            <p:nvPr/>
          </p:nvSpPr>
          <p:spPr>
            <a:xfrm>
              <a:off x="1610648" y="706054"/>
              <a:ext cx="648184" cy="648184"/>
            </a:xfrm>
            <a:prstGeom prst="ellipse">
              <a:avLst/>
            </a:prstGeom>
            <a:solidFill>
              <a:srgbClr val="E1EFD8"/>
            </a:solidFill>
            <a:ln cap="flat" cmpd="sng" w="12700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718740" y="814146"/>
              <a:ext cx="432000" cy="432000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9" name="Google Shape;39;p2"/>
          <p:cNvSpPr txBox="1"/>
          <p:nvPr/>
        </p:nvSpPr>
        <p:spPr>
          <a:xfrm>
            <a:off x="848179" y="1451904"/>
            <a:ext cx="11470511" cy="570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 Registration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" name="Google Shape;40;p2"/>
          <p:cNvGrpSpPr/>
          <p:nvPr/>
        </p:nvGrpSpPr>
        <p:grpSpPr>
          <a:xfrm>
            <a:off x="218128" y="3055362"/>
            <a:ext cx="540000" cy="540000"/>
            <a:chOff x="1610648" y="706054"/>
            <a:chExt cx="648184" cy="648184"/>
          </a:xfrm>
        </p:grpSpPr>
        <p:sp>
          <p:nvSpPr>
            <p:cNvPr id="41" name="Google Shape;41;p2"/>
            <p:cNvSpPr/>
            <p:nvPr/>
          </p:nvSpPr>
          <p:spPr>
            <a:xfrm>
              <a:off x="1610648" y="706054"/>
              <a:ext cx="648184" cy="648184"/>
            </a:xfrm>
            <a:prstGeom prst="ellipse">
              <a:avLst/>
            </a:prstGeom>
            <a:solidFill>
              <a:srgbClr val="E1EFD8"/>
            </a:solidFill>
            <a:ln cap="flat" cmpd="sng" w="12700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718740" y="814146"/>
              <a:ext cx="432000" cy="432000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3" name="Google Shape;43;p2"/>
          <p:cNvSpPr txBox="1"/>
          <p:nvPr/>
        </p:nvSpPr>
        <p:spPr>
          <a:xfrm>
            <a:off x="848179" y="2936638"/>
            <a:ext cx="11470511" cy="570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VoxelMorph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4" name="Google Shape;44;p2"/>
          <p:cNvGrpSpPr/>
          <p:nvPr/>
        </p:nvGrpSpPr>
        <p:grpSpPr>
          <a:xfrm>
            <a:off x="218128" y="4541727"/>
            <a:ext cx="540000" cy="540000"/>
            <a:chOff x="1610648" y="706054"/>
            <a:chExt cx="648184" cy="648184"/>
          </a:xfrm>
        </p:grpSpPr>
        <p:sp>
          <p:nvSpPr>
            <p:cNvPr id="45" name="Google Shape;45;p2"/>
            <p:cNvSpPr/>
            <p:nvPr/>
          </p:nvSpPr>
          <p:spPr>
            <a:xfrm>
              <a:off x="1610648" y="706054"/>
              <a:ext cx="648184" cy="648184"/>
            </a:xfrm>
            <a:prstGeom prst="ellipse">
              <a:avLst/>
            </a:prstGeom>
            <a:solidFill>
              <a:srgbClr val="E1EFD8"/>
            </a:solidFill>
            <a:ln cap="flat" cmpd="sng" w="12700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718740" y="814146"/>
              <a:ext cx="432000" cy="432000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7" name="Google Shape;47;p2"/>
          <p:cNvSpPr txBox="1"/>
          <p:nvPr/>
        </p:nvSpPr>
        <p:spPr>
          <a:xfrm>
            <a:off x="848179" y="4423003"/>
            <a:ext cx="11470511" cy="5700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실험 결과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24e2ed8367_0_1"/>
          <p:cNvSpPr/>
          <p:nvPr/>
        </p:nvSpPr>
        <p:spPr>
          <a:xfrm>
            <a:off x="0" y="720671"/>
            <a:ext cx="12192000" cy="57204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53;g324e2ed8367_0_1"/>
          <p:cNvSpPr txBox="1"/>
          <p:nvPr/>
        </p:nvSpPr>
        <p:spPr>
          <a:xfrm>
            <a:off x="0" y="6465518"/>
            <a:ext cx="171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192992 이준연</a:t>
            </a:r>
            <a:endParaRPr/>
          </a:p>
        </p:txBody>
      </p:sp>
      <p:grpSp>
        <p:nvGrpSpPr>
          <p:cNvPr id="54" name="Google Shape;54;g324e2ed8367_0_1"/>
          <p:cNvGrpSpPr/>
          <p:nvPr/>
        </p:nvGrpSpPr>
        <p:grpSpPr>
          <a:xfrm>
            <a:off x="120029" y="90622"/>
            <a:ext cx="540099" cy="540099"/>
            <a:chOff x="1610648" y="706054"/>
            <a:chExt cx="648300" cy="648300"/>
          </a:xfrm>
        </p:grpSpPr>
        <p:sp>
          <p:nvSpPr>
            <p:cNvPr id="55" name="Google Shape;55;g324e2ed8367_0_1"/>
            <p:cNvSpPr/>
            <p:nvPr/>
          </p:nvSpPr>
          <p:spPr>
            <a:xfrm>
              <a:off x="1610648" y="706054"/>
              <a:ext cx="648300" cy="648300"/>
            </a:xfrm>
            <a:prstGeom prst="ellipse">
              <a:avLst/>
            </a:prstGeom>
            <a:solidFill>
              <a:srgbClr val="E1EFD8"/>
            </a:solidFill>
            <a:ln cap="flat" cmpd="sng" w="12700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" name="Google Shape;56;g324e2ed8367_0_1"/>
            <p:cNvSpPr/>
            <p:nvPr/>
          </p:nvSpPr>
          <p:spPr>
            <a:xfrm>
              <a:off x="1718740" y="814146"/>
              <a:ext cx="432000" cy="432000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7" name="Google Shape;57;g324e2ed8367_0_1"/>
          <p:cNvSpPr txBox="1"/>
          <p:nvPr/>
        </p:nvSpPr>
        <p:spPr>
          <a:xfrm>
            <a:off x="724675" y="190098"/>
            <a:ext cx="8925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 Registration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58;g324e2ed8367_0_1"/>
          <p:cNvSpPr txBox="1"/>
          <p:nvPr>
            <p:ph idx="1" type="body"/>
          </p:nvPr>
        </p:nvSpPr>
        <p:spPr>
          <a:xfrm>
            <a:off x="57998" y="960300"/>
            <a:ext cx="11790000" cy="54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즉, 소위 말해서 </a:t>
            </a:r>
            <a:r>
              <a:rPr b="1" lang="en-US" sz="2000"/>
              <a:t>이미지 정합</a:t>
            </a:r>
            <a:endParaRPr b="1" sz="2000"/>
          </a:p>
          <a:p>
            <a:pPr indent="-355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/>
              <a:t>두 개 이상의 이미지를, 동일한 특징 공간 상으로 맞추는 과정!!</a:t>
            </a:r>
            <a:endParaRPr sz="2000"/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59" name="Google Shape;59;g324e2ed8367_0_1"/>
          <p:cNvSpPr txBox="1"/>
          <p:nvPr/>
        </p:nvSpPr>
        <p:spPr>
          <a:xfrm>
            <a:off x="10805082" y="6465518"/>
            <a:ext cx="138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2024-10-27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0" name="Google Shape;60;g324e2ed8367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30525"/>
            <a:ext cx="8256025" cy="41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g324e2ed8367_0_1"/>
          <p:cNvSpPr txBox="1"/>
          <p:nvPr/>
        </p:nvSpPr>
        <p:spPr>
          <a:xfrm>
            <a:off x="8285200" y="2088725"/>
            <a:ext cx="3562800" cy="40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 의료 분야..?</a:t>
            </a:r>
            <a:endParaRPr sz="2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algun Gothic"/>
              <a:buAutoNum type="arabicPeriod"/>
            </a:pPr>
            <a:r>
              <a:rPr lang="en-US" sz="2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시계열 정보 분석</a:t>
            </a:r>
            <a:br>
              <a:rPr lang="en-US" sz="2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2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질병의 경과 파악</a:t>
            </a:r>
            <a:endParaRPr sz="2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algun Gothic"/>
              <a:buAutoNum type="arabicPeriod"/>
            </a:pPr>
            <a:r>
              <a:rPr lang="en-US" sz="2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모달의 분석</a:t>
            </a:r>
            <a:br>
              <a:rPr lang="en-US" sz="2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2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보다 고차원적인 병변 분석 가능!!</a:t>
            </a:r>
            <a:endParaRPr sz="2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algun Gothic"/>
              <a:buAutoNum type="arabicPeriod"/>
            </a:pPr>
            <a:r>
              <a:rPr lang="en-US" sz="2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Annotation의 자동화</a:t>
            </a:r>
            <a:br>
              <a:rPr lang="en-US" sz="2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2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라벨링 비용 및 시간 절감 ㄱㄱ</a:t>
            </a:r>
            <a:endParaRPr sz="2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/>
          <p:nvPr/>
        </p:nvSpPr>
        <p:spPr>
          <a:xfrm>
            <a:off x="0" y="720671"/>
            <a:ext cx="12192000" cy="5720348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0" y="6465518"/>
            <a:ext cx="17187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192992 이준연</a:t>
            </a:r>
            <a:endParaRPr/>
          </a:p>
        </p:txBody>
      </p:sp>
      <p:grpSp>
        <p:nvGrpSpPr>
          <p:cNvPr id="68" name="Google Shape;68;p3"/>
          <p:cNvGrpSpPr/>
          <p:nvPr/>
        </p:nvGrpSpPr>
        <p:grpSpPr>
          <a:xfrm>
            <a:off x="120024" y="90620"/>
            <a:ext cx="540000" cy="540000"/>
            <a:chOff x="1610648" y="706054"/>
            <a:chExt cx="648184" cy="648184"/>
          </a:xfrm>
        </p:grpSpPr>
        <p:sp>
          <p:nvSpPr>
            <p:cNvPr id="69" name="Google Shape;69;p3"/>
            <p:cNvSpPr/>
            <p:nvPr/>
          </p:nvSpPr>
          <p:spPr>
            <a:xfrm>
              <a:off x="1610648" y="706054"/>
              <a:ext cx="648184" cy="648184"/>
            </a:xfrm>
            <a:prstGeom prst="ellipse">
              <a:avLst/>
            </a:prstGeom>
            <a:solidFill>
              <a:srgbClr val="E1EFD8"/>
            </a:solidFill>
            <a:ln cap="flat" cmpd="sng" w="12700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718740" y="814146"/>
              <a:ext cx="432000" cy="432000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1" name="Google Shape;71;p3"/>
          <p:cNvSpPr txBox="1"/>
          <p:nvPr/>
        </p:nvSpPr>
        <p:spPr>
          <a:xfrm>
            <a:off x="724675" y="190098"/>
            <a:ext cx="8925952" cy="491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 Registration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57998" y="960300"/>
            <a:ext cx="11790000" cy="54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t/>
            </a:r>
            <a:endParaRPr sz="2000"/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3" name="Google Shape;73;p3"/>
          <p:cNvSpPr txBox="1"/>
          <p:nvPr/>
        </p:nvSpPr>
        <p:spPr>
          <a:xfrm>
            <a:off x="10805082" y="6465518"/>
            <a:ext cx="13869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2025-01-12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4" name="Google Shape;7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0" y="1287025"/>
            <a:ext cx="6460201" cy="30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"/>
          <p:cNvSpPr txBox="1"/>
          <p:nvPr/>
        </p:nvSpPr>
        <p:spPr>
          <a:xfrm>
            <a:off x="329100" y="4472900"/>
            <a:ext cx="11219700" cy="1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강체 정합 - by 선형 변환(회전, 이동 및 스케일링)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비강체 정합 - by 비선형 변환(왜곡 및 복잡한 변형 OK)</a:t>
            </a:r>
            <a:b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-&gt; 사실상 뇌, 근육 등 연조직 분석에 최적화!!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6" name="Google Shape;7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6473" y="233075"/>
            <a:ext cx="4641525" cy="42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4e2ed8367_0_15"/>
          <p:cNvSpPr/>
          <p:nvPr/>
        </p:nvSpPr>
        <p:spPr>
          <a:xfrm>
            <a:off x="0" y="720671"/>
            <a:ext cx="12192000" cy="57204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2;g324e2ed8367_0_15"/>
          <p:cNvSpPr txBox="1"/>
          <p:nvPr/>
        </p:nvSpPr>
        <p:spPr>
          <a:xfrm>
            <a:off x="0" y="6465518"/>
            <a:ext cx="171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192992 이준연</a:t>
            </a:r>
            <a:endParaRPr/>
          </a:p>
        </p:txBody>
      </p:sp>
      <p:grpSp>
        <p:nvGrpSpPr>
          <p:cNvPr id="83" name="Google Shape;83;g324e2ed8367_0_15"/>
          <p:cNvGrpSpPr/>
          <p:nvPr/>
        </p:nvGrpSpPr>
        <p:grpSpPr>
          <a:xfrm>
            <a:off x="120029" y="90622"/>
            <a:ext cx="540099" cy="540099"/>
            <a:chOff x="1610648" y="706054"/>
            <a:chExt cx="648300" cy="648300"/>
          </a:xfrm>
        </p:grpSpPr>
        <p:sp>
          <p:nvSpPr>
            <p:cNvPr id="84" name="Google Shape;84;g324e2ed8367_0_15"/>
            <p:cNvSpPr/>
            <p:nvPr/>
          </p:nvSpPr>
          <p:spPr>
            <a:xfrm>
              <a:off x="1610648" y="706054"/>
              <a:ext cx="648300" cy="648300"/>
            </a:xfrm>
            <a:prstGeom prst="ellipse">
              <a:avLst/>
            </a:prstGeom>
            <a:solidFill>
              <a:srgbClr val="E1EFD8"/>
            </a:solidFill>
            <a:ln cap="flat" cmpd="sng" w="12700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" name="Google Shape;85;g324e2ed8367_0_15"/>
            <p:cNvSpPr/>
            <p:nvPr/>
          </p:nvSpPr>
          <p:spPr>
            <a:xfrm>
              <a:off x="1718740" y="814146"/>
              <a:ext cx="432000" cy="432000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6" name="Google Shape;86;g324e2ed8367_0_15"/>
          <p:cNvSpPr txBox="1"/>
          <p:nvPr/>
        </p:nvSpPr>
        <p:spPr>
          <a:xfrm>
            <a:off x="724675" y="190098"/>
            <a:ext cx="8925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Image Registration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g324e2ed8367_0_15"/>
          <p:cNvSpPr txBox="1"/>
          <p:nvPr>
            <p:ph idx="1" type="body"/>
          </p:nvPr>
        </p:nvSpPr>
        <p:spPr>
          <a:xfrm>
            <a:off x="57998" y="960300"/>
            <a:ext cx="11790000" cy="54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그렇다면, </a:t>
            </a:r>
            <a:r>
              <a:rPr b="1" lang="en-US" sz="2400"/>
              <a:t>기존 방법의 한계점?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-&gt; 이미지 쌍 하나씩 입력할 때마다 개별적으로 목적 함수 최적화하는데, 이게 상당히 비효율적이다!!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그래서 등장한 </a:t>
            </a:r>
            <a:r>
              <a:rPr b="1" lang="en-US" sz="2000"/>
              <a:t>CNN 기반의 VoxelMorph</a:t>
            </a:r>
            <a:r>
              <a:rPr lang="en-US" sz="2000"/>
              <a:t>!!</a:t>
            </a:r>
            <a:endParaRPr sz="2000"/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88" name="Google Shape;88;g324e2ed8367_0_15"/>
          <p:cNvSpPr txBox="1"/>
          <p:nvPr/>
        </p:nvSpPr>
        <p:spPr>
          <a:xfrm>
            <a:off x="10805082" y="6465518"/>
            <a:ext cx="138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2025-01-12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g324e2ed8367_0_15"/>
          <p:cNvSpPr txBox="1"/>
          <p:nvPr/>
        </p:nvSpPr>
        <p:spPr>
          <a:xfrm>
            <a:off x="329100" y="4472900"/>
            <a:ext cx="11219700" cy="19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0" name="Google Shape;90;g324e2ed8367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676" y="2927250"/>
            <a:ext cx="9822274" cy="3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/>
          <p:nvPr/>
        </p:nvSpPr>
        <p:spPr>
          <a:xfrm>
            <a:off x="0" y="745170"/>
            <a:ext cx="12192000" cy="5720348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Char char="-"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0" y="6465518"/>
            <a:ext cx="17187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192992 이준연</a:t>
            </a:r>
            <a:endParaRPr/>
          </a:p>
        </p:txBody>
      </p:sp>
      <p:grpSp>
        <p:nvGrpSpPr>
          <p:cNvPr id="97" name="Google Shape;97;p4"/>
          <p:cNvGrpSpPr/>
          <p:nvPr/>
        </p:nvGrpSpPr>
        <p:grpSpPr>
          <a:xfrm>
            <a:off x="120024" y="90620"/>
            <a:ext cx="540000" cy="540000"/>
            <a:chOff x="1610648" y="706054"/>
            <a:chExt cx="648184" cy="648184"/>
          </a:xfrm>
        </p:grpSpPr>
        <p:sp>
          <p:nvSpPr>
            <p:cNvPr id="98" name="Google Shape;98;p4"/>
            <p:cNvSpPr/>
            <p:nvPr/>
          </p:nvSpPr>
          <p:spPr>
            <a:xfrm>
              <a:off x="1610648" y="706054"/>
              <a:ext cx="648184" cy="648184"/>
            </a:xfrm>
            <a:prstGeom prst="ellipse">
              <a:avLst/>
            </a:prstGeom>
            <a:solidFill>
              <a:srgbClr val="E1EFD8"/>
            </a:solidFill>
            <a:ln cap="flat" cmpd="sng" w="12700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1718740" y="814146"/>
              <a:ext cx="432000" cy="432000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0" name="Google Shape;100;p4"/>
          <p:cNvSpPr txBox="1"/>
          <p:nvPr/>
        </p:nvSpPr>
        <p:spPr>
          <a:xfrm>
            <a:off x="724675" y="190098"/>
            <a:ext cx="8925952" cy="491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VoxelMorph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10805082" y="6465518"/>
            <a:ext cx="13869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2025-01-12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120025" y="907525"/>
            <a:ext cx="10746000" cy="10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“ a fast learning-based framework for deformable, pairwise medical image registration”</a:t>
            </a:r>
            <a:endParaRPr i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IEEE Transactions on Medical Imaging 2019 저널에서 첫 발표!!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120025" y="3741475"/>
            <a:ext cx="11777700" cy="3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정합 과정을, </a:t>
            </a: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하나의 함수로 모델링</a:t>
            </a: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!!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이미지 쌍을 변형 필드 쌍으로(feat. </a:t>
            </a: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End-to End Learning</a:t>
            </a: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CNN으로 파라미터화 -&gt; 이미지 데이터셋을 통해 파라미터를 최적화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4e2ed8367_0_33"/>
          <p:cNvSpPr/>
          <p:nvPr/>
        </p:nvSpPr>
        <p:spPr>
          <a:xfrm>
            <a:off x="0" y="745170"/>
            <a:ext cx="12192000" cy="57204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Char char="-"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g324e2ed8367_0_33"/>
          <p:cNvSpPr txBox="1"/>
          <p:nvPr/>
        </p:nvSpPr>
        <p:spPr>
          <a:xfrm>
            <a:off x="0" y="6465518"/>
            <a:ext cx="171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192992 이준연</a:t>
            </a:r>
            <a:endParaRPr/>
          </a:p>
        </p:txBody>
      </p:sp>
      <p:grpSp>
        <p:nvGrpSpPr>
          <p:cNvPr id="110" name="Google Shape;110;g324e2ed8367_0_33"/>
          <p:cNvGrpSpPr/>
          <p:nvPr/>
        </p:nvGrpSpPr>
        <p:grpSpPr>
          <a:xfrm>
            <a:off x="120029" y="90622"/>
            <a:ext cx="540099" cy="540099"/>
            <a:chOff x="1610648" y="706054"/>
            <a:chExt cx="648300" cy="648300"/>
          </a:xfrm>
        </p:grpSpPr>
        <p:sp>
          <p:nvSpPr>
            <p:cNvPr id="111" name="Google Shape;111;g324e2ed8367_0_33"/>
            <p:cNvSpPr/>
            <p:nvPr/>
          </p:nvSpPr>
          <p:spPr>
            <a:xfrm>
              <a:off x="1610648" y="706054"/>
              <a:ext cx="648300" cy="648300"/>
            </a:xfrm>
            <a:prstGeom prst="ellipse">
              <a:avLst/>
            </a:prstGeom>
            <a:solidFill>
              <a:srgbClr val="E1EFD8"/>
            </a:solidFill>
            <a:ln cap="flat" cmpd="sng" w="12700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2" name="Google Shape;112;g324e2ed8367_0_33"/>
            <p:cNvSpPr/>
            <p:nvPr/>
          </p:nvSpPr>
          <p:spPr>
            <a:xfrm>
              <a:off x="1718740" y="814146"/>
              <a:ext cx="432000" cy="432000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3" name="Google Shape;113;g324e2ed8367_0_33"/>
          <p:cNvSpPr txBox="1"/>
          <p:nvPr/>
        </p:nvSpPr>
        <p:spPr>
          <a:xfrm>
            <a:off x="724675" y="190098"/>
            <a:ext cx="8925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VoxelMorph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324e2ed8367_0_33"/>
          <p:cNvSpPr txBox="1"/>
          <p:nvPr/>
        </p:nvSpPr>
        <p:spPr>
          <a:xfrm>
            <a:off x="10805082" y="6465518"/>
            <a:ext cx="138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2025-01-12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g324e2ed8367_0_33"/>
          <p:cNvSpPr txBox="1"/>
          <p:nvPr/>
        </p:nvSpPr>
        <p:spPr>
          <a:xfrm>
            <a:off x="170650" y="856750"/>
            <a:ext cx="11777700" cy="3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U-Net Architecture?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-"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Encoder-Decoder 기반 구조 Network의 일종!!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-"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저차원 뿐만 아니라, 고차원 정보도 활용하여 이미지의 특징 추출 + 정확한 위치 파악까지 가능케끔!!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-"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쉽게 생각하면, </a:t>
            </a:r>
            <a:b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축소했다가…다시 늘렸다가</a:t>
            </a: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!!!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-"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Input Size: </a:t>
            </a:r>
            <a:b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160</a:t>
            </a: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* 192 * 224 * 2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6" name="Google Shape;116;g324e2ed8367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8963" y="3217763"/>
            <a:ext cx="6429375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/>
          <p:nvPr/>
        </p:nvSpPr>
        <p:spPr>
          <a:xfrm>
            <a:off x="0" y="745170"/>
            <a:ext cx="12192000" cy="5720348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0" y="6465518"/>
            <a:ext cx="17187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192992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</a:t>
            </a: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준연</a:t>
            </a:r>
            <a:endParaRPr/>
          </a:p>
        </p:txBody>
      </p:sp>
      <p:grpSp>
        <p:nvGrpSpPr>
          <p:cNvPr id="123" name="Google Shape;123;p5"/>
          <p:cNvGrpSpPr/>
          <p:nvPr/>
        </p:nvGrpSpPr>
        <p:grpSpPr>
          <a:xfrm>
            <a:off x="120024" y="90620"/>
            <a:ext cx="540000" cy="540000"/>
            <a:chOff x="1610648" y="706054"/>
            <a:chExt cx="648184" cy="648184"/>
          </a:xfrm>
        </p:grpSpPr>
        <p:sp>
          <p:nvSpPr>
            <p:cNvPr id="124" name="Google Shape;124;p5"/>
            <p:cNvSpPr/>
            <p:nvPr/>
          </p:nvSpPr>
          <p:spPr>
            <a:xfrm>
              <a:off x="1610648" y="706054"/>
              <a:ext cx="648184" cy="648184"/>
            </a:xfrm>
            <a:prstGeom prst="ellipse">
              <a:avLst/>
            </a:prstGeom>
            <a:solidFill>
              <a:srgbClr val="E1EFD8"/>
            </a:solidFill>
            <a:ln cap="flat" cmpd="sng" w="12700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1718740" y="814146"/>
              <a:ext cx="432000" cy="432000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6" name="Google Shape;126;p5"/>
          <p:cNvSpPr txBox="1"/>
          <p:nvPr/>
        </p:nvSpPr>
        <p:spPr>
          <a:xfrm>
            <a:off x="724675" y="190098"/>
            <a:ext cx="8925952" cy="491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VoxelMorph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10805082" y="6465518"/>
            <a:ext cx="13869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2025-01-12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8" name="Google Shape;12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023" y="801000"/>
            <a:ext cx="6824726" cy="5494150"/>
          </a:xfrm>
          <a:prstGeom prst="rect">
            <a:avLst/>
          </a:prstGeom>
          <a:solidFill>
            <a:srgbClr val="E1EFD8"/>
          </a:solidFill>
          <a:ln>
            <a:noFill/>
          </a:ln>
        </p:spPr>
      </p:pic>
      <p:sp>
        <p:nvSpPr>
          <p:cNvPr id="129" name="Google Shape;129;p5"/>
          <p:cNvSpPr txBox="1"/>
          <p:nvPr/>
        </p:nvSpPr>
        <p:spPr>
          <a:xfrm>
            <a:off x="7085825" y="807825"/>
            <a:ext cx="5106300" cy="54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Input(Volume Pair)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-"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고정 이미지(f)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-"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 이미지(m)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U-Net 통한 </a:t>
            </a:r>
            <a:b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deformable field</a:t>
            </a: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(ϕ) 생성!!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Spatial Transformer</a:t>
            </a:r>
            <a:b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2번에서 생성한 변형 필드 기반으로, 이동 이미지 정렬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손실 함수 계산 + 이를 기반으로 모델 파라미터 업데이트!!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0" name="Google Shape;130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54800" y="3429000"/>
            <a:ext cx="4168350" cy="7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4e2ed8367_0_48"/>
          <p:cNvSpPr/>
          <p:nvPr/>
        </p:nvSpPr>
        <p:spPr>
          <a:xfrm>
            <a:off x="0" y="745170"/>
            <a:ext cx="12192000" cy="57204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g324e2ed8367_0_48"/>
          <p:cNvSpPr txBox="1"/>
          <p:nvPr/>
        </p:nvSpPr>
        <p:spPr>
          <a:xfrm>
            <a:off x="0" y="6465518"/>
            <a:ext cx="171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192992 이준연</a:t>
            </a:r>
            <a:endParaRPr/>
          </a:p>
        </p:txBody>
      </p:sp>
      <p:grpSp>
        <p:nvGrpSpPr>
          <p:cNvPr id="137" name="Google Shape;137;g324e2ed8367_0_48"/>
          <p:cNvGrpSpPr/>
          <p:nvPr/>
        </p:nvGrpSpPr>
        <p:grpSpPr>
          <a:xfrm>
            <a:off x="120029" y="90622"/>
            <a:ext cx="540099" cy="540099"/>
            <a:chOff x="1610648" y="706054"/>
            <a:chExt cx="648300" cy="648300"/>
          </a:xfrm>
        </p:grpSpPr>
        <p:sp>
          <p:nvSpPr>
            <p:cNvPr id="138" name="Google Shape;138;g324e2ed8367_0_48"/>
            <p:cNvSpPr/>
            <p:nvPr/>
          </p:nvSpPr>
          <p:spPr>
            <a:xfrm>
              <a:off x="1610648" y="706054"/>
              <a:ext cx="648300" cy="648300"/>
            </a:xfrm>
            <a:prstGeom prst="ellipse">
              <a:avLst/>
            </a:prstGeom>
            <a:solidFill>
              <a:srgbClr val="E1EFD8"/>
            </a:solidFill>
            <a:ln cap="flat" cmpd="sng" w="12700">
              <a:solidFill>
                <a:srgbClr val="92D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39;g324e2ed8367_0_48"/>
            <p:cNvSpPr/>
            <p:nvPr/>
          </p:nvSpPr>
          <p:spPr>
            <a:xfrm>
              <a:off x="1718740" y="814146"/>
              <a:ext cx="432000" cy="432000"/>
            </a:xfrm>
            <a:prstGeom prst="ellipse">
              <a:avLst/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40" name="Google Shape;140;g324e2ed8367_0_48"/>
          <p:cNvSpPr txBox="1"/>
          <p:nvPr/>
        </p:nvSpPr>
        <p:spPr>
          <a:xfrm>
            <a:off x="724675" y="190098"/>
            <a:ext cx="89259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VoxelMorph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g324e2ed8367_0_48"/>
          <p:cNvSpPr txBox="1"/>
          <p:nvPr/>
        </p:nvSpPr>
        <p:spPr>
          <a:xfrm>
            <a:off x="10805082" y="6465518"/>
            <a:ext cx="138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2025-01-12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g324e2ed8367_0_48"/>
          <p:cNvSpPr txBox="1"/>
          <p:nvPr/>
        </p:nvSpPr>
        <p:spPr>
          <a:xfrm>
            <a:off x="108125" y="808350"/>
            <a:ext cx="11610300" cy="5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그렇다면, 해당 메커니즘에서 중요한 인사이트?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Unsupervised Learning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-"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딥러닝 기반 정합은 </a:t>
            </a: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Ground Truth에 의존</a:t>
            </a: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!!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-"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강도를 기반으로 하는 표준 이미지 매칭 목적함수 최대화!!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-"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이로 인해, 시간 및 비용을 효율적으로 절약 + 다양한 데이터셋 적용 가능!!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보조 데이터 활용(Semi-Supervised Setting)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-"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덕분에 registration의 성능 최대화!!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-"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다양한 차원에서의 정합(2D or 3D 모두)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-"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그리고 MRI, CT, 초음파 등등 다양한 모달리티에서 활용 가능!!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2024-08-08T10:16:28Z</dcterms:created>
  <dc:creator>이소연</dc:creator>
</cp:coreProperties>
</file>