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98" r:id="rId4"/>
    <p:sldId id="301" r:id="rId5"/>
    <p:sldId id="300" r:id="rId6"/>
    <p:sldId id="302" r:id="rId7"/>
    <p:sldId id="261" r:id="rId8"/>
    <p:sldId id="286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E5F"/>
    <a:srgbClr val="8DA2A2"/>
    <a:srgbClr val="F17A76"/>
    <a:srgbClr val="2DB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70" autoAdjust="0"/>
  </p:normalViewPr>
  <p:slideViewPr>
    <p:cSldViewPr>
      <p:cViewPr varScale="1">
        <p:scale>
          <a:sx n="101" d="100"/>
          <a:sy n="101" d="100"/>
        </p:scale>
        <p:origin x="-3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A44-2D6A-4018-BC50-67BF219AE13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D3FC-BA2C-4D5E-998F-A02BC5873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58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CD3FC-BA2C-4D5E-998F-A02BC5873E2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759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CD3FC-BA2C-4D5E-998F-A02BC5873E2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92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CD3FC-BA2C-4D5E-998F-A02BC5873E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11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CD3FC-BA2C-4D5E-998F-A02BC5873E2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113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CD3FC-BA2C-4D5E-998F-A02BC5873E2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113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CD3FC-BA2C-4D5E-998F-A02BC5873E2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113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CD3FC-BA2C-4D5E-998F-A02BC5873E2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90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1C1-FAFE-4981-A463-A34A41750E7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AE36-90EF-4214-98C4-1D128007E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1C1-FAFE-4981-A463-A34A41750E7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AE36-90EF-4214-98C4-1D128007E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1C1-FAFE-4981-A463-A34A41750E7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AE36-90EF-4214-98C4-1D128007E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1C1-FAFE-4981-A463-A34A41750E7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AE36-90EF-4214-98C4-1D128007E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1C1-FAFE-4981-A463-A34A41750E7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AE36-90EF-4214-98C4-1D128007E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1C1-FAFE-4981-A463-A34A41750E7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AE36-90EF-4214-98C4-1D128007E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1C1-FAFE-4981-A463-A34A41750E7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AE36-90EF-4214-98C4-1D128007E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1C1-FAFE-4981-A463-A34A41750E7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AE36-90EF-4214-98C4-1D128007E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1C1-FAFE-4981-A463-A34A41750E7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AE36-90EF-4214-98C4-1D128007E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1C1-FAFE-4981-A463-A34A41750E7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AE36-90EF-4214-98C4-1D128007E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91C1-FAFE-4981-A463-A34A41750E7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AE36-90EF-4214-98C4-1D128007E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91C1-FAFE-4981-A463-A34A41750E7F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AE36-90EF-4214-98C4-1D128007E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167328" y="3501008"/>
            <a:ext cx="3861056" cy="576064"/>
          </a:xfrm>
          <a:prstGeom prst="rect">
            <a:avLst/>
          </a:prstGeom>
          <a:solidFill>
            <a:srgbClr val="F1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23728" y="2348880"/>
            <a:ext cx="6192688" cy="1944216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</a:t>
            </a:r>
            <a:r>
              <a:rPr lang="zh-CN" altLang="ko-KR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云</a:t>
            </a:r>
            <a:r>
              <a:rPr lang="zh-CN" altLang="ko-KR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  <a:r>
              <a:rPr lang="zh-CN" altLang="ko-KR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</a:t>
            </a:r>
            <a:r>
              <a:rPr lang="en-US" altLang="ko-KR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50" charset="-127"/>
              </a:rPr>
              <a:t>II</a:t>
            </a:r>
          </a:p>
          <a:p>
            <a:pPr algn="r"/>
            <a:r>
              <a:rPr lang="en-US" altLang="zh-CN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《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检索结果分类</a:t>
            </a:r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聚类</a:t>
            </a:r>
            <a:r>
              <a:rPr lang="en-US" altLang="zh-CN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endParaRPr lang="en-US" altLang="ko-KR" b="1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50" charset="-127"/>
            </a:endParaRPr>
          </a:p>
          <a:p>
            <a:pPr algn="l"/>
            <a:r>
              <a:rPr lang="en-US" altLang="zh-CN" sz="1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50" charset="-127"/>
              </a:rPr>
              <a:t>                                                                         </a:t>
            </a:r>
            <a:r>
              <a:rPr lang="en-US" altLang="zh-CN" sz="1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50" charset="-127"/>
              </a:rPr>
              <a:t>20</a:t>
            </a:r>
            <a:r>
              <a:rPr lang="en-US" altLang="ko-KR" sz="1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50" charset="-127"/>
              </a:rPr>
              <a:t>15080121 </a:t>
            </a:r>
            <a:r>
              <a:rPr lang="zh-CN" altLang="en-US" sz="1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李在弦</a:t>
            </a:r>
            <a:endParaRPr lang="en-US" altLang="zh-CN" sz="1600" b="1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ko-KR" sz="1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2015013161 </a:t>
            </a:r>
            <a:r>
              <a:rPr lang="zh-CN" altLang="en-US" sz="16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魏佳辰</a:t>
            </a:r>
            <a:endParaRPr lang="ko-KR" altLang="en-US" sz="1600" b="1" dirty="0">
              <a:solidFill>
                <a:srgbClr val="4B4E5F"/>
              </a:solidFill>
              <a:latin typeface="Microsoft YaHei" panose="020B0503020204020204" pitchFamily="34" charset="-122"/>
              <a:ea typeface="나눔바른고딕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16" y="0"/>
              <a:ext cx="2285984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Rectangle 13"/>
          <p:cNvSpPr/>
          <p:nvPr/>
        </p:nvSpPr>
        <p:spPr>
          <a:xfrm>
            <a:off x="6840000" y="0"/>
            <a:ext cx="2304000" cy="214290"/>
          </a:xfrm>
          <a:prstGeom prst="rect">
            <a:avLst/>
          </a:prstGeom>
          <a:solidFill>
            <a:srgbClr val="4B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18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9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0" y="0"/>
            <a:ext cx="9144032" cy="214290"/>
            <a:chOff x="0" y="0"/>
            <a:chExt cx="9144032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48" y="0"/>
              <a:ext cx="2285984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00364" y="1643050"/>
            <a:ext cx="3333757" cy="3116185"/>
            <a:chOff x="3000364" y="1714488"/>
            <a:chExt cx="3333757" cy="311618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00364" y="1714488"/>
              <a:ext cx="3333757" cy="3116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2" name="Group 21"/>
            <p:cNvGrpSpPr/>
            <p:nvPr/>
          </p:nvGrpSpPr>
          <p:grpSpPr>
            <a:xfrm>
              <a:off x="4066220" y="1897098"/>
              <a:ext cx="1210588" cy="1099284"/>
              <a:chOff x="4066220" y="1897098"/>
              <a:chExt cx="1210588" cy="1099284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4352206" y="1897098"/>
                <a:ext cx="6270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01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066220" y="2596272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算</a:t>
                </a:r>
                <a:r>
                  <a:rPr lang="zh-CN" altLang="en-US" sz="2000" b="1" dirty="0" smtClean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法设计</a:t>
                </a:r>
                <a:endParaRPr lang="en-US" altLang="ko-KR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108517" y="3276283"/>
              <a:ext cx="697628" cy="1128321"/>
              <a:chOff x="5108517" y="3276283"/>
              <a:chExt cx="697628" cy="112832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148064" y="3276283"/>
                <a:ext cx="627095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03</a:t>
                </a:r>
              </a:p>
              <a:p>
                <a:pPr algn="ctr"/>
                <a:endParaRPr lang="en-US" altLang="ko-KR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108517" y="4004494"/>
                <a:ext cx="697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演示</a:t>
                </a:r>
                <a:endParaRPr lang="en-US" altLang="ko-KR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345632" y="3276283"/>
              <a:ext cx="954108" cy="1128321"/>
              <a:chOff x="3345632" y="3276283"/>
              <a:chExt cx="954108" cy="112832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3521758" y="3276283"/>
                <a:ext cx="627095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02</a:t>
                </a:r>
              </a:p>
              <a:p>
                <a:pPr algn="ctr"/>
                <a:endParaRPr lang="en-US" altLang="ko-KR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345632" y="4004494"/>
                <a:ext cx="9541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数据库</a:t>
                </a:r>
                <a:endParaRPr lang="en-US" altLang="ko-KR" sz="2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26" name="Rectangle 13"/>
          <p:cNvSpPr/>
          <p:nvPr/>
        </p:nvSpPr>
        <p:spPr>
          <a:xfrm>
            <a:off x="6840000" y="0"/>
            <a:ext cx="2304000" cy="214290"/>
          </a:xfrm>
          <a:prstGeom prst="rect">
            <a:avLst/>
          </a:prstGeom>
          <a:solidFill>
            <a:srgbClr val="4B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28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29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14"/>
          <p:cNvSpPr/>
          <p:nvPr/>
        </p:nvSpPr>
        <p:spPr>
          <a:xfrm>
            <a:off x="0" y="18296"/>
            <a:ext cx="2285984" cy="530384"/>
          </a:xfrm>
          <a:prstGeom prst="rect">
            <a:avLst/>
          </a:prstGeom>
          <a:solidFill>
            <a:srgbClr val="2D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1272" y="44624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算法设计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901" y="1052736"/>
            <a:ext cx="784652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实验环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境</a:t>
            </a:r>
            <a:endParaRPr lang="en-US" altLang="zh-CN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ko-KR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操作系统：</a:t>
            </a:r>
            <a:r>
              <a:rPr lang="en-US" altLang="ko-KR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  <a:r>
              <a:rPr lang="en-US" altLang="ko-KR" sz="1400" dirty="0" smtClean="0">
                <a:latin typeface="Microsoft YaHei" panose="020B0503020204020204" pitchFamily="34" charset="-122"/>
              </a:rPr>
              <a:t>		</a:t>
            </a:r>
            <a:r>
              <a:rPr lang="en-US" altLang="ko-KR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IDE</a:t>
            </a:r>
            <a:r>
              <a:rPr lang="zh-CN" altLang="ko-KR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ko-KR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PyCharm</a:t>
            </a:r>
            <a:r>
              <a:rPr lang="en-US" altLang="ko-KR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统结构：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b/s 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结构</a:t>
            </a:r>
            <a:endParaRPr lang="en-US" altLang="ko-KR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框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架：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Django 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2.1.2</a:t>
            </a:r>
            <a:r>
              <a:rPr lang="en-US" altLang="zh-CN" sz="1400" dirty="0" smtClean="0">
                <a:latin typeface="Microsoft YaHei" panose="020B0503020204020204" pitchFamily="34" charset="-122"/>
              </a:rPr>
              <a:t>	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后端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编程</a:t>
            </a:r>
            <a:r>
              <a:rPr lang="zh-CN" altLang="ko-KR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</a:t>
            </a:r>
            <a:r>
              <a:rPr lang="zh-CN" altLang="ko-KR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言：</a:t>
            </a:r>
            <a:r>
              <a:rPr lang="en-US" altLang="ko-KR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lang="en-US" altLang="ko-KR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3.6	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据库：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MongoDB</a:t>
            </a:r>
            <a:endParaRPr lang="en-US" altLang="zh-CN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络爬虫</a:t>
            </a:r>
            <a:endParaRPr lang="en-US" altLang="ko-KR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en-US" altLang="ko-KR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万多个单词词库中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选取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1700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多个单词，通过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库访问百度首页，输入单词，爬取前三个搜索结果的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URL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，标题等信息。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访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问每个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URL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，通过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BeautifulSoup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库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分析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信息，排除不需要的标签，获取文本信息。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后把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URL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，标题，文本内容等信息保存到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txt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文件。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终爬取到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5222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个文档信息。</a:t>
            </a:r>
            <a:endParaRPr lang="en-US" altLang="ko-KR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en-US" altLang="ko-KR" sz="1400" dirty="0" smtClean="0">
              <a:latin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分词，提取关键词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取词干，建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立“单词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文档权值矩阵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”和倒排索引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读取刚刚保存的所有文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档的文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本信息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，提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取关键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词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，进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行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分词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只对关键词进行分词）。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进行分词的时候，为了更好地对英文单词进行分词，用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nltk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开源库获取每个关键词的词干，然后用这些词干建立“单词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文档权值矩阵”并保存关键词在文档中出现的次数。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同时，为了以后实现命中词突出显示的功能，把每个关键词在文档中出现的位置存储到倒排索引。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ko-KR" altLang="ko-KR" sz="1400" dirty="0">
              <a:latin typeface="Microsoft YaHei" panose="020B0503020204020204" pitchFamily="34" charset="-122"/>
            </a:endParaRPr>
          </a:p>
        </p:txBody>
      </p:sp>
      <p:grpSp>
        <p:nvGrpSpPr>
          <p:cNvPr id="25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29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30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11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14"/>
          <p:cNvSpPr/>
          <p:nvPr/>
        </p:nvSpPr>
        <p:spPr>
          <a:xfrm>
            <a:off x="0" y="18296"/>
            <a:ext cx="2285984" cy="530384"/>
          </a:xfrm>
          <a:prstGeom prst="rect">
            <a:avLst/>
          </a:prstGeom>
          <a:solidFill>
            <a:srgbClr val="2D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1272" y="44624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算法设计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901" y="1052736"/>
            <a:ext cx="784652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筛选关键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词</a:t>
            </a:r>
            <a:endParaRPr lang="en-US" altLang="zh-CN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ko-KR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删除关键词中的不需要的字符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停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词处理</a:t>
            </a:r>
            <a:endParaRPr lang="en-US" altLang="zh-CN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ko-KR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置几十个常见的停用词，然后修改“单词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文档权值矩阵”中每个停用词出现次数。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ko-KR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ko-KR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 </a:t>
            </a:r>
            <a:r>
              <a:rPr lang="en-US" altLang="zh-CN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Tf.idf</a:t>
            </a:r>
            <a:r>
              <a:rPr lang="en-US" altLang="zh-CN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扩展布尔模型，计算 </a:t>
            </a:r>
            <a:r>
              <a:rPr lang="en-US" altLang="zh-CN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mj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tf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dj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nk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idf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Wkj</a:t>
            </a:r>
            <a:endParaRPr lang="en-US" altLang="zh-CN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ko-KR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ko-KR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ko-KR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ko-KR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ko-KR" altLang="ko-KR" sz="1400" dirty="0">
              <a:latin typeface="Microsoft YaHei" panose="020B0503020204020204" pitchFamily="34" charset="-122"/>
            </a:endParaRPr>
          </a:p>
        </p:txBody>
      </p:sp>
      <p:grpSp>
        <p:nvGrpSpPr>
          <p:cNvPr id="25" name="Group 8"/>
          <p:cNvGrpSpPr/>
          <p:nvPr/>
        </p:nvGrpSpPr>
        <p:grpSpPr>
          <a:xfrm>
            <a:off x="-32" y="6671094"/>
            <a:ext cx="9144000" cy="214290"/>
            <a:chOff x="0" y="28247"/>
            <a:chExt cx="9144000" cy="214290"/>
          </a:xfrm>
        </p:grpSpPr>
        <p:sp>
          <p:nvSpPr>
            <p:cNvPr id="29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30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384" y="4236565"/>
            <a:ext cx="1440000" cy="32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42" y="4620593"/>
            <a:ext cx="3600000" cy="835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00" y="4941168"/>
            <a:ext cx="3600000" cy="39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68" y="3918706"/>
            <a:ext cx="3600000" cy="70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68" y="5517232"/>
            <a:ext cx="6480000" cy="47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65" y="1891308"/>
            <a:ext cx="64484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1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14"/>
          <p:cNvSpPr/>
          <p:nvPr/>
        </p:nvSpPr>
        <p:spPr>
          <a:xfrm>
            <a:off x="0" y="18296"/>
            <a:ext cx="2285984" cy="530384"/>
          </a:xfrm>
          <a:prstGeom prst="rect">
            <a:avLst/>
          </a:prstGeom>
          <a:solidFill>
            <a:srgbClr val="2D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1272" y="44624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算法设计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901" y="1052736"/>
            <a:ext cx="784652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搜索，相关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度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</a:t>
            </a:r>
            <a:endParaRPr lang="en-US" altLang="zh-CN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ko-KR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收到查询语句之后对它进行分词，记录每个单词出现次数，计算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mq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Wkq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dq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ko-KR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ko-KR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ko-KR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ko-KR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ko-KR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然后计算查询语句和每个文档之间的相关度，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ko-KR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en-US" altLang="ko-KR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en-US" altLang="ko-KR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en-US" altLang="ko-KR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en-US" altLang="ko-KR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en-US" altLang="ko-KR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最后按相关度排序结果。</a:t>
            </a:r>
            <a:endParaRPr lang="ko-KR" altLang="ko-KR" sz="1400" dirty="0">
              <a:latin typeface="Microsoft YaHei" panose="020B0503020204020204" pitchFamily="34" charset="-122"/>
            </a:endParaRPr>
          </a:p>
        </p:txBody>
      </p:sp>
      <p:grpSp>
        <p:nvGrpSpPr>
          <p:cNvPr id="25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29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30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04" y="2132856"/>
            <a:ext cx="5400000" cy="74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428339"/>
            <a:ext cx="2880000" cy="1080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1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14"/>
          <p:cNvSpPr/>
          <p:nvPr/>
        </p:nvSpPr>
        <p:spPr>
          <a:xfrm>
            <a:off x="0" y="18296"/>
            <a:ext cx="2285984" cy="530384"/>
          </a:xfrm>
          <a:prstGeom prst="rect">
            <a:avLst/>
          </a:prstGeom>
          <a:solidFill>
            <a:srgbClr val="2D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1272" y="44624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算法设计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901" y="1052736"/>
            <a:ext cx="784652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聚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lang="en-US" altLang="zh-CN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ko-KR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获取所有搜索结果文档的关键词，从“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Tf.idf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扩展布尔模型矩阵”获取各个文档和关键词相应的权值。用这些文档编号列表，关键词列表和权值来建立新的“</a:t>
            </a:r>
            <a:r>
              <a:rPr lang="en-US" altLang="zh-CN" sz="1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Tf.idf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扩展布尔模型矩阵”。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）假设下边图是原来的“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Tf.idf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扩展布尔模型矩阵”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其中，如果跟搜索语句有相关的文档是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d2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d3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，它们两个的关键词并集是“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ant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bee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cat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”，那么新的“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Tf.idf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扩展布尔模型矩阵”是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用这些权值来进行动态聚类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聚类部分用了动态聚类方法中的重心法。首先计算全部聚类文档权值的重心，建立新凝聚点的最小临界距离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，依次逐个输入全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档权值，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如果输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已有凝聚点的距离大于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，则将它作为新的凝聚点；否则不作为凝聚点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后，把每个类的关键词权值分别加，然后用权值最高的关键词来代表每个类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5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29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30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200" y="2204864"/>
            <a:ext cx="3600000" cy="1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465330"/>
            <a:ext cx="2514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618" y="3933056"/>
            <a:ext cx="2498400" cy="560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62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14"/>
          <p:cNvSpPr/>
          <p:nvPr/>
        </p:nvSpPr>
        <p:spPr>
          <a:xfrm>
            <a:off x="2285984" y="18296"/>
            <a:ext cx="2286016" cy="530384"/>
          </a:xfrm>
          <a:prstGeom prst="rect">
            <a:avLst/>
          </a:prstGeom>
          <a:solidFill>
            <a:srgbClr val="F1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411760" y="44624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2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33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34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41901" y="1052736"/>
            <a:ext cx="784652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MongoDB 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分布式存储</a:t>
            </a:r>
            <a:r>
              <a:rPr lang="en-US" altLang="zh-CN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（时间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分片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分片里的数据</a:t>
            </a:r>
            <a:endParaRPr lang="en-US" altLang="zh-CN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en-US" altLang="ko-KR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en-US" altLang="ko-KR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en-US" altLang="ko-KR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en-US" altLang="ko-KR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en-US" altLang="ko-KR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en-US" altLang="ko-KR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</a:t>
            </a:r>
            <a:r>
              <a:rPr lang="zh-CN" altLang="en-US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片数据存储量</a:t>
            </a:r>
            <a:endParaRPr lang="en-US" altLang="ko-KR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ko-KR" altLang="ko-KR" sz="1400" dirty="0">
              <a:latin typeface="Microsoft YaHei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5400000" cy="1222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7312"/>
            <a:ext cx="4329231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1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14"/>
          <p:cNvSpPr/>
          <p:nvPr/>
        </p:nvSpPr>
        <p:spPr>
          <a:xfrm>
            <a:off x="4571968" y="18296"/>
            <a:ext cx="2268032" cy="530384"/>
          </a:xfrm>
          <a:prstGeom prst="rect">
            <a:avLst/>
          </a:prstGeom>
          <a:solidFill>
            <a:srgbClr val="8DA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695110" y="44624"/>
            <a:ext cx="20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演示</a:t>
            </a:r>
            <a:endParaRPr lang="en-US" altLang="ko-KR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1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24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25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627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71094"/>
            <a:ext cx="9144000" cy="214290"/>
            <a:chOff x="0" y="28247"/>
            <a:chExt cx="9144000" cy="214290"/>
          </a:xfrm>
        </p:grpSpPr>
        <p:sp>
          <p:nvSpPr>
            <p:cNvPr id="5" name="Rectangle 4"/>
            <p:cNvSpPr/>
            <p:nvPr/>
          </p:nvSpPr>
          <p:spPr>
            <a:xfrm>
              <a:off x="0" y="28247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5984" y="28247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2000" y="28247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40000" y="28247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0" y="0"/>
            <a:ext cx="9144000" cy="214290"/>
            <a:chOff x="0" y="0"/>
            <a:chExt cx="9144000" cy="21429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5984" cy="214290"/>
            </a:xfrm>
            <a:prstGeom prst="rect">
              <a:avLst/>
            </a:prstGeom>
            <a:solidFill>
              <a:srgbClr val="2DB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B99B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5984" y="0"/>
              <a:ext cx="2285984" cy="214290"/>
            </a:xfrm>
            <a:prstGeom prst="rect">
              <a:avLst/>
            </a:prstGeom>
            <a:solidFill>
              <a:srgbClr val="F17A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0"/>
              <a:ext cx="2285984" cy="214290"/>
            </a:xfrm>
            <a:prstGeom prst="rect">
              <a:avLst/>
            </a:prstGeom>
            <a:solidFill>
              <a:srgbClr val="8D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40000" y="0"/>
              <a:ext cx="2304000" cy="214290"/>
            </a:xfrm>
            <a:prstGeom prst="rect">
              <a:avLst/>
            </a:prstGeom>
            <a:solidFill>
              <a:srgbClr val="4B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285984" y="2348880"/>
            <a:ext cx="4572032" cy="1728192"/>
          </a:xfrm>
          <a:prstGeom prst="rect">
            <a:avLst/>
          </a:prstGeom>
          <a:solidFill>
            <a:srgbClr val="F1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85984" y="2956882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en-US" altLang="ko-KR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432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570</Words>
  <Application>Microsoft Office PowerPoint</Application>
  <PresentationFormat>화면 슬라이드 쇼(4:3)</PresentationFormat>
  <Paragraphs>104</Paragraphs>
  <Slides>9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이재현</cp:lastModifiedBy>
  <cp:revision>304</cp:revision>
  <dcterms:created xsi:type="dcterms:W3CDTF">2017-04-19T07:23:41Z</dcterms:created>
  <dcterms:modified xsi:type="dcterms:W3CDTF">2019-01-04T05:48:39Z</dcterms:modified>
</cp:coreProperties>
</file>