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9" r:id="rId4"/>
    <p:sldId id="270" r:id="rId5"/>
    <p:sldId id="266" r:id="rId6"/>
    <p:sldId id="267" r:id="rId7"/>
    <p:sldId id="273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72" r:id="rId18"/>
    <p:sldId id="274" r:id="rId19"/>
    <p:sldId id="261" r:id="rId20"/>
    <p:sldId id="286" r:id="rId21"/>
    <p:sldId id="263" r:id="rId22"/>
    <p:sldId id="287" r:id="rId23"/>
    <p:sldId id="265" r:id="rId24"/>
    <p:sldId id="264" r:id="rId25"/>
    <p:sldId id="288" r:id="rId26"/>
    <p:sldId id="258" r:id="rId27"/>
    <p:sldId id="285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E5F"/>
    <a:srgbClr val="8DA2A2"/>
    <a:srgbClr val="F17A76"/>
    <a:srgbClr val="2DB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939" autoAdjust="0"/>
  </p:normalViewPr>
  <p:slideViewPr>
    <p:cSldViewPr>
      <p:cViewPr varScale="1">
        <p:scale>
          <a:sx n="67" d="100"/>
          <a:sy n="67" d="100"/>
        </p:scale>
        <p:origin x="-29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A44-2D6A-4018-BC50-67BF219AE13F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D3FC-BA2C-4D5E-998F-A02BC5873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584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大家好，我是软工</a:t>
            </a:r>
            <a:r>
              <a:rPr lang="en-US" altLang="zh-CN" dirty="0" smtClean="0"/>
              <a:t>52</a:t>
            </a:r>
            <a:r>
              <a:rPr lang="zh-CN" altLang="en-US" dirty="0" smtClean="0"/>
              <a:t>班的李在弦。</a:t>
            </a:r>
            <a:endParaRPr lang="en-US" altLang="zh-CN" dirty="0" smtClean="0"/>
          </a:p>
          <a:p>
            <a:r>
              <a:rPr lang="zh-CN" altLang="en-US" dirty="0" smtClean="0"/>
              <a:t>我来给大家介绍一下我在小学期研究的内容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CD3FC-BA2C-4D5E-998F-A02BC5873E2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759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Tensorserverrun</a:t>
            </a:r>
            <a:r>
              <a:rPr lang="zh-CN" altLang="en-US" dirty="0" smtClean="0"/>
              <a:t>函数是在现在的终端启动一个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server</a:t>
            </a:r>
            <a:r>
              <a:rPr lang="zh-CN" altLang="en-US" dirty="0" smtClean="0"/>
              <a:t>的函数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CD3FC-BA2C-4D5E-998F-A02BC5873E2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22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Checktrainingend</a:t>
            </a:r>
            <a:r>
              <a:rPr lang="zh-CN" altLang="en-US" dirty="0" smtClean="0"/>
              <a:t>函数是用来检查是否所有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的计算完毕的。</a:t>
            </a:r>
            <a:endParaRPr lang="en-US" altLang="zh-CN" dirty="0" smtClean="0"/>
          </a:p>
          <a:p>
            <a:r>
              <a:rPr lang="en-US" altLang="zh-CN" dirty="0" smtClean="0"/>
              <a:t>Client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taskindex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supervisor</a:t>
            </a:r>
            <a:r>
              <a:rPr lang="zh-CN" altLang="en-US" dirty="0" smtClean="0"/>
              <a:t>，这个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负责管理模型的计算过程</a:t>
            </a:r>
            <a:endParaRPr lang="en-US" altLang="zh-CN" dirty="0" smtClean="0"/>
          </a:p>
          <a:p>
            <a:r>
              <a:rPr lang="zh-CN" altLang="en-US" dirty="0" smtClean="0"/>
              <a:t>所以其他的所有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的计算完毕之前，</a:t>
            </a:r>
            <a:r>
              <a:rPr lang="en-US" altLang="zh-CN" dirty="0" smtClean="0"/>
              <a:t>supervisor </a:t>
            </a:r>
            <a:r>
              <a:rPr lang="zh-CN" altLang="en-US" dirty="0" smtClean="0"/>
              <a:t>客户端不该退出程序。</a:t>
            </a:r>
            <a:endParaRPr lang="en-US" altLang="zh-CN" dirty="0" smtClean="0"/>
          </a:p>
          <a:p>
            <a:r>
              <a:rPr lang="zh-CN" altLang="en-US" dirty="0" smtClean="0"/>
              <a:t>所以通过这个函数来控制</a:t>
            </a:r>
            <a:r>
              <a:rPr lang="en-US" altLang="zh-CN" dirty="0" smtClean="0"/>
              <a:t>supervisor</a:t>
            </a:r>
          </a:p>
          <a:p>
            <a:endParaRPr lang="en-US" altLang="ko-KR" dirty="0" smtClean="0"/>
          </a:p>
          <a:p>
            <a:r>
              <a:rPr lang="zh-CN" altLang="en-US" dirty="0" smtClean="0"/>
              <a:t>最下边用多线程并行执行</a:t>
            </a:r>
            <a:r>
              <a:rPr lang="en-US" altLang="zh-CN" dirty="0" err="1" smtClean="0"/>
              <a:t>tensorserverrun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checktraningend</a:t>
            </a:r>
            <a:r>
              <a:rPr lang="zh-CN" altLang="en-US" dirty="0" smtClean="0"/>
              <a:t>函数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CD3FC-BA2C-4D5E-998F-A02BC5873E2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534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然后我讲一下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client</a:t>
            </a:r>
            <a:r>
              <a:rPr lang="zh-CN" altLang="en-US" dirty="0" smtClean="0"/>
              <a:t>方的代码</a:t>
            </a:r>
            <a:endParaRPr lang="en-US" altLang="zh-CN" dirty="0" smtClean="0"/>
          </a:p>
          <a:p>
            <a:endParaRPr lang="en-US" altLang="ko-KR" dirty="0" smtClean="0"/>
          </a:p>
          <a:p>
            <a:r>
              <a:rPr lang="zh-CN" altLang="en-US" dirty="0" smtClean="0"/>
              <a:t>上面的</a:t>
            </a:r>
            <a:r>
              <a:rPr lang="en-US" altLang="zh-CN" dirty="0" err="1" smtClean="0"/>
              <a:t>serveraddr</a:t>
            </a:r>
            <a:r>
              <a:rPr lang="zh-CN" altLang="en-US" dirty="0" smtClean="0"/>
              <a:t>是服务端的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地址和端口号</a:t>
            </a:r>
            <a:endParaRPr lang="en-US" altLang="zh-CN" dirty="0" smtClean="0"/>
          </a:p>
          <a:p>
            <a:endParaRPr lang="en-US" altLang="ko-KR" dirty="0" smtClean="0"/>
          </a:p>
          <a:p>
            <a:r>
              <a:rPr lang="zh-CN" altLang="en-US" dirty="0" smtClean="0"/>
              <a:t>下面</a:t>
            </a:r>
            <a:r>
              <a:rPr lang="en-US" altLang="zh-CN" dirty="0" smtClean="0"/>
              <a:t>connect</a:t>
            </a:r>
            <a:r>
              <a:rPr lang="zh-CN" altLang="en-US" dirty="0" smtClean="0"/>
              <a:t>函数是用来连接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CD3FC-BA2C-4D5E-998F-A02BC5873E2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796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Runtensorclient</a:t>
            </a:r>
            <a:r>
              <a:rPr lang="zh-CN" altLang="en-US" dirty="0" smtClean="0"/>
              <a:t>函数是用来执行分布式计算的</a:t>
            </a:r>
            <a:endParaRPr lang="en-US" altLang="zh-CN" dirty="0" smtClean="0"/>
          </a:p>
          <a:p>
            <a:r>
              <a:rPr lang="zh-CN" altLang="en-US" dirty="0" smtClean="0"/>
              <a:t>从服务端接受</a:t>
            </a:r>
            <a:r>
              <a:rPr lang="en-US" altLang="zh-CN" dirty="0" err="1" smtClean="0"/>
              <a:t>pshosts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workerhosts</a:t>
            </a:r>
            <a:r>
              <a:rPr lang="zh-CN" altLang="en-US" dirty="0" smtClean="0"/>
              <a:t>信息，然后创建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的时候用那些信息。</a:t>
            </a:r>
            <a:endParaRPr lang="en-US" altLang="zh-CN" dirty="0" smtClean="0"/>
          </a:p>
          <a:p>
            <a:r>
              <a:rPr lang="zh-CN" altLang="en-US" dirty="0" smtClean="0"/>
              <a:t>下边是</a:t>
            </a:r>
            <a:r>
              <a:rPr lang="en-US" altLang="zh-CN" dirty="0" err="1" smtClean="0"/>
              <a:t>mnist</a:t>
            </a:r>
            <a:r>
              <a:rPr lang="zh-CN" altLang="en-US" dirty="0" smtClean="0"/>
              <a:t>深度学习的代码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CD3FC-BA2C-4D5E-998F-A02BC5873E2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750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这边也是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CD3FC-BA2C-4D5E-998F-A02BC5873E2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025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这部分在上面执行计算过程 </a:t>
            </a:r>
            <a:r>
              <a:rPr lang="en-US" altLang="zh-CN" dirty="0" smtClean="0"/>
              <a:t>step《1000</a:t>
            </a:r>
          </a:p>
          <a:p>
            <a:endParaRPr lang="en-US" altLang="ko-KR" dirty="0" smtClean="0"/>
          </a:p>
          <a:p>
            <a:r>
              <a:rPr lang="zh-CN" altLang="en-US" dirty="0" smtClean="0"/>
              <a:t>然后下面是控制</a:t>
            </a:r>
            <a:r>
              <a:rPr lang="en-US" altLang="zh-CN" dirty="0" smtClean="0"/>
              <a:t>supervisor</a:t>
            </a:r>
            <a:r>
              <a:rPr lang="zh-CN" altLang="en-US" dirty="0" smtClean="0"/>
              <a:t>部分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CD3FC-BA2C-4D5E-998F-A02BC5873E2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77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Listen</a:t>
            </a:r>
            <a:r>
              <a:rPr lang="zh-CN" altLang="en-US" dirty="0" smtClean="0"/>
              <a:t>函数是用来接受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等待信息的函数。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CD3FC-BA2C-4D5E-998F-A02BC5873E2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278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这个代码是用</a:t>
            </a:r>
            <a:r>
              <a:rPr lang="en-US" altLang="zh-CN" dirty="0" smtClean="0"/>
              <a:t>boost-python</a:t>
            </a:r>
            <a:r>
              <a:rPr lang="zh-CN" altLang="en-US" dirty="0" smtClean="0"/>
              <a:t>把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代码转换成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代码的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CD3FC-BA2C-4D5E-998F-A02BC5873E2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988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CD3FC-BA2C-4D5E-998F-A02BC5873E2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170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EOS</a:t>
            </a:r>
            <a:r>
              <a:rPr lang="ko-KR" altLang="en-US" sz="1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是一套软件系统</a:t>
            </a:r>
            <a:r>
              <a:rPr lang="ko-KR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ko-KR" altLang="en-US" sz="1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这套软件系统可以生成一个区块链的架构</a:t>
            </a:r>
            <a:r>
              <a:rPr lang="ko-KR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ko-KR" altLang="en-US" sz="1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支持大量去中心化应用在它上面运行</a:t>
            </a:r>
            <a:r>
              <a:rPr lang="ko-KR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ko-KR" altLang="en-US" sz="1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</a:t>
            </a:r>
            <a:r>
              <a:rPr lang="ko-KR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</a:t>
            </a:r>
            <a:r>
              <a:rPr lang="ko-KR" altLang="en-US" sz="1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类操作系统</a:t>
            </a:r>
            <a:r>
              <a:rPr lang="ko-KR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endParaRPr lang="en-US" altLang="ko-KR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EOS</a:t>
            </a:r>
            <a:r>
              <a:rPr lang="ko-KR" altLang="en-US" sz="1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采用了一种不同的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共识</a:t>
            </a:r>
            <a:r>
              <a:rPr lang="ko-KR" altLang="en-US" sz="1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机制</a:t>
            </a:r>
            <a:r>
              <a:rPr lang="en-US" altLang="ko-KR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——DPOS</a:t>
            </a:r>
            <a:r>
              <a:rPr lang="ko-KR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ko-KR" altLang="en-US" sz="1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全网持有代币的人可以通过投票系统来选择区块生产者</a:t>
            </a:r>
            <a:r>
              <a:rPr lang="ko-KR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，一旦当选，</a:t>
            </a:r>
            <a:r>
              <a:rPr lang="ko-KR" altLang="en-US" sz="1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任何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当选</a:t>
            </a:r>
            <a:r>
              <a:rPr lang="ko-KR" altLang="en-US" sz="1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人都可以参与区块的生产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，这样的共识机制叫做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DPOS</a:t>
            </a:r>
            <a:r>
              <a:rPr lang="ko-KR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ko-KR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EOSIO</a:t>
            </a:r>
            <a:r>
              <a:rPr lang="ko-KR" altLang="en-US" sz="1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有多个程序模块组成</a:t>
            </a:r>
            <a:r>
              <a:rPr lang="ko-KR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ko-KR" altLang="en-US" sz="1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经常会用到的有以下三个模块</a:t>
            </a:r>
            <a:r>
              <a:rPr lang="ko-KR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ko-KR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另外，还有智能合约的编译工具</a:t>
            </a:r>
            <a:r>
              <a:rPr lang="en-US" altLang="zh-CN" sz="1200" b="1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eosiocpp</a:t>
            </a:r>
            <a:endParaRPr lang="en-US" altLang="ko-KR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CD3FC-BA2C-4D5E-998F-A02BC5873E2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790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我在小学期期间中主要研究的是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EOS</a:t>
            </a:r>
            <a:r>
              <a:rPr lang="zh-CN" altLang="en-US" dirty="0" smtClean="0"/>
              <a:t>。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CD3FC-BA2C-4D5E-998F-A02BC5873E2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5928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那么，使用这个代码来简单地讲一下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</a:t>
            </a:r>
            <a:r>
              <a:rPr lang="zh-CN" altLang="en-US" dirty="0" smtClean="0"/>
              <a:t>机器学习的 基本原理</a:t>
            </a:r>
            <a:endParaRPr lang="en-US" altLang="zh-CN" dirty="0" smtClean="0"/>
          </a:p>
          <a:p>
            <a:r>
              <a:rPr lang="zh-CN" altLang="en-US" dirty="0" smtClean="0"/>
              <a:t>首先我们主要要看的部分是 </a:t>
            </a:r>
            <a:r>
              <a:rPr lang="en-US" altLang="zh-CN" dirty="0" smtClean="0"/>
              <a:t>hypothesis</a:t>
            </a:r>
            <a:r>
              <a:rPr lang="zh-CN" altLang="en-US" baseline="0" dirty="0" smtClean="0"/>
              <a:t> 这个部分。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Hypothesis</a:t>
            </a:r>
            <a:r>
              <a:rPr lang="zh-CN" altLang="en-US" baseline="0" dirty="0" smtClean="0"/>
              <a:t>是一个预测值，然后右边的</a:t>
            </a:r>
            <a:r>
              <a:rPr lang="en-US" altLang="zh-CN" baseline="0" dirty="0" smtClean="0"/>
              <a:t>X</a:t>
            </a:r>
            <a:r>
              <a:rPr lang="zh-CN" altLang="en-US" baseline="0" dirty="0" smtClean="0"/>
              <a:t>是输入的数据，还有</a:t>
            </a:r>
            <a:r>
              <a:rPr lang="en-US" altLang="zh-CN" baseline="0" dirty="0" smtClean="0"/>
              <a:t>W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B</a:t>
            </a:r>
            <a:r>
              <a:rPr lang="zh-CN" altLang="en-US" baseline="0" dirty="0" smtClean="0"/>
              <a:t>是我们要调整的权值和偏置</a:t>
            </a:r>
            <a:endParaRPr lang="en-US" altLang="zh-CN" baseline="0" dirty="0" smtClean="0"/>
          </a:p>
          <a:p>
            <a:r>
              <a:rPr lang="zh-CN" altLang="en-US" baseline="0" dirty="0" smtClean="0"/>
              <a:t>然后使用</a:t>
            </a:r>
            <a:r>
              <a:rPr lang="en-US" altLang="zh-CN" baseline="0" dirty="0" smtClean="0"/>
              <a:t>hypothesis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Y</a:t>
            </a:r>
            <a:r>
              <a:rPr lang="zh-CN" altLang="en-US" baseline="0" dirty="0" smtClean="0"/>
              <a:t>值来获取</a:t>
            </a:r>
            <a:r>
              <a:rPr lang="en-US" altLang="zh-CN" baseline="0" dirty="0" smtClean="0"/>
              <a:t>cost</a:t>
            </a:r>
            <a:r>
              <a:rPr lang="zh-CN" altLang="en-US" baseline="0" dirty="0" smtClean="0"/>
              <a:t>值</a:t>
            </a:r>
            <a:endParaRPr lang="en-US" altLang="zh-CN" baseline="0" dirty="0" smtClean="0"/>
          </a:p>
          <a:p>
            <a:r>
              <a:rPr lang="zh-CN" altLang="en-US" baseline="0" dirty="0" smtClean="0"/>
              <a:t>这个</a:t>
            </a:r>
            <a:r>
              <a:rPr lang="en-US" altLang="zh-CN" baseline="0" dirty="0" smtClean="0"/>
              <a:t>cost</a:t>
            </a:r>
            <a:r>
              <a:rPr lang="zh-CN" altLang="en-US" baseline="0" dirty="0" smtClean="0"/>
              <a:t>值越小，正确率会越高</a:t>
            </a:r>
            <a:endParaRPr lang="en-US" altLang="zh-CN" baseline="0" dirty="0" smtClean="0"/>
          </a:p>
          <a:p>
            <a:r>
              <a:rPr lang="zh-CN" altLang="en-US" baseline="0" dirty="0" smtClean="0"/>
              <a:t>然后这边使用</a:t>
            </a:r>
            <a:r>
              <a:rPr lang="en-US" altLang="zh-CN" baseline="0" dirty="0" err="1" smtClean="0"/>
              <a:t>GradientDescent</a:t>
            </a:r>
            <a:r>
              <a:rPr lang="zh-CN" altLang="en-US" baseline="0" dirty="0" smtClean="0"/>
              <a:t>方法来调整</a:t>
            </a:r>
            <a:r>
              <a:rPr lang="en-US" altLang="zh-CN" baseline="0" dirty="0" smtClean="0"/>
              <a:t>cost</a:t>
            </a:r>
            <a:r>
              <a:rPr lang="zh-CN" altLang="en-US" baseline="0" dirty="0" smtClean="0"/>
              <a:t>，让</a:t>
            </a:r>
            <a:r>
              <a:rPr lang="en-US" altLang="zh-CN" baseline="0" dirty="0" smtClean="0"/>
              <a:t>cost</a:t>
            </a:r>
            <a:r>
              <a:rPr lang="zh-CN" altLang="en-US" baseline="0" dirty="0" smtClean="0"/>
              <a:t>变成越来越小</a:t>
            </a:r>
            <a:endParaRPr lang="en-US" altLang="zh-CN" baseline="0" dirty="0" smtClean="0"/>
          </a:p>
          <a:p>
            <a:r>
              <a:rPr lang="zh-CN" altLang="en-US" baseline="0" dirty="0" smtClean="0"/>
              <a:t>然后启动</a:t>
            </a:r>
            <a:r>
              <a:rPr lang="en-US" altLang="zh-CN" baseline="0" dirty="0" smtClean="0"/>
              <a:t>session</a:t>
            </a:r>
            <a:r>
              <a:rPr lang="zh-CN" altLang="en-US" baseline="0" dirty="0" smtClean="0"/>
              <a:t>来执行计算图</a:t>
            </a:r>
            <a:endParaRPr lang="en-US" altLang="zh-CN" baseline="0" dirty="0" smtClean="0"/>
          </a:p>
          <a:p>
            <a:r>
              <a:rPr lang="zh-CN" altLang="en-US" baseline="0" dirty="0" smtClean="0"/>
              <a:t>然后最下边这个部分是反复训练过程</a:t>
            </a:r>
            <a:endParaRPr lang="en-US" altLang="zh-CN" baseline="0" dirty="0" smtClean="0"/>
          </a:p>
          <a:p>
            <a:endParaRPr lang="en-US" altLang="ko-KR" baseline="0" dirty="0" smtClean="0"/>
          </a:p>
          <a:p>
            <a:r>
              <a:rPr lang="zh-CN" altLang="en-US" baseline="0" dirty="0" smtClean="0"/>
              <a:t>这是训练机器学习的基本原理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CD3FC-BA2C-4D5E-998F-A02BC5873E2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859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是一个采用数据流图，用于数值计算的开源软件库</a:t>
            </a: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数据流图是由“结点”和“线”来组成的有向图来描述的数学计算图。</a:t>
            </a: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然后张量是</a:t>
            </a:r>
            <a:r>
              <a:rPr lang="en-US" altLang="zh-CN" sz="1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的基本单位，图中的张量流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动是</a:t>
            </a:r>
            <a:r>
              <a:rPr lang="en-US" altLang="zh-CN" sz="1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名字的来源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CD3FC-BA2C-4D5E-998F-A02BC5873E2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113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那么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有什么特单呢？</a:t>
            </a:r>
            <a:endParaRPr lang="en-US" altLang="zh-CN" dirty="0" smtClean="0"/>
          </a:p>
          <a:p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我们一般编写程序时，我们都是一步一步计算的，每计算完一步就可以得到一个执行结果。</a:t>
            </a:r>
          </a:p>
          <a:p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1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中，首先需要构建一个计算图，然后按照计算图启动一个会话，在会话中完成变量赋值，计算，得到最终结果等操作。</a:t>
            </a:r>
          </a:p>
          <a:p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因此，可以说</a:t>
            </a:r>
            <a:r>
              <a:rPr lang="en-US" altLang="zh-CN" sz="1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是一个按照计算图设计的逻辑进行计算的编程系统。</a:t>
            </a: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CD3FC-BA2C-4D5E-998F-A02BC5873E2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048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看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一下分布式</a:t>
            </a:r>
            <a:r>
              <a:rPr lang="en-US" altLang="zh-CN" sz="1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r>
              <a:rPr lang="zh-CN" altLang="en-US" sz="120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的实现分为了单机实现和分布式实现。</a:t>
            </a: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在分布式实现中，需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要实现对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client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master(</a:t>
            </a:r>
            <a:r>
              <a:rPr lang="en-US" altLang="zh-CN" sz="1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ps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worker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device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Cluster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的管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理。</a:t>
            </a: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了创建新的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Cluster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，每个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Task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需要一个</a:t>
            </a:r>
            <a:r>
              <a:rPr lang="en-US" altLang="zh-CN" sz="12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服务器。</a:t>
            </a: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CD3FC-BA2C-4D5E-998F-A02BC5873E2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600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Boost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C++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代码库，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Boost-Python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BOOST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开发组专门为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C++/Python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直接的互操作而开发的类库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CD3FC-BA2C-4D5E-998F-A02BC5873E2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640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那么，我讲一下我在小学期期间中研究的内容</a:t>
            </a:r>
            <a:endParaRPr lang="en-US" altLang="zh-CN" dirty="0" smtClean="0"/>
          </a:p>
          <a:p>
            <a:r>
              <a:rPr lang="zh-CN" altLang="en-US" dirty="0" smtClean="0"/>
              <a:t>首先我在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server</a:t>
            </a:r>
            <a:r>
              <a:rPr lang="zh-CN" altLang="en-US" dirty="0" smtClean="0"/>
              <a:t>的基础代码上加了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功能，就是通信功能。</a:t>
            </a:r>
            <a:endParaRPr lang="en-US" altLang="zh-CN" dirty="0" smtClean="0"/>
          </a:p>
          <a:p>
            <a:r>
              <a:rPr lang="zh-CN" altLang="en-US" dirty="0" smtClean="0"/>
              <a:t>那么为什么要加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功能呢？</a:t>
            </a:r>
            <a:endParaRPr lang="en-US" altLang="zh-CN" dirty="0" smtClean="0"/>
          </a:p>
          <a:p>
            <a:r>
              <a:rPr lang="zh-CN" altLang="en-US" dirty="0" smtClean="0"/>
              <a:t>因为无论是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，为了执行分布式计算，都需要创建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，然后创建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的时候必须要有“所有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方的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地址和端口号”和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所有参与分布式计算的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方的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地址和端口号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，而且这些信息是每个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都要相同的。</a:t>
            </a:r>
            <a:endParaRPr lang="en-US" altLang="zh-CN" dirty="0" smtClean="0"/>
          </a:p>
          <a:p>
            <a:r>
              <a:rPr lang="zh-CN" altLang="en-US" dirty="0" smtClean="0"/>
              <a:t>原来用基础代码的时候要手动输入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方的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地址和端口号，和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方的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地址和端口号</a:t>
            </a:r>
            <a:endParaRPr lang="en-US" altLang="zh-CN" dirty="0" smtClean="0"/>
          </a:p>
          <a:p>
            <a:r>
              <a:rPr lang="zh-CN" altLang="en-US" dirty="0" smtClean="0"/>
              <a:t>但是这样做的话呢，如果要做远程大型分布式计算的话，要手动采集数百个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方的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地址和端口号，而且要手动输入数百个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方的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地址和端口号。</a:t>
            </a:r>
            <a:endParaRPr lang="en-US" altLang="zh-CN" dirty="0" smtClean="0"/>
          </a:p>
          <a:p>
            <a:r>
              <a:rPr lang="zh-CN" altLang="en-US" dirty="0" smtClean="0"/>
              <a:t>我觉得这样很麻烦，所以我这次加了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功能。只要打开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文件就自动形成等待列表，然后如果等待人数达到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方设置的人数，那么自动开始启动服务器和分布式计算。</a:t>
            </a:r>
            <a:endParaRPr lang="en-US" altLang="zh-CN" dirty="0" smtClean="0"/>
          </a:p>
          <a:p>
            <a:r>
              <a:rPr lang="zh-CN" altLang="en-US" dirty="0" smtClean="0"/>
              <a:t>那么我给大家讲一下我写的代码。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上面的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是服务端</a:t>
            </a:r>
            <a:r>
              <a:rPr lang="en-US" altLang="zh-CN" dirty="0" smtClean="0"/>
              <a:t>IP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port</a:t>
            </a:r>
          </a:p>
          <a:p>
            <a:r>
              <a:rPr lang="en-US" altLang="zh-CN" dirty="0" smtClean="0"/>
              <a:t>Inputs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的等待列表</a:t>
            </a:r>
            <a:endParaRPr lang="en-US" altLang="zh-CN" dirty="0" smtClean="0"/>
          </a:p>
          <a:p>
            <a:r>
              <a:rPr lang="en-US" altLang="zh-CN" dirty="0" err="1" smtClean="0"/>
              <a:t>Curperson</a:t>
            </a:r>
            <a:r>
              <a:rPr lang="zh-CN" altLang="en-US" dirty="0" smtClean="0"/>
              <a:t>是列表中的人数</a:t>
            </a:r>
            <a:endParaRPr lang="en-US" altLang="zh-CN" dirty="0" smtClean="0"/>
          </a:p>
          <a:p>
            <a:r>
              <a:rPr lang="en-US" altLang="zh-CN" dirty="0" err="1" smtClean="0"/>
              <a:t>Maxperson</a:t>
            </a:r>
            <a:r>
              <a:rPr lang="zh-CN" altLang="en-US" dirty="0" smtClean="0"/>
              <a:t>是服务端设置的人数</a:t>
            </a:r>
            <a:endParaRPr lang="en-US" altLang="zh-CN" dirty="0" smtClean="0"/>
          </a:p>
          <a:p>
            <a:r>
              <a:rPr lang="en-US" altLang="zh-CN" dirty="0" err="1" smtClean="0"/>
              <a:t>Pshosts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workerhosts</a:t>
            </a:r>
            <a:r>
              <a:rPr lang="zh-CN" altLang="en-US" dirty="0" smtClean="0"/>
              <a:t>是创建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的时候需要用到服务端和客户端的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地址和</a:t>
            </a:r>
            <a:r>
              <a:rPr lang="en-US" altLang="zh-CN" dirty="0" smtClean="0"/>
              <a:t>port</a:t>
            </a:r>
          </a:p>
          <a:p>
            <a:r>
              <a:rPr lang="en-US" altLang="zh-CN" dirty="0" smtClean="0"/>
              <a:t>Connect</a:t>
            </a:r>
            <a:r>
              <a:rPr lang="zh-CN" altLang="en-US" dirty="0" smtClean="0"/>
              <a:t>函数是用来启动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服务器的</a:t>
            </a:r>
            <a:endParaRPr lang="en-US" altLang="zh-CN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CD3FC-BA2C-4D5E-998F-A02BC5873E2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682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Newcoming</a:t>
            </a:r>
            <a:r>
              <a:rPr lang="zh-CN" altLang="en-US" dirty="0" smtClean="0"/>
              <a:t>函数接受新的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连接，然后把新的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放在等待列表中。</a:t>
            </a:r>
            <a:endParaRPr lang="en-US" altLang="zh-CN" dirty="0" smtClean="0"/>
          </a:p>
          <a:p>
            <a:endParaRPr lang="en-US" altLang="ko-KR" dirty="0" smtClean="0"/>
          </a:p>
          <a:p>
            <a:r>
              <a:rPr lang="en-US" altLang="zh-CN" dirty="0" err="1" smtClean="0"/>
              <a:t>Runnewserver</a:t>
            </a:r>
            <a:r>
              <a:rPr lang="zh-CN" altLang="en-US" dirty="0" smtClean="0"/>
              <a:t>函数是打开新的终端之后再那个终端启动新的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server</a:t>
            </a:r>
            <a:r>
              <a:rPr lang="zh-CN" altLang="en-US" dirty="0" smtClean="0"/>
              <a:t>的函数。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CD3FC-BA2C-4D5E-998F-A02BC5873E2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157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Socketserverrun</a:t>
            </a:r>
            <a:r>
              <a:rPr lang="zh-CN" altLang="en-US" dirty="0" smtClean="0"/>
              <a:t>函数是主要管理等待列表的函数。</a:t>
            </a:r>
            <a:endParaRPr lang="en-US" altLang="zh-CN" dirty="0" smtClean="0"/>
          </a:p>
          <a:p>
            <a:r>
              <a:rPr lang="zh-CN" altLang="en-US" dirty="0" smtClean="0"/>
              <a:t>每次接受新的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连接的时候给所有在等待列表中的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发布通知。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CD3FC-BA2C-4D5E-998F-A02BC5873E2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07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91C1-FAFE-4981-A463-A34A41750E7F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AE36-90EF-4214-98C4-1D128007EA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91C1-FAFE-4981-A463-A34A41750E7F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AE36-90EF-4214-98C4-1D128007EA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91C1-FAFE-4981-A463-A34A41750E7F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AE36-90EF-4214-98C4-1D128007EA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91C1-FAFE-4981-A463-A34A41750E7F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AE36-90EF-4214-98C4-1D128007EA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91C1-FAFE-4981-A463-A34A41750E7F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AE36-90EF-4214-98C4-1D128007EA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91C1-FAFE-4981-A463-A34A41750E7F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AE36-90EF-4214-98C4-1D128007EA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91C1-FAFE-4981-A463-A34A41750E7F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AE36-90EF-4214-98C4-1D128007EA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91C1-FAFE-4981-A463-A34A41750E7F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AE36-90EF-4214-98C4-1D128007EA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91C1-FAFE-4981-A463-A34A41750E7F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AE36-90EF-4214-98C4-1D128007EA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91C1-FAFE-4981-A463-A34A41750E7F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AE36-90EF-4214-98C4-1D128007EA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91C1-FAFE-4981-A463-A34A41750E7F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AE36-90EF-4214-98C4-1D128007EA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891C1-FAFE-4981-A463-A34A41750E7F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AE36-90EF-4214-98C4-1D128007EA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666808" y="3180018"/>
            <a:ext cx="2880320" cy="288032"/>
          </a:xfrm>
          <a:prstGeom prst="rect">
            <a:avLst/>
          </a:prstGeom>
          <a:solidFill>
            <a:srgbClr val="F1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53064" y="2612504"/>
            <a:ext cx="3143272" cy="1752600"/>
          </a:xfrm>
        </p:spPr>
        <p:txBody>
          <a:bodyPr>
            <a:normAutofit/>
          </a:bodyPr>
          <a:lstStyle/>
          <a:p>
            <a:pPr algn="r"/>
            <a:r>
              <a:rPr lang="zh-CN" altLang="en-US" b="1" dirty="0">
                <a:solidFill>
                  <a:srgbClr val="4B4E5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小学</a:t>
            </a:r>
            <a:r>
              <a:rPr lang="zh-CN" altLang="en-US" b="1" dirty="0" smtClean="0">
                <a:solidFill>
                  <a:srgbClr val="4B4E5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期</a:t>
            </a:r>
            <a:r>
              <a:rPr lang="zh-CN" altLang="en-US" b="1" dirty="0">
                <a:solidFill>
                  <a:srgbClr val="4B4E5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最终</a:t>
            </a:r>
            <a:r>
              <a:rPr lang="zh-CN" altLang="en-US" b="1" dirty="0" smtClean="0">
                <a:solidFill>
                  <a:srgbClr val="4B4E5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汇报</a:t>
            </a:r>
            <a:endParaRPr lang="en-US" altLang="ko-KR" b="1" dirty="0" smtClean="0">
              <a:solidFill>
                <a:srgbClr val="4B4E5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r"/>
            <a:r>
              <a:rPr lang="en-US" altLang="ko-KR" sz="1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2015080121 </a:t>
            </a:r>
            <a:r>
              <a:rPr lang="zh-CN" altLang="en-US" sz="1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软工</a:t>
            </a:r>
            <a:r>
              <a:rPr lang="en-US" altLang="zh-CN" sz="1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52</a:t>
            </a:r>
            <a:r>
              <a:rPr lang="zh-CN" altLang="en-US" sz="1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班 李在弦</a:t>
            </a:r>
            <a:endParaRPr lang="ko-KR" altLang="en-US" sz="1400" b="1" dirty="0">
              <a:solidFill>
                <a:srgbClr val="4B4E5F"/>
              </a:solidFill>
              <a:latin typeface="Microsoft YaHei" panose="020B0503020204020204" pitchFamily="34" charset="-122"/>
              <a:ea typeface="나눔바른고딕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0"/>
            <a:ext cx="9144000" cy="214290"/>
            <a:chOff x="0" y="0"/>
            <a:chExt cx="9144000" cy="21429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5984" y="0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0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58016" y="0"/>
              <a:ext cx="2285984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Rectangle 13"/>
          <p:cNvSpPr/>
          <p:nvPr/>
        </p:nvSpPr>
        <p:spPr>
          <a:xfrm>
            <a:off x="6840000" y="0"/>
            <a:ext cx="2304000" cy="214290"/>
          </a:xfrm>
          <a:prstGeom prst="rect">
            <a:avLst/>
          </a:prstGeom>
          <a:solidFill>
            <a:srgbClr val="4B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Group 8"/>
          <p:cNvGrpSpPr/>
          <p:nvPr/>
        </p:nvGrpSpPr>
        <p:grpSpPr>
          <a:xfrm>
            <a:off x="0" y="6671094"/>
            <a:ext cx="9144000" cy="214290"/>
            <a:chOff x="0" y="28247"/>
            <a:chExt cx="9144000" cy="214290"/>
          </a:xfrm>
        </p:grpSpPr>
        <p:sp>
          <p:nvSpPr>
            <p:cNvPr id="18" name="Rectangle 4"/>
            <p:cNvSpPr/>
            <p:nvPr/>
          </p:nvSpPr>
          <p:spPr>
            <a:xfrm>
              <a:off x="0" y="28247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19" name="Rectangle 5"/>
            <p:cNvSpPr/>
            <p:nvPr/>
          </p:nvSpPr>
          <p:spPr>
            <a:xfrm>
              <a:off x="2285984" y="28247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Rectangle 6"/>
            <p:cNvSpPr/>
            <p:nvPr/>
          </p:nvSpPr>
          <p:spPr>
            <a:xfrm>
              <a:off x="4572000" y="28247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Rectangle 7"/>
            <p:cNvSpPr/>
            <p:nvPr/>
          </p:nvSpPr>
          <p:spPr>
            <a:xfrm>
              <a:off x="6840000" y="28247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/>
          <p:nvPr/>
        </p:nvGrpSpPr>
        <p:grpSpPr>
          <a:xfrm>
            <a:off x="0" y="0"/>
            <a:ext cx="9144000" cy="214290"/>
            <a:chOff x="0" y="0"/>
            <a:chExt cx="9144000" cy="21429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5984" y="0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0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40000" y="0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Rectangle 14"/>
          <p:cNvSpPr/>
          <p:nvPr/>
        </p:nvSpPr>
        <p:spPr>
          <a:xfrm>
            <a:off x="0" y="18296"/>
            <a:ext cx="2285984" cy="530384"/>
          </a:xfrm>
          <a:prstGeom prst="rect">
            <a:avLst/>
          </a:prstGeom>
          <a:solidFill>
            <a:srgbClr val="2DB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61272" y="44624"/>
            <a:ext cx="203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ensorflow</a:t>
            </a:r>
            <a:endParaRPr lang="en-US" altLang="ko-KR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5" name="Group 8"/>
          <p:cNvGrpSpPr/>
          <p:nvPr/>
        </p:nvGrpSpPr>
        <p:grpSpPr>
          <a:xfrm>
            <a:off x="0" y="6671094"/>
            <a:ext cx="9144000" cy="214290"/>
            <a:chOff x="0" y="28247"/>
            <a:chExt cx="9144000" cy="214290"/>
          </a:xfrm>
        </p:grpSpPr>
        <p:sp>
          <p:nvSpPr>
            <p:cNvPr id="29" name="Rectangle 4"/>
            <p:cNvSpPr/>
            <p:nvPr/>
          </p:nvSpPr>
          <p:spPr>
            <a:xfrm>
              <a:off x="0" y="28247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30" name="Rectangle 5"/>
            <p:cNvSpPr/>
            <p:nvPr/>
          </p:nvSpPr>
          <p:spPr>
            <a:xfrm>
              <a:off x="2285984" y="28247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Rectangle 6"/>
            <p:cNvSpPr/>
            <p:nvPr/>
          </p:nvSpPr>
          <p:spPr>
            <a:xfrm>
              <a:off x="4572000" y="28247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7"/>
            <p:cNvSpPr/>
            <p:nvPr/>
          </p:nvSpPr>
          <p:spPr>
            <a:xfrm>
              <a:off x="6840000" y="28247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Rectangle 14"/>
          <p:cNvSpPr/>
          <p:nvPr/>
        </p:nvSpPr>
        <p:spPr>
          <a:xfrm>
            <a:off x="-18272" y="666368"/>
            <a:ext cx="2286016" cy="530384"/>
          </a:xfrm>
          <a:prstGeom prst="rect">
            <a:avLst/>
          </a:prstGeom>
          <a:solidFill>
            <a:srgbClr val="F1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7504" y="764704"/>
            <a:ext cx="20344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Tensorflow_Server</a:t>
            </a:r>
            <a:endParaRPr lang="en-US" altLang="ko-KR" sz="15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707604"/>
            <a:ext cx="90678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4"/>
          <p:cNvSpPr/>
          <p:nvPr/>
        </p:nvSpPr>
        <p:spPr>
          <a:xfrm>
            <a:off x="-36512" y="666368"/>
            <a:ext cx="6876512" cy="530384"/>
          </a:xfrm>
          <a:prstGeom prst="rect">
            <a:avLst/>
          </a:prstGeom>
          <a:solidFill>
            <a:srgbClr val="4B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43760" y="692696"/>
            <a:ext cx="6516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扩</a:t>
            </a:r>
            <a:r>
              <a:rPr lang="zh-CN" altLang="en-US" sz="2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展功能 </a:t>
            </a:r>
            <a:r>
              <a:rPr lang="en-US" altLang="zh-CN" sz="2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r>
              <a:rPr lang="en-US" altLang="zh-CN" sz="2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Server)</a:t>
            </a:r>
            <a:r>
              <a:rPr lang="zh-CN" altLang="en-US" sz="2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ko-KR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646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/>
          <p:nvPr/>
        </p:nvGrpSpPr>
        <p:grpSpPr>
          <a:xfrm>
            <a:off x="0" y="0"/>
            <a:ext cx="9144000" cy="214290"/>
            <a:chOff x="0" y="0"/>
            <a:chExt cx="9144000" cy="21429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5984" y="0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0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40000" y="0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Rectangle 14"/>
          <p:cNvSpPr/>
          <p:nvPr/>
        </p:nvSpPr>
        <p:spPr>
          <a:xfrm>
            <a:off x="0" y="18296"/>
            <a:ext cx="2285984" cy="530384"/>
          </a:xfrm>
          <a:prstGeom prst="rect">
            <a:avLst/>
          </a:prstGeom>
          <a:solidFill>
            <a:srgbClr val="2DB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61272" y="44624"/>
            <a:ext cx="203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ensorflow</a:t>
            </a:r>
            <a:endParaRPr lang="en-US" altLang="ko-KR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5" name="Group 8"/>
          <p:cNvGrpSpPr/>
          <p:nvPr/>
        </p:nvGrpSpPr>
        <p:grpSpPr>
          <a:xfrm>
            <a:off x="0" y="6671094"/>
            <a:ext cx="9144000" cy="214290"/>
            <a:chOff x="0" y="28247"/>
            <a:chExt cx="9144000" cy="214290"/>
          </a:xfrm>
        </p:grpSpPr>
        <p:sp>
          <p:nvSpPr>
            <p:cNvPr id="29" name="Rectangle 4"/>
            <p:cNvSpPr/>
            <p:nvPr/>
          </p:nvSpPr>
          <p:spPr>
            <a:xfrm>
              <a:off x="0" y="28247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30" name="Rectangle 5"/>
            <p:cNvSpPr/>
            <p:nvPr/>
          </p:nvSpPr>
          <p:spPr>
            <a:xfrm>
              <a:off x="2285984" y="28247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Rectangle 6"/>
            <p:cNvSpPr/>
            <p:nvPr/>
          </p:nvSpPr>
          <p:spPr>
            <a:xfrm>
              <a:off x="4572000" y="28247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7"/>
            <p:cNvSpPr/>
            <p:nvPr/>
          </p:nvSpPr>
          <p:spPr>
            <a:xfrm>
              <a:off x="6840000" y="28247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Rectangle 14"/>
          <p:cNvSpPr/>
          <p:nvPr/>
        </p:nvSpPr>
        <p:spPr>
          <a:xfrm>
            <a:off x="-18272" y="666368"/>
            <a:ext cx="2286016" cy="530384"/>
          </a:xfrm>
          <a:prstGeom prst="rect">
            <a:avLst/>
          </a:prstGeom>
          <a:solidFill>
            <a:srgbClr val="F1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7504" y="764704"/>
            <a:ext cx="20344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Tensorflow_Server</a:t>
            </a:r>
            <a:endParaRPr lang="en-US" altLang="ko-KR" sz="15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35" y="1196752"/>
            <a:ext cx="6890730" cy="546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4"/>
          <p:cNvSpPr/>
          <p:nvPr/>
        </p:nvSpPr>
        <p:spPr>
          <a:xfrm>
            <a:off x="-36512" y="666368"/>
            <a:ext cx="6876512" cy="530384"/>
          </a:xfrm>
          <a:prstGeom prst="rect">
            <a:avLst/>
          </a:prstGeom>
          <a:solidFill>
            <a:srgbClr val="4B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43760" y="692696"/>
            <a:ext cx="6516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扩</a:t>
            </a:r>
            <a:r>
              <a:rPr lang="zh-CN" altLang="en-US" sz="2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展功能 </a:t>
            </a:r>
            <a:r>
              <a:rPr lang="en-US" altLang="zh-CN" sz="2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r>
              <a:rPr lang="en-US" altLang="zh-CN" sz="2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Server)</a:t>
            </a:r>
            <a:r>
              <a:rPr lang="zh-CN" altLang="en-US" sz="2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ko-KR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646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/>
          <p:nvPr/>
        </p:nvGrpSpPr>
        <p:grpSpPr>
          <a:xfrm>
            <a:off x="0" y="0"/>
            <a:ext cx="9144000" cy="214290"/>
            <a:chOff x="0" y="0"/>
            <a:chExt cx="9144000" cy="21429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5984" y="0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0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40000" y="0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Rectangle 14"/>
          <p:cNvSpPr/>
          <p:nvPr/>
        </p:nvSpPr>
        <p:spPr>
          <a:xfrm>
            <a:off x="0" y="18296"/>
            <a:ext cx="2285984" cy="530384"/>
          </a:xfrm>
          <a:prstGeom prst="rect">
            <a:avLst/>
          </a:prstGeom>
          <a:solidFill>
            <a:srgbClr val="2DB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61272" y="44624"/>
            <a:ext cx="203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ensorflow</a:t>
            </a:r>
            <a:endParaRPr lang="en-US" altLang="ko-KR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5" name="Group 8"/>
          <p:cNvGrpSpPr/>
          <p:nvPr/>
        </p:nvGrpSpPr>
        <p:grpSpPr>
          <a:xfrm>
            <a:off x="0" y="6671094"/>
            <a:ext cx="9144000" cy="214290"/>
            <a:chOff x="0" y="28247"/>
            <a:chExt cx="9144000" cy="214290"/>
          </a:xfrm>
        </p:grpSpPr>
        <p:sp>
          <p:nvSpPr>
            <p:cNvPr id="29" name="Rectangle 4"/>
            <p:cNvSpPr/>
            <p:nvPr/>
          </p:nvSpPr>
          <p:spPr>
            <a:xfrm>
              <a:off x="0" y="28247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30" name="Rectangle 5"/>
            <p:cNvSpPr/>
            <p:nvPr/>
          </p:nvSpPr>
          <p:spPr>
            <a:xfrm>
              <a:off x="2285984" y="28247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Rectangle 6"/>
            <p:cNvSpPr/>
            <p:nvPr/>
          </p:nvSpPr>
          <p:spPr>
            <a:xfrm>
              <a:off x="4572000" y="28247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7"/>
            <p:cNvSpPr/>
            <p:nvPr/>
          </p:nvSpPr>
          <p:spPr>
            <a:xfrm>
              <a:off x="6840000" y="28247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Rectangle 14"/>
          <p:cNvSpPr/>
          <p:nvPr/>
        </p:nvSpPr>
        <p:spPr>
          <a:xfrm>
            <a:off x="-18272" y="666368"/>
            <a:ext cx="2286016" cy="530384"/>
          </a:xfrm>
          <a:prstGeom prst="rect">
            <a:avLst/>
          </a:prstGeom>
          <a:solidFill>
            <a:srgbClr val="F1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7504" y="764704"/>
            <a:ext cx="20344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Tensorflow_Client</a:t>
            </a:r>
            <a:endParaRPr lang="en-US" altLang="ko-KR" sz="15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12293"/>
            <a:ext cx="53054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4"/>
          <p:cNvSpPr/>
          <p:nvPr/>
        </p:nvSpPr>
        <p:spPr>
          <a:xfrm>
            <a:off x="-36512" y="666368"/>
            <a:ext cx="6876512" cy="530384"/>
          </a:xfrm>
          <a:prstGeom prst="rect">
            <a:avLst/>
          </a:prstGeom>
          <a:solidFill>
            <a:srgbClr val="4B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3760" y="692696"/>
            <a:ext cx="6516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扩</a:t>
            </a:r>
            <a:r>
              <a:rPr lang="zh-CN" altLang="en-US" sz="2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展功能 </a:t>
            </a:r>
            <a:r>
              <a:rPr lang="en-US" altLang="zh-CN" sz="2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r>
              <a:rPr lang="en-US" altLang="zh-CN" sz="2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Client)</a:t>
            </a:r>
            <a:r>
              <a:rPr lang="zh-CN" altLang="en-US" sz="2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ko-KR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357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/>
          <p:nvPr/>
        </p:nvGrpSpPr>
        <p:grpSpPr>
          <a:xfrm>
            <a:off x="0" y="0"/>
            <a:ext cx="9144000" cy="214290"/>
            <a:chOff x="0" y="0"/>
            <a:chExt cx="9144000" cy="21429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5984" y="0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0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40000" y="0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Rectangle 14"/>
          <p:cNvSpPr/>
          <p:nvPr/>
        </p:nvSpPr>
        <p:spPr>
          <a:xfrm>
            <a:off x="0" y="18296"/>
            <a:ext cx="2285984" cy="530384"/>
          </a:xfrm>
          <a:prstGeom prst="rect">
            <a:avLst/>
          </a:prstGeom>
          <a:solidFill>
            <a:srgbClr val="2DB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61272" y="44624"/>
            <a:ext cx="203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ensorflow</a:t>
            </a:r>
            <a:endParaRPr lang="en-US" altLang="ko-KR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5" name="Group 8"/>
          <p:cNvGrpSpPr/>
          <p:nvPr/>
        </p:nvGrpSpPr>
        <p:grpSpPr>
          <a:xfrm>
            <a:off x="0" y="6671094"/>
            <a:ext cx="9144000" cy="214290"/>
            <a:chOff x="0" y="28247"/>
            <a:chExt cx="9144000" cy="214290"/>
          </a:xfrm>
        </p:grpSpPr>
        <p:sp>
          <p:nvSpPr>
            <p:cNvPr id="29" name="Rectangle 4"/>
            <p:cNvSpPr/>
            <p:nvPr/>
          </p:nvSpPr>
          <p:spPr>
            <a:xfrm>
              <a:off x="0" y="28247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30" name="Rectangle 5"/>
            <p:cNvSpPr/>
            <p:nvPr/>
          </p:nvSpPr>
          <p:spPr>
            <a:xfrm>
              <a:off x="2285984" y="28247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Rectangle 6"/>
            <p:cNvSpPr/>
            <p:nvPr/>
          </p:nvSpPr>
          <p:spPr>
            <a:xfrm>
              <a:off x="4572000" y="28247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7"/>
            <p:cNvSpPr/>
            <p:nvPr/>
          </p:nvSpPr>
          <p:spPr>
            <a:xfrm>
              <a:off x="6840000" y="28247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Rectangle 14"/>
          <p:cNvSpPr/>
          <p:nvPr/>
        </p:nvSpPr>
        <p:spPr>
          <a:xfrm>
            <a:off x="-18272" y="666368"/>
            <a:ext cx="2286016" cy="530384"/>
          </a:xfrm>
          <a:prstGeom prst="rect">
            <a:avLst/>
          </a:prstGeom>
          <a:solidFill>
            <a:srgbClr val="F1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7504" y="764704"/>
            <a:ext cx="20344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Tensorflow_Client</a:t>
            </a:r>
            <a:endParaRPr lang="en-US" altLang="ko-KR" sz="15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209" y="1208160"/>
            <a:ext cx="6625581" cy="546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4"/>
          <p:cNvSpPr/>
          <p:nvPr/>
        </p:nvSpPr>
        <p:spPr>
          <a:xfrm>
            <a:off x="-18272" y="666368"/>
            <a:ext cx="2286016" cy="530384"/>
          </a:xfrm>
          <a:prstGeom prst="rect">
            <a:avLst/>
          </a:prstGeom>
          <a:solidFill>
            <a:srgbClr val="F1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7504" y="764704"/>
            <a:ext cx="20344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Tensorflow_Client</a:t>
            </a:r>
            <a:endParaRPr lang="en-US" altLang="ko-KR" sz="15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Rectangle 14"/>
          <p:cNvSpPr/>
          <p:nvPr/>
        </p:nvSpPr>
        <p:spPr>
          <a:xfrm>
            <a:off x="-36512" y="666368"/>
            <a:ext cx="6876512" cy="530384"/>
          </a:xfrm>
          <a:prstGeom prst="rect">
            <a:avLst/>
          </a:prstGeom>
          <a:solidFill>
            <a:srgbClr val="4B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43760" y="692696"/>
            <a:ext cx="6516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扩</a:t>
            </a:r>
            <a:r>
              <a:rPr lang="zh-CN" altLang="en-US" sz="2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展功能 </a:t>
            </a:r>
            <a:r>
              <a:rPr lang="en-US" altLang="zh-CN" sz="2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r>
              <a:rPr lang="en-US" altLang="zh-CN" sz="2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Client)</a:t>
            </a:r>
            <a:r>
              <a:rPr lang="zh-CN" altLang="en-US" sz="2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ko-KR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357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/>
          <p:nvPr/>
        </p:nvGrpSpPr>
        <p:grpSpPr>
          <a:xfrm>
            <a:off x="0" y="0"/>
            <a:ext cx="9144000" cy="214290"/>
            <a:chOff x="0" y="0"/>
            <a:chExt cx="9144000" cy="21429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5984" y="0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0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40000" y="0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Rectangle 14"/>
          <p:cNvSpPr/>
          <p:nvPr/>
        </p:nvSpPr>
        <p:spPr>
          <a:xfrm>
            <a:off x="0" y="18296"/>
            <a:ext cx="2285984" cy="530384"/>
          </a:xfrm>
          <a:prstGeom prst="rect">
            <a:avLst/>
          </a:prstGeom>
          <a:solidFill>
            <a:srgbClr val="2DB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61272" y="44624"/>
            <a:ext cx="203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ensorflow</a:t>
            </a:r>
            <a:endParaRPr lang="en-US" altLang="ko-KR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5" name="Group 8"/>
          <p:cNvGrpSpPr/>
          <p:nvPr/>
        </p:nvGrpSpPr>
        <p:grpSpPr>
          <a:xfrm>
            <a:off x="0" y="6671094"/>
            <a:ext cx="9144000" cy="214290"/>
            <a:chOff x="0" y="28247"/>
            <a:chExt cx="9144000" cy="214290"/>
          </a:xfrm>
        </p:grpSpPr>
        <p:sp>
          <p:nvSpPr>
            <p:cNvPr id="29" name="Rectangle 4"/>
            <p:cNvSpPr/>
            <p:nvPr/>
          </p:nvSpPr>
          <p:spPr>
            <a:xfrm>
              <a:off x="0" y="28247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30" name="Rectangle 5"/>
            <p:cNvSpPr/>
            <p:nvPr/>
          </p:nvSpPr>
          <p:spPr>
            <a:xfrm>
              <a:off x="2285984" y="28247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Rectangle 6"/>
            <p:cNvSpPr/>
            <p:nvPr/>
          </p:nvSpPr>
          <p:spPr>
            <a:xfrm>
              <a:off x="4572000" y="28247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7"/>
            <p:cNvSpPr/>
            <p:nvPr/>
          </p:nvSpPr>
          <p:spPr>
            <a:xfrm>
              <a:off x="6840000" y="28247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Rectangle 14"/>
          <p:cNvSpPr/>
          <p:nvPr/>
        </p:nvSpPr>
        <p:spPr>
          <a:xfrm>
            <a:off x="-18272" y="666368"/>
            <a:ext cx="2286016" cy="530384"/>
          </a:xfrm>
          <a:prstGeom prst="rect">
            <a:avLst/>
          </a:prstGeom>
          <a:solidFill>
            <a:srgbClr val="F1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7504" y="764704"/>
            <a:ext cx="20344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Tensorflow_Client</a:t>
            </a:r>
            <a:endParaRPr lang="en-US" altLang="ko-KR" sz="15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78" y="1208160"/>
            <a:ext cx="7339980" cy="546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4"/>
          <p:cNvSpPr/>
          <p:nvPr/>
        </p:nvSpPr>
        <p:spPr>
          <a:xfrm>
            <a:off x="-18272" y="666368"/>
            <a:ext cx="2286016" cy="530384"/>
          </a:xfrm>
          <a:prstGeom prst="rect">
            <a:avLst/>
          </a:prstGeom>
          <a:solidFill>
            <a:srgbClr val="F1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7504" y="764704"/>
            <a:ext cx="20344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Tensorflow_Client</a:t>
            </a:r>
            <a:endParaRPr lang="en-US" altLang="ko-KR" sz="15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Rectangle 14"/>
          <p:cNvSpPr/>
          <p:nvPr/>
        </p:nvSpPr>
        <p:spPr>
          <a:xfrm>
            <a:off x="-36512" y="666368"/>
            <a:ext cx="6876512" cy="530384"/>
          </a:xfrm>
          <a:prstGeom prst="rect">
            <a:avLst/>
          </a:prstGeom>
          <a:solidFill>
            <a:srgbClr val="4B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43760" y="692696"/>
            <a:ext cx="6516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扩</a:t>
            </a:r>
            <a:r>
              <a:rPr lang="zh-CN" altLang="en-US" sz="2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展功能 </a:t>
            </a:r>
            <a:r>
              <a:rPr lang="en-US" altLang="zh-CN" sz="2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r>
              <a:rPr lang="en-US" altLang="zh-CN" sz="2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Client)</a:t>
            </a:r>
            <a:r>
              <a:rPr lang="zh-CN" altLang="en-US" sz="2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ko-KR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850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/>
          <p:nvPr/>
        </p:nvGrpSpPr>
        <p:grpSpPr>
          <a:xfrm>
            <a:off x="0" y="0"/>
            <a:ext cx="9144000" cy="214290"/>
            <a:chOff x="0" y="0"/>
            <a:chExt cx="9144000" cy="21429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5984" y="0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0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40000" y="0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Rectangle 14"/>
          <p:cNvSpPr/>
          <p:nvPr/>
        </p:nvSpPr>
        <p:spPr>
          <a:xfrm>
            <a:off x="0" y="18296"/>
            <a:ext cx="2285984" cy="530384"/>
          </a:xfrm>
          <a:prstGeom prst="rect">
            <a:avLst/>
          </a:prstGeom>
          <a:solidFill>
            <a:srgbClr val="2DB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61272" y="44624"/>
            <a:ext cx="203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ensorflow</a:t>
            </a:r>
            <a:endParaRPr lang="en-US" altLang="ko-KR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5" name="Group 8"/>
          <p:cNvGrpSpPr/>
          <p:nvPr/>
        </p:nvGrpSpPr>
        <p:grpSpPr>
          <a:xfrm>
            <a:off x="0" y="6671094"/>
            <a:ext cx="9144000" cy="214290"/>
            <a:chOff x="0" y="28247"/>
            <a:chExt cx="9144000" cy="214290"/>
          </a:xfrm>
        </p:grpSpPr>
        <p:sp>
          <p:nvSpPr>
            <p:cNvPr id="29" name="Rectangle 4"/>
            <p:cNvSpPr/>
            <p:nvPr/>
          </p:nvSpPr>
          <p:spPr>
            <a:xfrm>
              <a:off x="0" y="28247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30" name="Rectangle 5"/>
            <p:cNvSpPr/>
            <p:nvPr/>
          </p:nvSpPr>
          <p:spPr>
            <a:xfrm>
              <a:off x="2285984" y="28247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Rectangle 6"/>
            <p:cNvSpPr/>
            <p:nvPr/>
          </p:nvSpPr>
          <p:spPr>
            <a:xfrm>
              <a:off x="4572000" y="28247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7"/>
            <p:cNvSpPr/>
            <p:nvPr/>
          </p:nvSpPr>
          <p:spPr>
            <a:xfrm>
              <a:off x="6840000" y="28247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Rectangle 14"/>
          <p:cNvSpPr/>
          <p:nvPr/>
        </p:nvSpPr>
        <p:spPr>
          <a:xfrm>
            <a:off x="-18272" y="666368"/>
            <a:ext cx="2286016" cy="530384"/>
          </a:xfrm>
          <a:prstGeom prst="rect">
            <a:avLst/>
          </a:prstGeom>
          <a:solidFill>
            <a:srgbClr val="F1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7504" y="764704"/>
            <a:ext cx="20344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Tensorflow_Client</a:t>
            </a:r>
            <a:endParaRPr lang="en-US" altLang="ko-KR" sz="15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609421" cy="546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4"/>
          <p:cNvSpPr/>
          <p:nvPr/>
        </p:nvSpPr>
        <p:spPr>
          <a:xfrm>
            <a:off x="-18272" y="666368"/>
            <a:ext cx="2286016" cy="530384"/>
          </a:xfrm>
          <a:prstGeom prst="rect">
            <a:avLst/>
          </a:prstGeom>
          <a:solidFill>
            <a:srgbClr val="F1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7504" y="764704"/>
            <a:ext cx="20344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Tensorflow_Client</a:t>
            </a:r>
            <a:endParaRPr lang="en-US" altLang="ko-KR" sz="15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Rectangle 14"/>
          <p:cNvSpPr/>
          <p:nvPr/>
        </p:nvSpPr>
        <p:spPr>
          <a:xfrm>
            <a:off x="-36512" y="666368"/>
            <a:ext cx="6876512" cy="530384"/>
          </a:xfrm>
          <a:prstGeom prst="rect">
            <a:avLst/>
          </a:prstGeom>
          <a:solidFill>
            <a:srgbClr val="4B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43760" y="692696"/>
            <a:ext cx="6516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扩</a:t>
            </a:r>
            <a:r>
              <a:rPr lang="zh-CN" altLang="en-US" sz="2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展功能 </a:t>
            </a:r>
            <a:r>
              <a:rPr lang="en-US" altLang="zh-CN" sz="2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r>
              <a:rPr lang="en-US" altLang="zh-CN" sz="2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Client)</a:t>
            </a:r>
            <a:r>
              <a:rPr lang="zh-CN" altLang="en-US" sz="2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ko-KR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850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/>
          <p:nvPr/>
        </p:nvGrpSpPr>
        <p:grpSpPr>
          <a:xfrm>
            <a:off x="0" y="0"/>
            <a:ext cx="9144000" cy="214290"/>
            <a:chOff x="0" y="0"/>
            <a:chExt cx="9144000" cy="21429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5984" y="0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0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40000" y="0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Rectangle 14"/>
          <p:cNvSpPr/>
          <p:nvPr/>
        </p:nvSpPr>
        <p:spPr>
          <a:xfrm>
            <a:off x="0" y="18296"/>
            <a:ext cx="2285984" cy="530384"/>
          </a:xfrm>
          <a:prstGeom prst="rect">
            <a:avLst/>
          </a:prstGeom>
          <a:solidFill>
            <a:srgbClr val="2DB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61272" y="44624"/>
            <a:ext cx="203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ensorflow</a:t>
            </a:r>
            <a:endParaRPr lang="en-US" altLang="ko-KR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5" name="Group 8"/>
          <p:cNvGrpSpPr/>
          <p:nvPr/>
        </p:nvGrpSpPr>
        <p:grpSpPr>
          <a:xfrm>
            <a:off x="0" y="6671094"/>
            <a:ext cx="9144000" cy="214290"/>
            <a:chOff x="0" y="28247"/>
            <a:chExt cx="9144000" cy="214290"/>
          </a:xfrm>
        </p:grpSpPr>
        <p:sp>
          <p:nvSpPr>
            <p:cNvPr id="29" name="Rectangle 4"/>
            <p:cNvSpPr/>
            <p:nvPr/>
          </p:nvSpPr>
          <p:spPr>
            <a:xfrm>
              <a:off x="0" y="28247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30" name="Rectangle 5"/>
            <p:cNvSpPr/>
            <p:nvPr/>
          </p:nvSpPr>
          <p:spPr>
            <a:xfrm>
              <a:off x="2285984" y="28247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Rectangle 6"/>
            <p:cNvSpPr/>
            <p:nvPr/>
          </p:nvSpPr>
          <p:spPr>
            <a:xfrm>
              <a:off x="4572000" y="28247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7"/>
            <p:cNvSpPr/>
            <p:nvPr/>
          </p:nvSpPr>
          <p:spPr>
            <a:xfrm>
              <a:off x="6840000" y="28247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Rectangle 14"/>
          <p:cNvSpPr/>
          <p:nvPr/>
        </p:nvSpPr>
        <p:spPr>
          <a:xfrm>
            <a:off x="-18272" y="666368"/>
            <a:ext cx="2286016" cy="530384"/>
          </a:xfrm>
          <a:prstGeom prst="rect">
            <a:avLst/>
          </a:prstGeom>
          <a:solidFill>
            <a:srgbClr val="F1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7504" y="764704"/>
            <a:ext cx="20344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Tensorflow_Client</a:t>
            </a:r>
            <a:endParaRPr lang="en-US" altLang="ko-KR" sz="15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701040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4"/>
          <p:cNvSpPr/>
          <p:nvPr/>
        </p:nvSpPr>
        <p:spPr>
          <a:xfrm>
            <a:off x="-18272" y="666368"/>
            <a:ext cx="2286016" cy="530384"/>
          </a:xfrm>
          <a:prstGeom prst="rect">
            <a:avLst/>
          </a:prstGeom>
          <a:solidFill>
            <a:srgbClr val="F1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7504" y="764704"/>
            <a:ext cx="20344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Tensorflow_Client</a:t>
            </a:r>
            <a:endParaRPr lang="en-US" altLang="ko-KR" sz="15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Rectangle 14"/>
          <p:cNvSpPr/>
          <p:nvPr/>
        </p:nvSpPr>
        <p:spPr>
          <a:xfrm>
            <a:off x="-36512" y="666368"/>
            <a:ext cx="6876512" cy="530384"/>
          </a:xfrm>
          <a:prstGeom prst="rect">
            <a:avLst/>
          </a:prstGeom>
          <a:solidFill>
            <a:srgbClr val="4B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43760" y="692696"/>
            <a:ext cx="6516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扩</a:t>
            </a:r>
            <a:r>
              <a:rPr lang="zh-CN" altLang="en-US" sz="2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展功能 </a:t>
            </a:r>
            <a:r>
              <a:rPr lang="en-US" altLang="zh-CN" sz="2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r>
              <a:rPr lang="en-US" altLang="zh-CN" sz="2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Client)</a:t>
            </a:r>
            <a:r>
              <a:rPr lang="zh-CN" altLang="en-US" sz="2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ko-KR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500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/>
          <p:nvPr/>
        </p:nvGrpSpPr>
        <p:grpSpPr>
          <a:xfrm>
            <a:off x="0" y="0"/>
            <a:ext cx="9144000" cy="214290"/>
            <a:chOff x="0" y="0"/>
            <a:chExt cx="9144000" cy="21429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5984" y="0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0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40000" y="0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Rectangle 14"/>
          <p:cNvSpPr/>
          <p:nvPr/>
        </p:nvSpPr>
        <p:spPr>
          <a:xfrm>
            <a:off x="0" y="18296"/>
            <a:ext cx="2285984" cy="530384"/>
          </a:xfrm>
          <a:prstGeom prst="rect">
            <a:avLst/>
          </a:prstGeom>
          <a:solidFill>
            <a:srgbClr val="2DB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61272" y="44624"/>
            <a:ext cx="203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ensorflow</a:t>
            </a:r>
            <a:endParaRPr lang="en-US" altLang="ko-KR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5" name="Group 8"/>
          <p:cNvGrpSpPr/>
          <p:nvPr/>
        </p:nvGrpSpPr>
        <p:grpSpPr>
          <a:xfrm>
            <a:off x="0" y="6671094"/>
            <a:ext cx="9144000" cy="214290"/>
            <a:chOff x="0" y="28247"/>
            <a:chExt cx="9144000" cy="214290"/>
          </a:xfrm>
        </p:grpSpPr>
        <p:sp>
          <p:nvSpPr>
            <p:cNvPr id="29" name="Rectangle 4"/>
            <p:cNvSpPr/>
            <p:nvPr/>
          </p:nvSpPr>
          <p:spPr>
            <a:xfrm>
              <a:off x="0" y="28247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30" name="Rectangle 5"/>
            <p:cNvSpPr/>
            <p:nvPr/>
          </p:nvSpPr>
          <p:spPr>
            <a:xfrm>
              <a:off x="2285984" y="28247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Rectangle 6"/>
            <p:cNvSpPr/>
            <p:nvPr/>
          </p:nvSpPr>
          <p:spPr>
            <a:xfrm>
              <a:off x="4572000" y="28247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7"/>
            <p:cNvSpPr/>
            <p:nvPr/>
          </p:nvSpPr>
          <p:spPr>
            <a:xfrm>
              <a:off x="6840000" y="28247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Rectangle 14"/>
          <p:cNvSpPr/>
          <p:nvPr/>
        </p:nvSpPr>
        <p:spPr>
          <a:xfrm>
            <a:off x="-288" y="666368"/>
            <a:ext cx="2268032" cy="530384"/>
          </a:xfrm>
          <a:prstGeom prst="rect">
            <a:avLst/>
          </a:prstGeom>
          <a:solidFill>
            <a:srgbClr val="8DA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22854" y="724634"/>
            <a:ext cx="203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en-US" altLang="zh-CN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oost-Python</a:t>
            </a:r>
            <a:endParaRPr lang="en-US" altLang="ko-KR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24" y="1208476"/>
            <a:ext cx="7153268" cy="5462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4"/>
          <p:cNvSpPr/>
          <p:nvPr/>
        </p:nvSpPr>
        <p:spPr>
          <a:xfrm>
            <a:off x="-18272" y="666368"/>
            <a:ext cx="2286016" cy="530384"/>
          </a:xfrm>
          <a:prstGeom prst="rect">
            <a:avLst/>
          </a:prstGeom>
          <a:solidFill>
            <a:srgbClr val="F1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7504" y="764704"/>
            <a:ext cx="20344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Tensorflow_Client</a:t>
            </a:r>
            <a:endParaRPr lang="en-US" altLang="ko-KR" sz="15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Rectangle 14"/>
          <p:cNvSpPr/>
          <p:nvPr/>
        </p:nvSpPr>
        <p:spPr>
          <a:xfrm>
            <a:off x="-36512" y="666368"/>
            <a:ext cx="6876512" cy="530384"/>
          </a:xfrm>
          <a:prstGeom prst="rect">
            <a:avLst/>
          </a:prstGeom>
          <a:solidFill>
            <a:srgbClr val="4B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43760" y="692696"/>
            <a:ext cx="6516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扩</a:t>
            </a:r>
            <a:r>
              <a:rPr lang="zh-CN" altLang="en-US" sz="2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展功能 </a:t>
            </a:r>
            <a:r>
              <a:rPr lang="en-US" altLang="zh-CN" sz="2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(Boost python)</a:t>
            </a:r>
            <a:r>
              <a:rPr lang="zh-CN" altLang="en-US" sz="2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ko-KR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004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/>
          <p:nvPr/>
        </p:nvGrpSpPr>
        <p:grpSpPr>
          <a:xfrm>
            <a:off x="0" y="0"/>
            <a:ext cx="9144000" cy="214290"/>
            <a:chOff x="0" y="0"/>
            <a:chExt cx="9144000" cy="21429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5984" y="0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0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40000" y="0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Rectangle 14"/>
          <p:cNvSpPr/>
          <p:nvPr/>
        </p:nvSpPr>
        <p:spPr>
          <a:xfrm>
            <a:off x="0" y="18296"/>
            <a:ext cx="2285984" cy="530384"/>
          </a:xfrm>
          <a:prstGeom prst="rect">
            <a:avLst/>
          </a:prstGeom>
          <a:solidFill>
            <a:srgbClr val="2DB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61272" y="44624"/>
            <a:ext cx="203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ensorflow</a:t>
            </a:r>
            <a:endParaRPr lang="en-US" altLang="ko-KR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5" name="Group 8"/>
          <p:cNvGrpSpPr/>
          <p:nvPr/>
        </p:nvGrpSpPr>
        <p:grpSpPr>
          <a:xfrm>
            <a:off x="0" y="6671094"/>
            <a:ext cx="9144000" cy="214290"/>
            <a:chOff x="0" y="28247"/>
            <a:chExt cx="9144000" cy="214290"/>
          </a:xfrm>
        </p:grpSpPr>
        <p:sp>
          <p:nvSpPr>
            <p:cNvPr id="29" name="Rectangle 4"/>
            <p:cNvSpPr/>
            <p:nvPr/>
          </p:nvSpPr>
          <p:spPr>
            <a:xfrm>
              <a:off x="0" y="28247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30" name="Rectangle 5"/>
            <p:cNvSpPr/>
            <p:nvPr/>
          </p:nvSpPr>
          <p:spPr>
            <a:xfrm>
              <a:off x="2285984" y="28247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Rectangle 6"/>
            <p:cNvSpPr/>
            <p:nvPr/>
          </p:nvSpPr>
          <p:spPr>
            <a:xfrm>
              <a:off x="4572000" y="28247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7"/>
            <p:cNvSpPr/>
            <p:nvPr/>
          </p:nvSpPr>
          <p:spPr>
            <a:xfrm>
              <a:off x="6840000" y="28247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Rectangle 14"/>
          <p:cNvSpPr/>
          <p:nvPr/>
        </p:nvSpPr>
        <p:spPr>
          <a:xfrm>
            <a:off x="-288" y="666368"/>
            <a:ext cx="2268032" cy="530384"/>
          </a:xfrm>
          <a:prstGeom prst="rect">
            <a:avLst/>
          </a:prstGeom>
          <a:solidFill>
            <a:srgbClr val="8DA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22854" y="724634"/>
            <a:ext cx="203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en-US" altLang="zh-CN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oost-Python</a:t>
            </a:r>
            <a:endParaRPr lang="en-US" altLang="ko-KR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04" y="1209894"/>
            <a:ext cx="7299896" cy="546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4"/>
          <p:cNvSpPr/>
          <p:nvPr/>
        </p:nvSpPr>
        <p:spPr>
          <a:xfrm>
            <a:off x="-288" y="666368"/>
            <a:ext cx="2268032" cy="530384"/>
          </a:xfrm>
          <a:prstGeom prst="rect">
            <a:avLst/>
          </a:prstGeom>
          <a:solidFill>
            <a:srgbClr val="8DA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2854" y="724634"/>
            <a:ext cx="203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en-US" altLang="zh-CN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oost-Python</a:t>
            </a:r>
            <a:endParaRPr lang="en-US" altLang="ko-KR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Rectangle 14"/>
          <p:cNvSpPr/>
          <p:nvPr/>
        </p:nvSpPr>
        <p:spPr>
          <a:xfrm>
            <a:off x="-18272" y="666368"/>
            <a:ext cx="2286016" cy="530384"/>
          </a:xfrm>
          <a:prstGeom prst="rect">
            <a:avLst/>
          </a:prstGeom>
          <a:solidFill>
            <a:srgbClr val="F1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764704"/>
            <a:ext cx="20344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Tensorflow_Client</a:t>
            </a:r>
            <a:endParaRPr lang="en-US" altLang="ko-KR" sz="15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Rectangle 14"/>
          <p:cNvSpPr/>
          <p:nvPr/>
        </p:nvSpPr>
        <p:spPr>
          <a:xfrm>
            <a:off x="-36512" y="666368"/>
            <a:ext cx="6876512" cy="530384"/>
          </a:xfrm>
          <a:prstGeom prst="rect">
            <a:avLst/>
          </a:prstGeom>
          <a:solidFill>
            <a:srgbClr val="4B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43760" y="692696"/>
            <a:ext cx="6516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扩</a:t>
            </a:r>
            <a:r>
              <a:rPr lang="zh-CN" altLang="en-US" sz="2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展功能 </a:t>
            </a:r>
            <a:r>
              <a:rPr lang="en-US" altLang="zh-CN" sz="2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(Boost python)</a:t>
            </a:r>
            <a:r>
              <a:rPr lang="zh-CN" altLang="en-US" sz="2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ko-KR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646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287" y="4149280"/>
            <a:ext cx="3651873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9"/>
          <p:cNvGrpSpPr/>
          <p:nvPr/>
        </p:nvGrpSpPr>
        <p:grpSpPr>
          <a:xfrm>
            <a:off x="0" y="0"/>
            <a:ext cx="9144000" cy="214290"/>
            <a:chOff x="0" y="0"/>
            <a:chExt cx="9144000" cy="21429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5984" y="0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0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40000" y="0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Rectangle 14"/>
          <p:cNvSpPr/>
          <p:nvPr/>
        </p:nvSpPr>
        <p:spPr>
          <a:xfrm>
            <a:off x="2285984" y="18296"/>
            <a:ext cx="2286016" cy="530384"/>
          </a:xfrm>
          <a:prstGeom prst="rect">
            <a:avLst/>
          </a:prstGeom>
          <a:solidFill>
            <a:srgbClr val="F1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411760" y="44624"/>
            <a:ext cx="203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EOS</a:t>
            </a:r>
            <a:endParaRPr lang="en-US" altLang="ko-KR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980728"/>
            <a:ext cx="83529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</a:t>
            </a:r>
            <a:r>
              <a:rPr lang="en-US" altLang="zh-CN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EOS</a:t>
            </a: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en-US" altLang="zh-CN" sz="1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EOS</a:t>
            </a:r>
            <a:r>
              <a:rPr lang="ko-KR" altLang="en-US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是一套软件系统</a:t>
            </a:r>
            <a:r>
              <a:rPr lang="ko-KR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ko-KR" alt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这套软件系统可以生成一个区块链的架构</a:t>
            </a:r>
            <a:r>
              <a:rPr lang="ko-KR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ko-KR" alt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支持大量去中心化应用在它上面运行</a:t>
            </a:r>
            <a:r>
              <a:rPr lang="ko-KR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ko-KR" alt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</a:t>
            </a:r>
            <a:r>
              <a:rPr lang="ko-KR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</a:t>
            </a:r>
            <a:r>
              <a:rPr lang="ko-KR" alt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类操作系统</a:t>
            </a:r>
            <a:r>
              <a:rPr lang="ko-KR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r>
              <a:rPr lang="ko-KR" alt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的产品</a:t>
            </a:r>
            <a:r>
              <a:rPr lang="ko-KR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ko-KR" alt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这套软件拥有非常丰富的功能</a:t>
            </a:r>
            <a:r>
              <a:rPr lang="ko-KR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ko-KR" alt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它提供账户</a:t>
            </a:r>
            <a:r>
              <a:rPr lang="ko-KR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ko-KR" alt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验证</a:t>
            </a:r>
            <a:r>
              <a:rPr lang="ko-KR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、数据库，</a:t>
            </a:r>
            <a:r>
              <a:rPr lang="ko-KR" alt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以及跨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ko-KR" alt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和跨集群应用的协同交流和调度</a:t>
            </a:r>
            <a:r>
              <a:rPr lang="ko-KR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ko-KR" alt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因此</a:t>
            </a:r>
            <a:r>
              <a:rPr lang="ko-KR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ko-KR" alt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这套软件可以生成一个拥有庞大潜力的区块链框架</a:t>
            </a:r>
            <a:r>
              <a:rPr lang="ko-KR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ko-KR" alt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每秒钟将能够处理上百万的交易</a:t>
            </a:r>
            <a:r>
              <a:rPr lang="ko-KR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，减少用户费用，</a:t>
            </a:r>
            <a:r>
              <a:rPr lang="ko-KR" alt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支持去中心化应用快速</a:t>
            </a:r>
            <a:r>
              <a:rPr lang="ko-KR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ko-KR" alt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简单的落地</a:t>
            </a:r>
            <a:r>
              <a:rPr lang="ko-KR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ko-KR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ko-KR" altLang="en-US" sz="1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</a:t>
            </a:r>
            <a:r>
              <a:rPr lang="en-US" altLang="ko-KR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DPOS</a:t>
            </a:r>
            <a:r>
              <a:rPr lang="ko-KR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en-US" altLang="ko-KR" sz="1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ko-KR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EOS</a:t>
            </a:r>
            <a:r>
              <a:rPr lang="ko-KR" altLang="en-US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采用了一种不同的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共识</a:t>
            </a:r>
            <a:r>
              <a:rPr lang="ko-KR" altLang="en-US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机制</a:t>
            </a:r>
            <a:r>
              <a:rPr lang="en-US" altLang="ko-KR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——DPOS</a:t>
            </a:r>
            <a:r>
              <a:rPr lang="ko-KR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ko-KR" alt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全网持有代币的人可以通过投票系统来选择区块生产者</a:t>
            </a:r>
            <a:r>
              <a:rPr lang="ko-KR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，一旦当选，</a:t>
            </a:r>
            <a:r>
              <a:rPr lang="ko-KR" altLang="en-US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任何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当选</a:t>
            </a:r>
            <a:r>
              <a:rPr lang="ko-KR" altLang="en-US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人都可以参与区块的生产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，这样的共识机制叫做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DPOS</a:t>
            </a:r>
            <a:r>
              <a:rPr lang="ko-KR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ko-KR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ko-KR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ko-KR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EOSIO</a:t>
            </a:r>
            <a:r>
              <a:rPr lang="ko-KR" altLang="en-US" sz="1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总体框架</a:t>
            </a:r>
            <a:endParaRPr lang="en-US" altLang="ko-KR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ko-KR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EOSIO</a:t>
            </a:r>
            <a:r>
              <a:rPr lang="ko-KR" alt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有多个程序模块组成</a:t>
            </a:r>
            <a:r>
              <a:rPr lang="ko-KR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ko-KR" alt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经常会用到的有以下三个模块</a:t>
            </a:r>
            <a:r>
              <a:rPr lang="ko-KR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ko-KR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ko-KR" sz="1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nodeos</a:t>
            </a:r>
            <a:r>
              <a:rPr lang="en-US" altLang="ko-KR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- EOSIO</a:t>
            </a:r>
            <a:r>
              <a:rPr lang="ko-KR" alt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核心模块</a:t>
            </a:r>
            <a:r>
              <a:rPr lang="ko-KR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ko-KR" alt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用于启动</a:t>
            </a:r>
            <a:r>
              <a:rPr lang="en-US" altLang="ko-KR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eosio</a:t>
            </a:r>
            <a:r>
              <a:rPr lang="ko-KR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服务，</a:t>
            </a:r>
            <a:r>
              <a:rPr lang="ko-KR" alt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在后台运行</a:t>
            </a:r>
            <a:r>
              <a:rPr lang="ko-KR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ko-KR" alt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启动时可以添加多种插件</a:t>
            </a:r>
            <a:r>
              <a:rPr lang="en-US" altLang="ko-KR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plugin</a:t>
            </a:r>
            <a:r>
              <a:rPr lang="ko-KR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ko-KR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ko-KR" sz="1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cleos</a:t>
            </a:r>
            <a:r>
              <a:rPr lang="en-US" altLang="ko-KR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- </a:t>
            </a:r>
            <a:r>
              <a:rPr lang="ko-KR" altLang="en-US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命令行界面钱包工具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ko-KR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ko-KR" sz="1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keosd</a:t>
            </a:r>
            <a:r>
              <a:rPr lang="en-US" altLang="ko-KR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- </a:t>
            </a:r>
            <a:r>
              <a:rPr lang="ko-KR" alt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管理钱包的各种组件</a:t>
            </a:r>
            <a:r>
              <a:rPr lang="ko-KR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ko-KR" alt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默认情况下</a:t>
            </a:r>
            <a:r>
              <a:rPr lang="ko-KR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ko-KR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keosd</a:t>
            </a:r>
            <a:r>
              <a:rPr lang="ko-KR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将随</a:t>
            </a:r>
            <a:r>
              <a:rPr lang="en-US" altLang="ko-KR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cleos</a:t>
            </a:r>
            <a:r>
              <a:rPr lang="ko-KR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一起启动</a:t>
            </a:r>
            <a:r>
              <a:rPr lang="ko-KR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ko-KR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另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外，还有智能合约的编译工具</a:t>
            </a:r>
            <a:r>
              <a:rPr lang="en-US" altLang="zh-CN" sz="1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eosiocpp</a:t>
            </a:r>
            <a:endParaRPr lang="en-US" altLang="ko-KR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2" name="Group 8"/>
          <p:cNvGrpSpPr/>
          <p:nvPr/>
        </p:nvGrpSpPr>
        <p:grpSpPr>
          <a:xfrm>
            <a:off x="0" y="6671094"/>
            <a:ext cx="9144000" cy="214290"/>
            <a:chOff x="0" y="28247"/>
            <a:chExt cx="9144000" cy="214290"/>
          </a:xfrm>
        </p:grpSpPr>
        <p:sp>
          <p:nvSpPr>
            <p:cNvPr id="33" name="Rectangle 4"/>
            <p:cNvSpPr/>
            <p:nvPr/>
          </p:nvSpPr>
          <p:spPr>
            <a:xfrm>
              <a:off x="0" y="28247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34" name="Rectangle 5"/>
            <p:cNvSpPr/>
            <p:nvPr/>
          </p:nvSpPr>
          <p:spPr>
            <a:xfrm>
              <a:off x="2285984" y="28247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Rectangle 6"/>
            <p:cNvSpPr/>
            <p:nvPr/>
          </p:nvSpPr>
          <p:spPr>
            <a:xfrm>
              <a:off x="4572000" y="28247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7"/>
            <p:cNvSpPr/>
            <p:nvPr/>
          </p:nvSpPr>
          <p:spPr>
            <a:xfrm>
              <a:off x="6840000" y="28247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717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0" y="0"/>
            <a:ext cx="9144032" cy="214290"/>
            <a:chOff x="0" y="0"/>
            <a:chExt cx="9144032" cy="21429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5984" y="0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0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58048" y="0"/>
              <a:ext cx="2285984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000364" y="1643050"/>
            <a:ext cx="3333757" cy="3116185"/>
            <a:chOff x="3000364" y="1714488"/>
            <a:chExt cx="3333757" cy="311618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00364" y="1714488"/>
              <a:ext cx="3333757" cy="3116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22" name="Group 21"/>
            <p:cNvGrpSpPr/>
            <p:nvPr/>
          </p:nvGrpSpPr>
          <p:grpSpPr>
            <a:xfrm>
              <a:off x="3864946" y="1897098"/>
              <a:ext cx="1613134" cy="1099284"/>
              <a:chOff x="3864946" y="1897098"/>
              <a:chExt cx="1613134" cy="1099284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4352206" y="1897098"/>
                <a:ext cx="6270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01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64946" y="2596272"/>
                <a:ext cx="16131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 err="1" smtClean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T</a:t>
                </a:r>
                <a:r>
                  <a:rPr lang="en-US" altLang="zh-CN" sz="2000" b="1" dirty="0" err="1" smtClean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ensorflow</a:t>
                </a:r>
                <a:endParaRPr lang="en-US" altLang="ko-KR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852039" y="3276283"/>
              <a:ext cx="1210588" cy="1128321"/>
              <a:chOff x="4852039" y="3276283"/>
              <a:chExt cx="1210588" cy="112832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5148064" y="3276283"/>
                <a:ext cx="627095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03</a:t>
                </a:r>
              </a:p>
              <a:p>
                <a:pPr algn="ctr"/>
                <a:endParaRPr lang="en-US" altLang="ko-KR" b="1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852039" y="4004494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000" b="1" dirty="0" smtClean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最终结果</a:t>
                </a:r>
                <a:endParaRPr lang="en-US" altLang="ko-KR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475478" y="3276283"/>
              <a:ext cx="694421" cy="1128321"/>
              <a:chOff x="3475478" y="3276283"/>
              <a:chExt cx="694421" cy="112832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3521758" y="3276283"/>
                <a:ext cx="627095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02</a:t>
                </a:r>
              </a:p>
              <a:p>
                <a:pPr algn="ctr"/>
                <a:endParaRPr lang="en-US" altLang="ko-KR" b="1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475478" y="4004494"/>
                <a:ext cx="69442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EOS</a:t>
                </a:r>
                <a:endParaRPr lang="en-US" altLang="ko-KR" sz="2000" b="1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  <p:sp>
        <p:nvSpPr>
          <p:cNvPr id="26" name="Rectangle 13"/>
          <p:cNvSpPr/>
          <p:nvPr/>
        </p:nvSpPr>
        <p:spPr>
          <a:xfrm>
            <a:off x="6840000" y="0"/>
            <a:ext cx="2304000" cy="214290"/>
          </a:xfrm>
          <a:prstGeom prst="rect">
            <a:avLst/>
          </a:prstGeom>
          <a:solidFill>
            <a:srgbClr val="4B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Group 8"/>
          <p:cNvGrpSpPr/>
          <p:nvPr/>
        </p:nvGrpSpPr>
        <p:grpSpPr>
          <a:xfrm>
            <a:off x="0" y="6671094"/>
            <a:ext cx="9144000" cy="214290"/>
            <a:chOff x="0" y="28247"/>
            <a:chExt cx="9144000" cy="214290"/>
          </a:xfrm>
        </p:grpSpPr>
        <p:sp>
          <p:nvSpPr>
            <p:cNvPr id="28" name="Rectangle 4"/>
            <p:cNvSpPr/>
            <p:nvPr/>
          </p:nvSpPr>
          <p:spPr>
            <a:xfrm>
              <a:off x="0" y="28247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29" name="Rectangle 5"/>
            <p:cNvSpPr/>
            <p:nvPr/>
          </p:nvSpPr>
          <p:spPr>
            <a:xfrm>
              <a:off x="2285984" y="28247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Rectangle 6"/>
            <p:cNvSpPr/>
            <p:nvPr/>
          </p:nvSpPr>
          <p:spPr>
            <a:xfrm>
              <a:off x="4572000" y="28247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Rectangle 7"/>
            <p:cNvSpPr/>
            <p:nvPr/>
          </p:nvSpPr>
          <p:spPr>
            <a:xfrm>
              <a:off x="6840000" y="28247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/>
          <p:nvPr/>
        </p:nvGrpSpPr>
        <p:grpSpPr>
          <a:xfrm>
            <a:off x="0" y="0"/>
            <a:ext cx="9144000" cy="214290"/>
            <a:chOff x="0" y="0"/>
            <a:chExt cx="9144000" cy="21429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5984" y="0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0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40000" y="0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Rectangle 14"/>
          <p:cNvSpPr/>
          <p:nvPr/>
        </p:nvSpPr>
        <p:spPr>
          <a:xfrm>
            <a:off x="4571968" y="18296"/>
            <a:ext cx="2268032" cy="530384"/>
          </a:xfrm>
          <a:prstGeom prst="rect">
            <a:avLst/>
          </a:prstGeom>
          <a:solidFill>
            <a:srgbClr val="8DA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695110" y="44624"/>
            <a:ext cx="203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最终结果</a:t>
            </a:r>
            <a:endParaRPr lang="en-US" altLang="ko-KR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1" name="Group 8"/>
          <p:cNvGrpSpPr/>
          <p:nvPr/>
        </p:nvGrpSpPr>
        <p:grpSpPr>
          <a:xfrm>
            <a:off x="0" y="6671094"/>
            <a:ext cx="9144000" cy="214290"/>
            <a:chOff x="0" y="28247"/>
            <a:chExt cx="9144000" cy="214290"/>
          </a:xfrm>
        </p:grpSpPr>
        <p:sp>
          <p:nvSpPr>
            <p:cNvPr id="24" name="Rectangle 4"/>
            <p:cNvSpPr/>
            <p:nvPr/>
          </p:nvSpPr>
          <p:spPr>
            <a:xfrm>
              <a:off x="0" y="28247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25" name="Rectangle 5"/>
            <p:cNvSpPr/>
            <p:nvPr/>
          </p:nvSpPr>
          <p:spPr>
            <a:xfrm>
              <a:off x="2285984" y="28247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ectangle 6"/>
            <p:cNvSpPr/>
            <p:nvPr/>
          </p:nvSpPr>
          <p:spPr>
            <a:xfrm>
              <a:off x="4572000" y="28247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Rectangle 7"/>
            <p:cNvSpPr/>
            <p:nvPr/>
          </p:nvSpPr>
          <p:spPr>
            <a:xfrm>
              <a:off x="6840000" y="28247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68" y="1269360"/>
            <a:ext cx="8640000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51968" y="826839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altLang="zh-CN" sz="1400" b="1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ensorflow</a:t>
            </a:r>
            <a:r>
              <a:rPr lang="en-US" altLang="zh-CN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Server</a:t>
            </a:r>
            <a:endParaRPr lang="en-US" altLang="ko-KR" sz="1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627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/>
          <p:nvPr/>
        </p:nvGrpSpPr>
        <p:grpSpPr>
          <a:xfrm>
            <a:off x="0" y="0"/>
            <a:ext cx="9144000" cy="214290"/>
            <a:chOff x="0" y="0"/>
            <a:chExt cx="9144000" cy="21429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5984" y="0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0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40000" y="0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Rectangle 14"/>
          <p:cNvSpPr/>
          <p:nvPr/>
        </p:nvSpPr>
        <p:spPr>
          <a:xfrm>
            <a:off x="4571968" y="18296"/>
            <a:ext cx="2268032" cy="530384"/>
          </a:xfrm>
          <a:prstGeom prst="rect">
            <a:avLst/>
          </a:prstGeom>
          <a:solidFill>
            <a:srgbClr val="8DA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695110" y="44624"/>
            <a:ext cx="203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最终结果</a:t>
            </a:r>
            <a:endParaRPr lang="en-US" altLang="ko-KR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1" name="Group 8"/>
          <p:cNvGrpSpPr/>
          <p:nvPr/>
        </p:nvGrpSpPr>
        <p:grpSpPr>
          <a:xfrm>
            <a:off x="0" y="6671094"/>
            <a:ext cx="9144000" cy="214290"/>
            <a:chOff x="0" y="28247"/>
            <a:chExt cx="9144000" cy="214290"/>
          </a:xfrm>
        </p:grpSpPr>
        <p:sp>
          <p:nvSpPr>
            <p:cNvPr id="24" name="Rectangle 4"/>
            <p:cNvSpPr/>
            <p:nvPr/>
          </p:nvSpPr>
          <p:spPr>
            <a:xfrm>
              <a:off x="0" y="28247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25" name="Rectangle 5"/>
            <p:cNvSpPr/>
            <p:nvPr/>
          </p:nvSpPr>
          <p:spPr>
            <a:xfrm>
              <a:off x="2285984" y="28247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ectangle 6"/>
            <p:cNvSpPr/>
            <p:nvPr/>
          </p:nvSpPr>
          <p:spPr>
            <a:xfrm>
              <a:off x="4572000" y="28247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Rectangle 7"/>
            <p:cNvSpPr/>
            <p:nvPr/>
          </p:nvSpPr>
          <p:spPr>
            <a:xfrm>
              <a:off x="6840000" y="28247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269360"/>
            <a:ext cx="8640000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251968" y="826839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altLang="zh-CN" sz="1400" b="1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ensorflow</a:t>
            </a:r>
            <a:r>
              <a:rPr lang="en-US" altLang="zh-CN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Client</a:t>
            </a:r>
            <a:endParaRPr lang="en-US" altLang="ko-KR" sz="1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13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/>
          <p:nvPr/>
        </p:nvGrpSpPr>
        <p:grpSpPr>
          <a:xfrm>
            <a:off x="0" y="0"/>
            <a:ext cx="9144000" cy="214290"/>
            <a:chOff x="0" y="0"/>
            <a:chExt cx="9144000" cy="21429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5984" y="0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0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40000" y="0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Rectangle 14"/>
          <p:cNvSpPr/>
          <p:nvPr/>
        </p:nvSpPr>
        <p:spPr>
          <a:xfrm>
            <a:off x="4571968" y="18296"/>
            <a:ext cx="2268032" cy="530384"/>
          </a:xfrm>
          <a:prstGeom prst="rect">
            <a:avLst/>
          </a:prstGeom>
          <a:solidFill>
            <a:srgbClr val="8DA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695110" y="44624"/>
            <a:ext cx="203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最终结果</a:t>
            </a:r>
            <a:endParaRPr lang="en-US" altLang="ko-KR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1" name="Group 8"/>
          <p:cNvGrpSpPr/>
          <p:nvPr/>
        </p:nvGrpSpPr>
        <p:grpSpPr>
          <a:xfrm>
            <a:off x="0" y="6671094"/>
            <a:ext cx="9144000" cy="214290"/>
            <a:chOff x="0" y="28247"/>
            <a:chExt cx="9144000" cy="214290"/>
          </a:xfrm>
        </p:grpSpPr>
        <p:sp>
          <p:nvSpPr>
            <p:cNvPr id="24" name="Rectangle 4"/>
            <p:cNvSpPr/>
            <p:nvPr/>
          </p:nvSpPr>
          <p:spPr>
            <a:xfrm>
              <a:off x="0" y="28247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25" name="Rectangle 5"/>
            <p:cNvSpPr/>
            <p:nvPr/>
          </p:nvSpPr>
          <p:spPr>
            <a:xfrm>
              <a:off x="2285984" y="28247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ectangle 6"/>
            <p:cNvSpPr/>
            <p:nvPr/>
          </p:nvSpPr>
          <p:spPr>
            <a:xfrm>
              <a:off x="4572000" y="28247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Rectangle 7"/>
            <p:cNvSpPr/>
            <p:nvPr/>
          </p:nvSpPr>
          <p:spPr>
            <a:xfrm>
              <a:off x="6840000" y="28247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9360"/>
            <a:ext cx="8640000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51968" y="826839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Boost-Python</a:t>
            </a:r>
          </a:p>
        </p:txBody>
      </p:sp>
    </p:spTree>
    <p:extLst>
      <p:ext uri="{BB962C8B-B14F-4D97-AF65-F5344CB8AC3E}">
        <p14:creationId xmlns:p14="http://schemas.microsoft.com/office/powerpoint/2010/main" val="277489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/>
          <p:nvPr/>
        </p:nvGrpSpPr>
        <p:grpSpPr>
          <a:xfrm>
            <a:off x="0" y="0"/>
            <a:ext cx="9146058" cy="214290"/>
            <a:chOff x="0" y="0"/>
            <a:chExt cx="9146058" cy="21429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5984" y="0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0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40000" y="0"/>
              <a:ext cx="2306058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Rectangle 14"/>
          <p:cNvSpPr/>
          <p:nvPr/>
        </p:nvSpPr>
        <p:spPr>
          <a:xfrm>
            <a:off x="6840000" y="18296"/>
            <a:ext cx="2306058" cy="530384"/>
          </a:xfrm>
          <a:prstGeom prst="rect">
            <a:avLst/>
          </a:prstGeom>
          <a:solidFill>
            <a:srgbClr val="4B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020272" y="44624"/>
            <a:ext cx="203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遇</a:t>
            </a:r>
            <a:r>
              <a:rPr lang="zh-CN" altLang="en-US" sz="2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到困难</a:t>
            </a:r>
            <a:endParaRPr lang="en-US" altLang="ko-KR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2870" y="973752"/>
            <a:ext cx="839559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zh-CN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EOS</a:t>
            </a: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安装，编译的时候出了太多错误，有时候出现在网上找不到的错误</a:t>
            </a:r>
            <a:endParaRPr lang="en-US" altLang="zh-CN" sz="1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altLang="zh-CN" sz="1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韩语教材的不足，只能看中文和英文资料，遇到语言问题（难理解，读文当的速度慢，学习过程中需要较长时间）</a:t>
            </a:r>
            <a:endParaRPr lang="en-US" altLang="zh-CN" sz="1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altLang="zh-CN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没有对深度学习和区块链的基础知识</a:t>
            </a:r>
            <a:endParaRPr lang="en-US" altLang="zh-CN" sz="1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altLang="zh-CN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网上的 </a:t>
            </a:r>
            <a:r>
              <a:rPr lang="en-US" altLang="zh-CN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boost-python </a:t>
            </a: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教程几乎都不是我想要的内容，我想要的内容是把原有的 </a:t>
            </a:r>
            <a:r>
              <a:rPr lang="en-US" altLang="zh-CN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</a:t>
            </a: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代码执行在 </a:t>
            </a:r>
            <a:r>
              <a:rPr lang="en-US" altLang="zh-CN" sz="1400" b="1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c++</a:t>
            </a:r>
            <a:r>
              <a:rPr lang="en-US" altLang="zh-CN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代码中的，而且网上的教程都是如何让 </a:t>
            </a:r>
            <a:r>
              <a:rPr lang="en-US" altLang="zh-CN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</a:t>
            </a: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 </a:t>
            </a:r>
            <a:r>
              <a:rPr lang="en-US" altLang="zh-CN" sz="1400" b="1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c++</a:t>
            </a:r>
            <a:r>
              <a:rPr lang="en-US" altLang="zh-CN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互相交互的内容。难找到这样的内容</a:t>
            </a:r>
            <a:endParaRPr lang="en-US" altLang="zh-CN" sz="1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altLang="zh-CN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写完使用</a:t>
            </a:r>
            <a:r>
              <a:rPr lang="en-US" altLang="zh-CN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boost-python</a:t>
            </a: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1400" b="1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c++</a:t>
            </a: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代码之后，用</a:t>
            </a:r>
            <a:r>
              <a:rPr lang="en-US" altLang="zh-CN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g++</a:t>
            </a: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编译的时候报错误。反复“网上搜一个</a:t>
            </a:r>
            <a:r>
              <a:rPr lang="en-US" altLang="zh-CN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BUG</a:t>
            </a: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，解决一个</a:t>
            </a:r>
            <a:r>
              <a:rPr lang="en-US" altLang="zh-CN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BUG</a:t>
            </a: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”的循环过程</a:t>
            </a:r>
            <a:endParaRPr lang="en-US" altLang="zh-CN" sz="1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altLang="zh-CN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解决所有 </a:t>
            </a:r>
            <a:r>
              <a:rPr lang="en-US" altLang="zh-CN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BUG </a:t>
            </a: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之后 </a:t>
            </a:r>
            <a:r>
              <a:rPr lang="en-US" altLang="zh-CN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EOS </a:t>
            </a: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内部的 </a:t>
            </a:r>
            <a:r>
              <a:rPr lang="en-US" altLang="zh-CN" sz="1400" b="1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eosiocpp</a:t>
            </a:r>
            <a:r>
              <a:rPr lang="en-US" altLang="zh-CN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一直报错误，网上找不到解决方</a:t>
            </a:r>
            <a:r>
              <a:rPr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案。为了发布智能合约，先</a:t>
            </a: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要使用 </a:t>
            </a:r>
            <a:r>
              <a:rPr lang="en-US" altLang="zh-CN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EOS </a:t>
            </a: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内部的 </a:t>
            </a:r>
            <a:r>
              <a:rPr lang="en-US" altLang="zh-CN" sz="1400" b="1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eosiocpp</a:t>
            </a:r>
            <a:r>
              <a:rPr lang="en-US" altLang="zh-CN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编译 </a:t>
            </a:r>
            <a:r>
              <a:rPr lang="en-US" altLang="zh-CN" sz="1400" b="1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c++</a:t>
            </a:r>
            <a:r>
              <a:rPr lang="en-US" altLang="zh-CN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</a:t>
            </a:r>
            <a:r>
              <a:rPr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件并生</a:t>
            </a: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成 </a:t>
            </a:r>
            <a:r>
              <a:rPr lang="en-US" altLang="zh-CN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 sz="1400" b="1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wast</a:t>
            </a:r>
            <a:r>
              <a:rPr lang="en-US" altLang="zh-CN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</a:t>
            </a:r>
            <a:r>
              <a:rPr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件</a:t>
            </a: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 </a:t>
            </a:r>
            <a:r>
              <a:rPr lang="en-US" altLang="zh-CN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 sz="1400" b="1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abi</a:t>
            </a:r>
            <a:r>
              <a:rPr lang="en-US" altLang="zh-CN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</a:t>
            </a:r>
            <a:r>
              <a:rPr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件</a:t>
            </a: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。添加了很多外部  </a:t>
            </a:r>
            <a:r>
              <a:rPr lang="en-US" altLang="zh-CN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include </a:t>
            </a: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路径和 </a:t>
            </a:r>
            <a:r>
              <a:rPr lang="en-US" altLang="zh-CN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library </a:t>
            </a: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路径之后还是出问题，解决不了。</a:t>
            </a:r>
            <a:endParaRPr lang="en-US" altLang="zh-CN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altLang="ko-KR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在网上找到一个某人做的</a:t>
            </a:r>
            <a:r>
              <a:rPr lang="en-US" altLang="zh-CN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智能合约 </a:t>
            </a:r>
            <a:r>
              <a:rPr lang="en-US" altLang="zh-CN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EOS</a:t>
            </a: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，但是因为他是在</a:t>
            </a:r>
            <a:r>
              <a:rPr lang="en-US" altLang="zh-CN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MAC</a:t>
            </a: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上做的，所以在我 </a:t>
            </a:r>
            <a:r>
              <a:rPr lang="en-US" altLang="zh-CN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Ubuntu</a:t>
            </a: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上编译的时候一直报错，不能用上了。</a:t>
            </a:r>
            <a:endParaRPr lang="en-US" altLang="zh-CN" sz="1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altLang="ko-KR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所以最后打算使用 </a:t>
            </a:r>
            <a:r>
              <a:rPr lang="en-US" altLang="zh-CN" sz="1400" b="1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r>
              <a:rPr lang="en-US" altLang="zh-CN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C++ API </a:t>
            </a: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写一个分布式 </a:t>
            </a:r>
            <a:r>
              <a:rPr lang="en-US" altLang="zh-CN" sz="1400" b="1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，但是</a:t>
            </a:r>
            <a:r>
              <a:rPr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</a:t>
            </a: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上资料很少，使用</a:t>
            </a:r>
            <a:r>
              <a:rPr lang="en-US" altLang="zh-CN" sz="1400" b="1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r>
              <a:rPr lang="en-US" altLang="zh-CN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b="1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c++</a:t>
            </a:r>
            <a:r>
              <a:rPr lang="en-US" altLang="zh-CN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API </a:t>
            </a: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实现很麻烦，</a:t>
            </a:r>
            <a:r>
              <a:rPr lang="en-US" altLang="zh-CN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C++ API </a:t>
            </a:r>
            <a:r>
              <a:rPr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</a:t>
            </a: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够多。</a:t>
            </a:r>
            <a:endParaRPr lang="en-US" altLang="ko-KR" sz="1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altLang="zh-CN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1" name="Group 8"/>
          <p:cNvGrpSpPr/>
          <p:nvPr/>
        </p:nvGrpSpPr>
        <p:grpSpPr>
          <a:xfrm>
            <a:off x="0" y="6671094"/>
            <a:ext cx="9144000" cy="214290"/>
            <a:chOff x="0" y="28247"/>
            <a:chExt cx="9144000" cy="214290"/>
          </a:xfrm>
        </p:grpSpPr>
        <p:sp>
          <p:nvSpPr>
            <p:cNvPr id="24" name="Rectangle 4"/>
            <p:cNvSpPr/>
            <p:nvPr/>
          </p:nvSpPr>
          <p:spPr>
            <a:xfrm>
              <a:off x="0" y="28247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25" name="Rectangle 5"/>
            <p:cNvSpPr/>
            <p:nvPr/>
          </p:nvSpPr>
          <p:spPr>
            <a:xfrm>
              <a:off x="2285984" y="28247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ectangle 6"/>
            <p:cNvSpPr/>
            <p:nvPr/>
          </p:nvSpPr>
          <p:spPr>
            <a:xfrm>
              <a:off x="4572000" y="28247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Rectangle 7"/>
            <p:cNvSpPr/>
            <p:nvPr/>
          </p:nvSpPr>
          <p:spPr>
            <a:xfrm>
              <a:off x="6840000" y="28247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231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71094"/>
            <a:ext cx="9144000" cy="214290"/>
            <a:chOff x="0" y="28247"/>
            <a:chExt cx="9144000" cy="214290"/>
          </a:xfrm>
        </p:grpSpPr>
        <p:sp>
          <p:nvSpPr>
            <p:cNvPr id="5" name="Rectangle 4"/>
            <p:cNvSpPr/>
            <p:nvPr/>
          </p:nvSpPr>
          <p:spPr>
            <a:xfrm>
              <a:off x="0" y="28247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285984" y="28247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572000" y="28247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840000" y="28247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0" y="0"/>
            <a:ext cx="9144000" cy="214290"/>
            <a:chOff x="0" y="0"/>
            <a:chExt cx="9144000" cy="21429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5984" y="0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0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40000" y="0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285984" y="2348880"/>
            <a:ext cx="4572032" cy="1728192"/>
          </a:xfrm>
          <a:prstGeom prst="rect">
            <a:avLst/>
          </a:prstGeom>
          <a:solidFill>
            <a:srgbClr val="F1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285984" y="2956882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</a:t>
            </a:r>
            <a:endParaRPr lang="en-US" altLang="ko-KR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432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/>
          <p:nvPr/>
        </p:nvGrpSpPr>
        <p:grpSpPr>
          <a:xfrm>
            <a:off x="0" y="0"/>
            <a:ext cx="9144000" cy="214290"/>
            <a:chOff x="0" y="0"/>
            <a:chExt cx="9144000" cy="21429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5984" y="0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0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40000" y="0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Rectangle 14"/>
          <p:cNvSpPr/>
          <p:nvPr/>
        </p:nvSpPr>
        <p:spPr>
          <a:xfrm>
            <a:off x="2285984" y="18296"/>
            <a:ext cx="2286016" cy="530384"/>
          </a:xfrm>
          <a:prstGeom prst="rect">
            <a:avLst/>
          </a:prstGeom>
          <a:solidFill>
            <a:srgbClr val="F1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411760" y="44624"/>
            <a:ext cx="203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EOS</a:t>
            </a:r>
            <a:endParaRPr lang="en-US" altLang="ko-KR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980728"/>
            <a:ext cx="83529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EOS</a:t>
            </a:r>
            <a:r>
              <a:rPr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系统中钱包，密钥对，账</a:t>
            </a: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号的</a:t>
            </a:r>
            <a:r>
              <a:rPr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</a:t>
            </a: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</a:t>
            </a:r>
            <a:endParaRPr lang="en-US" altLang="zh-CN" sz="1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以房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子为例，做比喻介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绍。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）钱</a:t>
            </a:r>
            <a:r>
              <a:rPr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</a:t>
            </a: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是房东</a:t>
            </a:r>
            <a:endParaRPr lang="en-US" altLang="zh-CN" sz="1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房东可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以有很多的房子和各种开门的钥匙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所以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个节点可以创建多个钱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包。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ko-KR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ko-KR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ko-KR" altLang="en-US" sz="1400" b="1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钥匙用来打开房东门的</a:t>
            </a:r>
            <a:endParaRPr lang="en-US" altLang="ko-KR" sz="1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ko-KR" altLang="en-US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钥匙分为私钥和公钥</a:t>
            </a:r>
            <a:r>
              <a:rPr lang="ko-KR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ko-KR" altLang="en-US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公钥是别人可以看到的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，假设是一个钥匙包</a:t>
            </a:r>
            <a:r>
              <a:rPr lang="ko-KR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那么</a:t>
            </a:r>
            <a:r>
              <a:rPr lang="ko-KR" altLang="en-US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私钥是钥匙包里面实际开门的钥匙</a:t>
            </a:r>
            <a:r>
              <a:rPr lang="ko-KR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ko-KR" altLang="en-US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拿到钥匙包没有用的</a:t>
            </a:r>
            <a:r>
              <a:rPr lang="ko-KR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ko-KR" altLang="en-US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拿到钥匙盒里面的私钥才可以打开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房东</a:t>
            </a:r>
            <a:r>
              <a:rPr lang="ko-KR" altLang="en-US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家房子大门</a:t>
            </a:r>
            <a:r>
              <a:rPr lang="ko-KR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ko-KR" altLang="en-US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房东可以把很多的房子配成一样的锁</a:t>
            </a:r>
            <a:r>
              <a:rPr lang="ko-KR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ko-KR" alt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用一对公钥</a:t>
            </a:r>
            <a:r>
              <a:rPr lang="en-US" altLang="ko-KR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ko-KR" alt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私钥来开门</a:t>
            </a:r>
            <a:r>
              <a:rPr lang="ko-KR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ko-KR" alt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也可以不同的房子不同的钥匙</a:t>
            </a:r>
            <a:r>
              <a:rPr lang="ko-KR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ko-KR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ko-KR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ko-KR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ko-KR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ko-KR" altLang="en-US" sz="1400" b="1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账户是房子</a:t>
            </a:r>
            <a:endParaRPr lang="en-US" altLang="ko-KR" sz="1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ko-KR" altLang="en-US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房东可以给多个房子配一对钥匙</a:t>
            </a:r>
            <a:r>
              <a:rPr lang="ko-KR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ko-KR" alt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钥匙包和钥匙</a:t>
            </a:r>
            <a:r>
              <a:rPr lang="ko-KR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），</a:t>
            </a:r>
            <a:r>
              <a:rPr lang="ko-KR" alt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也可以不同房子配不同钥匙</a:t>
            </a:r>
            <a:r>
              <a:rPr lang="ko-KR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ko-KR" alt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另外</a:t>
            </a:r>
            <a:r>
              <a:rPr lang="ko-KR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ko-KR" alt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一个房子可以用</a:t>
            </a:r>
            <a:r>
              <a:rPr lang="en-US" altLang="ko-KR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ko-KR" alt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把钥匙打开</a:t>
            </a:r>
            <a:r>
              <a:rPr lang="ko-KR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ko-KR" alt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一把是</a:t>
            </a:r>
            <a:r>
              <a:rPr lang="en-US" altLang="ko-KR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owner</a:t>
            </a:r>
            <a:r>
              <a:rPr lang="ko-KR" alt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钥匙对</a:t>
            </a:r>
            <a:r>
              <a:rPr lang="ko-KR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另外</a:t>
            </a:r>
            <a:r>
              <a:rPr lang="ko-KR" altLang="en-US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一把是</a:t>
            </a:r>
            <a:r>
              <a:rPr lang="en-US" altLang="ko-KR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active</a:t>
            </a:r>
            <a:r>
              <a:rPr lang="ko-KR" alt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钥匙对</a:t>
            </a:r>
            <a:r>
              <a:rPr lang="ko-KR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。房子的</a:t>
            </a:r>
            <a:r>
              <a:rPr lang="en-US" altLang="ko-KR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owner</a:t>
            </a:r>
            <a:r>
              <a:rPr lang="ko-KR" alt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钥匙地址表示为房东的公钥</a:t>
            </a:r>
            <a:r>
              <a:rPr lang="ko-KR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ko-KR" alt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表示主人产权归属</a:t>
            </a:r>
            <a:r>
              <a:rPr lang="ko-KR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ko-KR" altLang="en-US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用它对应的私钥可以打开房子</a:t>
            </a:r>
            <a:r>
              <a:rPr lang="ko-KR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r>
              <a:rPr lang="ko-KR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房子的</a:t>
            </a:r>
            <a:r>
              <a:rPr lang="en-US" altLang="ko-KR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active</a:t>
            </a:r>
            <a:r>
              <a:rPr lang="ko-KR" alt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钥匙对表示为房客的公钥</a:t>
            </a:r>
            <a:r>
              <a:rPr lang="ko-KR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ko-KR" alt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表示该用户的私钥可以打开房子</a:t>
            </a:r>
            <a:r>
              <a:rPr lang="ko-KR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ko-KR" alt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房子出租后</a:t>
            </a:r>
            <a:r>
              <a:rPr lang="ko-KR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ko-KR" alt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房东就把这个钥匙包给租客了</a:t>
            </a:r>
            <a:r>
              <a:rPr lang="ko-KR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lang="en-US" altLang="ko-KR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2" name="Group 8"/>
          <p:cNvGrpSpPr/>
          <p:nvPr/>
        </p:nvGrpSpPr>
        <p:grpSpPr>
          <a:xfrm>
            <a:off x="0" y="6671094"/>
            <a:ext cx="9144000" cy="214290"/>
            <a:chOff x="0" y="28247"/>
            <a:chExt cx="9144000" cy="214290"/>
          </a:xfrm>
        </p:grpSpPr>
        <p:sp>
          <p:nvSpPr>
            <p:cNvPr id="33" name="Rectangle 4"/>
            <p:cNvSpPr/>
            <p:nvPr/>
          </p:nvSpPr>
          <p:spPr>
            <a:xfrm>
              <a:off x="0" y="28247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34" name="Rectangle 5"/>
            <p:cNvSpPr/>
            <p:nvPr/>
          </p:nvSpPr>
          <p:spPr>
            <a:xfrm>
              <a:off x="2285984" y="28247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Rectangle 6"/>
            <p:cNvSpPr/>
            <p:nvPr/>
          </p:nvSpPr>
          <p:spPr>
            <a:xfrm>
              <a:off x="4572000" y="28247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7"/>
            <p:cNvSpPr/>
            <p:nvPr/>
          </p:nvSpPr>
          <p:spPr>
            <a:xfrm>
              <a:off x="6840000" y="28247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013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/>
          <p:nvPr/>
        </p:nvGrpSpPr>
        <p:grpSpPr>
          <a:xfrm>
            <a:off x="0" y="0"/>
            <a:ext cx="9144000" cy="214290"/>
            <a:chOff x="0" y="0"/>
            <a:chExt cx="9144000" cy="21429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5984" y="0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0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40000" y="0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6518" y="1824781"/>
            <a:ext cx="1943594" cy="290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4144087" y="3100898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en-US" altLang="zh-CN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oost</a:t>
            </a:r>
            <a:endParaRPr lang="en-US" altLang="ko-KR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19062" y="2564904"/>
            <a:ext cx="1778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分布式</a:t>
            </a:r>
            <a:r>
              <a:rPr lang="en-US" altLang="zh-CN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tensor</a:t>
            </a:r>
            <a:endParaRPr lang="en-US" altLang="ko-KR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59502" y="367696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扩展</a:t>
            </a:r>
            <a:endParaRPr lang="en-US" altLang="ko-KR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Rectangle 14"/>
          <p:cNvSpPr/>
          <p:nvPr/>
        </p:nvSpPr>
        <p:spPr>
          <a:xfrm>
            <a:off x="0" y="18296"/>
            <a:ext cx="2285984" cy="530384"/>
          </a:xfrm>
          <a:prstGeom prst="rect">
            <a:avLst/>
          </a:prstGeom>
          <a:solidFill>
            <a:srgbClr val="2DB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61272" y="44624"/>
            <a:ext cx="203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ensorflow</a:t>
            </a:r>
            <a:endParaRPr lang="en-US" altLang="ko-KR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00355" y="198884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本</a:t>
            </a:r>
            <a:r>
              <a:rPr lang="zh-CN" alt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概念</a:t>
            </a:r>
            <a:endParaRPr lang="en-US" altLang="ko-KR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5" name="Group 8"/>
          <p:cNvGrpSpPr/>
          <p:nvPr/>
        </p:nvGrpSpPr>
        <p:grpSpPr>
          <a:xfrm>
            <a:off x="0" y="6671094"/>
            <a:ext cx="9144000" cy="214290"/>
            <a:chOff x="0" y="28247"/>
            <a:chExt cx="9144000" cy="214290"/>
          </a:xfrm>
        </p:grpSpPr>
        <p:sp>
          <p:nvSpPr>
            <p:cNvPr id="29" name="Rectangle 4"/>
            <p:cNvSpPr/>
            <p:nvPr/>
          </p:nvSpPr>
          <p:spPr>
            <a:xfrm>
              <a:off x="0" y="28247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30" name="Rectangle 5"/>
            <p:cNvSpPr/>
            <p:nvPr/>
          </p:nvSpPr>
          <p:spPr>
            <a:xfrm>
              <a:off x="2285984" y="28247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Rectangle 6"/>
            <p:cNvSpPr/>
            <p:nvPr/>
          </p:nvSpPr>
          <p:spPr>
            <a:xfrm>
              <a:off x="4572000" y="28247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7"/>
            <p:cNvSpPr/>
            <p:nvPr/>
          </p:nvSpPr>
          <p:spPr>
            <a:xfrm>
              <a:off x="6840000" y="28247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/>
          <p:nvPr/>
        </p:nvGrpSpPr>
        <p:grpSpPr>
          <a:xfrm>
            <a:off x="0" y="0"/>
            <a:ext cx="9144000" cy="214290"/>
            <a:chOff x="0" y="0"/>
            <a:chExt cx="9144000" cy="21429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5984" y="0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0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40000" y="0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Rectangle 14"/>
          <p:cNvSpPr/>
          <p:nvPr/>
        </p:nvSpPr>
        <p:spPr>
          <a:xfrm>
            <a:off x="0" y="18296"/>
            <a:ext cx="2285984" cy="530384"/>
          </a:xfrm>
          <a:prstGeom prst="rect">
            <a:avLst/>
          </a:prstGeom>
          <a:solidFill>
            <a:srgbClr val="2DB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61272" y="44624"/>
            <a:ext cx="203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ensorflow</a:t>
            </a:r>
            <a:endParaRPr lang="en-US" altLang="ko-KR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5" name="Group 8"/>
          <p:cNvGrpSpPr/>
          <p:nvPr/>
        </p:nvGrpSpPr>
        <p:grpSpPr>
          <a:xfrm>
            <a:off x="0" y="6671094"/>
            <a:ext cx="9144000" cy="214290"/>
            <a:chOff x="0" y="28247"/>
            <a:chExt cx="9144000" cy="214290"/>
          </a:xfrm>
        </p:grpSpPr>
        <p:sp>
          <p:nvSpPr>
            <p:cNvPr id="29" name="Rectangle 4"/>
            <p:cNvSpPr/>
            <p:nvPr/>
          </p:nvSpPr>
          <p:spPr>
            <a:xfrm>
              <a:off x="0" y="28247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30" name="Rectangle 5"/>
            <p:cNvSpPr/>
            <p:nvPr/>
          </p:nvSpPr>
          <p:spPr>
            <a:xfrm>
              <a:off x="2285984" y="28247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Rectangle 6"/>
            <p:cNvSpPr/>
            <p:nvPr/>
          </p:nvSpPr>
          <p:spPr>
            <a:xfrm>
              <a:off x="4572000" y="28247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7"/>
            <p:cNvSpPr/>
            <p:nvPr/>
          </p:nvSpPr>
          <p:spPr>
            <a:xfrm>
              <a:off x="6840000" y="28247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Rectangle 14"/>
          <p:cNvSpPr/>
          <p:nvPr/>
        </p:nvSpPr>
        <p:spPr>
          <a:xfrm>
            <a:off x="-18240" y="666368"/>
            <a:ext cx="2285984" cy="530384"/>
          </a:xfrm>
          <a:prstGeom prst="rect">
            <a:avLst/>
          </a:prstGeom>
          <a:solidFill>
            <a:srgbClr val="2DB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43032" y="692696"/>
            <a:ext cx="203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</a:t>
            </a:r>
            <a:r>
              <a:rPr lang="zh-CN" altLang="en-US" sz="2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本</a:t>
            </a:r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原理</a:t>
            </a:r>
            <a:endParaRPr lang="en-US" altLang="ko-KR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3"/>
            <a:ext cx="6709703" cy="5474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67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/>
          <p:nvPr/>
        </p:nvGrpSpPr>
        <p:grpSpPr>
          <a:xfrm>
            <a:off x="0" y="0"/>
            <a:ext cx="9144000" cy="214290"/>
            <a:chOff x="0" y="0"/>
            <a:chExt cx="9144000" cy="21429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5984" y="0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0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40000" y="0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Rectangle 14"/>
          <p:cNvSpPr/>
          <p:nvPr/>
        </p:nvSpPr>
        <p:spPr>
          <a:xfrm>
            <a:off x="0" y="18296"/>
            <a:ext cx="2285984" cy="530384"/>
          </a:xfrm>
          <a:prstGeom prst="rect">
            <a:avLst/>
          </a:prstGeom>
          <a:solidFill>
            <a:srgbClr val="2DB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61272" y="44624"/>
            <a:ext cx="203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ensorflow</a:t>
            </a:r>
            <a:endParaRPr lang="en-US" altLang="ko-KR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3869" y="1474906"/>
            <a:ext cx="62623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是一个采用数据流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图，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用于数值计算的开源软件库。</a:t>
            </a:r>
            <a:endParaRPr lang="en-US" altLang="ko-KR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</a:t>
            </a:r>
            <a:r>
              <a:rPr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据流</a:t>
            </a: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据流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图是由“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结点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”和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“线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”来组成的有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向图来描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述的数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学计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算图。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</a:t>
            </a: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点</a:t>
            </a:r>
            <a:endParaRPr lang="en-US" altLang="zh-CN" sz="1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一般用来表示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数学运算，但也能表示端点输入数据，推出结果，或读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写持续的变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量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表示节点之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间的输入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输出关系。这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些线可以运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输“动态大小的多维数据数组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”，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即“张量”（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tensor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）。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张</a:t>
            </a: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量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图中的张量流动是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名字的来源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。一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旦输入端的所有张量准备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好，节点被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分配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到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各个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算设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备上，然后异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步并行地执行运算。</a:t>
            </a:r>
            <a:endParaRPr lang="en-US" altLang="ko-KR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5" name="Group 8"/>
          <p:cNvGrpSpPr/>
          <p:nvPr/>
        </p:nvGrpSpPr>
        <p:grpSpPr>
          <a:xfrm>
            <a:off x="0" y="6671094"/>
            <a:ext cx="9144000" cy="214290"/>
            <a:chOff x="0" y="28247"/>
            <a:chExt cx="9144000" cy="214290"/>
          </a:xfrm>
        </p:grpSpPr>
        <p:sp>
          <p:nvSpPr>
            <p:cNvPr id="29" name="Rectangle 4"/>
            <p:cNvSpPr/>
            <p:nvPr/>
          </p:nvSpPr>
          <p:spPr>
            <a:xfrm>
              <a:off x="0" y="28247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30" name="Rectangle 5"/>
            <p:cNvSpPr/>
            <p:nvPr/>
          </p:nvSpPr>
          <p:spPr>
            <a:xfrm>
              <a:off x="2285984" y="28247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Rectangle 6"/>
            <p:cNvSpPr/>
            <p:nvPr/>
          </p:nvSpPr>
          <p:spPr>
            <a:xfrm>
              <a:off x="4572000" y="28247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7"/>
            <p:cNvSpPr/>
            <p:nvPr/>
          </p:nvSpPr>
          <p:spPr>
            <a:xfrm>
              <a:off x="6840000" y="28247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Rectangle 14"/>
          <p:cNvSpPr/>
          <p:nvPr/>
        </p:nvSpPr>
        <p:spPr>
          <a:xfrm>
            <a:off x="-18240" y="666368"/>
            <a:ext cx="2285984" cy="530384"/>
          </a:xfrm>
          <a:prstGeom prst="rect">
            <a:avLst/>
          </a:prstGeom>
          <a:solidFill>
            <a:srgbClr val="2DB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43032" y="692696"/>
            <a:ext cx="203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基本概念</a:t>
            </a:r>
            <a:endParaRPr lang="en-US" altLang="ko-KR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268760"/>
            <a:ext cx="230505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136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/>
          <p:nvPr/>
        </p:nvGrpSpPr>
        <p:grpSpPr>
          <a:xfrm>
            <a:off x="0" y="0"/>
            <a:ext cx="9144000" cy="214290"/>
            <a:chOff x="0" y="0"/>
            <a:chExt cx="9144000" cy="21429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5984" y="0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0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40000" y="0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Rectangle 14"/>
          <p:cNvSpPr/>
          <p:nvPr/>
        </p:nvSpPr>
        <p:spPr>
          <a:xfrm>
            <a:off x="0" y="18296"/>
            <a:ext cx="2285984" cy="530384"/>
          </a:xfrm>
          <a:prstGeom prst="rect">
            <a:avLst/>
          </a:prstGeom>
          <a:solidFill>
            <a:srgbClr val="2DB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61272" y="44624"/>
            <a:ext cx="203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ensorflow</a:t>
            </a:r>
            <a:endParaRPr lang="en-US" altLang="ko-KR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1520" y="1485359"/>
            <a:ext cx="82687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计算图</a:t>
            </a:r>
          </a:p>
          <a:p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我们一般编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写程序时，我们都是一步一步计算的，每计算完一步就可以得到一个执行结果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中，首先需要构建一个计算图，然后按照计算图启动一个会话，在会话中完成变量赋值，计算，得到最终结果等操作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因此，可以说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是一个按照计算图设计的逻辑进行计算的编程系统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模型会话</a:t>
            </a:r>
          </a:p>
          <a:p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用来执行构造好的计算图，同时会话拥有和管理程序运行时的所有资源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当计算完成之后，需要通过关闭会话来帮助系统回收资源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5" name="Group 8"/>
          <p:cNvGrpSpPr/>
          <p:nvPr/>
        </p:nvGrpSpPr>
        <p:grpSpPr>
          <a:xfrm>
            <a:off x="0" y="6671094"/>
            <a:ext cx="9144000" cy="214290"/>
            <a:chOff x="0" y="28247"/>
            <a:chExt cx="9144000" cy="214290"/>
          </a:xfrm>
        </p:grpSpPr>
        <p:sp>
          <p:nvSpPr>
            <p:cNvPr id="29" name="Rectangle 4"/>
            <p:cNvSpPr/>
            <p:nvPr/>
          </p:nvSpPr>
          <p:spPr>
            <a:xfrm>
              <a:off x="0" y="28247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30" name="Rectangle 5"/>
            <p:cNvSpPr/>
            <p:nvPr/>
          </p:nvSpPr>
          <p:spPr>
            <a:xfrm>
              <a:off x="2285984" y="28247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Rectangle 6"/>
            <p:cNvSpPr/>
            <p:nvPr/>
          </p:nvSpPr>
          <p:spPr>
            <a:xfrm>
              <a:off x="4572000" y="28247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7"/>
            <p:cNvSpPr/>
            <p:nvPr/>
          </p:nvSpPr>
          <p:spPr>
            <a:xfrm>
              <a:off x="6840000" y="28247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Rectangle 14"/>
          <p:cNvSpPr/>
          <p:nvPr/>
        </p:nvSpPr>
        <p:spPr>
          <a:xfrm>
            <a:off x="-18240" y="666368"/>
            <a:ext cx="2285984" cy="530384"/>
          </a:xfrm>
          <a:prstGeom prst="rect">
            <a:avLst/>
          </a:prstGeom>
          <a:solidFill>
            <a:srgbClr val="2DB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43032" y="692696"/>
            <a:ext cx="203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基本概念</a:t>
            </a:r>
            <a:endParaRPr lang="en-US" altLang="ko-KR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476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63" y="4392885"/>
            <a:ext cx="675322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9"/>
          <p:cNvGrpSpPr/>
          <p:nvPr/>
        </p:nvGrpSpPr>
        <p:grpSpPr>
          <a:xfrm>
            <a:off x="0" y="0"/>
            <a:ext cx="9144000" cy="214290"/>
            <a:chOff x="0" y="0"/>
            <a:chExt cx="9144000" cy="21429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5984" y="0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0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40000" y="0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Rectangle 14"/>
          <p:cNvSpPr/>
          <p:nvPr/>
        </p:nvSpPr>
        <p:spPr>
          <a:xfrm>
            <a:off x="0" y="18296"/>
            <a:ext cx="2285984" cy="530384"/>
          </a:xfrm>
          <a:prstGeom prst="rect">
            <a:avLst/>
          </a:prstGeom>
          <a:solidFill>
            <a:srgbClr val="2DB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61272" y="44624"/>
            <a:ext cx="203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ensorflow</a:t>
            </a:r>
            <a:endParaRPr lang="en-US" altLang="ko-KR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5" name="Group 8"/>
          <p:cNvGrpSpPr/>
          <p:nvPr/>
        </p:nvGrpSpPr>
        <p:grpSpPr>
          <a:xfrm>
            <a:off x="0" y="6671094"/>
            <a:ext cx="9144000" cy="214290"/>
            <a:chOff x="0" y="28247"/>
            <a:chExt cx="9144000" cy="214290"/>
          </a:xfrm>
        </p:grpSpPr>
        <p:sp>
          <p:nvSpPr>
            <p:cNvPr id="29" name="Rectangle 4"/>
            <p:cNvSpPr/>
            <p:nvPr/>
          </p:nvSpPr>
          <p:spPr>
            <a:xfrm>
              <a:off x="0" y="28247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30" name="Rectangle 5"/>
            <p:cNvSpPr/>
            <p:nvPr/>
          </p:nvSpPr>
          <p:spPr>
            <a:xfrm>
              <a:off x="2285984" y="28247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Rectangle 6"/>
            <p:cNvSpPr/>
            <p:nvPr/>
          </p:nvSpPr>
          <p:spPr>
            <a:xfrm>
              <a:off x="4572000" y="28247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7"/>
            <p:cNvSpPr/>
            <p:nvPr/>
          </p:nvSpPr>
          <p:spPr>
            <a:xfrm>
              <a:off x="6840000" y="28247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Rectangle 14"/>
          <p:cNvSpPr/>
          <p:nvPr/>
        </p:nvSpPr>
        <p:spPr>
          <a:xfrm>
            <a:off x="-18272" y="666368"/>
            <a:ext cx="2286016" cy="530384"/>
          </a:xfrm>
          <a:prstGeom prst="rect">
            <a:avLst/>
          </a:prstGeom>
          <a:solidFill>
            <a:srgbClr val="F1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7504" y="764704"/>
            <a:ext cx="2034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分布</a:t>
            </a:r>
            <a:r>
              <a:rPr lang="zh-CN" altLang="en-US" sz="16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式 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endParaRPr lang="en-US" altLang="ko-KR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1520" y="1478389"/>
            <a:ext cx="8268732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分布式</a:t>
            </a:r>
            <a:r>
              <a:rPr lang="en-US" altLang="zh-CN" sz="1400" b="1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</a:t>
            </a:r>
            <a:r>
              <a:rPr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理</a:t>
            </a:r>
          </a:p>
          <a:p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的实现分为了单机实现和分布式实现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单机的模式下，计算图会按照程序间的依赖关系顺序执行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在分布式实现中，需要实现的是对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client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master(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ps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worker process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device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管理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Client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，也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就是客户端，他通过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session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的接口与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master(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ps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worker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相连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Master(</a:t>
            </a:r>
            <a:r>
              <a:rPr lang="en-US" altLang="zh-CN" sz="1400" b="1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ps</a:t>
            </a:r>
            <a:r>
              <a:rPr lang="en-US" altLang="zh-CN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负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责管理所有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worker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的计算图执行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Worker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由一个或多个计算设备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device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组成，如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Cluster </a:t>
            </a:r>
          </a:p>
          <a:p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Cluster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计算图上的一部分分布式运算，它是由多个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Job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来组成的，而且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Job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是由多个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Task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来组成的。每个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Task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服务器有关联，而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服务器有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Master(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ps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Worker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两种模式。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为了创建新的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Cluster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，每个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Task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需要一个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服务器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具体过程如下图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855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/>
          <p:nvPr/>
        </p:nvGrpSpPr>
        <p:grpSpPr>
          <a:xfrm>
            <a:off x="0" y="0"/>
            <a:ext cx="9144000" cy="214290"/>
            <a:chOff x="0" y="0"/>
            <a:chExt cx="9144000" cy="21429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5984" y="0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0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40000" y="0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Rectangle 14"/>
          <p:cNvSpPr/>
          <p:nvPr/>
        </p:nvSpPr>
        <p:spPr>
          <a:xfrm>
            <a:off x="0" y="18296"/>
            <a:ext cx="2285984" cy="530384"/>
          </a:xfrm>
          <a:prstGeom prst="rect">
            <a:avLst/>
          </a:prstGeom>
          <a:solidFill>
            <a:srgbClr val="2DB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61272" y="44624"/>
            <a:ext cx="203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ensorflow</a:t>
            </a:r>
            <a:endParaRPr lang="en-US" altLang="ko-KR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5" name="Group 8"/>
          <p:cNvGrpSpPr/>
          <p:nvPr/>
        </p:nvGrpSpPr>
        <p:grpSpPr>
          <a:xfrm>
            <a:off x="0" y="6671094"/>
            <a:ext cx="9144000" cy="214290"/>
            <a:chOff x="0" y="28247"/>
            <a:chExt cx="9144000" cy="214290"/>
          </a:xfrm>
        </p:grpSpPr>
        <p:sp>
          <p:nvSpPr>
            <p:cNvPr id="29" name="Rectangle 4"/>
            <p:cNvSpPr/>
            <p:nvPr/>
          </p:nvSpPr>
          <p:spPr>
            <a:xfrm>
              <a:off x="0" y="28247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30" name="Rectangle 5"/>
            <p:cNvSpPr/>
            <p:nvPr/>
          </p:nvSpPr>
          <p:spPr>
            <a:xfrm>
              <a:off x="2285984" y="28247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Rectangle 6"/>
            <p:cNvSpPr/>
            <p:nvPr/>
          </p:nvSpPr>
          <p:spPr>
            <a:xfrm>
              <a:off x="4572000" y="28247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7"/>
            <p:cNvSpPr/>
            <p:nvPr/>
          </p:nvSpPr>
          <p:spPr>
            <a:xfrm>
              <a:off x="6840000" y="28247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Rectangle 14"/>
          <p:cNvSpPr/>
          <p:nvPr/>
        </p:nvSpPr>
        <p:spPr>
          <a:xfrm>
            <a:off x="-288" y="666368"/>
            <a:ext cx="2268032" cy="530384"/>
          </a:xfrm>
          <a:prstGeom prst="rect">
            <a:avLst/>
          </a:prstGeom>
          <a:solidFill>
            <a:srgbClr val="8DA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22854" y="724634"/>
            <a:ext cx="203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en-US" altLang="zh-CN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oost-Python</a:t>
            </a:r>
            <a:endParaRPr lang="en-US" altLang="ko-KR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1520" y="1465614"/>
            <a:ext cx="82687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Boost-Python</a:t>
            </a:r>
          </a:p>
          <a:p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Boost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C++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代码库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Boost-Python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BOOST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开发组专门为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C++/Python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直接的互操作而开发的类库，也是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Boost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中唯一一个解释语言支持模块。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Boost.Python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除了提供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C API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C++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兼容封装，也使得整个扩展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嵌入过程更加方便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</a:t>
            </a:r>
            <a:r>
              <a:rPr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</a:t>
            </a:r>
            <a:r>
              <a:rPr lang="en-US" altLang="zh-CN" sz="1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Boost.python</a:t>
            </a:r>
            <a:r>
              <a:rPr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有什么特点</a:t>
            </a:r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en-US" altLang="zh-CN" sz="1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需要修改原有的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C++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代码，支持比较丰富的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C++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特性。不会生成额外的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代码（像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SWIG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那样），但是需要写一部分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C++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的封装代码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855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/>
          <p:nvPr/>
        </p:nvGrpSpPr>
        <p:grpSpPr>
          <a:xfrm>
            <a:off x="0" y="0"/>
            <a:ext cx="9144000" cy="214290"/>
            <a:chOff x="0" y="0"/>
            <a:chExt cx="9144000" cy="21429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5984" y="0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0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40000" y="0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Rectangle 14"/>
          <p:cNvSpPr/>
          <p:nvPr/>
        </p:nvSpPr>
        <p:spPr>
          <a:xfrm>
            <a:off x="0" y="18296"/>
            <a:ext cx="2285984" cy="530384"/>
          </a:xfrm>
          <a:prstGeom prst="rect">
            <a:avLst/>
          </a:prstGeom>
          <a:solidFill>
            <a:srgbClr val="2DB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61272" y="44624"/>
            <a:ext cx="203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ensorflow</a:t>
            </a:r>
            <a:endParaRPr lang="en-US" altLang="ko-KR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5" name="Group 8"/>
          <p:cNvGrpSpPr/>
          <p:nvPr/>
        </p:nvGrpSpPr>
        <p:grpSpPr>
          <a:xfrm>
            <a:off x="0" y="6671094"/>
            <a:ext cx="9144000" cy="214290"/>
            <a:chOff x="0" y="28247"/>
            <a:chExt cx="9144000" cy="214290"/>
          </a:xfrm>
        </p:grpSpPr>
        <p:sp>
          <p:nvSpPr>
            <p:cNvPr id="29" name="Rectangle 4"/>
            <p:cNvSpPr/>
            <p:nvPr/>
          </p:nvSpPr>
          <p:spPr>
            <a:xfrm>
              <a:off x="0" y="28247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30" name="Rectangle 5"/>
            <p:cNvSpPr/>
            <p:nvPr/>
          </p:nvSpPr>
          <p:spPr>
            <a:xfrm>
              <a:off x="2285984" y="28247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Rectangle 6"/>
            <p:cNvSpPr/>
            <p:nvPr/>
          </p:nvSpPr>
          <p:spPr>
            <a:xfrm>
              <a:off x="4572000" y="28247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7"/>
            <p:cNvSpPr/>
            <p:nvPr/>
          </p:nvSpPr>
          <p:spPr>
            <a:xfrm>
              <a:off x="6840000" y="28247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Rectangle 14"/>
          <p:cNvSpPr/>
          <p:nvPr/>
        </p:nvSpPr>
        <p:spPr>
          <a:xfrm>
            <a:off x="-18272" y="666368"/>
            <a:ext cx="2286016" cy="530384"/>
          </a:xfrm>
          <a:prstGeom prst="rect">
            <a:avLst/>
          </a:prstGeom>
          <a:solidFill>
            <a:srgbClr val="F1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7504" y="764704"/>
            <a:ext cx="20344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Tensorflow_Server</a:t>
            </a:r>
            <a:endParaRPr lang="en-US" altLang="ko-KR" sz="15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35596"/>
            <a:ext cx="7305675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4"/>
          <p:cNvSpPr/>
          <p:nvPr/>
        </p:nvSpPr>
        <p:spPr>
          <a:xfrm>
            <a:off x="-36512" y="666368"/>
            <a:ext cx="6876512" cy="530384"/>
          </a:xfrm>
          <a:prstGeom prst="rect">
            <a:avLst/>
          </a:prstGeom>
          <a:solidFill>
            <a:srgbClr val="4B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43760" y="692696"/>
            <a:ext cx="6516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扩</a:t>
            </a:r>
            <a:r>
              <a:rPr lang="zh-CN" altLang="en-US" sz="2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展功能 </a:t>
            </a:r>
            <a:r>
              <a:rPr lang="en-US" altLang="zh-CN" sz="2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r>
              <a:rPr lang="en-US" altLang="zh-CN" sz="2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Server)</a:t>
            </a:r>
            <a:r>
              <a:rPr lang="zh-CN" altLang="en-US" sz="2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ko-KR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301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/>
          <p:nvPr/>
        </p:nvGrpSpPr>
        <p:grpSpPr>
          <a:xfrm>
            <a:off x="0" y="0"/>
            <a:ext cx="9144000" cy="214290"/>
            <a:chOff x="0" y="0"/>
            <a:chExt cx="9144000" cy="21429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5984" y="0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0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40000" y="0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Rectangle 14"/>
          <p:cNvSpPr/>
          <p:nvPr/>
        </p:nvSpPr>
        <p:spPr>
          <a:xfrm>
            <a:off x="0" y="18296"/>
            <a:ext cx="2285984" cy="530384"/>
          </a:xfrm>
          <a:prstGeom prst="rect">
            <a:avLst/>
          </a:prstGeom>
          <a:solidFill>
            <a:srgbClr val="2DB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61272" y="44624"/>
            <a:ext cx="203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ensorflow</a:t>
            </a:r>
            <a:endParaRPr lang="en-US" altLang="ko-KR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5" name="Group 8"/>
          <p:cNvGrpSpPr/>
          <p:nvPr/>
        </p:nvGrpSpPr>
        <p:grpSpPr>
          <a:xfrm>
            <a:off x="0" y="6671094"/>
            <a:ext cx="9144000" cy="214290"/>
            <a:chOff x="0" y="28247"/>
            <a:chExt cx="9144000" cy="214290"/>
          </a:xfrm>
        </p:grpSpPr>
        <p:sp>
          <p:nvSpPr>
            <p:cNvPr id="29" name="Rectangle 4"/>
            <p:cNvSpPr/>
            <p:nvPr/>
          </p:nvSpPr>
          <p:spPr>
            <a:xfrm>
              <a:off x="0" y="28247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30" name="Rectangle 5"/>
            <p:cNvSpPr/>
            <p:nvPr/>
          </p:nvSpPr>
          <p:spPr>
            <a:xfrm>
              <a:off x="2285984" y="28247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Rectangle 6"/>
            <p:cNvSpPr/>
            <p:nvPr/>
          </p:nvSpPr>
          <p:spPr>
            <a:xfrm>
              <a:off x="4572000" y="28247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7"/>
            <p:cNvSpPr/>
            <p:nvPr/>
          </p:nvSpPr>
          <p:spPr>
            <a:xfrm>
              <a:off x="6840000" y="28247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Rectangle 14"/>
          <p:cNvSpPr/>
          <p:nvPr/>
        </p:nvSpPr>
        <p:spPr>
          <a:xfrm>
            <a:off x="-18272" y="666368"/>
            <a:ext cx="2286016" cy="530384"/>
          </a:xfrm>
          <a:prstGeom prst="rect">
            <a:avLst/>
          </a:prstGeom>
          <a:solidFill>
            <a:srgbClr val="F1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7504" y="764704"/>
            <a:ext cx="20344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Tensorflow_Server</a:t>
            </a:r>
            <a:endParaRPr lang="en-US" altLang="ko-KR" sz="15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09894"/>
            <a:ext cx="6680504" cy="546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4"/>
          <p:cNvSpPr/>
          <p:nvPr/>
        </p:nvSpPr>
        <p:spPr>
          <a:xfrm>
            <a:off x="-36512" y="666368"/>
            <a:ext cx="6876512" cy="530384"/>
          </a:xfrm>
          <a:prstGeom prst="rect">
            <a:avLst/>
          </a:prstGeom>
          <a:solidFill>
            <a:srgbClr val="4B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3760" y="692696"/>
            <a:ext cx="6516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扩</a:t>
            </a:r>
            <a:r>
              <a:rPr lang="zh-CN" altLang="en-US" sz="2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展功能 </a:t>
            </a:r>
            <a:r>
              <a:rPr lang="en-US" altLang="zh-CN" sz="2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r>
              <a:rPr lang="en-US" altLang="zh-CN" sz="2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Server)</a:t>
            </a:r>
            <a:r>
              <a:rPr lang="zh-CN" altLang="en-US" sz="2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ko-KR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988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/>
          <p:nvPr/>
        </p:nvGrpSpPr>
        <p:grpSpPr>
          <a:xfrm>
            <a:off x="0" y="0"/>
            <a:ext cx="9144000" cy="214290"/>
            <a:chOff x="0" y="0"/>
            <a:chExt cx="9144000" cy="21429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5984" y="0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0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40000" y="0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Rectangle 14"/>
          <p:cNvSpPr/>
          <p:nvPr/>
        </p:nvSpPr>
        <p:spPr>
          <a:xfrm>
            <a:off x="0" y="18296"/>
            <a:ext cx="2285984" cy="530384"/>
          </a:xfrm>
          <a:prstGeom prst="rect">
            <a:avLst/>
          </a:prstGeom>
          <a:solidFill>
            <a:srgbClr val="2DB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61272" y="44624"/>
            <a:ext cx="203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ensorflow</a:t>
            </a:r>
            <a:endParaRPr lang="en-US" altLang="ko-KR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5" name="Group 8"/>
          <p:cNvGrpSpPr/>
          <p:nvPr/>
        </p:nvGrpSpPr>
        <p:grpSpPr>
          <a:xfrm>
            <a:off x="0" y="6671094"/>
            <a:ext cx="9144000" cy="214290"/>
            <a:chOff x="0" y="28247"/>
            <a:chExt cx="9144000" cy="214290"/>
          </a:xfrm>
        </p:grpSpPr>
        <p:sp>
          <p:nvSpPr>
            <p:cNvPr id="29" name="Rectangle 4"/>
            <p:cNvSpPr/>
            <p:nvPr/>
          </p:nvSpPr>
          <p:spPr>
            <a:xfrm>
              <a:off x="0" y="28247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30" name="Rectangle 5"/>
            <p:cNvSpPr/>
            <p:nvPr/>
          </p:nvSpPr>
          <p:spPr>
            <a:xfrm>
              <a:off x="2285984" y="28247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Rectangle 6"/>
            <p:cNvSpPr/>
            <p:nvPr/>
          </p:nvSpPr>
          <p:spPr>
            <a:xfrm>
              <a:off x="4572000" y="28247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7"/>
            <p:cNvSpPr/>
            <p:nvPr/>
          </p:nvSpPr>
          <p:spPr>
            <a:xfrm>
              <a:off x="6840000" y="28247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Rectangle 14"/>
          <p:cNvSpPr/>
          <p:nvPr/>
        </p:nvSpPr>
        <p:spPr>
          <a:xfrm>
            <a:off x="-18272" y="666368"/>
            <a:ext cx="2286016" cy="530384"/>
          </a:xfrm>
          <a:prstGeom prst="rect">
            <a:avLst/>
          </a:prstGeom>
          <a:solidFill>
            <a:srgbClr val="F1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7504" y="764704"/>
            <a:ext cx="20344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Tensorflow_Server</a:t>
            </a:r>
            <a:endParaRPr lang="en-US" altLang="ko-KR" sz="15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96752"/>
            <a:ext cx="6835994" cy="546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4"/>
          <p:cNvSpPr/>
          <p:nvPr/>
        </p:nvSpPr>
        <p:spPr>
          <a:xfrm>
            <a:off x="-36512" y="666368"/>
            <a:ext cx="6876512" cy="530384"/>
          </a:xfrm>
          <a:prstGeom prst="rect">
            <a:avLst/>
          </a:prstGeom>
          <a:solidFill>
            <a:srgbClr val="4B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43760" y="692696"/>
            <a:ext cx="6516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扩</a:t>
            </a:r>
            <a:r>
              <a:rPr lang="zh-CN" altLang="en-US" sz="2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展功能 </a:t>
            </a:r>
            <a:r>
              <a:rPr lang="en-US" altLang="zh-CN" sz="2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Tensorflow</a:t>
            </a:r>
            <a:r>
              <a:rPr lang="en-US" altLang="zh-CN" sz="2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Server)</a:t>
            </a:r>
            <a:r>
              <a:rPr lang="zh-CN" altLang="en-US" sz="2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ko-KR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988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3076</Words>
  <Application>Microsoft Office PowerPoint</Application>
  <PresentationFormat>화면 슬라이드 쇼(4:3)</PresentationFormat>
  <Paragraphs>253</Paragraphs>
  <Slides>27</Slides>
  <Notes>20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이재현</cp:lastModifiedBy>
  <cp:revision>178</cp:revision>
  <dcterms:created xsi:type="dcterms:W3CDTF">2017-04-19T07:23:41Z</dcterms:created>
  <dcterms:modified xsi:type="dcterms:W3CDTF">2018-09-13T00:37:31Z</dcterms:modified>
</cp:coreProperties>
</file>