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60" r:id="rId6"/>
    <p:sldId id="261" r:id="rId7"/>
    <p:sldId id="262" r:id="rId8"/>
    <p:sldId id="275" r:id="rId9"/>
    <p:sldId id="276" r:id="rId10"/>
    <p:sldId id="277" r:id="rId11"/>
    <p:sldId id="278" r:id="rId12"/>
    <p:sldId id="284" r:id="rId13"/>
    <p:sldId id="285" r:id="rId14"/>
    <p:sldId id="286" r:id="rId15"/>
    <p:sldId id="280" r:id="rId16"/>
    <p:sldId id="281" r:id="rId17"/>
    <p:sldId id="282" r:id="rId18"/>
    <p:sldId id="283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03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74" autoAdjust="0"/>
  </p:normalViewPr>
  <p:slideViewPr>
    <p:cSldViewPr>
      <p:cViewPr>
        <p:scale>
          <a:sx n="66" d="100"/>
          <a:sy n="66" d="100"/>
        </p:scale>
        <p:origin x="276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28731-3847-46FE-A5D7-1DBB77F0D798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B578-C258-4121-851C-76FF493C6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3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578-C258-4121-851C-76FF493C6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6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B578-C258-4121-851C-76FF493C6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58.png"/><Relationship Id="rId18" Type="http://schemas.openxmlformats.org/officeDocument/2006/relationships/image" Target="../media/image28.svg"/><Relationship Id="rId3" Type="http://schemas.openxmlformats.org/officeDocument/2006/relationships/image" Target="../media/image3.png"/><Relationship Id="rId21" Type="http://schemas.openxmlformats.org/officeDocument/2006/relationships/image" Target="../media/image61.png"/><Relationship Id="rId7" Type="http://schemas.openxmlformats.org/officeDocument/2006/relationships/image" Target="../media/image43.png"/><Relationship Id="rId12" Type="http://schemas.openxmlformats.org/officeDocument/2006/relationships/image" Target="../media/image22.svg"/><Relationship Id="rId17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44.png"/><Relationship Id="rId24" Type="http://schemas.openxmlformats.org/officeDocument/2006/relationships/image" Target="../media/image34.svg"/><Relationship Id="rId5" Type="http://schemas.openxmlformats.org/officeDocument/2006/relationships/image" Target="../media/image9.png"/><Relationship Id="rId15" Type="http://schemas.openxmlformats.org/officeDocument/2006/relationships/image" Target="../media/image37.png"/><Relationship Id="rId23" Type="http://schemas.openxmlformats.org/officeDocument/2006/relationships/image" Target="../media/image62.png"/><Relationship Id="rId10" Type="http://schemas.openxmlformats.org/officeDocument/2006/relationships/image" Target="../media/image14.svg"/><Relationship Id="rId19" Type="http://schemas.openxmlformats.org/officeDocument/2006/relationships/image" Target="../media/image60.png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39" Type="http://schemas.openxmlformats.org/officeDocument/2006/relationships/image" Target="../media/image81.png"/><Relationship Id="rId21" Type="http://schemas.openxmlformats.org/officeDocument/2006/relationships/image" Target="../media/image72.png"/><Relationship Id="rId34" Type="http://schemas.openxmlformats.org/officeDocument/2006/relationships/image" Target="../media/image66.svg"/><Relationship Id="rId42" Type="http://schemas.openxmlformats.org/officeDocument/2006/relationships/image" Target="../media/image74.sv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29" Type="http://schemas.openxmlformats.org/officeDocument/2006/relationships/image" Target="../media/image76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11" Type="http://schemas.openxmlformats.org/officeDocument/2006/relationships/image" Target="../media/image67.pn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80.png"/><Relationship Id="rId40" Type="http://schemas.openxmlformats.org/officeDocument/2006/relationships/image" Target="../media/image72.sv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23" Type="http://schemas.openxmlformats.org/officeDocument/2006/relationships/image" Target="../media/image73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10" Type="http://schemas.openxmlformats.org/officeDocument/2006/relationships/image" Target="../media/image42.svg"/><Relationship Id="rId19" Type="http://schemas.openxmlformats.org/officeDocument/2006/relationships/image" Target="../media/image71.png"/><Relationship Id="rId31" Type="http://schemas.openxmlformats.org/officeDocument/2006/relationships/image" Target="../media/image77.png"/><Relationship Id="rId44" Type="http://schemas.openxmlformats.org/officeDocument/2006/relationships/image" Target="../media/image76.svg"/><Relationship Id="rId4" Type="http://schemas.openxmlformats.org/officeDocument/2006/relationships/image" Target="../media/image36.svg"/><Relationship Id="rId9" Type="http://schemas.openxmlformats.org/officeDocument/2006/relationships/image" Target="../media/image66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Relationship Id="rId27" Type="http://schemas.openxmlformats.org/officeDocument/2006/relationships/image" Target="../media/image75.png"/><Relationship Id="rId30" Type="http://schemas.openxmlformats.org/officeDocument/2006/relationships/image" Target="../media/image62.svg"/><Relationship Id="rId35" Type="http://schemas.openxmlformats.org/officeDocument/2006/relationships/image" Target="../media/image79.png"/><Relationship Id="rId43" Type="http://schemas.openxmlformats.org/officeDocument/2006/relationships/image" Target="../media/image83.png"/><Relationship Id="rId8" Type="http://schemas.openxmlformats.org/officeDocument/2006/relationships/image" Target="../media/image40.svg"/><Relationship Id="rId3" Type="http://schemas.openxmlformats.org/officeDocument/2006/relationships/image" Target="../media/image63.png"/><Relationship Id="rId12" Type="http://schemas.openxmlformats.org/officeDocument/2006/relationships/image" Target="../media/image44.svg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33" Type="http://schemas.openxmlformats.org/officeDocument/2006/relationships/image" Target="../media/image78.png"/><Relationship Id="rId38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5.png"/><Relationship Id="rId18" Type="http://schemas.openxmlformats.org/officeDocument/2006/relationships/image" Target="../media/image84.svg"/><Relationship Id="rId3" Type="http://schemas.openxmlformats.org/officeDocument/2006/relationships/image" Target="../media/image4.png"/><Relationship Id="rId7" Type="http://schemas.openxmlformats.org/officeDocument/2006/relationships/image" Target="../media/image84.png"/><Relationship Id="rId12" Type="http://schemas.openxmlformats.org/officeDocument/2006/relationships/image" Target="../media/image3.svg"/><Relationship Id="rId17" Type="http://schemas.openxmlformats.org/officeDocument/2006/relationships/image" Target="../media/image87.png"/><Relationship Id="rId2" Type="http://schemas.openxmlformats.org/officeDocument/2006/relationships/image" Target="../media/image1.png"/><Relationship Id="rId16" Type="http://schemas.openxmlformats.org/officeDocument/2006/relationships/image" Target="../media/image8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5" Type="http://schemas.openxmlformats.org/officeDocument/2006/relationships/image" Target="../media/image86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7.png"/><Relationship Id="rId14" Type="http://schemas.openxmlformats.org/officeDocument/2006/relationships/image" Target="../media/image8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13" Type="http://schemas.openxmlformats.org/officeDocument/2006/relationships/image" Target="../media/image4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svg"/><Relationship Id="rId11" Type="http://schemas.openxmlformats.org/officeDocument/2006/relationships/image" Target="../media/image2.png"/><Relationship Id="rId5" Type="http://schemas.openxmlformats.org/officeDocument/2006/relationships/image" Target="../media/image91.png"/><Relationship Id="rId10" Type="http://schemas.openxmlformats.org/officeDocument/2006/relationships/image" Target="../media/image30.svg"/><Relationship Id="rId4" Type="http://schemas.openxmlformats.org/officeDocument/2006/relationships/image" Target="../media/image88.svg"/><Relationship Id="rId9" Type="http://schemas.openxmlformats.org/officeDocument/2006/relationships/image" Target="../media/image60.png"/><Relationship Id="rId1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4.png"/><Relationship Id="rId5" Type="http://schemas.openxmlformats.org/officeDocument/2006/relationships/image" Target="../media/image44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94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4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12" Type="http://schemas.openxmlformats.org/officeDocument/2006/relationships/image" Target="../media/image17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1315441"/>
            <a:ext cx="9009410" cy="6082798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887383" y="8090431"/>
            <a:ext cx="3544008" cy="926893"/>
            <a:chOff x="0" y="0"/>
            <a:chExt cx="4725344" cy="123585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4725344" cy="1235858"/>
              <a:chOff x="0" y="0"/>
              <a:chExt cx="1292864" cy="33813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92864" cy="338133"/>
              </a:xfrm>
              <a:custGeom>
                <a:avLst/>
                <a:gdLst/>
                <a:ahLst/>
                <a:cxnLst/>
                <a:rect l="l" t="t" r="r" b="b"/>
                <a:pathLst>
                  <a:path w="1292864" h="338133">
                    <a:moveTo>
                      <a:pt x="0" y="0"/>
                    </a:moveTo>
                    <a:lnTo>
                      <a:pt x="1292864" y="0"/>
                    </a:lnTo>
                    <a:lnTo>
                      <a:pt x="1292864" y="338133"/>
                    </a:lnTo>
                    <a:lnTo>
                      <a:pt x="0" y="3381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685448" y="427852"/>
              <a:ext cx="2836341" cy="359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34"/>
                </a:lnSpc>
                <a:spcBef>
                  <a:spcPct val="0"/>
                </a:spcBef>
              </a:pPr>
              <a:r>
                <a:rPr lang="en-US" sz="1524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부산 IT 교육센터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923428" y="176373"/>
              <a:ext cx="688826" cy="883111"/>
            </a:xfrm>
            <a:custGeom>
              <a:avLst/>
              <a:gdLst/>
              <a:ahLst/>
              <a:cxnLst/>
              <a:rect l="l" t="t" r="r" b="b"/>
              <a:pathLst>
                <a:path w="688826" h="883111">
                  <a:moveTo>
                    <a:pt x="0" y="0"/>
                  </a:moveTo>
                  <a:lnTo>
                    <a:pt x="688827" y="0"/>
                  </a:lnTo>
                  <a:lnTo>
                    <a:pt x="688827" y="883111"/>
                  </a:lnTo>
                  <a:lnTo>
                    <a:pt x="0" y="883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1437079" y="1886578"/>
            <a:ext cx="7946241" cy="367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99"/>
              </a:lnSpc>
            </a:pPr>
            <a:r>
              <a:rPr lang="ko-KR" altLang="en-US" sz="8000" spc="155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생산량 기반 고등어 </a:t>
            </a:r>
            <a:r>
              <a:rPr lang="ko-KR" altLang="en-US" sz="8000" spc="155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가격예측</a:t>
            </a:r>
            <a:endParaRPr lang="en-US" sz="8000" spc="155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37079" y="6139835"/>
            <a:ext cx="7946241" cy="38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라이온플러스 연계 </a:t>
            </a:r>
            <a:r>
              <a:rPr lang="en-US" altLang="ko-KR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프로젝트 </a:t>
            </a:r>
            <a:r>
              <a:rPr lang="en-US" altLang="ko-KR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Group 13"/>
          <p:cNvGrpSpPr/>
          <p:nvPr/>
        </p:nvGrpSpPr>
        <p:grpSpPr>
          <a:xfrm>
            <a:off x="4777635" y="8095225"/>
            <a:ext cx="5137269" cy="926893"/>
            <a:chOff x="0" y="0"/>
            <a:chExt cx="4725344" cy="1235858"/>
          </a:xfrm>
        </p:grpSpPr>
        <p:grpSp>
          <p:nvGrpSpPr>
            <p:cNvPr id="21" name="Group 14"/>
            <p:cNvGrpSpPr/>
            <p:nvPr/>
          </p:nvGrpSpPr>
          <p:grpSpPr>
            <a:xfrm>
              <a:off x="0" y="0"/>
              <a:ext cx="4725344" cy="1235858"/>
              <a:chOff x="0" y="0"/>
              <a:chExt cx="1292864" cy="338133"/>
            </a:xfrm>
          </p:grpSpPr>
          <p:sp>
            <p:nvSpPr>
              <p:cNvPr id="24" name="Freeform 15"/>
              <p:cNvSpPr/>
              <p:nvPr/>
            </p:nvSpPr>
            <p:spPr>
              <a:xfrm>
                <a:off x="0" y="0"/>
                <a:ext cx="1292864" cy="338133"/>
              </a:xfrm>
              <a:custGeom>
                <a:avLst/>
                <a:gdLst/>
                <a:ahLst/>
                <a:cxnLst/>
                <a:rect l="l" t="t" r="r" b="b"/>
                <a:pathLst>
                  <a:path w="1292864" h="338133">
                    <a:moveTo>
                      <a:pt x="0" y="0"/>
                    </a:moveTo>
                    <a:lnTo>
                      <a:pt x="1292864" y="0"/>
                    </a:lnTo>
                    <a:lnTo>
                      <a:pt x="1292864" y="338133"/>
                    </a:lnTo>
                    <a:lnTo>
                      <a:pt x="0" y="3381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2" name="TextBox 16"/>
            <p:cNvSpPr txBox="1"/>
            <p:nvPr/>
          </p:nvSpPr>
          <p:spPr>
            <a:xfrm>
              <a:off x="161305" y="297700"/>
              <a:ext cx="4360485" cy="672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dist">
                <a:lnSpc>
                  <a:spcPts val="2134"/>
                </a:lnSpc>
                <a:spcBef>
                  <a:spcPct val="0"/>
                </a:spcBef>
              </a:pPr>
              <a:r>
                <a:rPr lang="ko-KR" altLang="en-US" sz="1524" dirty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이재현 </a:t>
              </a:r>
              <a:r>
                <a:rPr lang="ko-KR" altLang="en-US" sz="1524" dirty="0" err="1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구성환</a:t>
              </a:r>
              <a:r>
                <a:rPr lang="ko-KR" altLang="en-US" sz="1524" dirty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524" dirty="0" err="1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임민혜</a:t>
              </a:r>
              <a:r>
                <a:rPr lang="ko-KR" altLang="en-US" sz="1524" dirty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임수진</a:t>
              </a:r>
              <a:endParaRPr lang="en-US" altLang="ko-KR" sz="1524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ts val="2134"/>
                </a:lnSpc>
                <a:spcBef>
                  <a:spcPct val="0"/>
                </a:spcBef>
              </a:pPr>
              <a:r>
                <a:rPr lang="en-US" sz="1524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1524" dirty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(</a:t>
              </a:r>
              <a:r>
                <a:rPr lang="ko-KR" altLang="en-US" sz="1524" dirty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조장</a:t>
              </a:r>
              <a:r>
                <a:rPr lang="en-US" altLang="ko-KR" sz="1524" dirty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en-US" sz="152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4" y="2921217"/>
            <a:ext cx="16436355" cy="3216348"/>
            <a:chOff x="0" y="0"/>
            <a:chExt cx="5996027" cy="24650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2465035"/>
            </a:xfrm>
            <a:custGeom>
              <a:avLst/>
              <a:gdLst/>
              <a:ahLst/>
              <a:cxnLst/>
              <a:rect l="l" t="t" r="r" b="b"/>
              <a:pathLst>
                <a:path w="5996027" h="2465035">
                  <a:moveTo>
                    <a:pt x="0" y="0"/>
                  </a:moveTo>
                  <a:lnTo>
                    <a:pt x="5996027" y="0"/>
                  </a:lnTo>
                  <a:lnTo>
                    <a:pt x="5996027" y="2465035"/>
                  </a:lnTo>
                  <a:lnTo>
                    <a:pt x="0" y="24650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3"/>
          <p:cNvGrpSpPr/>
          <p:nvPr/>
        </p:nvGrpSpPr>
        <p:grpSpPr>
          <a:xfrm>
            <a:off x="905494" y="6464763"/>
            <a:ext cx="16436355" cy="3555537"/>
            <a:chOff x="0" y="0"/>
            <a:chExt cx="5996027" cy="2465035"/>
          </a:xfrm>
        </p:grpSpPr>
        <p:sp>
          <p:nvSpPr>
            <p:cNvPr id="30" name="Freeform 4"/>
            <p:cNvSpPr/>
            <p:nvPr/>
          </p:nvSpPr>
          <p:spPr>
            <a:xfrm>
              <a:off x="0" y="0"/>
              <a:ext cx="5996027" cy="2465035"/>
            </a:xfrm>
            <a:custGeom>
              <a:avLst/>
              <a:gdLst/>
              <a:ahLst/>
              <a:cxnLst/>
              <a:rect l="l" t="t" r="r" b="b"/>
              <a:pathLst>
                <a:path w="5996027" h="2465035">
                  <a:moveTo>
                    <a:pt x="0" y="0"/>
                  </a:moveTo>
                  <a:lnTo>
                    <a:pt x="5996027" y="0"/>
                  </a:lnTo>
                  <a:lnTo>
                    <a:pt x="5996027" y="2465035"/>
                  </a:lnTo>
                  <a:lnTo>
                    <a:pt x="0" y="24650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20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3-2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3555" t="-3298" r="37194" b="26210"/>
          <a:stretch/>
        </p:blipFill>
        <p:spPr>
          <a:xfrm>
            <a:off x="6724651" y="4016237"/>
            <a:ext cx="4685944" cy="68334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2732498" y="3497384"/>
            <a:ext cx="3866400" cy="1819493"/>
            <a:chOff x="5507956" y="3221446"/>
            <a:chExt cx="3866400" cy="1819493"/>
          </a:xfrm>
        </p:grpSpPr>
        <p:grpSp>
          <p:nvGrpSpPr>
            <p:cNvPr id="19" name="그룹 18"/>
            <p:cNvGrpSpPr/>
            <p:nvPr/>
          </p:nvGrpSpPr>
          <p:grpSpPr>
            <a:xfrm>
              <a:off x="5507956" y="3221446"/>
              <a:ext cx="3866400" cy="1819493"/>
              <a:chOff x="5364887" y="3139010"/>
              <a:chExt cx="3866400" cy="181949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4"/>
              <a:srcRect t="70932" b="9490"/>
              <a:stretch/>
            </p:blipFill>
            <p:spPr>
              <a:xfrm>
                <a:off x="5364887" y="3859578"/>
                <a:ext cx="3866400" cy="109892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b="90501"/>
              <a:stretch/>
            </p:blipFill>
            <p:spPr>
              <a:xfrm>
                <a:off x="5364887" y="3380081"/>
                <a:ext cx="3866400" cy="533183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4887" y="3139010"/>
                <a:ext cx="3866400" cy="241071"/>
              </a:xfrm>
              <a:prstGeom prst="rect">
                <a:avLst/>
              </a:prstGeom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8596174" y="3472274"/>
              <a:ext cx="778182" cy="2890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91003" y="4739167"/>
              <a:ext cx="778182" cy="2890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591003" y="3947734"/>
              <a:ext cx="778182" cy="2890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7613545"/>
            <a:ext cx="5589876" cy="111135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94890" y="2899065"/>
            <a:ext cx="4464473" cy="469296"/>
            <a:chOff x="1194890" y="3053509"/>
            <a:chExt cx="4464473" cy="469296"/>
          </a:xfrm>
        </p:grpSpPr>
        <p:sp>
          <p:nvSpPr>
            <p:cNvPr id="33" name="TextBox 12"/>
            <p:cNvSpPr txBox="1"/>
            <p:nvPr/>
          </p:nvSpPr>
          <p:spPr>
            <a:xfrm>
              <a:off x="1578572" y="3053509"/>
              <a:ext cx="4080791" cy="46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ko-KR" altLang="en-US" sz="2999" dirty="0" err="1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sz="2999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999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전처리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34" name="Group 13"/>
            <p:cNvGrpSpPr/>
            <p:nvPr/>
          </p:nvGrpSpPr>
          <p:grpSpPr>
            <a:xfrm flipV="1">
              <a:off x="1194890" y="3184737"/>
              <a:ext cx="259134" cy="259134"/>
              <a:chOff x="0" y="0"/>
              <a:chExt cx="6350000" cy="6350000"/>
            </a:xfrm>
          </p:grpSpPr>
          <p:sp>
            <p:nvSpPr>
              <p:cNvPr id="35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chemeClr val="tx2"/>
              </a:solidFill>
            </p:spPr>
          </p:sp>
        </p:grpSp>
      </p:grpSp>
      <p:grpSp>
        <p:nvGrpSpPr>
          <p:cNvPr id="37" name="그룹 36"/>
          <p:cNvGrpSpPr/>
          <p:nvPr/>
        </p:nvGrpSpPr>
        <p:grpSpPr>
          <a:xfrm>
            <a:off x="1183976" y="6445825"/>
            <a:ext cx="4464473" cy="469296"/>
            <a:chOff x="1194890" y="3053509"/>
            <a:chExt cx="4464473" cy="469296"/>
          </a:xfrm>
        </p:grpSpPr>
        <p:sp>
          <p:nvSpPr>
            <p:cNvPr id="38" name="TextBox 12"/>
            <p:cNvSpPr txBox="1"/>
            <p:nvPr/>
          </p:nvSpPr>
          <p:spPr>
            <a:xfrm>
              <a:off x="1578572" y="3053509"/>
              <a:ext cx="4080791" cy="46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ko-KR" altLang="en-US" sz="2999" dirty="0" err="1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데이터형</a:t>
              </a:r>
              <a:r>
                <a:rPr lang="ko-KR" altLang="en-US" sz="2999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변경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39" name="Group 13"/>
            <p:cNvGrpSpPr/>
            <p:nvPr/>
          </p:nvGrpSpPr>
          <p:grpSpPr>
            <a:xfrm flipV="1">
              <a:off x="1194890" y="3184737"/>
              <a:ext cx="259134" cy="259134"/>
              <a:chOff x="0" y="0"/>
              <a:chExt cx="6350000" cy="6350000"/>
            </a:xfrm>
          </p:grpSpPr>
          <p:sp>
            <p:nvSpPr>
              <p:cNvPr id="40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chemeClr val="tx2"/>
              </a:solidFill>
            </p:spPr>
          </p:sp>
        </p:grpSp>
      </p:grpSp>
      <p:sp>
        <p:nvSpPr>
          <p:cNvPr id="41" name="TextBox 20"/>
          <p:cNvSpPr txBox="1"/>
          <p:nvPr/>
        </p:nvSpPr>
        <p:spPr>
          <a:xfrm>
            <a:off x="1460462" y="5458934"/>
            <a:ext cx="4080791" cy="43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원시 데이터 </a:t>
            </a:r>
            <a:r>
              <a:rPr lang="ko-KR" altLang="en-US" sz="2799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endParaRPr lang="en-US" altLang="ko-KR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6979404" y="5442859"/>
            <a:ext cx="4080791" cy="43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ko-KR" altLang="en-US" sz="2799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보간법</a:t>
            </a: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활용 </a:t>
            </a:r>
            <a:r>
              <a:rPr lang="ko-KR" altLang="en-US" sz="2799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대체</a:t>
            </a:r>
            <a:endParaRPr lang="en-US" altLang="ko-KR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5867400" y="3629200"/>
            <a:ext cx="731004" cy="15558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갈매기형 수장 46"/>
          <p:cNvSpPr/>
          <p:nvPr/>
        </p:nvSpPr>
        <p:spPr>
          <a:xfrm>
            <a:off x="11430000" y="3629199"/>
            <a:ext cx="731004" cy="15558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12649200" y="5442859"/>
            <a:ext cx="4080791" cy="43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 결과</a:t>
            </a:r>
            <a:endParaRPr lang="en-US" altLang="ko-KR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1486310" y="9507955"/>
            <a:ext cx="4080791" cy="43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원시 데이터</a:t>
            </a:r>
            <a:endParaRPr lang="en-US" altLang="ko-KR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7115827" y="9439286"/>
            <a:ext cx="4080791" cy="43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altLang="ko-KR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Split </a:t>
            </a: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갈매기형 수장 51"/>
          <p:cNvSpPr/>
          <p:nvPr/>
        </p:nvSpPr>
        <p:spPr>
          <a:xfrm>
            <a:off x="5886625" y="7416462"/>
            <a:ext cx="731004" cy="15558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갈매기형 수장 52"/>
          <p:cNvSpPr/>
          <p:nvPr/>
        </p:nvSpPr>
        <p:spPr>
          <a:xfrm>
            <a:off x="12496045" y="7416460"/>
            <a:ext cx="731004" cy="15558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567658" y="3508665"/>
            <a:ext cx="3867690" cy="1822894"/>
            <a:chOff x="1567658" y="3467100"/>
            <a:chExt cx="3867690" cy="1822894"/>
          </a:xfrm>
        </p:grpSpPr>
        <p:grpSp>
          <p:nvGrpSpPr>
            <p:cNvPr id="12" name="그룹 11"/>
            <p:cNvGrpSpPr/>
            <p:nvPr/>
          </p:nvGrpSpPr>
          <p:grpSpPr>
            <a:xfrm>
              <a:off x="1567658" y="3467100"/>
              <a:ext cx="3867690" cy="1822894"/>
              <a:chOff x="9601200" y="3785755"/>
              <a:chExt cx="3867690" cy="182289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9601200" y="4022728"/>
                <a:ext cx="3867690" cy="1585921"/>
                <a:chOff x="1484820" y="6271370"/>
                <a:chExt cx="3867690" cy="1585921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7"/>
                <a:srcRect b="88605"/>
                <a:stretch/>
              </p:blipFill>
              <p:spPr>
                <a:xfrm>
                  <a:off x="1484820" y="6271370"/>
                  <a:ext cx="3867690" cy="562320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78977"/>
                <a:stretch/>
              </p:blipFill>
              <p:spPr>
                <a:xfrm>
                  <a:off x="1484820" y="6819900"/>
                  <a:ext cx="3867690" cy="1037391"/>
                </a:xfrm>
                <a:prstGeom prst="rect">
                  <a:avLst/>
                </a:prstGeom>
              </p:spPr>
            </p:pic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1200" y="3785755"/>
                <a:ext cx="3866400" cy="241071"/>
              </a:xfrm>
              <a:prstGeom prst="rect">
                <a:avLst/>
              </a:prstGeom>
            </p:spPr>
          </p:pic>
        </p:grpSp>
        <p:sp>
          <p:nvSpPr>
            <p:cNvPr id="54" name="직사각형 53"/>
            <p:cNvSpPr/>
            <p:nvPr/>
          </p:nvSpPr>
          <p:spPr>
            <a:xfrm>
              <a:off x="4636471" y="3723410"/>
              <a:ext cx="778182" cy="2890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641275" y="4238527"/>
              <a:ext cx="778182" cy="2890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34345" y="4999938"/>
              <a:ext cx="778182" cy="2890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578572" y="7031744"/>
            <a:ext cx="3896269" cy="2340854"/>
            <a:chOff x="1578572" y="7024819"/>
            <a:chExt cx="3896269" cy="234085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8"/>
            <a:srcRect b="25125"/>
            <a:stretch/>
          </p:blipFill>
          <p:spPr>
            <a:xfrm>
              <a:off x="1578572" y="7024819"/>
              <a:ext cx="3896269" cy="2325303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1880954" y="7029292"/>
              <a:ext cx="1139336" cy="23363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431255" y="7036217"/>
            <a:ext cx="3467584" cy="2336381"/>
            <a:chOff x="13431255" y="7029292"/>
            <a:chExt cx="3467584" cy="233638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9"/>
            <a:srcRect b="25557"/>
            <a:stretch/>
          </p:blipFill>
          <p:spPr>
            <a:xfrm>
              <a:off x="13431255" y="7034250"/>
              <a:ext cx="3467584" cy="2326074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13681365" y="7029292"/>
              <a:ext cx="770307" cy="23363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TextBox 20"/>
          <p:cNvSpPr txBox="1"/>
          <p:nvPr/>
        </p:nvSpPr>
        <p:spPr>
          <a:xfrm>
            <a:off x="13106400" y="9490968"/>
            <a:ext cx="4080791" cy="43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ko-KR" altLang="en-US" sz="27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en-US" altLang="ko-KR" sz="27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1680" y="2986797"/>
            <a:ext cx="16436355" cy="6757174"/>
            <a:chOff x="0" y="0"/>
            <a:chExt cx="5996027" cy="24650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2465035"/>
            </a:xfrm>
            <a:custGeom>
              <a:avLst/>
              <a:gdLst/>
              <a:ahLst/>
              <a:cxnLst/>
              <a:rect l="l" t="t" r="r" b="b"/>
              <a:pathLst>
                <a:path w="5996027" h="2465035">
                  <a:moveTo>
                    <a:pt x="0" y="0"/>
                  </a:moveTo>
                  <a:lnTo>
                    <a:pt x="5996027" y="0"/>
                  </a:lnTo>
                  <a:lnTo>
                    <a:pt x="5996027" y="2465035"/>
                  </a:lnTo>
                  <a:lnTo>
                    <a:pt x="0" y="24650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20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3-3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1271113" y="2986798"/>
            <a:ext cx="4080791" cy="469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ko-KR" altLang="en-US" sz="2999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선택</a:t>
            </a:r>
            <a:endParaRPr lang="en-US" sz="2999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60197" y="3727517"/>
            <a:ext cx="5164404" cy="3078284"/>
            <a:chOff x="1309213" y="3507540"/>
            <a:chExt cx="7932565" cy="243115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9213" y="3507540"/>
              <a:ext cx="7932565" cy="243115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620000" y="4076701"/>
              <a:ext cx="774700" cy="3581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00794" y="4544062"/>
              <a:ext cx="4033605" cy="3581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516" y="3577839"/>
            <a:ext cx="5308341" cy="4909571"/>
          </a:xfrm>
          <a:prstGeom prst="rect">
            <a:avLst/>
          </a:prstGeom>
        </p:spPr>
      </p:pic>
      <p:sp>
        <p:nvSpPr>
          <p:cNvPr id="16" name="TextBox 13"/>
          <p:cNvSpPr txBox="1"/>
          <p:nvPr/>
        </p:nvSpPr>
        <p:spPr>
          <a:xfrm>
            <a:off x="696242" y="7623835"/>
            <a:ext cx="592271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수온</a:t>
            </a:r>
            <a:endParaRPr lang="en-US" altLang="ko-KR" sz="3200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국립수산과학원 발췌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수산생명자원정보센터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0600" y="3552849"/>
            <a:ext cx="5334001" cy="59071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37478" y="3622965"/>
            <a:ext cx="5211177" cy="651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6834717" y="8487412"/>
            <a:ext cx="453534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수출량</a:t>
            </a:r>
            <a:endParaRPr lang="en-US" altLang="ko-KR" sz="3200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천지일보 발췌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2856" y="3552849"/>
            <a:ext cx="5334001" cy="59071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935591" y="3545835"/>
            <a:ext cx="5334001" cy="59071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6474" y="3559689"/>
            <a:ext cx="5313118" cy="4857192"/>
          </a:xfrm>
          <a:prstGeom prst="rect">
            <a:avLst/>
          </a:prstGeom>
        </p:spPr>
      </p:pic>
      <p:sp>
        <p:nvSpPr>
          <p:cNvPr id="27" name="TextBox 13"/>
          <p:cNvSpPr txBox="1"/>
          <p:nvPr/>
        </p:nvSpPr>
        <p:spPr>
          <a:xfrm>
            <a:off x="12349166" y="8504052"/>
            <a:ext cx="453534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용존산소</a:t>
            </a:r>
            <a:endParaRPr lang="en-US" altLang="ko-KR" sz="3200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한겨레 발췌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27827" y="7762874"/>
            <a:ext cx="7714023" cy="2244025"/>
            <a:chOff x="0" y="0"/>
            <a:chExt cx="2814096" cy="10505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14096" cy="1050553"/>
            </a:xfrm>
            <a:custGeom>
              <a:avLst/>
              <a:gdLst/>
              <a:ahLst/>
              <a:cxnLst/>
              <a:rect l="l" t="t" r="r" b="b"/>
              <a:pathLst>
                <a:path w="2935115" h="1050553">
                  <a:moveTo>
                    <a:pt x="0" y="0"/>
                  </a:moveTo>
                  <a:lnTo>
                    <a:pt x="2935115" y="0"/>
                  </a:lnTo>
                  <a:lnTo>
                    <a:pt x="2935115" y="1050553"/>
                  </a:lnTo>
                  <a:lnTo>
                    <a:pt x="0" y="10505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27827" y="3238502"/>
            <a:ext cx="7714023" cy="4173680"/>
            <a:chOff x="0" y="0"/>
            <a:chExt cx="2814096" cy="16381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4096" cy="1638192"/>
            </a:xfrm>
            <a:custGeom>
              <a:avLst/>
              <a:gdLst/>
              <a:ahLst/>
              <a:cxnLst/>
              <a:rect l="l" t="t" r="r" b="b"/>
              <a:pathLst>
                <a:path w="2935115" h="1638192">
                  <a:moveTo>
                    <a:pt x="0" y="0"/>
                  </a:moveTo>
                  <a:lnTo>
                    <a:pt x="2935115" y="0"/>
                  </a:lnTo>
                  <a:lnTo>
                    <a:pt x="2935115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011119" y="3040186"/>
            <a:ext cx="3149411" cy="743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피어슨</a:t>
            </a:r>
            <a:r>
              <a:rPr lang="ko-KR" altLang="en-US" sz="28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endParaRPr lang="en-US" sz="2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05494" y="3238501"/>
            <a:ext cx="8380805" cy="6657110"/>
            <a:chOff x="23399" y="0"/>
            <a:chExt cx="3147992" cy="2810048"/>
          </a:xfrm>
        </p:grpSpPr>
        <p:sp>
          <p:nvSpPr>
            <p:cNvPr id="10" name="Freeform 10"/>
            <p:cNvSpPr/>
            <p:nvPr/>
          </p:nvSpPr>
          <p:spPr>
            <a:xfrm>
              <a:off x="23399" y="0"/>
              <a:ext cx="3147992" cy="2810048"/>
            </a:xfrm>
            <a:custGeom>
              <a:avLst/>
              <a:gdLst/>
              <a:ahLst/>
              <a:cxnLst/>
              <a:rect l="l" t="t" r="r" b="b"/>
              <a:pathLst>
                <a:path w="3171391" h="2810048">
                  <a:moveTo>
                    <a:pt x="0" y="0"/>
                  </a:moveTo>
                  <a:lnTo>
                    <a:pt x="3171391" y="0"/>
                  </a:lnTo>
                  <a:lnTo>
                    <a:pt x="3171391" y="2810048"/>
                  </a:lnTo>
                  <a:lnTo>
                    <a:pt x="0" y="28100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401584" y="8067717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5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21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1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3-3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9836185" y="7612464"/>
            <a:ext cx="3149411" cy="743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en-US" sz="2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88" y="3695700"/>
            <a:ext cx="7391400" cy="5901660"/>
          </a:xfrm>
          <a:prstGeom prst="rect">
            <a:avLst/>
          </a:prstGeom>
        </p:spPr>
      </p:pic>
      <p:sp>
        <p:nvSpPr>
          <p:cNvPr id="26" name="TextBox 13"/>
          <p:cNvSpPr txBox="1"/>
          <p:nvPr/>
        </p:nvSpPr>
        <p:spPr>
          <a:xfrm>
            <a:off x="2134538" y="3695700"/>
            <a:ext cx="592271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수온 </a:t>
            </a:r>
            <a:r>
              <a:rPr lang="en-US" altLang="ko-KR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염분 </a:t>
            </a:r>
            <a:r>
              <a:rPr lang="en-US" altLang="ko-KR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8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용존산소</a:t>
            </a:r>
            <a:endParaRPr lang="en-US" altLang="ko-KR" sz="2800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생산량 상관계수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9829800" y="8506796"/>
            <a:ext cx="7512050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수온과 </a:t>
            </a:r>
            <a:r>
              <a:rPr lang="ko-KR" altLang="en-US" sz="23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용존산소는</a:t>
            </a:r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생산량과 음의 상관관계가 존재하며</a:t>
            </a:r>
            <a:r>
              <a:rPr lang="en-US" altLang="ko-KR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염분은 관련성이 </a:t>
            </a:r>
            <a:r>
              <a:rPr lang="ko-KR" altLang="en-US" sz="23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약한수준</a:t>
            </a:r>
            <a:endParaRPr lang="en-US" altLang="ko-KR" sz="23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27238" y="4055729"/>
            <a:ext cx="7315200" cy="3276633"/>
          </a:xfrm>
          <a:prstGeom prst="roundRect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971074" y="4183631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&gt; 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변수의 값이 커질 때 다른 변수의 값도 커지는 양의 상관관계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50293" y="5028069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&lt; 0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변수의 값이 커질 때 다른 변수의 값도 커지는 음의 상관관계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50293" y="5872507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= 0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변수간의 상관관계가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1073" y="6716945"/>
            <a:ext cx="69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상관계수의 절댓값이 클 수록 선형 상관 관계가 강함을 의미한다</a:t>
            </a:r>
            <a:endParaRPr lang="ko-KR" altLang="en-US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27827" y="7762874"/>
            <a:ext cx="7714023" cy="2244025"/>
            <a:chOff x="0" y="0"/>
            <a:chExt cx="2814096" cy="10505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14096" cy="1050553"/>
            </a:xfrm>
            <a:custGeom>
              <a:avLst/>
              <a:gdLst/>
              <a:ahLst/>
              <a:cxnLst/>
              <a:rect l="l" t="t" r="r" b="b"/>
              <a:pathLst>
                <a:path w="2935115" h="1050553">
                  <a:moveTo>
                    <a:pt x="0" y="0"/>
                  </a:moveTo>
                  <a:lnTo>
                    <a:pt x="2935115" y="0"/>
                  </a:lnTo>
                  <a:lnTo>
                    <a:pt x="2935115" y="1050553"/>
                  </a:lnTo>
                  <a:lnTo>
                    <a:pt x="0" y="10505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27827" y="3238502"/>
            <a:ext cx="7714023" cy="4173680"/>
            <a:chOff x="0" y="0"/>
            <a:chExt cx="2814096" cy="16381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4096" cy="1638192"/>
            </a:xfrm>
            <a:custGeom>
              <a:avLst/>
              <a:gdLst/>
              <a:ahLst/>
              <a:cxnLst/>
              <a:rect l="l" t="t" r="r" b="b"/>
              <a:pathLst>
                <a:path w="2935115" h="1638192">
                  <a:moveTo>
                    <a:pt x="0" y="0"/>
                  </a:moveTo>
                  <a:lnTo>
                    <a:pt x="2935115" y="0"/>
                  </a:lnTo>
                  <a:lnTo>
                    <a:pt x="2935115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011119" y="3040186"/>
            <a:ext cx="3149411" cy="743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피어슨</a:t>
            </a:r>
            <a:r>
              <a:rPr lang="ko-KR" altLang="en-US" sz="28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endParaRPr lang="en-US" sz="2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05494" y="3238501"/>
            <a:ext cx="8380805" cy="6657110"/>
            <a:chOff x="23399" y="0"/>
            <a:chExt cx="3147992" cy="2810048"/>
          </a:xfrm>
        </p:grpSpPr>
        <p:sp>
          <p:nvSpPr>
            <p:cNvPr id="10" name="Freeform 10"/>
            <p:cNvSpPr/>
            <p:nvPr/>
          </p:nvSpPr>
          <p:spPr>
            <a:xfrm>
              <a:off x="23399" y="0"/>
              <a:ext cx="3147992" cy="2810048"/>
            </a:xfrm>
            <a:custGeom>
              <a:avLst/>
              <a:gdLst/>
              <a:ahLst/>
              <a:cxnLst/>
              <a:rect l="l" t="t" r="r" b="b"/>
              <a:pathLst>
                <a:path w="3171391" h="2810048">
                  <a:moveTo>
                    <a:pt x="0" y="0"/>
                  </a:moveTo>
                  <a:lnTo>
                    <a:pt x="3171391" y="0"/>
                  </a:lnTo>
                  <a:lnTo>
                    <a:pt x="3171391" y="2810048"/>
                  </a:lnTo>
                  <a:lnTo>
                    <a:pt x="0" y="28100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401584" y="8067717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5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21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1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3-3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9836185" y="7612464"/>
            <a:ext cx="3149411" cy="743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en-US" sz="2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9829800" y="8506796"/>
            <a:ext cx="7512050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수입은 양의 상관관계</a:t>
            </a:r>
            <a:endParaRPr lang="en-US" altLang="ko-KR" sz="23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생산량은 음의 상관관계가 존재한다</a:t>
            </a:r>
            <a:r>
              <a:rPr lang="en-US" altLang="ko-KR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27238" y="4055729"/>
            <a:ext cx="7315200" cy="3276633"/>
          </a:xfrm>
          <a:prstGeom prst="roundRect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971074" y="4183631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&gt; 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변수의 값이 커질 때 다른 변수의 값도 커지는 양의 상관관계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50293" y="5028069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&lt; 0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변수의 값이 커질 때 다른 변수의 값도 커지는 음의 상관관계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50293" y="5872507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= 0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변수간의 상관관계가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1073" y="6716945"/>
            <a:ext cx="69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상관계수의 절댓값이 클 수록 선형 상관 관계가 강함을 의미한다</a:t>
            </a:r>
            <a:endParaRPr lang="ko-KR" altLang="en-US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9" y="3437102"/>
            <a:ext cx="7859399" cy="6278398"/>
          </a:xfrm>
          <a:prstGeom prst="rect">
            <a:avLst/>
          </a:prstGeom>
        </p:spPr>
      </p:pic>
      <p:sp>
        <p:nvSpPr>
          <p:cNvPr id="26" name="TextBox 13"/>
          <p:cNvSpPr txBox="1"/>
          <p:nvPr/>
        </p:nvSpPr>
        <p:spPr>
          <a:xfrm>
            <a:off x="2134538" y="3695700"/>
            <a:ext cx="592271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수입량 </a:t>
            </a:r>
            <a:r>
              <a:rPr lang="en-US" altLang="ko-KR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수출량 </a:t>
            </a:r>
            <a:r>
              <a:rPr lang="en-US" altLang="ko-KR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생산량</a:t>
            </a:r>
            <a:endParaRPr lang="en-US" altLang="ko-KR" sz="2800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가격 상관계수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2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27827" y="7762874"/>
            <a:ext cx="7714023" cy="2244025"/>
            <a:chOff x="0" y="0"/>
            <a:chExt cx="2814096" cy="10505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14096" cy="1050553"/>
            </a:xfrm>
            <a:custGeom>
              <a:avLst/>
              <a:gdLst/>
              <a:ahLst/>
              <a:cxnLst/>
              <a:rect l="l" t="t" r="r" b="b"/>
              <a:pathLst>
                <a:path w="2935115" h="1050553">
                  <a:moveTo>
                    <a:pt x="0" y="0"/>
                  </a:moveTo>
                  <a:lnTo>
                    <a:pt x="2935115" y="0"/>
                  </a:lnTo>
                  <a:lnTo>
                    <a:pt x="2935115" y="1050553"/>
                  </a:lnTo>
                  <a:lnTo>
                    <a:pt x="0" y="10505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27827" y="3238502"/>
            <a:ext cx="7714023" cy="4173680"/>
            <a:chOff x="0" y="0"/>
            <a:chExt cx="2814096" cy="16381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4096" cy="1638192"/>
            </a:xfrm>
            <a:custGeom>
              <a:avLst/>
              <a:gdLst/>
              <a:ahLst/>
              <a:cxnLst/>
              <a:rect l="l" t="t" r="r" b="b"/>
              <a:pathLst>
                <a:path w="2935115" h="1638192">
                  <a:moveTo>
                    <a:pt x="0" y="0"/>
                  </a:moveTo>
                  <a:lnTo>
                    <a:pt x="2935115" y="0"/>
                  </a:lnTo>
                  <a:lnTo>
                    <a:pt x="2935115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011119" y="3040186"/>
            <a:ext cx="3149411" cy="743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피어슨</a:t>
            </a:r>
            <a:r>
              <a:rPr lang="ko-KR" altLang="en-US" sz="28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endParaRPr lang="en-US" sz="2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05494" y="3238501"/>
            <a:ext cx="8380805" cy="6657110"/>
            <a:chOff x="23399" y="0"/>
            <a:chExt cx="3147992" cy="2810048"/>
          </a:xfrm>
        </p:grpSpPr>
        <p:sp>
          <p:nvSpPr>
            <p:cNvPr id="10" name="Freeform 10"/>
            <p:cNvSpPr/>
            <p:nvPr/>
          </p:nvSpPr>
          <p:spPr>
            <a:xfrm>
              <a:off x="23399" y="0"/>
              <a:ext cx="3147992" cy="2810048"/>
            </a:xfrm>
            <a:custGeom>
              <a:avLst/>
              <a:gdLst/>
              <a:ahLst/>
              <a:cxnLst/>
              <a:rect l="l" t="t" r="r" b="b"/>
              <a:pathLst>
                <a:path w="3171391" h="2810048">
                  <a:moveTo>
                    <a:pt x="0" y="0"/>
                  </a:moveTo>
                  <a:lnTo>
                    <a:pt x="3171391" y="0"/>
                  </a:lnTo>
                  <a:lnTo>
                    <a:pt x="3171391" y="2810048"/>
                  </a:lnTo>
                  <a:lnTo>
                    <a:pt x="0" y="28100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401584" y="8067717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5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21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1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3-3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9836185" y="7612464"/>
            <a:ext cx="3149411" cy="743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en-US" sz="2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9829800" y="8506796"/>
            <a:ext cx="7512050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수입은 양의 상관관계</a:t>
            </a:r>
            <a:endParaRPr lang="en-US" altLang="ko-KR" sz="23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생산량은 음의 상관관계가 존재한다</a:t>
            </a:r>
            <a:r>
              <a:rPr lang="en-US" altLang="ko-KR" sz="2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27238" y="4055729"/>
            <a:ext cx="7315200" cy="3276633"/>
          </a:xfrm>
          <a:prstGeom prst="roundRect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971074" y="4183631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&gt; 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변수의 값이 커질 때 다른 변수의 값도 커지는 양의 상관관계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50293" y="5028069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&lt; 0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변수의 값이 커질 때 다른 변수의 값도 커지는 음의 상관관계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50293" y="5872507"/>
            <a:ext cx="694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</a:t>
            </a:r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= 0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변수간의 상관관계가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1073" y="6716945"/>
            <a:ext cx="69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상관계수의 절댓값이 클 수록 선형 상관 관계가 강함을 의미한다</a:t>
            </a:r>
            <a:endParaRPr lang="ko-KR" altLang="en-US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134538" y="3695700"/>
            <a:ext cx="592271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수입량 </a:t>
            </a:r>
            <a:r>
              <a:rPr lang="en-US" altLang="ko-KR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수출량 </a:t>
            </a:r>
            <a:r>
              <a:rPr lang="en-US" altLang="ko-KR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생산량</a:t>
            </a:r>
            <a:endParaRPr lang="en-US" altLang="ko-KR" sz="2800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가격 상관계수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02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92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197855" y="4310685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 dirty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sz="9000" b="1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24</a:t>
            </a:r>
            <a:r>
              <a:rPr lang="ko-KR" altLang="en-US" sz="9000" b="1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ko-KR" altLang="en-US" sz="9000" b="1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가격 예측</a:t>
            </a:r>
            <a:endParaRPr lang="en-US" sz="9000" dirty="0">
              <a:solidFill>
                <a:srgbClr val="003EA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6"/>
          <p:cNvSpPr/>
          <p:nvPr/>
        </p:nvSpPr>
        <p:spPr>
          <a:xfrm>
            <a:off x="13487400" y="5598207"/>
            <a:ext cx="4800600" cy="4678402"/>
          </a:xfrm>
          <a:custGeom>
            <a:avLst/>
            <a:gdLst/>
            <a:ahLst/>
            <a:cxnLst/>
            <a:rect l="l" t="t" r="r" b="b"/>
            <a:pathLst>
              <a:path w="2193470" h="2137636">
                <a:moveTo>
                  <a:pt x="0" y="0"/>
                </a:moveTo>
                <a:lnTo>
                  <a:pt x="2193470" y="0"/>
                </a:lnTo>
                <a:lnTo>
                  <a:pt x="2193470" y="2137636"/>
                </a:lnTo>
                <a:lnTo>
                  <a:pt x="0" y="21376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074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197855" y="4310685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90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구현</a:t>
            </a:r>
            <a:endParaRPr lang="en-US" sz="9000" dirty="0">
              <a:solidFill>
                <a:srgbClr val="003EA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8"/>
          <p:cNvSpPr/>
          <p:nvPr/>
        </p:nvSpPr>
        <p:spPr>
          <a:xfrm>
            <a:off x="0" y="5968461"/>
            <a:ext cx="3737950" cy="4204239"/>
          </a:xfrm>
          <a:custGeom>
            <a:avLst/>
            <a:gdLst/>
            <a:ahLst/>
            <a:cxnLst/>
            <a:rect l="l" t="t" r="r" b="b"/>
            <a:pathLst>
              <a:path w="1840274" h="2069838">
                <a:moveTo>
                  <a:pt x="0" y="0"/>
                </a:moveTo>
                <a:lnTo>
                  <a:pt x="1840274" y="0"/>
                </a:lnTo>
                <a:lnTo>
                  <a:pt x="1840274" y="2069838"/>
                </a:lnTo>
                <a:lnTo>
                  <a:pt x="0" y="20698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65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197855" y="4310685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 dirty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sz="9000" b="1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90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 방향</a:t>
            </a:r>
            <a:endParaRPr lang="en-US" sz="9000" dirty="0">
              <a:solidFill>
                <a:srgbClr val="003EA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6"/>
          <p:cNvSpPr/>
          <p:nvPr/>
        </p:nvSpPr>
        <p:spPr>
          <a:xfrm>
            <a:off x="-1183794" y="8039100"/>
            <a:ext cx="4003193" cy="1371600"/>
          </a:xfrm>
          <a:custGeom>
            <a:avLst/>
            <a:gdLst/>
            <a:ahLst/>
            <a:cxnLst/>
            <a:rect l="l" t="t" r="r" b="b"/>
            <a:pathLst>
              <a:path w="2367586" h="839417">
                <a:moveTo>
                  <a:pt x="0" y="0"/>
                </a:moveTo>
                <a:lnTo>
                  <a:pt x="2367586" y="0"/>
                </a:lnTo>
                <a:lnTo>
                  <a:pt x="2367586" y="839417"/>
                </a:lnTo>
                <a:lnTo>
                  <a:pt x="0" y="839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6"/>
          <p:cNvSpPr/>
          <p:nvPr/>
        </p:nvSpPr>
        <p:spPr>
          <a:xfrm flipH="1">
            <a:off x="15392400" y="8039100"/>
            <a:ext cx="4003193" cy="1371600"/>
          </a:xfrm>
          <a:custGeom>
            <a:avLst/>
            <a:gdLst/>
            <a:ahLst/>
            <a:cxnLst/>
            <a:rect l="l" t="t" r="r" b="b"/>
            <a:pathLst>
              <a:path w="2367586" h="839417">
                <a:moveTo>
                  <a:pt x="0" y="0"/>
                </a:moveTo>
                <a:lnTo>
                  <a:pt x="2367586" y="0"/>
                </a:lnTo>
                <a:lnTo>
                  <a:pt x="2367586" y="839417"/>
                </a:lnTo>
                <a:lnTo>
                  <a:pt x="0" y="839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772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197855" y="4310685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ko-KR" altLang="en-US" sz="90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9000" dirty="0" smtClean="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9000" dirty="0">
              <a:solidFill>
                <a:srgbClr val="003EA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6"/>
          <p:cNvSpPr/>
          <p:nvPr/>
        </p:nvSpPr>
        <p:spPr>
          <a:xfrm>
            <a:off x="-1183794" y="8039100"/>
            <a:ext cx="4003193" cy="1371600"/>
          </a:xfrm>
          <a:custGeom>
            <a:avLst/>
            <a:gdLst/>
            <a:ahLst/>
            <a:cxnLst/>
            <a:rect l="l" t="t" r="r" b="b"/>
            <a:pathLst>
              <a:path w="2367586" h="839417">
                <a:moveTo>
                  <a:pt x="0" y="0"/>
                </a:moveTo>
                <a:lnTo>
                  <a:pt x="2367586" y="0"/>
                </a:lnTo>
                <a:lnTo>
                  <a:pt x="2367586" y="839417"/>
                </a:lnTo>
                <a:lnTo>
                  <a:pt x="0" y="839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6"/>
          <p:cNvSpPr/>
          <p:nvPr/>
        </p:nvSpPr>
        <p:spPr>
          <a:xfrm flipH="1">
            <a:off x="15392400" y="8039100"/>
            <a:ext cx="4003193" cy="1371600"/>
          </a:xfrm>
          <a:custGeom>
            <a:avLst/>
            <a:gdLst/>
            <a:ahLst/>
            <a:cxnLst/>
            <a:rect l="l" t="t" r="r" b="b"/>
            <a:pathLst>
              <a:path w="2367586" h="839417">
                <a:moveTo>
                  <a:pt x="0" y="0"/>
                </a:moveTo>
                <a:lnTo>
                  <a:pt x="2367586" y="0"/>
                </a:lnTo>
                <a:lnTo>
                  <a:pt x="2367586" y="839417"/>
                </a:lnTo>
                <a:lnTo>
                  <a:pt x="0" y="839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00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2903804"/>
            <a:ext cx="15795020" cy="1269294"/>
            <a:chOff x="0" y="0"/>
            <a:chExt cx="5762066" cy="4630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463042"/>
            </a:xfrm>
            <a:custGeom>
              <a:avLst/>
              <a:gdLst/>
              <a:ahLst/>
              <a:cxnLst/>
              <a:rect l="l" t="t" r="r" b="b"/>
              <a:pathLst>
                <a:path w="5762066" h="463042">
                  <a:moveTo>
                    <a:pt x="0" y="0"/>
                  </a:moveTo>
                  <a:lnTo>
                    <a:pt x="5762066" y="0"/>
                  </a:lnTo>
                  <a:lnTo>
                    <a:pt x="5762066" y="463042"/>
                  </a:lnTo>
                  <a:lnTo>
                    <a:pt x="0" y="4630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9294" y="4537842"/>
            <a:ext cx="15795020" cy="5141985"/>
            <a:chOff x="0" y="0"/>
            <a:chExt cx="5762066" cy="1875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62066" cy="1875810"/>
            </a:xfrm>
            <a:custGeom>
              <a:avLst/>
              <a:gdLst/>
              <a:ahLst/>
              <a:cxnLst/>
              <a:rect l="l" t="t" r="r" b="b"/>
              <a:pathLst>
                <a:path w="5762066" h="1875810">
                  <a:moveTo>
                    <a:pt x="0" y="0"/>
                  </a:moveTo>
                  <a:lnTo>
                    <a:pt x="5762066" y="0"/>
                  </a:lnTo>
                  <a:lnTo>
                    <a:pt x="5762066" y="1875810"/>
                  </a:lnTo>
                  <a:lnTo>
                    <a:pt x="0" y="18758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976432" y="915358"/>
            <a:ext cx="12280743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ea typeface="Arita Dotum Bold"/>
              </a:rPr>
              <a:t>자료 페이지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33406" y="3128213"/>
            <a:ext cx="12621188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Canva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프레젠테이션에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이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디자인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자료를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사용해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보세요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.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즐겁게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디자인하세요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!</a:t>
            </a:r>
          </a:p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발표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전에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이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페이지를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 </a:t>
            </a:r>
            <a:r>
              <a:rPr lang="en-US" sz="2199" dirty="0" err="1">
                <a:solidFill>
                  <a:srgbClr val="000000"/>
                </a:solidFill>
                <a:ea typeface="Arita Dotum Medium"/>
              </a:rPr>
              <a:t>삭제하세요</a:t>
            </a:r>
            <a:r>
              <a:rPr lang="en-US" sz="2199" dirty="0">
                <a:solidFill>
                  <a:srgbClr val="000000"/>
                </a:solidFill>
                <a:ea typeface="Arita Dotum Medium"/>
              </a:rPr>
              <a:t>.</a:t>
            </a:r>
          </a:p>
        </p:txBody>
      </p:sp>
      <p:sp>
        <p:nvSpPr>
          <p:cNvPr id="11" name="Freeform 11"/>
          <p:cNvSpPr/>
          <p:nvPr/>
        </p:nvSpPr>
        <p:spPr>
          <a:xfrm>
            <a:off x="2315363" y="7032475"/>
            <a:ext cx="3821356" cy="2390084"/>
          </a:xfrm>
          <a:custGeom>
            <a:avLst/>
            <a:gdLst/>
            <a:ahLst/>
            <a:cxnLst/>
            <a:rect l="l" t="t" r="r" b="b"/>
            <a:pathLst>
              <a:path w="3821356" h="2390084">
                <a:moveTo>
                  <a:pt x="0" y="0"/>
                </a:moveTo>
                <a:lnTo>
                  <a:pt x="3821355" y="0"/>
                </a:lnTo>
                <a:lnTo>
                  <a:pt x="3821355" y="2390084"/>
                </a:lnTo>
                <a:lnTo>
                  <a:pt x="0" y="2390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332710" y="4826865"/>
            <a:ext cx="1570191" cy="2137636"/>
          </a:xfrm>
          <a:custGeom>
            <a:avLst/>
            <a:gdLst/>
            <a:ahLst/>
            <a:cxnLst/>
            <a:rect l="l" t="t" r="r" b="b"/>
            <a:pathLst>
              <a:path w="1570191" h="2137636">
                <a:moveTo>
                  <a:pt x="0" y="0"/>
                </a:moveTo>
                <a:lnTo>
                  <a:pt x="1570191" y="0"/>
                </a:lnTo>
                <a:lnTo>
                  <a:pt x="1570191" y="2137636"/>
                </a:lnTo>
                <a:lnTo>
                  <a:pt x="0" y="2137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332710" y="7308668"/>
            <a:ext cx="1889198" cy="2069838"/>
          </a:xfrm>
          <a:custGeom>
            <a:avLst/>
            <a:gdLst/>
            <a:ahLst/>
            <a:cxnLst/>
            <a:rect l="l" t="t" r="r" b="b"/>
            <a:pathLst>
              <a:path w="1889198" h="2069838">
                <a:moveTo>
                  <a:pt x="0" y="0"/>
                </a:moveTo>
                <a:lnTo>
                  <a:pt x="1889197" y="0"/>
                </a:lnTo>
                <a:lnTo>
                  <a:pt x="1889197" y="2069838"/>
                </a:lnTo>
                <a:lnTo>
                  <a:pt x="0" y="20698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22430" y="7308668"/>
            <a:ext cx="2193470" cy="2069838"/>
          </a:xfrm>
          <a:custGeom>
            <a:avLst/>
            <a:gdLst/>
            <a:ahLst/>
            <a:cxnLst/>
            <a:rect l="l" t="t" r="r" b="b"/>
            <a:pathLst>
              <a:path w="2193470" h="2069838">
                <a:moveTo>
                  <a:pt x="0" y="0"/>
                </a:moveTo>
                <a:lnTo>
                  <a:pt x="2193470" y="0"/>
                </a:lnTo>
                <a:lnTo>
                  <a:pt x="2193470" y="2069838"/>
                </a:lnTo>
                <a:lnTo>
                  <a:pt x="0" y="2069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63481" y="7076529"/>
            <a:ext cx="2084335" cy="2301977"/>
          </a:xfrm>
          <a:custGeom>
            <a:avLst/>
            <a:gdLst/>
            <a:ahLst/>
            <a:cxnLst/>
            <a:rect l="l" t="t" r="r" b="b"/>
            <a:pathLst>
              <a:path w="2084335" h="2301977">
                <a:moveTo>
                  <a:pt x="0" y="0"/>
                </a:moveTo>
                <a:lnTo>
                  <a:pt x="2084335" y="0"/>
                </a:lnTo>
                <a:lnTo>
                  <a:pt x="2084335" y="2301977"/>
                </a:lnTo>
                <a:lnTo>
                  <a:pt x="0" y="23019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022430" y="4826865"/>
            <a:ext cx="2193470" cy="2137636"/>
          </a:xfrm>
          <a:custGeom>
            <a:avLst/>
            <a:gdLst/>
            <a:ahLst/>
            <a:cxnLst/>
            <a:rect l="l" t="t" r="r" b="b"/>
            <a:pathLst>
              <a:path w="2193470" h="2137636">
                <a:moveTo>
                  <a:pt x="0" y="0"/>
                </a:moveTo>
                <a:lnTo>
                  <a:pt x="2193470" y="0"/>
                </a:lnTo>
                <a:lnTo>
                  <a:pt x="2193470" y="2137636"/>
                </a:lnTo>
                <a:lnTo>
                  <a:pt x="0" y="21376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563481" y="4826865"/>
            <a:ext cx="1999180" cy="1904673"/>
          </a:xfrm>
          <a:custGeom>
            <a:avLst/>
            <a:gdLst/>
            <a:ahLst/>
            <a:cxnLst/>
            <a:rect l="l" t="t" r="r" b="b"/>
            <a:pathLst>
              <a:path w="1999180" h="1904673">
                <a:moveTo>
                  <a:pt x="0" y="0"/>
                </a:moveTo>
                <a:lnTo>
                  <a:pt x="1999180" y="0"/>
                </a:lnTo>
                <a:lnTo>
                  <a:pt x="1999180" y="1904673"/>
                </a:lnTo>
                <a:lnTo>
                  <a:pt x="0" y="19046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962455" y="7308668"/>
            <a:ext cx="1840274" cy="2069838"/>
          </a:xfrm>
          <a:custGeom>
            <a:avLst/>
            <a:gdLst/>
            <a:ahLst/>
            <a:cxnLst/>
            <a:rect l="l" t="t" r="r" b="b"/>
            <a:pathLst>
              <a:path w="1840274" h="2069838">
                <a:moveTo>
                  <a:pt x="0" y="0"/>
                </a:moveTo>
                <a:lnTo>
                  <a:pt x="1840274" y="0"/>
                </a:lnTo>
                <a:lnTo>
                  <a:pt x="1840274" y="2069838"/>
                </a:lnTo>
                <a:lnTo>
                  <a:pt x="0" y="206983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273356" y="4826865"/>
            <a:ext cx="1251489" cy="2137636"/>
          </a:xfrm>
          <a:custGeom>
            <a:avLst/>
            <a:gdLst/>
            <a:ahLst/>
            <a:cxnLst/>
            <a:rect l="l" t="t" r="r" b="b"/>
            <a:pathLst>
              <a:path w="1251489" h="2137636">
                <a:moveTo>
                  <a:pt x="0" y="0"/>
                </a:moveTo>
                <a:lnTo>
                  <a:pt x="1251489" y="0"/>
                </a:lnTo>
                <a:lnTo>
                  <a:pt x="1251489" y="2137636"/>
                </a:lnTo>
                <a:lnTo>
                  <a:pt x="0" y="21376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226040" y="4875456"/>
            <a:ext cx="2306955" cy="2013343"/>
          </a:xfrm>
          <a:custGeom>
            <a:avLst/>
            <a:gdLst/>
            <a:ahLst/>
            <a:cxnLst/>
            <a:rect l="l" t="t" r="r" b="b"/>
            <a:pathLst>
              <a:path w="2306955" h="2013343">
                <a:moveTo>
                  <a:pt x="0" y="0"/>
                </a:moveTo>
                <a:lnTo>
                  <a:pt x="2306956" y="0"/>
                </a:lnTo>
                <a:lnTo>
                  <a:pt x="2306956" y="2013343"/>
                </a:lnTo>
                <a:lnTo>
                  <a:pt x="0" y="201334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072100" y="4875456"/>
            <a:ext cx="1663725" cy="1856082"/>
          </a:xfrm>
          <a:custGeom>
            <a:avLst/>
            <a:gdLst/>
            <a:ahLst/>
            <a:cxnLst/>
            <a:rect l="l" t="t" r="r" b="b"/>
            <a:pathLst>
              <a:path w="1663725" h="1856082">
                <a:moveTo>
                  <a:pt x="0" y="0"/>
                </a:moveTo>
                <a:lnTo>
                  <a:pt x="1663725" y="0"/>
                </a:lnTo>
                <a:lnTo>
                  <a:pt x="1663725" y="1856082"/>
                </a:lnTo>
                <a:lnTo>
                  <a:pt x="0" y="185608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2910273"/>
            <a:ext cx="15795020" cy="6745738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2" name="Freeform 12"/>
            <p:cNvSpPr/>
            <p:nvPr/>
          </p:nvSpPr>
          <p:spPr>
            <a:xfrm>
              <a:off x="0" y="338421"/>
              <a:ext cx="6389330" cy="6029204"/>
            </a:xfrm>
            <a:custGeom>
              <a:avLst/>
              <a:gdLst/>
              <a:ahLst/>
              <a:cxnLst/>
              <a:rect l="l" t="t" r="r" b="b"/>
              <a:pathLst>
                <a:path w="6389330" h="6029204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avLst/>
              <a:gdLst/>
              <a:ahLst/>
              <a:cxnLst/>
              <a:rect l="l" t="t" r="r" b="b"/>
              <a:pathLst>
                <a:path w="868401" h="1245020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881072" y="3730495"/>
            <a:ext cx="3642641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</a:t>
            </a:r>
            <a:r>
              <a:rPr lang="ko-KR" altLang="en-US" sz="2799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가격</a:t>
            </a:r>
            <a:r>
              <a:rPr lang="en-US" sz="2799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r>
              <a:rPr lang="en-US" sz="2799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en-US" sz="2799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881072" y="5940677"/>
            <a:ext cx="3642641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ko-KR" altLang="en-US" sz="2799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화면구현</a:t>
            </a:r>
            <a:endParaRPr lang="en-US" altLang="ko-KR" sz="2799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881072" y="8150860"/>
            <a:ext cx="3642641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</a:t>
            </a:r>
            <a:r>
              <a:rPr lang="en-US" sz="2799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방향</a:t>
            </a:r>
            <a:endParaRPr lang="en-US" sz="2799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683996" y="915391"/>
            <a:ext cx="1083971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 차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50713" y="5940677"/>
            <a:ext cx="4080791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r>
              <a:rPr lang="en-US" sz="2799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en-US" sz="2799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450713" y="8150860"/>
            <a:ext cx="455668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sz="2799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</a:t>
            </a:r>
            <a:r>
              <a:rPr lang="en-US" sz="2799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en-US" sz="2799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sz="2799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en-US" sz="2799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450713" y="3730495"/>
            <a:ext cx="4080791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ko-KR" altLang="en-US" sz="2799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2799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50988" y="3594922"/>
            <a:ext cx="766091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4000" y="3594922"/>
            <a:ext cx="766091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50988" y="5805105"/>
            <a:ext cx="766091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44000" y="5805105"/>
            <a:ext cx="766091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50988" y="8015288"/>
            <a:ext cx="766091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144000" y="8015288"/>
            <a:ext cx="766091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2903804"/>
            <a:ext cx="15795020" cy="1269294"/>
            <a:chOff x="0" y="0"/>
            <a:chExt cx="5762066" cy="4630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463042"/>
            </a:xfrm>
            <a:custGeom>
              <a:avLst/>
              <a:gdLst/>
              <a:ahLst/>
              <a:cxnLst/>
              <a:rect l="l" t="t" r="r" b="b"/>
              <a:pathLst>
                <a:path w="5762066" h="463042">
                  <a:moveTo>
                    <a:pt x="0" y="0"/>
                  </a:moveTo>
                  <a:lnTo>
                    <a:pt x="5762066" y="0"/>
                  </a:lnTo>
                  <a:lnTo>
                    <a:pt x="5762066" y="463042"/>
                  </a:lnTo>
                  <a:lnTo>
                    <a:pt x="0" y="4630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9294" y="4537842"/>
            <a:ext cx="15795020" cy="5141985"/>
            <a:chOff x="0" y="0"/>
            <a:chExt cx="5762066" cy="1875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62066" cy="1875810"/>
            </a:xfrm>
            <a:custGeom>
              <a:avLst/>
              <a:gdLst/>
              <a:ahLst/>
              <a:cxnLst/>
              <a:rect l="l" t="t" r="r" b="b"/>
              <a:pathLst>
                <a:path w="5762066" h="1875810">
                  <a:moveTo>
                    <a:pt x="0" y="0"/>
                  </a:moveTo>
                  <a:lnTo>
                    <a:pt x="5762066" y="0"/>
                  </a:lnTo>
                  <a:lnTo>
                    <a:pt x="5762066" y="1875810"/>
                  </a:lnTo>
                  <a:lnTo>
                    <a:pt x="0" y="18758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976432" y="915358"/>
            <a:ext cx="12280743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ea typeface="Arita Dotum Bold"/>
              </a:rPr>
              <a:t>자료 페이지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33406" y="3128213"/>
            <a:ext cx="12621188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ea typeface="Arita Dotum Medium"/>
              </a:rPr>
              <a:t>Canva 프레젠테이션에 이 디자인 자료를 사용해 보세요. 즐겁게 디자인하세요!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ea typeface="Arita Dotum Medium"/>
              </a:rPr>
              <a:t>발표 전에 이 페이지를 삭제하세요.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260550" y="5062322"/>
            <a:ext cx="879662" cy="879662"/>
          </a:xfrm>
          <a:custGeom>
            <a:avLst/>
            <a:gdLst/>
            <a:ahLst/>
            <a:cxnLst/>
            <a:rect l="l" t="t" r="r" b="b"/>
            <a:pathLst>
              <a:path w="879662" h="879662">
                <a:moveTo>
                  <a:pt x="0" y="0"/>
                </a:moveTo>
                <a:lnTo>
                  <a:pt x="879662" y="0"/>
                </a:lnTo>
                <a:lnTo>
                  <a:pt x="879662" y="879662"/>
                </a:lnTo>
                <a:lnTo>
                  <a:pt x="0" y="879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641331" y="6463044"/>
            <a:ext cx="541969" cy="1173556"/>
          </a:xfrm>
          <a:custGeom>
            <a:avLst/>
            <a:gdLst/>
            <a:ahLst/>
            <a:cxnLst/>
            <a:rect l="l" t="t" r="r" b="b"/>
            <a:pathLst>
              <a:path w="541969" h="1173556">
                <a:moveTo>
                  <a:pt x="0" y="0"/>
                </a:moveTo>
                <a:lnTo>
                  <a:pt x="541970" y="0"/>
                </a:lnTo>
                <a:lnTo>
                  <a:pt x="541970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578652" y="8141539"/>
            <a:ext cx="1173556" cy="1147951"/>
          </a:xfrm>
          <a:custGeom>
            <a:avLst/>
            <a:gdLst/>
            <a:ahLst/>
            <a:cxnLst/>
            <a:rect l="l" t="t" r="r" b="b"/>
            <a:pathLst>
              <a:path w="1173556" h="1147951">
                <a:moveTo>
                  <a:pt x="0" y="0"/>
                </a:moveTo>
                <a:lnTo>
                  <a:pt x="1173556" y="0"/>
                </a:lnTo>
                <a:lnTo>
                  <a:pt x="1173556" y="1147951"/>
                </a:lnTo>
                <a:lnTo>
                  <a:pt x="0" y="11479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770306" y="8128737"/>
            <a:ext cx="1173556" cy="1173556"/>
          </a:xfrm>
          <a:custGeom>
            <a:avLst/>
            <a:gdLst/>
            <a:ahLst/>
            <a:cxnLst/>
            <a:rect l="l" t="t" r="r" b="b"/>
            <a:pathLst>
              <a:path w="1173556" h="1173556">
                <a:moveTo>
                  <a:pt x="0" y="0"/>
                </a:moveTo>
                <a:lnTo>
                  <a:pt x="1173555" y="0"/>
                </a:lnTo>
                <a:lnTo>
                  <a:pt x="1173555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945203" y="6615957"/>
            <a:ext cx="1000528" cy="867731"/>
          </a:xfrm>
          <a:custGeom>
            <a:avLst/>
            <a:gdLst/>
            <a:ahLst/>
            <a:cxnLst/>
            <a:rect l="l" t="t" r="r" b="b"/>
            <a:pathLst>
              <a:path w="1000528" h="867731">
                <a:moveTo>
                  <a:pt x="0" y="0"/>
                </a:moveTo>
                <a:lnTo>
                  <a:pt x="1000529" y="0"/>
                </a:lnTo>
                <a:lnTo>
                  <a:pt x="1000529" y="867731"/>
                </a:lnTo>
                <a:lnTo>
                  <a:pt x="0" y="86773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249075" y="6564111"/>
            <a:ext cx="1000528" cy="971422"/>
          </a:xfrm>
          <a:custGeom>
            <a:avLst/>
            <a:gdLst/>
            <a:ahLst/>
            <a:cxnLst/>
            <a:rect l="l" t="t" r="r" b="b"/>
            <a:pathLst>
              <a:path w="1000528" h="971422">
                <a:moveTo>
                  <a:pt x="0" y="0"/>
                </a:moveTo>
                <a:lnTo>
                  <a:pt x="1000529" y="0"/>
                </a:lnTo>
                <a:lnTo>
                  <a:pt x="1000529" y="971422"/>
                </a:lnTo>
                <a:lnTo>
                  <a:pt x="0" y="9714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552948" y="6616866"/>
            <a:ext cx="1000528" cy="865912"/>
          </a:xfrm>
          <a:custGeom>
            <a:avLst/>
            <a:gdLst/>
            <a:ahLst/>
            <a:cxnLst/>
            <a:rect l="l" t="t" r="r" b="b"/>
            <a:pathLst>
              <a:path w="1000528" h="865912">
                <a:moveTo>
                  <a:pt x="0" y="0"/>
                </a:moveTo>
                <a:lnTo>
                  <a:pt x="1000528" y="0"/>
                </a:lnTo>
                <a:lnTo>
                  <a:pt x="1000528" y="865912"/>
                </a:lnTo>
                <a:lnTo>
                  <a:pt x="0" y="8659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856820" y="6705095"/>
            <a:ext cx="1000528" cy="689455"/>
          </a:xfrm>
          <a:custGeom>
            <a:avLst/>
            <a:gdLst/>
            <a:ahLst/>
            <a:cxnLst/>
            <a:rect l="l" t="t" r="r" b="b"/>
            <a:pathLst>
              <a:path w="1000528" h="689455">
                <a:moveTo>
                  <a:pt x="0" y="0"/>
                </a:moveTo>
                <a:lnTo>
                  <a:pt x="1000528" y="0"/>
                </a:lnTo>
                <a:lnTo>
                  <a:pt x="1000528" y="689455"/>
                </a:lnTo>
                <a:lnTo>
                  <a:pt x="0" y="689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901306" y="4929829"/>
            <a:ext cx="911556" cy="1144648"/>
          </a:xfrm>
          <a:custGeom>
            <a:avLst/>
            <a:gdLst/>
            <a:ahLst/>
            <a:cxnLst/>
            <a:rect l="l" t="t" r="r" b="b"/>
            <a:pathLst>
              <a:path w="911556" h="1144648">
                <a:moveTo>
                  <a:pt x="0" y="0"/>
                </a:moveTo>
                <a:lnTo>
                  <a:pt x="911556" y="0"/>
                </a:lnTo>
                <a:lnTo>
                  <a:pt x="911556" y="1144648"/>
                </a:lnTo>
                <a:lnTo>
                  <a:pt x="0" y="114464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166510" y="5131958"/>
            <a:ext cx="1000528" cy="740391"/>
          </a:xfrm>
          <a:custGeom>
            <a:avLst/>
            <a:gdLst/>
            <a:ahLst/>
            <a:cxnLst/>
            <a:rect l="l" t="t" r="r" b="b"/>
            <a:pathLst>
              <a:path w="1000528" h="740391">
                <a:moveTo>
                  <a:pt x="0" y="0"/>
                </a:moveTo>
                <a:lnTo>
                  <a:pt x="1000528" y="0"/>
                </a:lnTo>
                <a:lnTo>
                  <a:pt x="1000528" y="740391"/>
                </a:lnTo>
                <a:lnTo>
                  <a:pt x="0" y="74039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5489422" y="5003708"/>
            <a:ext cx="1000528" cy="996890"/>
          </a:xfrm>
          <a:custGeom>
            <a:avLst/>
            <a:gdLst/>
            <a:ahLst/>
            <a:cxnLst/>
            <a:rect l="l" t="t" r="r" b="b"/>
            <a:pathLst>
              <a:path w="1000528" h="996890">
                <a:moveTo>
                  <a:pt x="0" y="0"/>
                </a:moveTo>
                <a:lnTo>
                  <a:pt x="1000528" y="0"/>
                </a:lnTo>
                <a:lnTo>
                  <a:pt x="1000528" y="996890"/>
                </a:lnTo>
                <a:lnTo>
                  <a:pt x="0" y="99689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843599" y="5001889"/>
            <a:ext cx="740391" cy="1000528"/>
          </a:xfrm>
          <a:custGeom>
            <a:avLst/>
            <a:gdLst/>
            <a:ahLst/>
            <a:cxnLst/>
            <a:rect l="l" t="t" r="r" b="b"/>
            <a:pathLst>
              <a:path w="740391" h="1000528">
                <a:moveTo>
                  <a:pt x="0" y="0"/>
                </a:moveTo>
                <a:lnTo>
                  <a:pt x="740390" y="0"/>
                </a:lnTo>
                <a:lnTo>
                  <a:pt x="740390" y="1000528"/>
                </a:lnTo>
                <a:lnTo>
                  <a:pt x="0" y="100052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386999" y="8215251"/>
            <a:ext cx="674902" cy="1000528"/>
          </a:xfrm>
          <a:custGeom>
            <a:avLst/>
            <a:gdLst/>
            <a:ahLst/>
            <a:cxnLst/>
            <a:rect l="l" t="t" r="r" b="b"/>
            <a:pathLst>
              <a:path w="674902" h="1000528">
                <a:moveTo>
                  <a:pt x="0" y="0"/>
                </a:moveTo>
                <a:lnTo>
                  <a:pt x="674901" y="0"/>
                </a:lnTo>
                <a:lnTo>
                  <a:pt x="674901" y="1000528"/>
                </a:lnTo>
                <a:lnTo>
                  <a:pt x="0" y="10005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696691" y="8215251"/>
            <a:ext cx="940496" cy="1000528"/>
          </a:xfrm>
          <a:custGeom>
            <a:avLst/>
            <a:gdLst/>
            <a:ahLst/>
            <a:cxnLst/>
            <a:rect l="l" t="t" r="r" b="b"/>
            <a:pathLst>
              <a:path w="940496" h="1000528">
                <a:moveTo>
                  <a:pt x="0" y="0"/>
                </a:moveTo>
                <a:lnTo>
                  <a:pt x="940497" y="0"/>
                </a:lnTo>
                <a:lnTo>
                  <a:pt x="940497" y="1000528"/>
                </a:lnTo>
                <a:lnTo>
                  <a:pt x="0" y="100052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0271979" y="8188070"/>
            <a:ext cx="1054890" cy="1054890"/>
          </a:xfrm>
          <a:custGeom>
            <a:avLst/>
            <a:gdLst/>
            <a:ahLst/>
            <a:cxnLst/>
            <a:rect l="l" t="t" r="r" b="b"/>
            <a:pathLst>
              <a:path w="1054890" h="1054890">
                <a:moveTo>
                  <a:pt x="0" y="0"/>
                </a:moveTo>
                <a:lnTo>
                  <a:pt x="1054889" y="0"/>
                </a:lnTo>
                <a:lnTo>
                  <a:pt x="1054889" y="1054890"/>
                </a:lnTo>
                <a:lnTo>
                  <a:pt x="0" y="1054890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xmlns="" r:embed="rId32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1816773" y="5075325"/>
            <a:ext cx="1173556" cy="853656"/>
          </a:xfrm>
          <a:custGeom>
            <a:avLst/>
            <a:gdLst/>
            <a:ahLst/>
            <a:cxnLst/>
            <a:rect l="l" t="t" r="r" b="b"/>
            <a:pathLst>
              <a:path w="1173556" h="853656">
                <a:moveTo>
                  <a:pt x="0" y="0"/>
                </a:moveTo>
                <a:lnTo>
                  <a:pt x="1173555" y="0"/>
                </a:lnTo>
                <a:lnTo>
                  <a:pt x="1173555" y="853656"/>
                </a:lnTo>
                <a:lnTo>
                  <a:pt x="0" y="85365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xmlns="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666888" y="4915375"/>
            <a:ext cx="721203" cy="1173556"/>
          </a:xfrm>
          <a:custGeom>
            <a:avLst/>
            <a:gdLst/>
            <a:ahLst/>
            <a:cxnLst/>
            <a:rect l="l" t="t" r="r" b="b"/>
            <a:pathLst>
              <a:path w="721203" h="1173556">
                <a:moveTo>
                  <a:pt x="0" y="0"/>
                </a:moveTo>
                <a:lnTo>
                  <a:pt x="721204" y="0"/>
                </a:lnTo>
                <a:lnTo>
                  <a:pt x="721204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878901" y="6698456"/>
            <a:ext cx="787175" cy="702733"/>
          </a:xfrm>
          <a:custGeom>
            <a:avLst/>
            <a:gdLst/>
            <a:ahLst/>
            <a:cxnLst/>
            <a:rect l="l" t="t" r="r" b="b"/>
            <a:pathLst>
              <a:path w="787175" h="702733">
                <a:moveTo>
                  <a:pt x="0" y="0"/>
                </a:moveTo>
                <a:lnTo>
                  <a:pt x="787175" y="0"/>
                </a:lnTo>
                <a:lnTo>
                  <a:pt x="787175" y="702732"/>
                </a:lnTo>
                <a:lnTo>
                  <a:pt x="0" y="702732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xmlns="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3361675" y="6573122"/>
            <a:ext cx="1101617" cy="953399"/>
          </a:xfrm>
          <a:custGeom>
            <a:avLst/>
            <a:gdLst/>
            <a:ahLst/>
            <a:cxnLst/>
            <a:rect l="l" t="t" r="r" b="b"/>
            <a:pathLst>
              <a:path w="1101617" h="953399">
                <a:moveTo>
                  <a:pt x="0" y="0"/>
                </a:moveTo>
                <a:lnTo>
                  <a:pt x="1101617" y="0"/>
                </a:lnTo>
                <a:lnTo>
                  <a:pt x="1101617" y="953400"/>
                </a:lnTo>
                <a:lnTo>
                  <a:pt x="0" y="953400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xmlns="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1961659" y="8577384"/>
            <a:ext cx="980283" cy="276262"/>
          </a:xfrm>
          <a:custGeom>
            <a:avLst/>
            <a:gdLst/>
            <a:ahLst/>
            <a:cxnLst/>
            <a:rect l="l" t="t" r="r" b="b"/>
            <a:pathLst>
              <a:path w="980283" h="276262">
                <a:moveTo>
                  <a:pt x="0" y="0"/>
                </a:moveTo>
                <a:lnTo>
                  <a:pt x="980283" y="0"/>
                </a:lnTo>
                <a:lnTo>
                  <a:pt x="980283" y="276262"/>
                </a:lnTo>
                <a:lnTo>
                  <a:pt x="0" y="276262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xmlns="" r:embed="rId42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3576733" y="8158880"/>
            <a:ext cx="886568" cy="1113270"/>
          </a:xfrm>
          <a:custGeom>
            <a:avLst/>
            <a:gdLst/>
            <a:ahLst/>
            <a:cxnLst/>
            <a:rect l="l" t="t" r="r" b="b"/>
            <a:pathLst>
              <a:path w="886568" h="1113270">
                <a:moveTo>
                  <a:pt x="0" y="0"/>
                </a:moveTo>
                <a:lnTo>
                  <a:pt x="886568" y="0"/>
                </a:lnTo>
                <a:lnTo>
                  <a:pt x="886568" y="1113270"/>
                </a:lnTo>
                <a:lnTo>
                  <a:pt x="0" y="1113270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xmlns="" r:embed="rId4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2903804"/>
            <a:ext cx="15795020" cy="1269294"/>
            <a:chOff x="0" y="0"/>
            <a:chExt cx="5762066" cy="4630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463042"/>
            </a:xfrm>
            <a:custGeom>
              <a:avLst/>
              <a:gdLst/>
              <a:ahLst/>
              <a:cxnLst/>
              <a:rect l="l" t="t" r="r" b="b"/>
              <a:pathLst>
                <a:path w="5762066" h="463042">
                  <a:moveTo>
                    <a:pt x="0" y="0"/>
                  </a:moveTo>
                  <a:lnTo>
                    <a:pt x="5762066" y="0"/>
                  </a:lnTo>
                  <a:lnTo>
                    <a:pt x="5762066" y="463042"/>
                  </a:lnTo>
                  <a:lnTo>
                    <a:pt x="0" y="4630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9294" y="4447689"/>
            <a:ext cx="15795020" cy="5141985"/>
            <a:chOff x="0" y="0"/>
            <a:chExt cx="5762066" cy="1875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62066" cy="1875810"/>
            </a:xfrm>
            <a:custGeom>
              <a:avLst/>
              <a:gdLst/>
              <a:ahLst/>
              <a:cxnLst/>
              <a:rect l="l" t="t" r="r" b="b"/>
              <a:pathLst>
                <a:path w="5762066" h="1875810">
                  <a:moveTo>
                    <a:pt x="0" y="0"/>
                  </a:moveTo>
                  <a:lnTo>
                    <a:pt x="5762066" y="0"/>
                  </a:lnTo>
                  <a:lnTo>
                    <a:pt x="5762066" y="1875810"/>
                  </a:lnTo>
                  <a:lnTo>
                    <a:pt x="0" y="18758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976432" y="915358"/>
            <a:ext cx="12280743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ea typeface="Arita Dotum Bold"/>
              </a:rPr>
              <a:t>자료 페이지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33406" y="3128213"/>
            <a:ext cx="12621188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ea typeface="Arita Dotum Medium"/>
              </a:rPr>
              <a:t>Canva 프레젠테이션에 이 디자인 자료를 사용해 보세요. 즐겁게 디자인하세요!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ea typeface="Arita Dotum Medium"/>
              </a:rPr>
              <a:t>발표 전에 이 페이지를 삭제하세요.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404956" y="8064673"/>
            <a:ext cx="529685" cy="529685"/>
            <a:chOff x="0" y="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922772" y="8064673"/>
            <a:ext cx="529685" cy="52968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2463910" y="7958580"/>
            <a:ext cx="517455" cy="741871"/>
          </a:xfrm>
          <a:custGeom>
            <a:avLst/>
            <a:gdLst/>
            <a:ahLst/>
            <a:cxnLst/>
            <a:rect l="l" t="t" r="r" b="b"/>
            <a:pathLst>
              <a:path w="517455" h="741871">
                <a:moveTo>
                  <a:pt x="0" y="0"/>
                </a:moveTo>
                <a:lnTo>
                  <a:pt x="517454" y="0"/>
                </a:lnTo>
                <a:lnTo>
                  <a:pt x="517454" y="741871"/>
                </a:lnTo>
                <a:lnTo>
                  <a:pt x="0" y="741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625403" y="5777265"/>
            <a:ext cx="2367586" cy="839417"/>
          </a:xfrm>
          <a:custGeom>
            <a:avLst/>
            <a:gdLst/>
            <a:ahLst/>
            <a:cxnLst/>
            <a:rect l="l" t="t" r="r" b="b"/>
            <a:pathLst>
              <a:path w="2367586" h="839417">
                <a:moveTo>
                  <a:pt x="0" y="0"/>
                </a:moveTo>
                <a:lnTo>
                  <a:pt x="2367586" y="0"/>
                </a:lnTo>
                <a:lnTo>
                  <a:pt x="2367586" y="839417"/>
                </a:lnTo>
                <a:lnTo>
                  <a:pt x="0" y="8394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633736" y="5375265"/>
            <a:ext cx="1637441" cy="1643417"/>
          </a:xfrm>
          <a:custGeom>
            <a:avLst/>
            <a:gdLst/>
            <a:ahLst/>
            <a:cxnLst/>
            <a:rect l="l" t="t" r="r" b="b"/>
            <a:pathLst>
              <a:path w="1637441" h="1643417">
                <a:moveTo>
                  <a:pt x="0" y="0"/>
                </a:moveTo>
                <a:lnTo>
                  <a:pt x="1637441" y="0"/>
                </a:lnTo>
                <a:lnTo>
                  <a:pt x="1637441" y="1643417"/>
                </a:lnTo>
                <a:lnTo>
                  <a:pt x="0" y="1643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031895" y="7212278"/>
            <a:ext cx="4393894" cy="1382079"/>
          </a:xfrm>
          <a:custGeom>
            <a:avLst/>
            <a:gdLst/>
            <a:ahLst/>
            <a:cxnLst/>
            <a:rect l="l" t="t" r="r" b="b"/>
            <a:pathLst>
              <a:path w="4393894" h="1382079">
                <a:moveTo>
                  <a:pt x="0" y="0"/>
                </a:moveTo>
                <a:lnTo>
                  <a:pt x="4393894" y="0"/>
                </a:lnTo>
                <a:lnTo>
                  <a:pt x="4393894" y="1382079"/>
                </a:lnTo>
                <a:lnTo>
                  <a:pt x="0" y="13820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31895" y="5620070"/>
            <a:ext cx="4393894" cy="1062523"/>
          </a:xfrm>
          <a:custGeom>
            <a:avLst/>
            <a:gdLst/>
            <a:ahLst/>
            <a:cxnLst/>
            <a:rect l="l" t="t" r="r" b="b"/>
            <a:pathLst>
              <a:path w="4393894" h="1062523">
                <a:moveTo>
                  <a:pt x="0" y="0"/>
                </a:moveTo>
                <a:lnTo>
                  <a:pt x="4393894" y="0"/>
                </a:lnTo>
                <a:lnTo>
                  <a:pt x="4393894" y="1062524"/>
                </a:lnTo>
                <a:lnTo>
                  <a:pt x="0" y="10625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791337" y="5395948"/>
            <a:ext cx="1446459" cy="1816330"/>
          </a:xfrm>
          <a:custGeom>
            <a:avLst/>
            <a:gdLst/>
            <a:ahLst/>
            <a:cxnLst/>
            <a:rect l="l" t="t" r="r" b="b"/>
            <a:pathLst>
              <a:path w="1446459" h="1816330">
                <a:moveTo>
                  <a:pt x="0" y="0"/>
                </a:moveTo>
                <a:lnTo>
                  <a:pt x="1446459" y="0"/>
                </a:lnTo>
                <a:lnTo>
                  <a:pt x="1446459" y="1816330"/>
                </a:lnTo>
                <a:lnTo>
                  <a:pt x="0" y="1816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791337" y="7821878"/>
            <a:ext cx="815322" cy="904503"/>
          </a:xfrm>
          <a:custGeom>
            <a:avLst/>
            <a:gdLst/>
            <a:ahLst/>
            <a:cxnLst/>
            <a:rect l="l" t="t" r="r" b="b"/>
            <a:pathLst>
              <a:path w="815322" h="904503">
                <a:moveTo>
                  <a:pt x="0" y="0"/>
                </a:moveTo>
                <a:lnTo>
                  <a:pt x="815323" y="0"/>
                </a:lnTo>
                <a:lnTo>
                  <a:pt x="815323" y="904503"/>
                </a:lnTo>
                <a:lnTo>
                  <a:pt x="0" y="90450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 r="-135582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625403" y="7903318"/>
            <a:ext cx="2455232" cy="611576"/>
          </a:xfrm>
          <a:custGeom>
            <a:avLst/>
            <a:gdLst/>
            <a:ahLst/>
            <a:cxnLst/>
            <a:rect l="l" t="t" r="r" b="b"/>
            <a:pathLst>
              <a:path w="2455232" h="611576">
                <a:moveTo>
                  <a:pt x="0" y="0"/>
                </a:moveTo>
                <a:lnTo>
                  <a:pt x="2455232" y="0"/>
                </a:lnTo>
                <a:lnTo>
                  <a:pt x="2455232" y="611576"/>
                </a:lnTo>
                <a:lnTo>
                  <a:pt x="0" y="611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27827" y="5504502"/>
            <a:ext cx="8045761" cy="2879785"/>
            <a:chOff x="0" y="0"/>
            <a:chExt cx="2935115" cy="10505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35115" cy="1050553"/>
            </a:xfrm>
            <a:custGeom>
              <a:avLst/>
              <a:gdLst/>
              <a:ahLst/>
              <a:cxnLst/>
              <a:rect l="l" t="t" r="r" b="b"/>
              <a:pathLst>
                <a:path w="2935115" h="1050553">
                  <a:moveTo>
                    <a:pt x="0" y="0"/>
                  </a:moveTo>
                  <a:lnTo>
                    <a:pt x="2935115" y="0"/>
                  </a:lnTo>
                  <a:lnTo>
                    <a:pt x="2935115" y="1050553"/>
                  </a:lnTo>
                  <a:lnTo>
                    <a:pt x="0" y="10505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27827" y="681362"/>
            <a:ext cx="8045761" cy="4490625"/>
            <a:chOff x="0" y="0"/>
            <a:chExt cx="2935115" cy="16381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5115" cy="1638192"/>
            </a:xfrm>
            <a:custGeom>
              <a:avLst/>
              <a:gdLst/>
              <a:ahLst/>
              <a:cxnLst/>
              <a:rect l="l" t="t" r="r" b="b"/>
              <a:pathLst>
                <a:path w="2935115" h="1638192">
                  <a:moveTo>
                    <a:pt x="0" y="0"/>
                  </a:moveTo>
                  <a:lnTo>
                    <a:pt x="2935115" y="0"/>
                  </a:lnTo>
                  <a:lnTo>
                    <a:pt x="2935115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61789" y="2452012"/>
            <a:ext cx="6777837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비용 구조 및 수익원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77713" y="6205889"/>
            <a:ext cx="6777837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회사의 비용 구조를 시각화하려면 차트를 수정하세요</a:t>
            </a:r>
          </a:p>
          <a:p>
            <a:pPr>
              <a:lnSpc>
                <a:spcPts val="2859"/>
              </a:lnSpc>
            </a:pPr>
            <a:endParaRPr lang="en-US" sz="2199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손익분기점 분석을 간략하게 설명하세요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92858" y="681362"/>
            <a:ext cx="8693441" cy="7702925"/>
            <a:chOff x="0" y="0"/>
            <a:chExt cx="3171391" cy="28100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71391" cy="2810048"/>
            </a:xfrm>
            <a:custGeom>
              <a:avLst/>
              <a:gdLst/>
              <a:ahLst/>
              <a:cxnLst/>
              <a:rect l="l" t="t" r="r" b="b"/>
              <a:pathLst>
                <a:path w="3171391" h="2810048">
                  <a:moveTo>
                    <a:pt x="0" y="0"/>
                  </a:moveTo>
                  <a:lnTo>
                    <a:pt x="3171391" y="0"/>
                  </a:lnTo>
                  <a:lnTo>
                    <a:pt x="3171391" y="2810048"/>
                  </a:lnTo>
                  <a:lnTo>
                    <a:pt x="0" y="28100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236" y="439360"/>
            <a:ext cx="10057630" cy="818692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307159" y="140749"/>
              <a:ext cx="4104490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목차 페이지로 돌아가기</a:t>
              </a:r>
            </a:p>
          </p:txBody>
        </p:sp>
      </p:grpSp>
      <p:sp>
        <p:nvSpPr>
          <p:cNvPr id="16" name="Freeform 16"/>
          <p:cNvSpPr/>
          <p:nvPr/>
        </p:nvSpPr>
        <p:spPr>
          <a:xfrm rot="-278358">
            <a:off x="-187185" y="433311"/>
            <a:ext cx="2756025" cy="866895"/>
          </a:xfrm>
          <a:custGeom>
            <a:avLst/>
            <a:gdLst/>
            <a:ahLst/>
            <a:cxnLst/>
            <a:rect l="l" t="t" r="r" b="b"/>
            <a:pathLst>
              <a:path w="2756025" h="86689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278358">
            <a:off x="15881287" y="7952572"/>
            <a:ext cx="2756025" cy="866895"/>
          </a:xfrm>
          <a:custGeom>
            <a:avLst/>
            <a:gdLst/>
            <a:ahLst/>
            <a:cxnLst/>
            <a:rect l="l" t="t" r="r" b="b"/>
            <a:pathLst>
              <a:path w="2756025" h="86689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7444800" y="3754995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01584" y="8067717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333044"/>
            <a:ext cx="16444941" cy="934419"/>
            <a:chOff x="0" y="0"/>
            <a:chExt cx="5999159" cy="3408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159" cy="340879"/>
            </a:xfrm>
            <a:custGeom>
              <a:avLst/>
              <a:gdLst/>
              <a:ahLst/>
              <a:cxnLst/>
              <a:rect l="l" t="t" r="r" b="b"/>
              <a:pathLst>
                <a:path w="5999159" h="340879">
                  <a:moveTo>
                    <a:pt x="0" y="0"/>
                  </a:moveTo>
                  <a:lnTo>
                    <a:pt x="5999159" y="0"/>
                  </a:lnTo>
                  <a:lnTo>
                    <a:pt x="5999159" y="340879"/>
                  </a:lnTo>
                  <a:lnTo>
                    <a:pt x="0" y="3408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2028"/>
              </p:ext>
            </p:extLst>
          </p:nvPr>
        </p:nvGraphicFramePr>
        <p:xfrm>
          <a:off x="905495" y="1619889"/>
          <a:ext cx="13617506" cy="6834518"/>
        </p:xfrm>
        <a:graphic>
          <a:graphicData uri="http://schemas.openxmlformats.org/drawingml/2006/table">
            <a:tbl>
              <a:tblPr/>
              <a:tblGrid>
                <a:gridCol w="720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218">
                <a:tc>
                  <a:txBody>
                    <a:bodyPr/>
                    <a:lstStyle/>
                    <a:p>
                      <a:pPr algn="ctr">
                        <a:lnSpc>
                          <a:spcPts val="118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1분기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2분기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3분기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4분기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3EA8"/>
                          </a:solidFill>
                          <a:ea typeface="Arita Dotum Bold"/>
                        </a:rPr>
                        <a:t>손익 계산서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441">
                <a:tc>
                  <a:txBody>
                    <a:bodyPr/>
                    <a:lstStyle/>
                    <a:p>
                      <a:pPr algn="just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ea typeface="Arita Dotum Semi-Bold"/>
                        </a:rPr>
                        <a:t>수입 </a:t>
                      </a:r>
                      <a:endParaRPr lang="en-US" sz="1100"/>
                    </a:p>
                    <a:p>
                      <a:pPr algn="just">
                        <a:lnSpc>
                          <a:spcPts val="2380"/>
                        </a:lnSpc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Arita Dotum Medium"/>
                        </a:rPr>
                        <a:t>평균 제품 판매 가격의 제품과 판매한 개수를 곱한 값에 다른 수입원을 합하세요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6"/>
                        </a:lnSpc>
                        <a:defRPr/>
                      </a:pPr>
                      <a:r>
                        <a:rPr lang="en-US" sz="1790">
                          <a:solidFill>
                            <a:srgbClr val="000000"/>
                          </a:solidFill>
                          <a:latin typeface="Arita Dotum Bold"/>
                          <a:ea typeface="Arita Dotum Bold"/>
                        </a:rPr>
                        <a:t>000,000원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476">
                <a:tc>
                  <a:txBody>
                    <a:bodyPr/>
                    <a:lstStyle/>
                    <a:p>
                      <a:pPr algn="just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ea typeface="Arita Dotum Bold"/>
                        </a:rPr>
                        <a:t>고정 비용</a:t>
                      </a:r>
                      <a:endParaRPr lang="en-US" sz="1100"/>
                    </a:p>
                    <a:p>
                      <a:pPr algn="just">
                        <a:lnSpc>
                          <a:spcPts val="2380"/>
                        </a:lnSpc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Arita Dotum Bold"/>
                        </a:rPr>
                        <a:t>지급 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연봉, 보험료 및 월세 등의 고정 지출을 추가하세요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6"/>
                        </a:lnSpc>
                        <a:defRPr/>
                      </a:pPr>
                      <a:r>
                        <a:rPr lang="en-US" sz="1790">
                          <a:solidFill>
                            <a:srgbClr val="000000"/>
                          </a:solidFill>
                          <a:latin typeface="Arita Dotum Bold"/>
                          <a:ea typeface="Arita Dotum Bold"/>
                        </a:rPr>
                        <a:t>000,000원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472">
                <a:tc>
                  <a:txBody>
                    <a:bodyPr/>
                    <a:lstStyle/>
                    <a:p>
                      <a:pPr algn="just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ea typeface="Arita Dotum Bold"/>
                        </a:rPr>
                        <a:t>변동 비용</a:t>
                      </a:r>
                      <a:endParaRPr lang="en-US" sz="1100"/>
                    </a:p>
                    <a:p>
                      <a:pPr algn="just">
                        <a:lnSpc>
                          <a:spcPts val="2380"/>
                        </a:lnSpc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재료비, 인건비 및 보험료 등의 변동 지출을 추가하세요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6"/>
                        </a:lnSpc>
                        <a:defRPr/>
                      </a:pPr>
                      <a:r>
                        <a:rPr lang="en-US" sz="1790">
                          <a:solidFill>
                            <a:srgbClr val="000000"/>
                          </a:solidFill>
                          <a:latin typeface="Arita Dotum Bold"/>
                          <a:ea typeface="Arita Dotum Bold"/>
                        </a:rPr>
                        <a:t>000,000원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59">
                <a:tc>
                  <a:txBody>
                    <a:bodyPr/>
                    <a:lstStyle/>
                    <a:p>
                      <a:pPr algn="just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ea typeface="Arita Dotum Bold"/>
                        </a:rPr>
                        <a:t>총 비용</a:t>
                      </a:r>
                      <a:endParaRPr lang="en-US" sz="1100"/>
                    </a:p>
                    <a:p>
                      <a:pPr algn="just">
                        <a:lnSpc>
                          <a:spcPts val="2380"/>
                        </a:lnSpc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Arita Dotum Medium"/>
                        </a:rPr>
                        <a:t>고정 및 변동 지출을 추가하세요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6"/>
                        </a:lnSpc>
                        <a:defRPr/>
                      </a:pPr>
                      <a:r>
                        <a:rPr lang="en-US" sz="1790">
                          <a:solidFill>
                            <a:srgbClr val="000000"/>
                          </a:solidFill>
                          <a:latin typeface="Arita Dotum Bold"/>
                          <a:ea typeface="Arita Dotum Bold"/>
                        </a:rPr>
                        <a:t>000,000원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1254">
                <a:tc>
                  <a:txBody>
                    <a:bodyPr/>
                    <a:lstStyle/>
                    <a:p>
                      <a:pPr algn="just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ea typeface="Arita Dotum Bold"/>
                        </a:rPr>
                        <a:t>순수익 </a:t>
                      </a:r>
                      <a:endParaRPr lang="en-US" sz="1100"/>
                    </a:p>
                    <a:p>
                      <a:pPr algn="just">
                        <a:lnSpc>
                          <a:spcPts val="2380"/>
                        </a:lnSpc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a typeface="Arita Dotum Medium"/>
                        </a:rPr>
                        <a:t>총 수입에서 총 지출을 제하세요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6"/>
                        </a:lnSpc>
                        <a:defRPr/>
                      </a:pPr>
                      <a:r>
                        <a:rPr lang="en-US" sz="1790">
                          <a:solidFill>
                            <a:srgbClr val="000000"/>
                          </a:solidFill>
                          <a:latin typeface="Arita Dotum Bold"/>
                          <a:ea typeface="Arita Dotum Bold"/>
                        </a:rPr>
                        <a:t>000,000원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6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788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768754" y="446165"/>
            <a:ext cx="14750492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비용 구조 및 수익원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358414" y="9374552"/>
            <a:ext cx="3539104" cy="617207"/>
            <a:chOff x="0" y="0"/>
            <a:chExt cx="4718805" cy="82294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07159" y="140749"/>
              <a:ext cx="4104490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목차 페이지로 돌아가기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278358">
            <a:off x="13186236" y="8760183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609762" y="7735400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43671" y="95089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4323730"/>
            <a:ext cx="8045761" cy="4371686"/>
            <a:chOff x="0" y="0"/>
            <a:chExt cx="2935115" cy="1594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35115" cy="1594803"/>
            </a:xfrm>
            <a:custGeom>
              <a:avLst/>
              <a:gdLst/>
              <a:ahLst/>
              <a:cxnLst/>
              <a:rect l="l" t="t" r="r" b="b"/>
              <a:pathLst>
                <a:path w="2935115" h="1594803">
                  <a:moveTo>
                    <a:pt x="0" y="0"/>
                  </a:moveTo>
                  <a:lnTo>
                    <a:pt x="2935115" y="0"/>
                  </a:lnTo>
                  <a:lnTo>
                    <a:pt x="2935115" y="1594803"/>
                  </a:lnTo>
                  <a:lnTo>
                    <a:pt x="0" y="15948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973442"/>
            <a:ext cx="8045761" cy="2867254"/>
            <a:chOff x="0" y="0"/>
            <a:chExt cx="2935115" cy="1045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5115" cy="1045982"/>
            </a:xfrm>
            <a:custGeom>
              <a:avLst/>
              <a:gdLst/>
              <a:ahLst/>
              <a:cxnLst/>
              <a:rect l="l" t="t" r="r" b="b"/>
              <a:pathLst>
                <a:path w="2935115" h="1045982">
                  <a:moveTo>
                    <a:pt x="0" y="0"/>
                  </a:moveTo>
                  <a:lnTo>
                    <a:pt x="2935115" y="0"/>
                  </a:lnTo>
                  <a:lnTo>
                    <a:pt x="2935115" y="1045982"/>
                  </a:lnTo>
                  <a:lnTo>
                    <a:pt x="0" y="104598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301531" y="973442"/>
            <a:ext cx="8360528" cy="7721975"/>
            <a:chOff x="0" y="0"/>
            <a:chExt cx="3049943" cy="28169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943" cy="2816997"/>
            </a:xfrm>
            <a:custGeom>
              <a:avLst/>
              <a:gdLst/>
              <a:ahLst/>
              <a:cxnLst/>
              <a:rect l="l" t="t" r="r" b="b"/>
              <a:pathLst>
                <a:path w="3049943" h="2816997">
                  <a:moveTo>
                    <a:pt x="0" y="0"/>
                  </a:moveTo>
                  <a:lnTo>
                    <a:pt x="3049943" y="0"/>
                  </a:lnTo>
                  <a:lnTo>
                    <a:pt x="3049943" y="2816997"/>
                  </a:lnTo>
                  <a:lnTo>
                    <a:pt x="0" y="281699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455382" y="1479968"/>
            <a:ext cx="7237553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비용 구조 및 </a:t>
            </a:r>
          </a:p>
          <a:p>
            <a:pPr>
              <a:lnSpc>
                <a:spcPts val="7149"/>
              </a:lnSpc>
            </a:pPr>
            <a:r>
              <a:rPr lang="en-US" sz="5499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수익원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5382" y="5771069"/>
            <a:ext cx="7237553" cy="1859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비즈니스 수익과 총 경비 간의 비교 현황을 반영하려면 </a:t>
            </a:r>
          </a:p>
          <a:p>
            <a:pPr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차트를 수정하세요</a:t>
            </a:r>
          </a:p>
          <a:p>
            <a:pPr>
              <a:lnSpc>
                <a:spcPts val="2859"/>
              </a:lnSpc>
            </a:pPr>
            <a:endParaRPr lang="en-US" sz="2199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74979" lvl="1" indent="-237490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관찰 결과를 간결하게 설명하세요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076" y="667542"/>
            <a:ext cx="9277436" cy="8333774"/>
          </a:xfrm>
          <a:prstGeom prst="rect">
            <a:avLst/>
          </a:prstGeom>
        </p:spPr>
      </p:pic>
      <p:sp>
        <p:nvSpPr>
          <p:cNvPr id="12" name="Freeform 12"/>
          <p:cNvSpPr/>
          <p:nvPr/>
        </p:nvSpPr>
        <p:spPr>
          <a:xfrm flipH="1">
            <a:off x="7088098" y="8311309"/>
            <a:ext cx="4111803" cy="1457821"/>
          </a:xfrm>
          <a:custGeom>
            <a:avLst/>
            <a:gdLst/>
            <a:ahLst/>
            <a:cxnLst/>
            <a:rect l="l" t="t" r="r" b="b"/>
            <a:pathLst>
              <a:path w="4111803" h="1457821">
                <a:moveTo>
                  <a:pt x="4111804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4" y="1457821"/>
                </a:lnTo>
                <a:lnTo>
                  <a:pt x="41118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441250" y="656871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7084" y="491754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483315" y="2914053"/>
            <a:ext cx="13867425" cy="1589019"/>
            <a:chOff x="0" y="0"/>
            <a:chExt cx="5058874" cy="579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483315" y="4857358"/>
            <a:ext cx="13867425" cy="1589019"/>
            <a:chOff x="0" y="0"/>
            <a:chExt cx="5058874" cy="579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483315" y="6793991"/>
            <a:ext cx="13867425" cy="1589019"/>
            <a:chOff x="0" y="0"/>
            <a:chExt cx="5058874" cy="5796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05495" y="2914053"/>
            <a:ext cx="1903745" cy="1589019"/>
            <a:chOff x="0" y="0"/>
            <a:chExt cx="2538326" cy="211869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538326" cy="2118692"/>
              <a:chOff x="0" y="0"/>
              <a:chExt cx="694491" cy="57967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4491" cy="579678"/>
              </a:xfrm>
              <a:custGeom>
                <a:avLst/>
                <a:gdLst/>
                <a:ahLst/>
                <a:cxnLst/>
                <a:rect l="l" t="t" r="r" b="b"/>
                <a:pathLst>
                  <a:path w="694491" h="579678">
                    <a:moveTo>
                      <a:pt x="0" y="0"/>
                    </a:moveTo>
                    <a:lnTo>
                      <a:pt x="694491" y="0"/>
                    </a:lnTo>
                    <a:lnTo>
                      <a:pt x="694491" y="579678"/>
                    </a:lnTo>
                    <a:lnTo>
                      <a:pt x="0" y="5796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651649" y="248767"/>
              <a:ext cx="1235028" cy="1621159"/>
            </a:xfrm>
            <a:custGeom>
              <a:avLst/>
              <a:gdLst/>
              <a:ahLst/>
              <a:cxnLst/>
              <a:rect l="l" t="t" r="r" b="b"/>
              <a:pathLst>
                <a:path w="1235028" h="1621159">
                  <a:moveTo>
                    <a:pt x="0" y="0"/>
                  </a:moveTo>
                  <a:lnTo>
                    <a:pt x="1235028" y="0"/>
                  </a:lnTo>
                  <a:lnTo>
                    <a:pt x="1235028" y="1621158"/>
                  </a:lnTo>
                  <a:lnTo>
                    <a:pt x="0" y="1621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905495" y="4857358"/>
            <a:ext cx="1903745" cy="1589019"/>
            <a:chOff x="0" y="0"/>
            <a:chExt cx="2538326" cy="2118692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538326" cy="2118692"/>
              <a:chOff x="0" y="0"/>
              <a:chExt cx="694491" cy="57967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94491" cy="579678"/>
              </a:xfrm>
              <a:custGeom>
                <a:avLst/>
                <a:gdLst/>
                <a:ahLst/>
                <a:cxnLst/>
                <a:rect l="l" t="t" r="r" b="b"/>
                <a:pathLst>
                  <a:path w="694491" h="579678">
                    <a:moveTo>
                      <a:pt x="0" y="0"/>
                    </a:moveTo>
                    <a:lnTo>
                      <a:pt x="694491" y="0"/>
                    </a:lnTo>
                    <a:lnTo>
                      <a:pt x="694491" y="579678"/>
                    </a:lnTo>
                    <a:lnTo>
                      <a:pt x="0" y="5796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495450" y="260744"/>
              <a:ext cx="1547426" cy="1516477"/>
            </a:xfrm>
            <a:custGeom>
              <a:avLst/>
              <a:gdLst/>
              <a:ahLst/>
              <a:cxnLst/>
              <a:rect l="l" t="t" r="r" b="b"/>
              <a:pathLst>
                <a:path w="1547426" h="1516477">
                  <a:moveTo>
                    <a:pt x="0" y="0"/>
                  </a:moveTo>
                  <a:lnTo>
                    <a:pt x="1547426" y="0"/>
                  </a:lnTo>
                  <a:lnTo>
                    <a:pt x="1547426" y="1516477"/>
                  </a:lnTo>
                  <a:lnTo>
                    <a:pt x="0" y="1516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905495" y="6793991"/>
            <a:ext cx="1903745" cy="1589019"/>
            <a:chOff x="0" y="0"/>
            <a:chExt cx="2538326" cy="2118692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2538326" cy="2118692"/>
              <a:chOff x="0" y="0"/>
              <a:chExt cx="694491" cy="579678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94491" cy="579678"/>
              </a:xfrm>
              <a:custGeom>
                <a:avLst/>
                <a:gdLst/>
                <a:ahLst/>
                <a:cxnLst/>
                <a:rect l="l" t="t" r="r" b="b"/>
                <a:pathLst>
                  <a:path w="694491" h="579678">
                    <a:moveTo>
                      <a:pt x="0" y="0"/>
                    </a:moveTo>
                    <a:lnTo>
                      <a:pt x="694491" y="0"/>
                    </a:lnTo>
                    <a:lnTo>
                      <a:pt x="694491" y="579678"/>
                    </a:lnTo>
                    <a:lnTo>
                      <a:pt x="0" y="5796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2" name="Freeform 22"/>
            <p:cNvSpPr/>
            <p:nvPr/>
          </p:nvSpPr>
          <p:spPr>
            <a:xfrm>
              <a:off x="815669" y="319785"/>
              <a:ext cx="986978" cy="1479123"/>
            </a:xfrm>
            <a:custGeom>
              <a:avLst/>
              <a:gdLst/>
              <a:ahLst/>
              <a:cxnLst/>
              <a:rect l="l" t="t" r="r" b="b"/>
              <a:pathLst>
                <a:path w="986978" h="1479123">
                  <a:moveTo>
                    <a:pt x="0" y="0"/>
                  </a:moveTo>
                  <a:lnTo>
                    <a:pt x="986979" y="0"/>
                  </a:lnTo>
                  <a:lnTo>
                    <a:pt x="986979" y="1479122"/>
                  </a:lnTo>
                  <a:lnTo>
                    <a:pt x="0" y="1479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3" name="Freeform 23"/>
          <p:cNvSpPr/>
          <p:nvPr/>
        </p:nvSpPr>
        <p:spPr>
          <a:xfrm flipH="1">
            <a:off x="14232334" y="3708562"/>
            <a:ext cx="4405713" cy="7525286"/>
          </a:xfrm>
          <a:custGeom>
            <a:avLst/>
            <a:gdLst/>
            <a:ahLst/>
            <a:cxnLst/>
            <a:rect l="l" t="t" r="r" b="b"/>
            <a:pathLst>
              <a:path w="4405713" h="7525286">
                <a:moveTo>
                  <a:pt x="4405713" y="0"/>
                </a:moveTo>
                <a:lnTo>
                  <a:pt x="0" y="0"/>
                </a:lnTo>
                <a:lnTo>
                  <a:pt x="0" y="7525287"/>
                </a:lnTo>
                <a:lnTo>
                  <a:pt x="4405713" y="7525287"/>
                </a:lnTo>
                <a:lnTo>
                  <a:pt x="440571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3961525" y="915172"/>
            <a:ext cx="1036494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채널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859018" y="3227964"/>
            <a:ext cx="10152508" cy="1011785"/>
            <a:chOff x="0" y="-47625"/>
            <a:chExt cx="13536677" cy="1349045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47625"/>
              <a:ext cx="13536677" cy="786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채널 1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05558"/>
              <a:ext cx="13536677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목표 소비자에게 도달할 방법은 무엇인가요?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859018" y="5171268"/>
            <a:ext cx="10152508" cy="1011785"/>
            <a:chOff x="0" y="-47625"/>
            <a:chExt cx="13536677" cy="1349045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47625"/>
              <a:ext cx="13536677" cy="786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채널 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05558"/>
              <a:ext cx="13536677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목표 소비자에게 도달할 방법은 무엇인가요?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859018" y="7107901"/>
            <a:ext cx="10152508" cy="1011785"/>
            <a:chOff x="0" y="-47625"/>
            <a:chExt cx="13536677" cy="1349045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47625"/>
              <a:ext cx="13536677" cy="786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채널 3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805558"/>
              <a:ext cx="13536677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목표 소비자에게 도달할 방법은 무엇인가요?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7159" y="140749"/>
              <a:ext cx="4104490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목차 페이지로 돌아가기</a:t>
              </a:r>
            </a:p>
          </p:txBody>
        </p:sp>
      </p:grp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4011526" y="8735435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68237"/>
              </p:ext>
            </p:extLst>
          </p:nvPr>
        </p:nvGraphicFramePr>
        <p:xfrm>
          <a:off x="895350" y="667144"/>
          <a:ext cx="16452851" cy="7718876"/>
        </p:xfrm>
        <a:graphic>
          <a:graphicData uri="http://schemas.openxmlformats.org/drawingml/2006/table">
            <a:tbl>
              <a:tblPr/>
              <a:tblGrid>
                <a:gridCol w="419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4971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</a:rPr>
                        <a:t>S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(강점)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</a:rPr>
                        <a:t>W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(약점)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</a:rPr>
                        <a:t>O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(기회)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</a:rPr>
                        <a:t>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3EA8"/>
                          </a:solidFill>
                          <a:latin typeface="Arita Dotum Bold"/>
                          <a:ea typeface="Arita Dotum Bold"/>
                        </a:rPr>
                        <a:t>(위협)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3905">
                <a:tc>
                  <a:txBody>
                    <a:bodyPr/>
                    <a:lstStyle/>
                    <a:p>
                      <a:pPr marL="474979" lvl="1" indent="-237490" algn="l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경쟁업체에는 없는 당사만의 고유한 가치에는 어떤 것이 있나요?</a:t>
                      </a:r>
                      <a:endParaRPr lang="en-US" sz="1100"/>
                    </a:p>
                    <a:p>
                      <a:pPr>
                        <a:lnSpc>
                          <a:spcPts val="3079"/>
                        </a:lnSpc>
                      </a:pPr>
                      <a:endParaRPr lang="en-US" sz="1100"/>
                    </a:p>
                    <a:p>
                      <a:pPr marL="474979" lvl="1" indent="-237490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회사의 가장 강력한 자산은 무엇인가요?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4979" lvl="1" indent="-237490" algn="l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회사에 영향을 미칠 수 있는 내부적인 힘은 무엇인가요?</a:t>
                      </a:r>
                      <a:endParaRPr lang="en-US" sz="1100"/>
                    </a:p>
                    <a:p>
                      <a:pPr>
                        <a:lnSpc>
                          <a:spcPts val="3079"/>
                        </a:lnSpc>
                      </a:pPr>
                      <a:endParaRPr lang="en-US" sz="1100"/>
                    </a:p>
                    <a:p>
                      <a:pPr marL="474979" lvl="1" indent="-237490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ea typeface="Arita Dotum Medium"/>
                        </a:rPr>
                        <a:t>비즈니스의 어떤 분야를 </a:t>
                      </a:r>
                    </a:p>
                    <a:p>
                      <a:pPr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      강화해야 하나요?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4979" lvl="1" indent="-237490" algn="l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ea typeface="Arita Dotum Medium"/>
                        </a:rPr>
                        <a:t>회사가 이용할 수 있는 </a:t>
                      </a:r>
                      <a:endParaRPr lang="en-US" sz="1100"/>
                    </a:p>
                    <a:p>
                      <a:pPr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      신흥 기술에는 어떤 것이 </a:t>
                      </a:r>
                    </a:p>
                    <a:p>
                      <a:pPr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</a:rPr>
                        <a:t>      </a:t>
                      </a: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있나요?</a:t>
                      </a:r>
                    </a:p>
                    <a:p>
                      <a:pPr>
                        <a:lnSpc>
                          <a:spcPts val="3079"/>
                        </a:lnSpc>
                      </a:pPr>
                      <a:endParaRPr lang="en-US" sz="2199">
                        <a:solidFill>
                          <a:srgbClr val="000000"/>
                        </a:solidFill>
                        <a:latin typeface="Arita Dotum Medium"/>
                        <a:ea typeface="Arita Dotum Medium"/>
                      </a:endParaRPr>
                    </a:p>
                    <a:p>
                      <a:pPr marL="474979" lvl="1" indent="-237490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ea typeface="Arita Dotum Medium"/>
                        </a:rPr>
                        <a:t>여러분이 충족해줄 수 </a:t>
                      </a:r>
                    </a:p>
                    <a:p>
                      <a:pPr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      있는 다른 시장 동향 및 </a:t>
                      </a:r>
                    </a:p>
                    <a:p>
                      <a:pPr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</a:rPr>
                        <a:t>      </a:t>
                      </a:r>
                      <a:r>
                        <a:rPr lang="en-US" sz="2199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수요가 있나요?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4981" lvl="1" indent="-237491" algn="l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a typeface="Arita Dotum Medium"/>
                        </a:rPr>
                        <a:t>비즈니스에 영향을 미칠 수 있는 외부적인 힘은 </a:t>
                      </a:r>
                      <a:endParaRPr lang="en-US" sz="1100"/>
                    </a:p>
                    <a:p>
                      <a:pPr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      무엇인가요?</a:t>
                      </a:r>
                    </a:p>
                    <a:p>
                      <a:pPr>
                        <a:lnSpc>
                          <a:spcPts val="3080"/>
                        </a:lnSpc>
                      </a:pPr>
                      <a:endParaRPr lang="en-US" sz="2200">
                        <a:solidFill>
                          <a:srgbClr val="000000"/>
                        </a:solidFill>
                        <a:latin typeface="Arita Dotum Medium"/>
                        <a:ea typeface="Arita Dotum Medium"/>
                      </a:endParaRPr>
                    </a:p>
                    <a:p>
                      <a:pPr marL="474981" lvl="1" indent="-23749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ta Dotum Medium"/>
                          <a:ea typeface="Arita Dotum Medium"/>
                        </a:rPr>
                        <a:t>잠재적으로 경쟁업체가 될 수 있는 회사가 있나요?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4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07158" y="140750"/>
              <a:ext cx="4104490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ea typeface="Arita Dotum Medium"/>
                </a:rPr>
                <a:t>목차 페이지로 돌아가기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278358">
            <a:off x="-187185" y="433311"/>
            <a:ext cx="2756025" cy="866895"/>
          </a:xfrm>
          <a:custGeom>
            <a:avLst/>
            <a:gdLst/>
            <a:ahLst/>
            <a:cxnLst/>
            <a:rect l="l" t="t" r="r" b="b"/>
            <a:pathLst>
              <a:path w="2756025" h="86689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278358">
            <a:off x="15881287" y="7952572"/>
            <a:ext cx="2756025" cy="866895"/>
          </a:xfrm>
          <a:custGeom>
            <a:avLst/>
            <a:gdLst/>
            <a:ahLst/>
            <a:cxnLst/>
            <a:rect l="l" t="t" r="r" b="b"/>
            <a:pathLst>
              <a:path w="2756025" h="86689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462188" y="872837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384196" y="-309867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2924154"/>
            <a:ext cx="16436355" cy="5768915"/>
            <a:chOff x="0" y="0"/>
            <a:chExt cx="5996027" cy="21045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2104516"/>
            </a:xfrm>
            <a:custGeom>
              <a:avLst/>
              <a:gdLst/>
              <a:ahLst/>
              <a:cxnLst/>
              <a:rect l="l" t="t" r="r" b="b"/>
              <a:pathLst>
                <a:path w="5996027" h="2104516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8060822" y="3493441"/>
            <a:ext cx="2220750" cy="2433093"/>
          </a:xfrm>
          <a:custGeom>
            <a:avLst/>
            <a:gdLst/>
            <a:ahLst/>
            <a:cxnLst/>
            <a:rect l="l" t="t" r="r" b="b"/>
            <a:pathLst>
              <a:path w="2220750" h="2433093">
                <a:moveTo>
                  <a:pt x="0" y="0"/>
                </a:moveTo>
                <a:lnTo>
                  <a:pt x="2220750" y="0"/>
                </a:lnTo>
                <a:lnTo>
                  <a:pt x="2220750" y="2433093"/>
                </a:lnTo>
                <a:lnTo>
                  <a:pt x="0" y="24330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3216595" y="3493441"/>
            <a:ext cx="2203055" cy="2433093"/>
          </a:xfrm>
          <a:custGeom>
            <a:avLst/>
            <a:gdLst/>
            <a:ahLst/>
            <a:cxnLst/>
            <a:rect l="l" t="t" r="r" b="b"/>
            <a:pathLst>
              <a:path w="2203055" h="2433093">
                <a:moveTo>
                  <a:pt x="2203056" y="0"/>
                </a:moveTo>
                <a:lnTo>
                  <a:pt x="0" y="0"/>
                </a:lnTo>
                <a:lnTo>
                  <a:pt x="0" y="2433093"/>
                </a:lnTo>
                <a:lnTo>
                  <a:pt x="2203056" y="2433093"/>
                </a:lnTo>
                <a:lnTo>
                  <a:pt x="220305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92968" y="3493441"/>
            <a:ext cx="2553819" cy="2433093"/>
          </a:xfrm>
          <a:custGeom>
            <a:avLst/>
            <a:gdLst/>
            <a:ahLst/>
            <a:cxnLst/>
            <a:rect l="l" t="t" r="r" b="b"/>
            <a:pathLst>
              <a:path w="2553819" h="2433093">
                <a:moveTo>
                  <a:pt x="0" y="0"/>
                </a:moveTo>
                <a:lnTo>
                  <a:pt x="2553818" y="0"/>
                </a:lnTo>
                <a:lnTo>
                  <a:pt x="2553818" y="2433093"/>
                </a:lnTo>
                <a:lnTo>
                  <a:pt x="0" y="24330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106887" y="915398"/>
            <a:ext cx="1207422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ea typeface="Arita Dotum Bold"/>
              </a:rPr>
              <a:t>차별화 경쟁력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75747" y="6862050"/>
            <a:ext cx="4588260" cy="992437"/>
            <a:chOff x="0" y="-19050"/>
            <a:chExt cx="6117680" cy="13232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050"/>
              <a:ext cx="6117680" cy="730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003EA8"/>
                  </a:solidFill>
                  <a:ea typeface="Arita Dotum Bold"/>
                </a:rPr>
                <a:t>경쟁력 1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08336"/>
              <a:ext cx="6117680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ea typeface="Arita Dotum Medium"/>
                </a:rPr>
                <a:t>경쟁자와의 차별점을 설명하세요.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49870" y="6862050"/>
            <a:ext cx="4588260" cy="992437"/>
            <a:chOff x="0" y="-19050"/>
            <a:chExt cx="6117680" cy="132324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9050"/>
              <a:ext cx="6117680" cy="730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003EA8"/>
                  </a:solidFill>
                  <a:ea typeface="Arita Dotum Bold"/>
                </a:rPr>
                <a:t>경쟁력 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08336"/>
              <a:ext cx="6117680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just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ea typeface="Arita Dotum Medium"/>
                </a:rPr>
                <a:t>경쟁자와의 차별점을 설명하세요.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23993" y="6862050"/>
            <a:ext cx="4588260" cy="992437"/>
            <a:chOff x="0" y="-19050"/>
            <a:chExt cx="6117680" cy="132324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9050"/>
              <a:ext cx="6117680" cy="730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003EA8"/>
                  </a:solidFill>
                  <a:ea typeface="Arita Dotum Bold"/>
                </a:rPr>
                <a:t>경쟁력 3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08336"/>
              <a:ext cx="6117680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ea typeface="Arita Dotum Medium"/>
                </a:rPr>
                <a:t>경쟁자와의 차별점을 설명하세요.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307159" y="140749"/>
              <a:ext cx="4104490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ea typeface="Arita Dotum Medium"/>
                </a:rPr>
                <a:t>목차 페이지로 돌아가기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4536975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3535020"/>
            <a:chOff x="0" y="0"/>
            <a:chExt cx="5762066" cy="12895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flipH="1">
            <a:off x="14972495" y="7296334"/>
            <a:ext cx="5533751" cy="1961966"/>
          </a:xfrm>
          <a:custGeom>
            <a:avLst/>
            <a:gdLst/>
            <a:ahLst/>
            <a:cxnLst/>
            <a:rect l="l" t="t" r="r" b="b"/>
            <a:pathLst>
              <a:path w="5533751" h="1961966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18246" y="7296334"/>
            <a:ext cx="5533751" cy="1961966"/>
          </a:xfrm>
          <a:custGeom>
            <a:avLst/>
            <a:gdLst/>
            <a:ahLst/>
            <a:cxnLst/>
            <a:rect l="l" t="t" r="r" b="b"/>
            <a:pathLst>
              <a:path w="5533751" h="1961966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26778" y="5256735"/>
            <a:ext cx="10655266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여기에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여러분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회사의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강렬하고</a:t>
            </a:r>
            <a:endParaRPr lang="en-US" sz="3500" dirty="0">
              <a:solidFill>
                <a:srgbClr val="000000"/>
              </a:solidFill>
              <a:ea typeface="Arita Dotum Bold"/>
            </a:endParaRPr>
          </a:p>
          <a:p>
            <a:pPr algn="ctr">
              <a:lnSpc>
                <a:spcPts val="5250"/>
              </a:lnSpc>
            </a:pP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고유한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가치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제안에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대해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자세히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설명하여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알지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못했던</a:t>
            </a:r>
            <a:endParaRPr lang="en-US" sz="3500" dirty="0">
              <a:solidFill>
                <a:srgbClr val="000000"/>
              </a:solidFill>
              <a:ea typeface="Arita Dotum Bold"/>
            </a:endParaRPr>
          </a:p>
          <a:p>
            <a:pPr algn="ctr">
              <a:lnSpc>
                <a:spcPts val="5250"/>
              </a:lnSpc>
            </a:pP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고객을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관심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고객으로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ea typeface="Arita Dotum Bold"/>
              </a:rPr>
              <a:t>바꾸세요</a:t>
            </a:r>
            <a:r>
              <a:rPr lang="en-US" sz="3500" dirty="0">
                <a:solidFill>
                  <a:srgbClr val="000000"/>
                </a:solidFill>
                <a:ea typeface="Arita Dotum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70659" y="1729389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ea typeface="Arita Dotum Bold"/>
              </a:rPr>
              <a:t>회사의</a:t>
            </a:r>
            <a:r>
              <a:rPr lang="en-US" sz="9000" dirty="0">
                <a:solidFill>
                  <a:srgbClr val="003EA8"/>
                </a:solidFill>
                <a:ea typeface="Arita Dotum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ea typeface="Arita Dotum Bold"/>
              </a:rPr>
              <a:t>고유</a:t>
            </a:r>
            <a:r>
              <a:rPr lang="en-US" sz="9000" dirty="0">
                <a:solidFill>
                  <a:srgbClr val="003EA8"/>
                </a:solidFill>
                <a:ea typeface="Arita Dotum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ea typeface="Arita Dotum Bold"/>
              </a:rPr>
              <a:t>가치</a:t>
            </a:r>
            <a:r>
              <a:rPr lang="en-US" sz="9000" dirty="0">
                <a:solidFill>
                  <a:srgbClr val="003EA8"/>
                </a:solidFill>
                <a:ea typeface="Arita Dotum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ea typeface="Arita Dotum Bold"/>
              </a:rPr>
              <a:t>제안</a:t>
            </a:r>
            <a:endParaRPr lang="en-US" sz="9000" dirty="0">
              <a:solidFill>
                <a:srgbClr val="003EA8"/>
              </a:solidFill>
              <a:ea typeface="Arita Dotum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07159" y="140749"/>
              <a:ext cx="4104490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ea typeface="Arita Dotum Medium"/>
                </a:rPr>
                <a:t>목차 페이지로 돌아가기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25957" y="2915205"/>
            <a:ext cx="7724783" cy="5768744"/>
            <a:chOff x="0" y="0"/>
            <a:chExt cx="2818022" cy="2104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8022" cy="2104453"/>
            </a:xfrm>
            <a:custGeom>
              <a:avLst/>
              <a:gdLst/>
              <a:ahLst/>
              <a:cxnLst/>
              <a:rect l="l" t="t" r="r" b="b"/>
              <a:pathLst>
                <a:path w="2818022" h="2104453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26069" y="2915205"/>
            <a:ext cx="8358265" cy="5768744"/>
            <a:chOff x="0" y="0"/>
            <a:chExt cx="3049118" cy="210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231960" y="3545972"/>
            <a:ext cx="5778474" cy="4507210"/>
          </a:xfrm>
          <a:custGeom>
            <a:avLst/>
            <a:gdLst/>
            <a:ahLst/>
            <a:cxnLst/>
            <a:rect l="l" t="t" r="r" b="b"/>
            <a:pathLst>
              <a:path w="5778474" h="4507210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03414">
            <a:off x="16137868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3343782" y="915172"/>
            <a:ext cx="1160043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ea typeface="Arita Dotum Bold"/>
              </a:rPr>
              <a:t>핵심 지표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06922" y="3260208"/>
            <a:ext cx="6723635" cy="3852341"/>
            <a:chOff x="0" y="-47625"/>
            <a:chExt cx="8964847" cy="513645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592967"/>
              <a:ext cx="8964847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ea typeface="Arita Dotum Medium"/>
                </a:rPr>
                <a:t>여러분의 제품이나 서비스에 대한 성공지표를 쓰세요.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610546"/>
              <a:ext cx="8964847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ea typeface="Arita Dotum Bold"/>
                </a:rPr>
                <a:t>주요 지표 3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63881"/>
              <a:ext cx="8964847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ea typeface="Arita Dotum Medium"/>
                </a:rPr>
                <a:t>여러분의 제품이나 서비스에 대한 성공지표를 쓰세요.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781460"/>
              <a:ext cx="8964847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ea typeface="Arita Dotum Bold"/>
                </a:rPr>
                <a:t>주요 지표 2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34796"/>
              <a:ext cx="8964847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ea typeface="Arita Dotum Medium"/>
                </a:rPr>
                <a:t>여러분의 제품이나 서비스에 대한 성공지표를 쓰세요.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964847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3EA8"/>
                  </a:solidFill>
                  <a:ea typeface="Arita Dotum Bold"/>
                </a:rPr>
                <a:t>주요 지표 1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307159" y="140749"/>
              <a:ext cx="4104490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3EA8"/>
                  </a:solidFill>
                  <a:ea typeface="Arita Dotum Medium"/>
                </a:rPr>
                <a:t>목차 페이지로 돌아가기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197855" y="3542630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sz="90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en-US" sz="9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90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93505" y="36048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253925" y="4967910"/>
            <a:ext cx="4592563" cy="495300"/>
            <a:chOff x="0" y="-50800"/>
            <a:chExt cx="6123417" cy="6604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68236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82363" y="-50800"/>
              <a:ext cx="5441054" cy="62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주제선정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53925" y="5744188"/>
            <a:ext cx="4592563" cy="495300"/>
            <a:chOff x="0" y="-50800"/>
            <a:chExt cx="6123417" cy="66040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68236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2363" y="-50800"/>
              <a:ext cx="5441054" cy="62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개발환경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Freeform 12"/>
          <p:cNvSpPr/>
          <p:nvPr/>
        </p:nvSpPr>
        <p:spPr>
          <a:xfrm>
            <a:off x="58903" y="5252745"/>
            <a:ext cx="3610905" cy="4915835"/>
          </a:xfrm>
          <a:custGeom>
            <a:avLst/>
            <a:gdLst/>
            <a:ahLst/>
            <a:cxnLst/>
            <a:rect l="l" t="t" r="r" b="b"/>
            <a:pathLst>
              <a:path w="1570191" h="2137636">
                <a:moveTo>
                  <a:pt x="0" y="0"/>
                </a:moveTo>
                <a:lnTo>
                  <a:pt x="1570191" y="0"/>
                </a:lnTo>
                <a:lnTo>
                  <a:pt x="1570191" y="2137636"/>
                </a:lnTo>
                <a:lnTo>
                  <a:pt x="0" y="21376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9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905495" y="335970"/>
            <a:ext cx="16436355" cy="1907038"/>
            <a:chOff x="0" y="0"/>
            <a:chExt cx="5996027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20"/>
          <p:cNvSpPr txBox="1"/>
          <p:nvPr/>
        </p:nvSpPr>
        <p:spPr>
          <a:xfrm>
            <a:off x="1271113" y="593905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1-1</a:t>
            </a: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90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주제선정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891640" y="2573480"/>
            <a:ext cx="8044541" cy="1609219"/>
            <a:chOff x="905495" y="2879650"/>
            <a:chExt cx="8044541" cy="2068802"/>
          </a:xfrm>
        </p:grpSpPr>
        <p:grpSp>
          <p:nvGrpSpPr>
            <p:cNvPr id="3" name="Group 3"/>
            <p:cNvGrpSpPr/>
            <p:nvPr/>
          </p:nvGrpSpPr>
          <p:grpSpPr>
            <a:xfrm>
              <a:off x="905495" y="2879650"/>
              <a:ext cx="8044541" cy="2068802"/>
              <a:chOff x="0" y="-2"/>
              <a:chExt cx="6021955" cy="268752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-2"/>
                <a:ext cx="6021955" cy="2687521"/>
              </a:xfrm>
              <a:custGeom>
                <a:avLst/>
                <a:gdLst/>
                <a:ahLst/>
                <a:cxnLst/>
                <a:rect l="l" t="t" r="r" b="b"/>
                <a:pathLst>
                  <a:path w="5996027" h="2465035">
                    <a:moveTo>
                      <a:pt x="0" y="0"/>
                    </a:moveTo>
                    <a:lnTo>
                      <a:pt x="5996027" y="0"/>
                    </a:lnTo>
                    <a:lnTo>
                      <a:pt x="5996027" y="2465035"/>
                    </a:lnTo>
                    <a:lnTo>
                      <a:pt x="0" y="24650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EEEEEE"/>
                </a:solidFill>
              </a:ln>
            </p:spPr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836" y="3168357"/>
              <a:ext cx="7497221" cy="1390844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891640" y="4510908"/>
            <a:ext cx="8046000" cy="1609200"/>
            <a:chOff x="9130598" y="5541456"/>
            <a:chExt cx="8046000" cy="2068779"/>
          </a:xfrm>
        </p:grpSpPr>
        <p:grpSp>
          <p:nvGrpSpPr>
            <p:cNvPr id="63" name="Group 3"/>
            <p:cNvGrpSpPr/>
            <p:nvPr/>
          </p:nvGrpSpPr>
          <p:grpSpPr>
            <a:xfrm>
              <a:off x="9130598" y="5541456"/>
              <a:ext cx="8046000" cy="2068779"/>
              <a:chOff x="-5187" y="2"/>
              <a:chExt cx="6023047" cy="2687490"/>
            </a:xfrm>
          </p:grpSpPr>
          <p:sp>
            <p:nvSpPr>
              <p:cNvPr id="64" name="Freeform 4"/>
              <p:cNvSpPr/>
              <p:nvPr/>
            </p:nvSpPr>
            <p:spPr>
              <a:xfrm>
                <a:off x="-5187" y="2"/>
                <a:ext cx="6023047" cy="2687490"/>
              </a:xfrm>
              <a:custGeom>
                <a:avLst/>
                <a:gdLst/>
                <a:ahLst/>
                <a:cxnLst/>
                <a:rect l="l" t="t" r="r" b="b"/>
                <a:pathLst>
                  <a:path w="5996027" h="2465035">
                    <a:moveTo>
                      <a:pt x="0" y="0"/>
                    </a:moveTo>
                    <a:lnTo>
                      <a:pt x="5996027" y="0"/>
                    </a:lnTo>
                    <a:lnTo>
                      <a:pt x="5996027" y="2465035"/>
                    </a:lnTo>
                    <a:lnTo>
                      <a:pt x="0" y="24650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EEEEEE"/>
                </a:solidFill>
              </a:ln>
            </p:spPr>
          </p:sp>
        </p:grp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5368" y="5799563"/>
              <a:ext cx="6954220" cy="1381318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71" name="그룹 70"/>
          <p:cNvGrpSpPr/>
          <p:nvPr/>
        </p:nvGrpSpPr>
        <p:grpSpPr>
          <a:xfrm>
            <a:off x="891640" y="6448317"/>
            <a:ext cx="8046000" cy="1609200"/>
            <a:chOff x="912421" y="6229649"/>
            <a:chExt cx="8046000" cy="2068778"/>
          </a:xfrm>
        </p:grpSpPr>
        <p:sp>
          <p:nvSpPr>
            <p:cNvPr id="69" name="Freeform 4"/>
            <p:cNvSpPr/>
            <p:nvPr/>
          </p:nvSpPr>
          <p:spPr>
            <a:xfrm>
              <a:off x="912421" y="6229649"/>
              <a:ext cx="8046000" cy="2068778"/>
            </a:xfrm>
            <a:custGeom>
              <a:avLst/>
              <a:gdLst/>
              <a:ahLst/>
              <a:cxnLst/>
              <a:rect l="l" t="t" r="r" b="b"/>
              <a:pathLst>
                <a:path w="5996027" h="2465035">
                  <a:moveTo>
                    <a:pt x="0" y="0"/>
                  </a:moveTo>
                  <a:lnTo>
                    <a:pt x="5996027" y="0"/>
                  </a:lnTo>
                  <a:lnTo>
                    <a:pt x="5996027" y="2465035"/>
                  </a:lnTo>
                  <a:lnTo>
                    <a:pt x="0" y="246503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EEEEEE"/>
              </a:solidFill>
            </a:ln>
          </p:spPr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7972" y="6511574"/>
              <a:ext cx="6992326" cy="1333686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70" name="그룹 69"/>
          <p:cNvGrpSpPr/>
          <p:nvPr/>
        </p:nvGrpSpPr>
        <p:grpSpPr>
          <a:xfrm>
            <a:off x="891640" y="8385726"/>
            <a:ext cx="8046000" cy="1609200"/>
            <a:chOff x="9331944" y="5565269"/>
            <a:chExt cx="8046000" cy="2068778"/>
          </a:xfrm>
        </p:grpSpPr>
        <p:sp>
          <p:nvSpPr>
            <p:cNvPr id="68" name="Freeform 4"/>
            <p:cNvSpPr/>
            <p:nvPr/>
          </p:nvSpPr>
          <p:spPr>
            <a:xfrm>
              <a:off x="9331944" y="5565269"/>
              <a:ext cx="8046000" cy="2068778"/>
            </a:xfrm>
            <a:custGeom>
              <a:avLst/>
              <a:gdLst/>
              <a:ahLst/>
              <a:cxnLst/>
              <a:rect l="l" t="t" r="r" b="b"/>
              <a:pathLst>
                <a:path w="5996027" h="2465035">
                  <a:moveTo>
                    <a:pt x="0" y="0"/>
                  </a:moveTo>
                  <a:lnTo>
                    <a:pt x="5996027" y="0"/>
                  </a:lnTo>
                  <a:lnTo>
                    <a:pt x="5996027" y="2465035"/>
                  </a:lnTo>
                  <a:lnTo>
                    <a:pt x="0" y="246503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EEEEEE"/>
              </a:solidFill>
            </a:ln>
          </p:spPr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9313" y="5823379"/>
              <a:ext cx="6935168" cy="1409897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7" name="그룹 6"/>
          <p:cNvGrpSpPr/>
          <p:nvPr/>
        </p:nvGrpSpPr>
        <p:grpSpPr>
          <a:xfrm>
            <a:off x="9303329" y="3557155"/>
            <a:ext cx="8038521" cy="1269469"/>
            <a:chOff x="9303329" y="2774173"/>
            <a:chExt cx="8038521" cy="126946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03329" y="2774173"/>
              <a:ext cx="8038521" cy="1269469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9716981" y="3139602"/>
              <a:ext cx="7324105" cy="538609"/>
              <a:chOff x="1194890" y="3053509"/>
              <a:chExt cx="7324105" cy="538609"/>
            </a:xfrm>
          </p:grpSpPr>
          <p:sp>
            <p:nvSpPr>
              <p:cNvPr id="73" name="TextBox 12"/>
              <p:cNvSpPr txBox="1"/>
              <p:nvPr/>
            </p:nvSpPr>
            <p:spPr>
              <a:xfrm>
                <a:off x="1578572" y="3053509"/>
                <a:ext cx="6940423" cy="53860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199"/>
                  </a:lnSpc>
                </a:pPr>
                <a:r>
                  <a:rPr lang="ko-KR" altLang="en-US" sz="2999" dirty="0" err="1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국민생선</a:t>
                </a:r>
                <a:r>
                  <a:rPr lang="ko-KR" altLang="en-US" sz="2999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고등어의 어획량 감소</a:t>
                </a:r>
                <a:endParaRPr lang="en-US" altLang="ko-KR" sz="2999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grpSp>
            <p:nvGrpSpPr>
              <p:cNvPr id="74" name="Group 13"/>
              <p:cNvGrpSpPr/>
              <p:nvPr/>
            </p:nvGrpSpPr>
            <p:grpSpPr>
              <a:xfrm flipV="1">
                <a:off x="1194890" y="3184737"/>
                <a:ext cx="259134" cy="259134"/>
                <a:chOff x="0" y="0"/>
                <a:chExt cx="6350000" cy="6350000"/>
              </a:xfrm>
            </p:grpSpPr>
            <p:sp>
              <p:nvSpPr>
                <p:cNvPr id="75" name="Freeform 14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</p:sp>
          </p:grpSp>
        </p:grpSp>
      </p:grpSp>
      <p:grpSp>
        <p:nvGrpSpPr>
          <p:cNvPr id="8" name="그룹 7"/>
          <p:cNvGrpSpPr/>
          <p:nvPr/>
        </p:nvGrpSpPr>
        <p:grpSpPr>
          <a:xfrm>
            <a:off x="9303329" y="5490324"/>
            <a:ext cx="8038521" cy="1269469"/>
            <a:chOff x="9303329" y="4679632"/>
            <a:chExt cx="8038521" cy="1269469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303329" y="4679632"/>
              <a:ext cx="8038521" cy="1269469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716981" y="5046162"/>
              <a:ext cx="7324105" cy="469296"/>
              <a:chOff x="1194890" y="3053509"/>
              <a:chExt cx="7324105" cy="469296"/>
            </a:xfrm>
          </p:grpSpPr>
          <p:sp>
            <p:nvSpPr>
              <p:cNvPr id="27" name="TextBox 12"/>
              <p:cNvSpPr txBox="1"/>
              <p:nvPr/>
            </p:nvSpPr>
            <p:spPr>
              <a:xfrm>
                <a:off x="1578572" y="3053509"/>
                <a:ext cx="6940423" cy="4692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199"/>
                  </a:lnSpc>
                </a:pPr>
                <a:r>
                  <a:rPr lang="ko-KR" altLang="en-US" sz="2999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어획량 감소 원인</a:t>
                </a:r>
                <a:r>
                  <a:rPr lang="en-US" altLang="ko-KR" sz="2999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</a:t>
                </a:r>
                <a:endParaRPr lang="en-US" altLang="ko-KR" sz="2999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grpSp>
            <p:nvGrpSpPr>
              <p:cNvPr id="29" name="Group 13"/>
              <p:cNvGrpSpPr/>
              <p:nvPr/>
            </p:nvGrpSpPr>
            <p:grpSpPr>
              <a:xfrm flipV="1">
                <a:off x="1194890" y="3184737"/>
                <a:ext cx="259134" cy="259134"/>
                <a:chOff x="0" y="0"/>
                <a:chExt cx="6350000" cy="6350000"/>
              </a:xfrm>
            </p:grpSpPr>
            <p:sp>
              <p:nvSpPr>
                <p:cNvPr id="30" name="Freeform 14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9303329" y="7422885"/>
            <a:ext cx="8038521" cy="1269469"/>
            <a:chOff x="9303329" y="6667613"/>
            <a:chExt cx="8038521" cy="126946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303329" y="6667613"/>
              <a:ext cx="8038521" cy="1269469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9716981" y="7034143"/>
              <a:ext cx="7324105" cy="469296"/>
              <a:chOff x="1194890" y="3053509"/>
              <a:chExt cx="7324105" cy="469296"/>
            </a:xfrm>
          </p:grpSpPr>
          <p:sp>
            <p:nvSpPr>
              <p:cNvPr id="34" name="TextBox 12"/>
              <p:cNvSpPr txBox="1"/>
              <p:nvPr/>
            </p:nvSpPr>
            <p:spPr>
              <a:xfrm>
                <a:off x="1578572" y="3053509"/>
                <a:ext cx="6940423" cy="4692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199"/>
                  </a:lnSpc>
                </a:pPr>
                <a:r>
                  <a:rPr lang="ko-KR" altLang="en-US" sz="2999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어획량 감소에 따른 가격 변동</a:t>
                </a:r>
                <a:r>
                  <a:rPr lang="en-US" altLang="ko-KR" sz="2999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</a:t>
                </a:r>
                <a:endParaRPr lang="en-US" altLang="ko-KR" sz="2999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grpSp>
            <p:nvGrpSpPr>
              <p:cNvPr id="35" name="Group 13"/>
              <p:cNvGrpSpPr/>
              <p:nvPr/>
            </p:nvGrpSpPr>
            <p:grpSpPr>
              <a:xfrm flipV="1">
                <a:off x="1194890" y="3184737"/>
                <a:ext cx="259134" cy="259134"/>
                <a:chOff x="0" y="0"/>
                <a:chExt cx="6350000" cy="6350000"/>
              </a:xfrm>
            </p:grpSpPr>
            <p:sp>
              <p:nvSpPr>
                <p:cNvPr id="36" name="Freeform 14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</p:sp>
          </p:grpSp>
        </p:grpSp>
      </p:grpSp>
    </p:spTree>
    <p:extLst>
      <p:ext uri="{BB962C8B-B14F-4D97-AF65-F5344CB8AC3E}">
        <p14:creationId xmlns:p14="http://schemas.microsoft.com/office/powerpoint/2010/main" val="24339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2924154"/>
            <a:ext cx="16436355" cy="6825398"/>
            <a:chOff x="0" y="0"/>
            <a:chExt cx="5996027" cy="21045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2104516"/>
            </a:xfrm>
            <a:custGeom>
              <a:avLst/>
              <a:gdLst/>
              <a:ahLst/>
              <a:cxnLst/>
              <a:rect l="l" t="t" r="r" b="b"/>
              <a:pathLst>
                <a:path w="5996027" h="2104516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타원 20"/>
          <p:cNvSpPr/>
          <p:nvPr/>
        </p:nvSpPr>
        <p:spPr>
          <a:xfrm>
            <a:off x="1371600" y="3386663"/>
            <a:ext cx="5554035" cy="5554035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340800" y="3386663"/>
            <a:ext cx="5554035" cy="5554035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1351686" y="3386663"/>
            <a:ext cx="5554035" cy="5554035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7839" y="915398"/>
            <a:ext cx="1207422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1-2</a:t>
            </a:r>
            <a:r>
              <a:rPr lang="en-US" sz="9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 발 환 경</a:t>
            </a:r>
          </a:p>
        </p:txBody>
      </p:sp>
      <p:sp>
        <p:nvSpPr>
          <p:cNvPr id="9" name="Freeform 9"/>
          <p:cNvSpPr/>
          <p:nvPr/>
        </p:nvSpPr>
        <p:spPr>
          <a:xfrm>
            <a:off x="-1793174" y="8491977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87" y="3867135"/>
            <a:ext cx="1400267" cy="5337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03" y="4753980"/>
            <a:ext cx="2819400" cy="2819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71" y="6272236"/>
            <a:ext cx="1565300" cy="782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93" y="3862672"/>
            <a:ext cx="1638888" cy="8194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21" y="7741576"/>
            <a:ext cx="978564" cy="9785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71" y="4814154"/>
            <a:ext cx="2414093" cy="26990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09" y="5847386"/>
            <a:ext cx="1296808" cy="103592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5" y="4570002"/>
            <a:ext cx="3187357" cy="31873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83" y="4146563"/>
            <a:ext cx="898047" cy="8980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069" y="8149026"/>
            <a:ext cx="1651736" cy="165173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634" y="7253545"/>
            <a:ext cx="1845653" cy="7725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79" y="7346844"/>
            <a:ext cx="1739199" cy="6792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74" y="4714429"/>
            <a:ext cx="3015410" cy="68844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72" y="4782428"/>
            <a:ext cx="1162050" cy="5524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86" y="7454588"/>
            <a:ext cx="1406248" cy="79101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40" y="6344172"/>
            <a:ext cx="767987" cy="575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12" y="5085699"/>
            <a:ext cx="1067104" cy="75536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79" y="7683123"/>
            <a:ext cx="1673907" cy="55796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4" t="34874" r="20856" b="30252"/>
          <a:stretch/>
        </p:blipFill>
        <p:spPr>
          <a:xfrm>
            <a:off x="14059603" y="3842778"/>
            <a:ext cx="1409202" cy="8441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619" y="6448086"/>
            <a:ext cx="1647963" cy="3681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74" y="3722038"/>
            <a:ext cx="1614382" cy="9923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12" y="5328234"/>
            <a:ext cx="504348" cy="66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197855" y="4310685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sz="90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r>
              <a:rPr lang="en-US" sz="9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90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7"/>
          <p:cNvSpPr/>
          <p:nvPr/>
        </p:nvSpPr>
        <p:spPr>
          <a:xfrm>
            <a:off x="13313828" y="5447630"/>
            <a:ext cx="5070977" cy="4831257"/>
          </a:xfrm>
          <a:custGeom>
            <a:avLst/>
            <a:gdLst/>
            <a:ahLst/>
            <a:cxnLst/>
            <a:rect l="l" t="t" r="r" b="b"/>
            <a:pathLst>
              <a:path w="1999180" h="1904673">
                <a:moveTo>
                  <a:pt x="0" y="0"/>
                </a:moveTo>
                <a:lnTo>
                  <a:pt x="1999180" y="0"/>
                </a:lnTo>
                <a:lnTo>
                  <a:pt x="1999180" y="1904673"/>
                </a:lnTo>
                <a:lnTo>
                  <a:pt x="0" y="19046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2922652"/>
            <a:ext cx="16436355" cy="6757174"/>
            <a:chOff x="0" y="0"/>
            <a:chExt cx="5996027" cy="24650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2465035"/>
            </a:xfrm>
            <a:custGeom>
              <a:avLst/>
              <a:gdLst/>
              <a:ahLst/>
              <a:cxnLst/>
              <a:rect l="l" t="t" r="r" b="b"/>
              <a:pathLst>
                <a:path w="5996027" h="2465035">
                  <a:moveTo>
                    <a:pt x="0" y="0"/>
                  </a:moveTo>
                  <a:lnTo>
                    <a:pt x="5996027" y="0"/>
                  </a:lnTo>
                  <a:lnTo>
                    <a:pt x="5996027" y="2465035"/>
                  </a:lnTo>
                  <a:lnTo>
                    <a:pt x="0" y="24650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9" y="4917835"/>
            <a:ext cx="1800000" cy="7029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7" y="3741607"/>
            <a:ext cx="1800000" cy="7534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9" y="7322156"/>
            <a:ext cx="1800000" cy="4109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7" y="6043619"/>
            <a:ext cx="1800000" cy="855738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3162300" y="4118321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162300" y="525005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162300" y="6381779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162300" y="7513508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000500" y="4104466"/>
            <a:ext cx="0" cy="4540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162300" y="8645236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82" y="8155913"/>
            <a:ext cx="1614382" cy="992391"/>
          </a:xfrm>
          <a:prstGeom prst="rect">
            <a:avLst/>
          </a:prstGeom>
        </p:spPr>
      </p:pic>
      <p:sp>
        <p:nvSpPr>
          <p:cNvPr id="31" name="TextBox 20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26"/>
          <a:stretch/>
        </p:blipFill>
        <p:spPr>
          <a:xfrm>
            <a:off x="7697247" y="5960047"/>
            <a:ext cx="1205507" cy="89458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000500" y="6381779"/>
            <a:ext cx="1181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31" y="5164869"/>
            <a:ext cx="1087365" cy="10873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97" y="6610699"/>
            <a:ext cx="999503" cy="115236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230" y="5661970"/>
            <a:ext cx="1278537" cy="12785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18671" y="6562731"/>
            <a:ext cx="2455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수집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553200" y="6407342"/>
            <a:ext cx="9615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7703626" y="4746453"/>
            <a:ext cx="5783774" cy="324259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26" y="6301239"/>
            <a:ext cx="1565300" cy="7826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52" y="4746453"/>
            <a:ext cx="1638888" cy="81944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18" y="7157125"/>
            <a:ext cx="767987" cy="575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844" y="5576681"/>
            <a:ext cx="1067104" cy="75536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78" y="7053998"/>
            <a:ext cx="504348" cy="669795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8915400" y="6353103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3284" y="4032711"/>
            <a:ext cx="663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 Model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학습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 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예측결과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저장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1353800" y="6353103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3836811" y="6353103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223" y="4891538"/>
            <a:ext cx="2819400" cy="28194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4143779" y="8002884"/>
            <a:ext cx="304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React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가시화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6490" y="3238500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7"/>
          <p:cNvSpPr txBox="1"/>
          <p:nvPr/>
        </p:nvSpPr>
        <p:spPr>
          <a:xfrm>
            <a:off x="2197855" y="3542630"/>
            <a:ext cx="1389229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과 정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53925" y="4967910"/>
            <a:ext cx="4592563" cy="495300"/>
            <a:chOff x="0" y="-50800"/>
            <a:chExt cx="6123417" cy="660400"/>
          </a:xfrm>
        </p:grpSpPr>
        <p:sp>
          <p:nvSpPr>
            <p:cNvPr id="12" name="TextBox 11"/>
            <p:cNvSpPr txBox="1"/>
            <p:nvPr/>
          </p:nvSpPr>
          <p:spPr>
            <a:xfrm>
              <a:off x="0" y="-9525"/>
              <a:ext cx="68236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2363" y="-50800"/>
              <a:ext cx="5441054" cy="62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ko-KR" altLang="en-US" sz="2999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수집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3925" y="5744188"/>
            <a:ext cx="4592563" cy="495300"/>
            <a:chOff x="0" y="-50800"/>
            <a:chExt cx="6123417" cy="660400"/>
          </a:xfrm>
        </p:grpSpPr>
        <p:sp>
          <p:nvSpPr>
            <p:cNvPr id="15" name="TextBox 14"/>
            <p:cNvSpPr txBox="1"/>
            <p:nvPr/>
          </p:nvSpPr>
          <p:spPr>
            <a:xfrm>
              <a:off x="0" y="-9525"/>
              <a:ext cx="68236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</a:t>
              </a:r>
              <a:endParaRPr lang="en-US" sz="3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363" y="-50800"/>
              <a:ext cx="5441054" cy="62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ko-KR" altLang="en-US" sz="2999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분석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9677400" y="4967910"/>
            <a:ext cx="4592563" cy="495300"/>
            <a:chOff x="0" y="-50800"/>
            <a:chExt cx="6123417" cy="660400"/>
          </a:xfrm>
        </p:grpSpPr>
        <p:sp>
          <p:nvSpPr>
            <p:cNvPr id="21" name="TextBox 20"/>
            <p:cNvSpPr txBox="1"/>
            <p:nvPr/>
          </p:nvSpPr>
          <p:spPr>
            <a:xfrm>
              <a:off x="0" y="-9525"/>
              <a:ext cx="68236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</a:t>
              </a:r>
              <a:endParaRPr lang="en-US" sz="3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2363" y="-50800"/>
              <a:ext cx="5441054" cy="625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ko-KR" altLang="en-US" sz="2999" dirty="0" smtClean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전처리</a:t>
              </a:r>
              <a:endParaRPr lang="en-US" sz="2999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3" name="Freeform 13"/>
          <p:cNvSpPr/>
          <p:nvPr/>
        </p:nvSpPr>
        <p:spPr>
          <a:xfrm>
            <a:off x="0" y="5295900"/>
            <a:ext cx="4542403" cy="4976735"/>
          </a:xfrm>
          <a:custGeom>
            <a:avLst/>
            <a:gdLst/>
            <a:ahLst/>
            <a:cxnLst/>
            <a:rect l="l" t="t" r="r" b="b"/>
            <a:pathLst>
              <a:path w="1889198" h="2069838">
                <a:moveTo>
                  <a:pt x="0" y="0"/>
                </a:moveTo>
                <a:lnTo>
                  <a:pt x="1889197" y="0"/>
                </a:lnTo>
                <a:lnTo>
                  <a:pt x="1889197" y="2069838"/>
                </a:lnTo>
                <a:lnTo>
                  <a:pt x="0" y="20698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15"/>
          <p:cNvSpPr/>
          <p:nvPr/>
        </p:nvSpPr>
        <p:spPr>
          <a:xfrm>
            <a:off x="13834343" y="5330201"/>
            <a:ext cx="4453657" cy="4918699"/>
          </a:xfrm>
          <a:custGeom>
            <a:avLst/>
            <a:gdLst/>
            <a:ahLst/>
            <a:cxnLst/>
            <a:rect l="l" t="t" r="r" b="b"/>
            <a:pathLst>
              <a:path w="2084335" h="2301977">
                <a:moveTo>
                  <a:pt x="0" y="0"/>
                </a:moveTo>
                <a:lnTo>
                  <a:pt x="2084335" y="0"/>
                </a:lnTo>
                <a:lnTo>
                  <a:pt x="2084335" y="2301977"/>
                </a:lnTo>
                <a:lnTo>
                  <a:pt x="0" y="2301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55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44937" cy="1906519"/>
            <a:chOff x="0" y="0"/>
            <a:chExt cx="5999157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157" cy="695503"/>
            </a:xfrm>
            <a:custGeom>
              <a:avLst/>
              <a:gdLst/>
              <a:ahLst/>
              <a:cxnLst/>
              <a:rect l="l" t="t" r="r" b="b"/>
              <a:pathLst>
                <a:path w="5999157" h="695503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2917134"/>
            <a:ext cx="5135310" cy="5757653"/>
            <a:chOff x="0" y="0"/>
            <a:chExt cx="1873375" cy="21004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73375" cy="2100407"/>
            </a:xfrm>
            <a:custGeom>
              <a:avLst/>
              <a:gdLst/>
              <a:ahLst/>
              <a:cxnLst/>
              <a:rect l="l" t="t" r="r" b="b"/>
              <a:pathLst>
                <a:path w="1873375" h="2100407">
                  <a:moveTo>
                    <a:pt x="0" y="0"/>
                  </a:moveTo>
                  <a:lnTo>
                    <a:pt x="1873375" y="0"/>
                  </a:lnTo>
                  <a:lnTo>
                    <a:pt x="1873375" y="2100407"/>
                  </a:lnTo>
                  <a:lnTo>
                    <a:pt x="0" y="21004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393239" y="2917134"/>
            <a:ext cx="5461493" cy="5757653"/>
            <a:chOff x="0" y="0"/>
            <a:chExt cx="1992367" cy="21004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92367" cy="2100407"/>
            </a:xfrm>
            <a:custGeom>
              <a:avLst/>
              <a:gdLst/>
              <a:ahLst/>
              <a:cxnLst/>
              <a:rect l="l" t="t" r="r" b="b"/>
              <a:pathLst>
                <a:path w="1992367" h="2100407">
                  <a:moveTo>
                    <a:pt x="0" y="0"/>
                  </a:moveTo>
                  <a:lnTo>
                    <a:pt x="1992367" y="0"/>
                  </a:lnTo>
                  <a:lnTo>
                    <a:pt x="1992367" y="2100407"/>
                  </a:lnTo>
                  <a:lnTo>
                    <a:pt x="0" y="21004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15122" y="2917134"/>
            <a:ext cx="5135310" cy="5757653"/>
            <a:chOff x="0" y="0"/>
            <a:chExt cx="1873375" cy="21004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73375" cy="2100407"/>
            </a:xfrm>
            <a:custGeom>
              <a:avLst/>
              <a:gdLst/>
              <a:ahLst/>
              <a:cxnLst/>
              <a:rect l="l" t="t" r="r" b="b"/>
              <a:pathLst>
                <a:path w="1873375" h="2100407">
                  <a:moveTo>
                    <a:pt x="0" y="0"/>
                  </a:moveTo>
                  <a:lnTo>
                    <a:pt x="1873375" y="0"/>
                  </a:lnTo>
                  <a:lnTo>
                    <a:pt x="1873375" y="2100407"/>
                  </a:lnTo>
                  <a:lnTo>
                    <a:pt x="0" y="21004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71113" y="5143500"/>
            <a:ext cx="4404073" cy="297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통계청</a:t>
            </a:r>
            <a:endParaRPr lang="en-US" altLang="ko-KR" sz="2199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부산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경남지역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고등어</a:t>
            </a:r>
            <a:r>
              <a:rPr lang="en-US" altLang="ko-KR" sz="21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갈치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참조기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월별 생산량 수집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endParaRPr lang="en-US" sz="21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en-US" sz="2199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KAMIS</a:t>
            </a:r>
            <a:endParaRPr lang="en-US" sz="2199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부산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경남지역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고등어 일별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산지 가격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</a:t>
            </a:r>
            <a:endParaRPr lang="en-US" sz="21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Freeform 17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923192" y="-16682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71113" y="915139"/>
            <a:ext cx="1283239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3-1</a:t>
            </a:r>
            <a:r>
              <a:rPr 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90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</a:t>
            </a:r>
            <a:endParaRPr lang="en-US" sz="9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3" y="3715190"/>
            <a:ext cx="2520000" cy="10548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52" y="3597224"/>
            <a:ext cx="2520000" cy="11980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68" y="3750500"/>
            <a:ext cx="2520000" cy="98417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56" y="3954917"/>
            <a:ext cx="2520000" cy="57534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200" y="3468042"/>
            <a:ext cx="2520000" cy="1549092"/>
          </a:xfrm>
          <a:prstGeom prst="rect">
            <a:avLst/>
          </a:prstGeom>
        </p:spPr>
      </p:pic>
      <p:sp>
        <p:nvSpPr>
          <p:cNvPr id="29" name="TextBox 13"/>
          <p:cNvSpPr txBox="1"/>
          <p:nvPr/>
        </p:nvSpPr>
        <p:spPr>
          <a:xfrm>
            <a:off x="6946300" y="5088090"/>
            <a:ext cx="4404073" cy="297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한국해양자료센터</a:t>
            </a:r>
            <a:endParaRPr lang="en-US" altLang="ko-KR" sz="2199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endParaRPr lang="en-US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수심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30m &amp; 50m</a:t>
            </a:r>
            <a:endParaRPr lang="en-US" sz="21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수온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염분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용존산소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월별 데이터 수집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endParaRPr lang="en-US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기상청</a:t>
            </a:r>
            <a:endParaRPr lang="en-US" altLang="ko-KR" sz="2199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en-US" sz="2199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199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일일 데이터 수집</a:t>
            </a:r>
            <a:endParaRPr lang="en-US" sz="2199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12616163" y="5953724"/>
            <a:ext cx="4404073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한국해양수산개발원</a:t>
            </a:r>
            <a:endParaRPr lang="en-US" altLang="ko-KR" sz="2199" dirty="0" smtClean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endParaRPr lang="en-US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국가별 고등어</a:t>
            </a:r>
            <a:endParaRPr lang="en-US" altLang="ko-KR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2859"/>
              </a:lnSpc>
            </a:pP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 </a:t>
            </a:r>
            <a:r>
              <a:rPr lang="en-US" altLang="ko-KR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199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수출량 데이터 수집</a:t>
            </a:r>
            <a:endParaRPr lang="en-US" sz="2199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2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823</Words>
  <Application>Microsoft Office PowerPoint</Application>
  <PresentationFormat>사용자 지정</PresentationFormat>
  <Paragraphs>226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Arita Dotum Bold</vt:lpstr>
      <vt:lpstr>Arita Dotum Medium</vt:lpstr>
      <vt:lpstr>Arita Dotum Semi-Bold</vt:lpstr>
      <vt:lpstr>HY견고딕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남색 흰색 검은색 낙서와 끄적임 사업 계획 비즈니스 프레젠테이션</dc:title>
  <dc:creator>it</dc:creator>
  <cp:lastModifiedBy>it</cp:lastModifiedBy>
  <cp:revision>37</cp:revision>
  <dcterms:created xsi:type="dcterms:W3CDTF">2006-08-16T00:00:00Z</dcterms:created>
  <dcterms:modified xsi:type="dcterms:W3CDTF">2024-04-02T07:40:27Z</dcterms:modified>
  <dc:identifier>DAGAwpiPMdo</dc:identifier>
</cp:coreProperties>
</file>