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48" r:id="rId4"/>
    <p:sldId id="349" r:id="rId5"/>
    <p:sldId id="350" r:id="rId6"/>
    <p:sldId id="335" r:id="rId7"/>
    <p:sldId id="337" r:id="rId8"/>
    <p:sldId id="338" r:id="rId9"/>
    <p:sldId id="339" r:id="rId10"/>
    <p:sldId id="340" r:id="rId11"/>
    <p:sldId id="342" r:id="rId12"/>
    <p:sldId id="346" r:id="rId13"/>
    <p:sldId id="347" r:id="rId14"/>
    <p:sldId id="351" r:id="rId15"/>
    <p:sldId id="352" r:id="rId16"/>
    <p:sldId id="353" r:id="rId17"/>
    <p:sldId id="354" r:id="rId18"/>
    <p:sldId id="331" r:id="rId19"/>
    <p:sldId id="263" r:id="rId20"/>
  </p:sldIdLst>
  <p:sldSz cx="12192000" cy="6858000"/>
  <p:notesSz cx="6858000" cy="9144000"/>
  <p:embeddedFontLst>
    <p:embeddedFont>
      <p:font typeface="KoPubWorld돋움체 Bold" panose="020B0600000101010101" charset="-127"/>
      <p:bold r:id="rId22"/>
    </p:embeddedFont>
    <p:embeddedFont>
      <p:font typeface="KoPubWorld돋움체 Light" panose="020B0600000101010101" charset="-127"/>
      <p:regular r:id="rId23"/>
    </p:embeddedFont>
    <p:embeddedFont>
      <p:font typeface="KoPubWorld돋움체 Medium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C00000"/>
    <a:srgbClr val="585858"/>
    <a:srgbClr val="ECECEC"/>
    <a:srgbClr val="36D2CE"/>
    <a:srgbClr val="4472C4"/>
    <a:srgbClr val="A9D18E"/>
    <a:srgbClr val="595959"/>
    <a:srgbClr val="64DECF"/>
    <a:srgbClr val="85E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0984" autoAdjust="0"/>
  </p:normalViewPr>
  <p:slideViewPr>
    <p:cSldViewPr snapToGrid="0">
      <p:cViewPr varScale="1">
        <p:scale>
          <a:sx n="63" d="100"/>
          <a:sy n="63" d="100"/>
        </p:scale>
        <p:origin x="102" y="9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125C4-B5A3-4998-BDFA-599BAC07EB7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A9993-26F8-4F86-891C-26AFB93AA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5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94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6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7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0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4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3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71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3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6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3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7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2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2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8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3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A9993-26F8-4F86-891C-26AFB93AA5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C61-8A95-4038-840A-D9889515FDFA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5610-E363-4591-A503-00F0C76648E9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A13-36AC-4203-A845-2E2B203A56E0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598-6F45-49D9-B99E-93ABF556D0E6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377C-5600-41EB-8DEA-0350C06E3D6F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39D8-37BC-462C-8F36-FBC3DDDAD250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2614-1480-413D-ABB5-E81C4E59731D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9E1-1710-4174-9BED-62CEF0A7E38D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DF5-4C2B-46C4-8A2E-F2C3A1E43D3C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F354-F2C4-4B3D-A5D2-7E0A4C688E3E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240F-D79B-49C1-801E-A82FBD1A53D2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B0ABB-21AE-4BFC-B9C9-8E0DD81243FB}" type="datetime1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573240" y="2398735"/>
            <a:ext cx="70455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주택 담보 대출 데이터 분석을 </a:t>
            </a:r>
            <a:endParaRPr lang="en-US" altLang="ko-KR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통한 </a:t>
            </a:r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대출 상환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여부 분류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327933" y="5070502"/>
            <a:ext cx="3536132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이제승</a:t>
            </a:r>
            <a:r>
              <a:rPr lang="en-US" altLang="ko-KR" sz="20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진영봉</a:t>
            </a:r>
            <a:endParaRPr lang="en-US" altLang="ko-KR" sz="2000" dirty="0">
              <a:solidFill>
                <a:srgbClr val="59595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Seoul National University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FRE LAB</a:t>
            </a:r>
            <a:endParaRPr lang="ko-KR" altLang="en-US" dirty="0">
              <a:solidFill>
                <a:srgbClr val="59595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461374" y="1092858"/>
            <a:ext cx="21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Feature selection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설명 및 </a:t>
              </a:r>
              <a:r>
                <a:rPr lang="en-US" altLang="ko-KR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EDA</a:t>
              </a:r>
              <a:endParaRPr lang="ko-KR" altLang="en-US" sz="11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8AD217-5436-4F26-B520-1D4CE57F2380}"/>
                  </a:ext>
                </a:extLst>
              </p:cNvPr>
              <p:cNvSpPr txBox="1"/>
              <p:nvPr/>
            </p:nvSpPr>
            <p:spPr>
              <a:xfrm>
                <a:off x="669043" y="1425806"/>
                <a:ext cx="10627848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4625" indent="-174625">
                  <a:lnSpc>
                    <a:spcPct val="170000"/>
                  </a:lnSpc>
                  <a:buFontTx/>
                  <a:buChar char="-"/>
                  <a:defRPr sz="160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Model based method (Lasso, Elastic Net)</a:t>
                </a:r>
              </a:p>
              <a:p>
                <a:r>
                  <a:rPr lang="ko-KR" altLang="en-US" dirty="0"/>
                  <a:t>매개변수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따라서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에 해당하는 계수를 조절하여 어떤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를 선택할지 결정할 수 있음</a:t>
                </a: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이외에도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XGBoost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permutation importance</a:t>
                </a:r>
                <a:r>
                  <a:rPr lang="ko-KR" altLang="en-US" dirty="0"/>
                  <a:t>를 사용하는 </a:t>
                </a:r>
                <a:r>
                  <a:rPr lang="ko-KR" altLang="en-US" dirty="0" err="1"/>
                  <a:t>방법등을</a:t>
                </a:r>
                <a:r>
                  <a:rPr lang="ko-KR" altLang="en-US" dirty="0"/>
                  <a:t> 고려함</a:t>
                </a: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feature selection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수행하기 위해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lasso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방법과 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XGBoost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이용한 방법을 선택함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8AD217-5436-4F26-B520-1D4CE57F2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43" y="1425806"/>
                <a:ext cx="10627848" cy="1723549"/>
              </a:xfrm>
              <a:prstGeom prst="rect">
                <a:avLst/>
              </a:prstGeom>
              <a:blipFill>
                <a:blip r:embed="rId3"/>
                <a:stretch>
                  <a:fillRect l="-631" b="-3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0372062-069A-4405-BB66-34955160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" y="3482303"/>
            <a:ext cx="3550450" cy="265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468A2FC-67FA-4DF2-A1E5-C73F69C8D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55" y="3557924"/>
            <a:ext cx="3550450" cy="265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B7F0565-3D18-4BEA-881B-3C7DC198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05" y="3557924"/>
            <a:ext cx="4103866" cy="25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461374" y="1092858"/>
            <a:ext cx="309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– Regression based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적용한 방법론에 따른 결과분석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AD217-5436-4F26-B520-1D4CE57F2380}"/>
              </a:ext>
            </a:extLst>
          </p:cNvPr>
          <p:cNvSpPr txBox="1"/>
          <p:nvPr/>
        </p:nvSpPr>
        <p:spPr>
          <a:xfrm>
            <a:off x="461732" y="2214517"/>
            <a:ext cx="2553071" cy="344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Logistic regression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 features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/>
              <a:t>0.717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/>
              <a:t>0.717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Lasso feature selection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/>
              <a:t>0.717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/>
              <a:t>0.717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55CF9A-C588-4A42-A8B8-3502C839944C}"/>
                  </a:ext>
                </a:extLst>
              </p:cNvPr>
              <p:cNvSpPr txBox="1"/>
              <p:nvPr/>
            </p:nvSpPr>
            <p:spPr>
              <a:xfrm>
                <a:off x="461374" y="1783366"/>
                <a:ext cx="3013068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55CF9A-C588-4A42-A8B8-3502C839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4" y="1783366"/>
                <a:ext cx="3013068" cy="265201"/>
              </a:xfrm>
              <a:prstGeom prst="rect">
                <a:avLst/>
              </a:prstGeom>
              <a:blipFill>
                <a:blip r:embed="rId3"/>
                <a:stretch>
                  <a:fillRect l="-1619" b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DDAC924-8940-41CC-9740-4A028EFEF79E}"/>
              </a:ext>
            </a:extLst>
          </p:cNvPr>
          <p:cNvSpPr txBox="1"/>
          <p:nvPr/>
        </p:nvSpPr>
        <p:spPr>
          <a:xfrm>
            <a:off x="3446822" y="2214517"/>
            <a:ext cx="3274807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Logistic GAM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linear splines (Lasso)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>
                <a:solidFill>
                  <a:srgbClr val="C00000"/>
                </a:solidFill>
              </a:rPr>
              <a:t>0.728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0.727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B-spline with degree 3 (Lasso)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/>
              <a:t>0.725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/>
              <a:t>0.725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CB9E02-F8DF-43AE-8604-3722302C1A3A}"/>
                  </a:ext>
                </a:extLst>
              </p:cNvPr>
              <p:cNvSpPr txBox="1"/>
              <p:nvPr/>
            </p:nvSpPr>
            <p:spPr>
              <a:xfrm>
                <a:off x="3560236" y="1795939"/>
                <a:ext cx="3326039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CB9E02-F8DF-43AE-8604-3722302C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236" y="1795939"/>
                <a:ext cx="3326039" cy="265201"/>
              </a:xfrm>
              <a:prstGeom prst="rect">
                <a:avLst/>
              </a:prstGeom>
              <a:blipFill>
                <a:blip r:embed="rId4"/>
                <a:stretch>
                  <a:fillRect l="-1282" r="-1282" b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F54503D-1A84-4ACB-BF8B-0C47BA70D662}"/>
              </a:ext>
            </a:extLst>
          </p:cNvPr>
          <p:cNvSpPr/>
          <p:nvPr/>
        </p:nvSpPr>
        <p:spPr>
          <a:xfrm>
            <a:off x="5770126" y="3780842"/>
            <a:ext cx="896675" cy="265201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F4BFC-2475-48D4-AFEC-4739FC4840E8}"/>
              </a:ext>
            </a:extLst>
          </p:cNvPr>
          <p:cNvSpPr txBox="1"/>
          <p:nvPr/>
        </p:nvSpPr>
        <p:spPr>
          <a:xfrm>
            <a:off x="6791493" y="2633091"/>
            <a:ext cx="5400507" cy="256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Logistic regression</a:t>
            </a:r>
            <a:r>
              <a:rPr lang="ko-KR" altLang="en-US" dirty="0"/>
              <a:t>에서 모든 </a:t>
            </a:r>
            <a:r>
              <a:rPr lang="en-US" altLang="ko-KR" dirty="0"/>
              <a:t>features</a:t>
            </a:r>
            <a:r>
              <a:rPr lang="ko-KR" altLang="en-US" dirty="0"/>
              <a:t>를 사용하는 경우 모델 성능이 좋지 않음</a:t>
            </a:r>
            <a:endParaRPr lang="en-US" altLang="ko-KR" dirty="0"/>
          </a:p>
          <a:p>
            <a:r>
              <a:rPr lang="en-US" altLang="ko-KR" dirty="0"/>
              <a:t>Regression </a:t>
            </a:r>
            <a:r>
              <a:rPr lang="ko-KR" altLang="en-US" dirty="0"/>
              <a:t>학습을 방해하는 </a:t>
            </a:r>
            <a:r>
              <a:rPr lang="en-US" altLang="ko-KR" dirty="0"/>
              <a:t>feature</a:t>
            </a:r>
            <a:r>
              <a:rPr lang="ko-KR" altLang="en-US" dirty="0"/>
              <a:t>가 있을 것으로 생각됨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단순 </a:t>
            </a:r>
            <a:r>
              <a:rPr lang="en-US" altLang="ko-KR" dirty="0"/>
              <a:t>logistic regression </a:t>
            </a:r>
            <a:r>
              <a:rPr lang="ko-KR" altLang="en-US" dirty="0"/>
              <a:t>보다</a:t>
            </a:r>
            <a:r>
              <a:rPr lang="en-US" altLang="ko-KR" dirty="0"/>
              <a:t> GAM</a:t>
            </a:r>
            <a:r>
              <a:rPr lang="ko-KR" altLang="en-US" dirty="0"/>
              <a:t>에서 </a:t>
            </a:r>
            <a:r>
              <a:rPr lang="en-US" altLang="ko-KR" dirty="0"/>
              <a:t>outperform</a:t>
            </a:r>
          </a:p>
          <a:p>
            <a:pPr marL="0" indent="0">
              <a:buNone/>
            </a:pPr>
            <a:r>
              <a:rPr lang="en-US" altLang="ko-KR" dirty="0"/>
              <a:t>- Feature</a:t>
            </a:r>
            <a:r>
              <a:rPr lang="ko-KR" altLang="en-US" dirty="0"/>
              <a:t>간 비선형성을 더욱 잘 반영한 것으로 보임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461374" y="1092858"/>
            <a:ext cx="23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– Tree based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적용한 방법론에 따른 결과분석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AD217-5436-4F26-B520-1D4CE57F2380}"/>
              </a:ext>
            </a:extLst>
          </p:cNvPr>
          <p:cNvSpPr txBox="1"/>
          <p:nvPr/>
        </p:nvSpPr>
        <p:spPr>
          <a:xfrm>
            <a:off x="461732" y="1785024"/>
            <a:ext cx="2817887" cy="344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Decision tree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 features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/>
              <a:t>0.706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/>
              <a:t>0.705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XGBoost</a:t>
            </a:r>
            <a:r>
              <a:rPr lang="en-US" altLang="ko-KR" dirty="0"/>
              <a:t> feature selection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/>
              <a:t>0.705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/>
              <a:t>0.705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C924-8940-41CC-9740-4A028EFEF79E}"/>
              </a:ext>
            </a:extLst>
          </p:cNvPr>
          <p:cNvSpPr txBox="1"/>
          <p:nvPr/>
        </p:nvSpPr>
        <p:spPr>
          <a:xfrm>
            <a:off x="3446822" y="1785024"/>
            <a:ext cx="2817887" cy="344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Random Forest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 features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>
                <a:solidFill>
                  <a:srgbClr val="C00000"/>
                </a:solidFill>
              </a:rPr>
              <a:t>0.718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0.717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XGBoost</a:t>
            </a:r>
            <a:r>
              <a:rPr lang="en-US" altLang="ko-KR" dirty="0"/>
              <a:t> feature selection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/>
              <a:t>0.713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/>
              <a:t>0.712</a:t>
            </a:r>
            <a:endParaRPr lang="en-US" altLang="ko-KR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F54503D-1A84-4ACB-BF8B-0C47BA70D662}"/>
              </a:ext>
            </a:extLst>
          </p:cNvPr>
          <p:cNvSpPr/>
          <p:nvPr/>
        </p:nvSpPr>
        <p:spPr>
          <a:xfrm>
            <a:off x="5977822" y="3648240"/>
            <a:ext cx="896675" cy="265201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F4BFC-2475-48D4-AFEC-4739FC4840E8}"/>
              </a:ext>
            </a:extLst>
          </p:cNvPr>
          <p:cNvSpPr txBox="1"/>
          <p:nvPr/>
        </p:nvSpPr>
        <p:spPr>
          <a:xfrm>
            <a:off x="7040880" y="2709779"/>
            <a:ext cx="515112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Tree</a:t>
            </a:r>
            <a:r>
              <a:rPr lang="ko-KR" altLang="en-US" dirty="0"/>
              <a:t> 기반의 방법은 </a:t>
            </a:r>
            <a:r>
              <a:rPr lang="en-US" altLang="ko-KR" dirty="0"/>
              <a:t>regression </a:t>
            </a:r>
            <a:r>
              <a:rPr lang="ko-KR" altLang="en-US" dirty="0"/>
              <a:t>방법과 다른 결과 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를 사용했을 때</a:t>
            </a:r>
            <a:r>
              <a:rPr lang="en-US" altLang="ko-KR" dirty="0"/>
              <a:t>, </a:t>
            </a:r>
            <a:r>
              <a:rPr lang="ko-KR" altLang="en-US" dirty="0"/>
              <a:t>더 좋은 결과를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DT</a:t>
            </a:r>
            <a:r>
              <a:rPr lang="ko-KR" altLang="en-US" dirty="0"/>
              <a:t>에서 </a:t>
            </a:r>
            <a:r>
              <a:rPr lang="en-US" altLang="ko-KR" dirty="0"/>
              <a:t>CV</a:t>
            </a:r>
            <a:r>
              <a:rPr lang="ko-KR" altLang="en-US" dirty="0"/>
              <a:t>를 수행한 결과보다 </a:t>
            </a:r>
            <a:r>
              <a:rPr lang="en-US" altLang="ko-KR" dirty="0"/>
              <a:t>RF</a:t>
            </a:r>
            <a:r>
              <a:rPr lang="ko-KR" altLang="en-US" dirty="0"/>
              <a:t>의 결과가 </a:t>
            </a:r>
            <a:r>
              <a:rPr lang="en-US" altLang="ko-KR" dirty="0"/>
              <a:t>outperform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앙상블기반의 방법이 단일 모델보다 우위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461374" y="1092858"/>
            <a:ext cx="215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– </a:t>
            </a:r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XGBoost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적용한 방법론에 따른 결과분석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AD217-5436-4F26-B520-1D4CE57F2380}"/>
              </a:ext>
            </a:extLst>
          </p:cNvPr>
          <p:cNvSpPr txBox="1"/>
          <p:nvPr/>
        </p:nvSpPr>
        <p:spPr>
          <a:xfrm>
            <a:off x="461374" y="2343882"/>
            <a:ext cx="2817887" cy="302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 features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>
                <a:solidFill>
                  <a:srgbClr val="C00000"/>
                </a:solidFill>
              </a:rPr>
              <a:t>0.728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0.727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XGBoost</a:t>
            </a:r>
            <a:r>
              <a:rPr lang="en-US" altLang="ko-KR" dirty="0"/>
              <a:t> feature selection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/>
              <a:t>0.719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/>
              <a:t>0.719</a:t>
            </a:r>
            <a:endParaRPr lang="en-US" altLang="ko-KR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F54503D-1A84-4ACB-BF8B-0C47BA70D662}"/>
              </a:ext>
            </a:extLst>
          </p:cNvPr>
          <p:cNvSpPr/>
          <p:nvPr/>
        </p:nvSpPr>
        <p:spPr>
          <a:xfrm>
            <a:off x="3014803" y="3700920"/>
            <a:ext cx="896675" cy="265201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F4BFC-2475-48D4-AFEC-4739FC4840E8}"/>
              </a:ext>
            </a:extLst>
          </p:cNvPr>
          <p:cNvSpPr txBox="1"/>
          <p:nvPr/>
        </p:nvSpPr>
        <p:spPr>
          <a:xfrm>
            <a:off x="4157404" y="1925305"/>
            <a:ext cx="80345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 err="1"/>
              <a:t>XGBoost</a:t>
            </a:r>
            <a:r>
              <a:rPr lang="ko-KR" altLang="en-US" dirty="0"/>
              <a:t>방법 또한 여러 개의 </a:t>
            </a:r>
            <a:r>
              <a:rPr lang="en-US" altLang="ko-KR" dirty="0" err="1"/>
              <a:t>DecistionTree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조합하기 때문에 모든 </a:t>
            </a:r>
            <a:r>
              <a:rPr lang="en-US" altLang="ko-KR" dirty="0"/>
              <a:t>feature</a:t>
            </a:r>
            <a:r>
              <a:rPr lang="ko-KR" altLang="en-US" dirty="0"/>
              <a:t>를 사용했을 때</a:t>
            </a:r>
            <a:r>
              <a:rPr lang="en-US" altLang="ko-KR" dirty="0"/>
              <a:t>, </a:t>
            </a:r>
            <a:r>
              <a:rPr lang="ko-KR" altLang="en-US" dirty="0"/>
              <a:t>더 좋은 결과를 보여주는 것으로 생각됨</a:t>
            </a:r>
            <a:endParaRPr lang="en-US" altLang="ko-KR" dirty="0"/>
          </a:p>
          <a:p>
            <a:r>
              <a:rPr lang="ko-KR" altLang="en-US" dirty="0"/>
              <a:t>모델의 오류를 순차적으로 보완해가며 학습하는 방식이기 때문에 기본적인 모델보다 성능이 좋은 것으로 생각됨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현재까지 결과에서 가장 좋은 성능을 보여준 모델은 </a:t>
            </a:r>
            <a:r>
              <a:rPr lang="en-US" altLang="ko-KR" dirty="0"/>
              <a:t>Logistic GAM(linear spline/lasso features; </a:t>
            </a:r>
            <a:r>
              <a:rPr lang="en-US" altLang="ko-KR" dirty="0">
                <a:solidFill>
                  <a:srgbClr val="C00000"/>
                </a:solidFill>
              </a:rPr>
              <a:t>acc 0.730</a:t>
            </a:r>
            <a:r>
              <a:rPr lang="en-US" altLang="ko-KR" dirty="0"/>
              <a:t>)</a:t>
            </a:r>
            <a:r>
              <a:rPr lang="ko-KR" altLang="en-US" dirty="0"/>
              <a:t>방법과 </a:t>
            </a:r>
            <a:r>
              <a:rPr lang="en-US" altLang="ko-KR" dirty="0" err="1"/>
              <a:t>XGBoost</a:t>
            </a:r>
            <a:r>
              <a:rPr lang="en-US" altLang="ko-KR" dirty="0"/>
              <a:t>(all </a:t>
            </a:r>
            <a:r>
              <a:rPr lang="en-US" altLang="ko-KR" dirty="0" err="1"/>
              <a:t>feautures</a:t>
            </a:r>
            <a:r>
              <a:rPr lang="en-US" altLang="ko-KR" dirty="0"/>
              <a:t> ; </a:t>
            </a:r>
            <a:r>
              <a:rPr lang="en-US" altLang="ko-KR" dirty="0">
                <a:solidFill>
                  <a:srgbClr val="C00000"/>
                </a:solidFill>
              </a:rPr>
              <a:t>acc 0.732</a:t>
            </a:r>
            <a:r>
              <a:rPr lang="en-US" altLang="ko-KR" dirty="0"/>
              <a:t>) 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en-US" altLang="ko-KR" dirty="0"/>
              <a:t>Logistic GAM</a:t>
            </a:r>
            <a:r>
              <a:rPr lang="ko-KR" altLang="en-US" dirty="0"/>
              <a:t>은 이미 </a:t>
            </a:r>
            <a:r>
              <a:rPr lang="ko-KR" altLang="en-US" dirty="0" err="1"/>
              <a:t>튜닝된</a:t>
            </a:r>
            <a:r>
              <a:rPr lang="ko-KR" altLang="en-US" dirty="0"/>
              <a:t> 결과임</a:t>
            </a:r>
            <a:endParaRPr lang="en-US" altLang="ko-KR" dirty="0"/>
          </a:p>
          <a:p>
            <a:r>
              <a:rPr lang="en-US" altLang="ko-KR" dirty="0" err="1"/>
              <a:t>XGBoost</a:t>
            </a:r>
            <a:r>
              <a:rPr lang="ko-KR" altLang="en-US" dirty="0"/>
              <a:t>에 대해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 수행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461374" y="1092858"/>
            <a:ext cx="404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– </a:t>
            </a:r>
            <a:r>
              <a:rPr lang="en-US" altLang="ko-KR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XGBoost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(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모든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feature 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적용한 방법론에 따른 결과분석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AD217-5436-4F26-B520-1D4CE57F2380}"/>
              </a:ext>
            </a:extLst>
          </p:cNvPr>
          <p:cNvSpPr txBox="1"/>
          <p:nvPr/>
        </p:nvSpPr>
        <p:spPr>
          <a:xfrm>
            <a:off x="605133" y="1741591"/>
            <a:ext cx="1903726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기존 결과 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>
                <a:solidFill>
                  <a:srgbClr val="C00000"/>
                </a:solidFill>
              </a:rPr>
              <a:t>0.728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0.727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F4BFC-2475-48D4-AFEC-4739FC4840E8}"/>
              </a:ext>
            </a:extLst>
          </p:cNvPr>
          <p:cNvSpPr txBox="1"/>
          <p:nvPr/>
        </p:nvSpPr>
        <p:spPr>
          <a:xfrm>
            <a:off x="4157404" y="3026529"/>
            <a:ext cx="80345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모델 학습에 주요한 영향을 미칠 것으로 생각되는 파라미터를 선정하여</a:t>
            </a:r>
            <a:r>
              <a:rPr lang="en-US" altLang="ko-KR" dirty="0"/>
              <a:t>, Bayesian optimization</a:t>
            </a:r>
            <a:r>
              <a:rPr lang="ko-KR" altLang="en-US" dirty="0"/>
              <a:t>을 수행함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갖는 모델보다 성능이 개선되는 모습을 보여줌</a:t>
            </a:r>
            <a:endParaRPr lang="en-US" altLang="ko-KR" dirty="0"/>
          </a:p>
          <a:p>
            <a:r>
              <a:rPr lang="ko-KR" altLang="en-US" dirty="0"/>
              <a:t>추가적으로 어떤 </a:t>
            </a:r>
            <a:r>
              <a:rPr lang="en-US" altLang="ko-KR" dirty="0"/>
              <a:t>feature</a:t>
            </a:r>
            <a:r>
              <a:rPr lang="ko-KR" altLang="en-US" dirty="0"/>
              <a:t>가 모델 학습에 주요한 영향을 주었는지 </a:t>
            </a:r>
            <a:r>
              <a:rPr lang="en-US" altLang="ko-KR" dirty="0"/>
              <a:t>LIME </a:t>
            </a:r>
            <a:r>
              <a:rPr lang="ko-KR" altLang="en-US" dirty="0"/>
              <a:t>기법을 통해 확인함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ED2C02-33F9-4BB9-9FFF-3BF831AE6018}"/>
              </a:ext>
            </a:extLst>
          </p:cNvPr>
          <p:cNvSpPr/>
          <p:nvPr/>
        </p:nvSpPr>
        <p:spPr>
          <a:xfrm rot="5400000">
            <a:off x="1573315" y="3371163"/>
            <a:ext cx="626689" cy="407592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95521-0851-48D7-A208-5FEB04358A30}"/>
              </a:ext>
            </a:extLst>
          </p:cNvPr>
          <p:cNvSpPr txBox="1"/>
          <p:nvPr/>
        </p:nvSpPr>
        <p:spPr>
          <a:xfrm>
            <a:off x="605133" y="4103354"/>
            <a:ext cx="3326103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Bayesian optimization </a:t>
            </a:r>
            <a:r>
              <a:rPr lang="ko-KR" altLang="en-US" dirty="0"/>
              <a:t>사용 결과 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</a:rPr>
              <a:t>Accuracy</a:t>
            </a:r>
            <a:r>
              <a:rPr lang="en-US" altLang="ko-KR" dirty="0"/>
              <a:t> : </a:t>
            </a:r>
            <a:r>
              <a:rPr lang="en-US" altLang="ko-KR" dirty="0" smtClean="0">
                <a:solidFill>
                  <a:srgbClr val="C00000"/>
                </a:solidFill>
              </a:rPr>
              <a:t>0.729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chemeClr val="accent2"/>
                </a:solidFill>
              </a:rPr>
              <a:t>F1 score 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0.728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461374" y="1092858"/>
            <a:ext cx="365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– </a:t>
            </a:r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XGBoost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LIME &amp; SHAP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적용한 방법론에 따른 결과분석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39E7E3B-30E3-4B5B-88E9-4AD900210AA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1" y="2641119"/>
            <a:ext cx="2880000" cy="36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393154-D96F-4B9F-886D-A3782EB96038}"/>
              </a:ext>
            </a:extLst>
          </p:cNvPr>
          <p:cNvSpPr txBox="1"/>
          <p:nvPr/>
        </p:nvSpPr>
        <p:spPr>
          <a:xfrm>
            <a:off x="395513" y="2121454"/>
            <a:ext cx="2422330" cy="4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worst case (real: Bad)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53A20-B910-4051-BC70-FC40FFCF906D}"/>
              </a:ext>
            </a:extLst>
          </p:cNvPr>
          <p:cNvSpPr txBox="1"/>
          <p:nvPr/>
        </p:nvSpPr>
        <p:spPr>
          <a:xfrm>
            <a:off x="395513" y="1516746"/>
            <a:ext cx="5466048" cy="4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LIME (Local</a:t>
            </a:r>
            <a:r>
              <a:rPr lang="ko-KR" altLang="en-US" dirty="0"/>
              <a:t> </a:t>
            </a:r>
            <a:r>
              <a:rPr lang="en-US" altLang="ko-KR" dirty="0"/>
              <a:t>Interpretable</a:t>
            </a:r>
            <a:r>
              <a:rPr lang="ko-KR" altLang="en-US" dirty="0"/>
              <a:t> </a:t>
            </a:r>
            <a:r>
              <a:rPr lang="en-US" altLang="ko-KR" dirty="0"/>
              <a:t>Model-Agnostic </a:t>
            </a:r>
            <a:r>
              <a:rPr lang="en-US" altLang="ko-KR" dirty="0" err="1"/>
              <a:t>Explnations</a:t>
            </a:r>
            <a:r>
              <a:rPr lang="en-US" altLang="ko-KR" dirty="0"/>
              <a:t>)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19721-F584-4983-A591-963D9B59B141}"/>
              </a:ext>
            </a:extLst>
          </p:cNvPr>
          <p:cNvSpPr txBox="1"/>
          <p:nvPr/>
        </p:nvSpPr>
        <p:spPr>
          <a:xfrm>
            <a:off x="6725952" y="1516746"/>
            <a:ext cx="3790589" cy="4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SHAP (Shapley Additive </a:t>
            </a:r>
            <a:r>
              <a:rPr lang="en-US" altLang="ko-KR" dirty="0" err="1"/>
              <a:t>exPlanation</a:t>
            </a:r>
            <a:r>
              <a:rPr lang="en-US" altLang="ko-KR" dirty="0"/>
              <a:t>)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8A3BC8-EF32-40D1-9AA3-BF3C7B3D2D1B}"/>
              </a:ext>
            </a:extLst>
          </p:cNvPr>
          <p:cNvSpPr/>
          <p:nvPr/>
        </p:nvSpPr>
        <p:spPr>
          <a:xfrm>
            <a:off x="2205038" y="2745015"/>
            <a:ext cx="888213" cy="203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213F15-7DD6-4117-A8D5-C40EE2DE6D01}"/>
              </a:ext>
            </a:extLst>
          </p:cNvPr>
          <p:cNvGrpSpPr/>
          <p:nvPr/>
        </p:nvGrpSpPr>
        <p:grpSpPr>
          <a:xfrm>
            <a:off x="3369630" y="2121454"/>
            <a:ext cx="2880000" cy="4119665"/>
            <a:chOff x="6723828" y="1497339"/>
            <a:chExt cx="2880000" cy="411966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6698317-A4C4-4446-82CA-A6F992DE4458}"/>
                </a:ext>
              </a:extLst>
            </p:cNvPr>
            <p:cNvGrpSpPr/>
            <p:nvPr/>
          </p:nvGrpSpPr>
          <p:grpSpPr>
            <a:xfrm>
              <a:off x="6723828" y="1497339"/>
              <a:ext cx="2880000" cy="4119665"/>
              <a:chOff x="5250628" y="1497339"/>
              <a:chExt cx="2880000" cy="411966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7BC9264-7034-48A4-8224-14463C49BE80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628" y="2017004"/>
                <a:ext cx="2880000" cy="36000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00AC2A-F6FF-401E-96B8-AF37C57075AF}"/>
                  </a:ext>
                </a:extLst>
              </p:cNvPr>
              <p:cNvSpPr txBox="1"/>
              <p:nvPr/>
            </p:nvSpPr>
            <p:spPr>
              <a:xfrm>
                <a:off x="5384202" y="1497339"/>
                <a:ext cx="2309030" cy="46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174625" indent="-174625">
                  <a:lnSpc>
                    <a:spcPct val="170000"/>
                  </a:lnSpc>
                  <a:buFontTx/>
                  <a:buChar char="-"/>
                  <a:defRPr sz="160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defRPr>
                </a:lvl1pPr>
              </a:lstStyle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best case (real: Bad)</a:t>
                </a:r>
                <a:endParaRPr lang="en-US" altLang="ko-KR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5EA47B-ADA1-4698-9CD4-2BE17073456B}"/>
                </a:ext>
              </a:extLst>
            </p:cNvPr>
            <p:cNvSpPr/>
            <p:nvPr/>
          </p:nvSpPr>
          <p:spPr>
            <a:xfrm>
              <a:off x="8065651" y="2120900"/>
              <a:ext cx="727859" cy="2032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E99FF5B-BBB3-4505-A5C1-7D7C5142D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952" y="2656875"/>
            <a:ext cx="4756912" cy="3600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결론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요약 및 결론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7D5A9F5-F901-4B89-BAEE-228CD7EC151D}"/>
              </a:ext>
            </a:extLst>
          </p:cNvPr>
          <p:cNvSpPr txBox="1"/>
          <p:nvPr/>
        </p:nvSpPr>
        <p:spPr>
          <a:xfrm>
            <a:off x="552104" y="1399464"/>
            <a:ext cx="10965557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1600" i="1" u="sng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대출 신청자의 </a:t>
            </a:r>
            <a:r>
              <a:rPr lang="en-US" altLang="ko-KR" sz="1600" b="1" i="1" u="sng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b="1" i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년의 </a:t>
            </a:r>
            <a:r>
              <a:rPr lang="ko-KR" altLang="en-US" sz="1600" b="1" i="1" u="sng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기간의 신용 보고서</a:t>
            </a:r>
            <a:r>
              <a:rPr lang="en-US" altLang="ko-KR" sz="1600" b="1" i="1" u="sng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1600" i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r>
              <a:rPr lang="ko-KR" altLang="en-US" sz="1600" i="1" u="sng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해당하는 기록으로 </a:t>
            </a:r>
            <a:r>
              <a:rPr lang="en-US" altLang="ko-KR" sz="1600" i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en-US" altLang="ko-KR" sz="1600" i="1" u="sng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RiskPerformance</a:t>
            </a:r>
            <a:r>
              <a:rPr lang="en-US" altLang="ko-KR" sz="1600" i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1600" i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분류를 </a:t>
            </a:r>
            <a:r>
              <a:rPr lang="ko-KR" altLang="en-US" sz="1600" i="1" u="sng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수행하여 대출 연체 여부 예측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＂</a:t>
            </a:r>
            <a:r>
              <a:rPr lang="ko-KR" altLang="en-US" sz="1600" i="1" u="sng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600" i="1" u="sng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EDA</a:t>
            </a: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Missing value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대하여 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특징에 따라 다른 방법을 사용하여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imputation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수행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Target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label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따른 분포를 확인해보고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분석을 통해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selection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진행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Lasso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XGBoost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permutation importance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이용하여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selection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성능 비교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BB106C-C787-433C-9DF1-040771E02D42}"/>
              </a:ext>
            </a:extLst>
          </p:cNvPr>
          <p:cNvSpPr txBox="1"/>
          <p:nvPr/>
        </p:nvSpPr>
        <p:spPr>
          <a:xfrm>
            <a:off x="552104" y="942047"/>
            <a:ext cx="15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요약 및 결론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70151"/>
              </p:ext>
            </p:extLst>
          </p:nvPr>
        </p:nvGraphicFramePr>
        <p:xfrm>
          <a:off x="552104" y="4003254"/>
          <a:ext cx="677333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967988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244120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96326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615552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4482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Model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 Selection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Additional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Technique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XGBoost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Bayesian Opt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0.729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0.728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9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Logistic</a:t>
                      </a:r>
                      <a:r>
                        <a:rPr lang="en-US" altLang="ko-KR" sz="1600" baseline="0" dirty="0" smtClean="0"/>
                        <a:t> GAM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Lasso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Linear Spline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0.728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0.727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9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Random Forest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0.718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0.717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617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결론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요약 및 결론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D5A9F5-F901-4B89-BAEE-228CD7EC151D}"/>
                  </a:ext>
                </a:extLst>
              </p:cNvPr>
              <p:cNvSpPr txBox="1"/>
              <p:nvPr/>
            </p:nvSpPr>
            <p:spPr>
              <a:xfrm>
                <a:off x="669042" y="1101130"/>
                <a:ext cx="10965557" cy="5115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7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b="1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LIME</a:t>
                </a:r>
                <a:r>
                  <a:rPr lang="ko-KR" altLang="en-US" sz="1600" b="1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en-US" altLang="ko-KR" sz="1600" b="1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&amp;</a:t>
                </a:r>
                <a:r>
                  <a:rPr lang="ko-KR" altLang="en-US" sz="1600" b="1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en-US" altLang="ko-KR" sz="1600" b="1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SHAP</a:t>
                </a:r>
              </a:p>
              <a:p>
                <a:pPr marL="174625" indent="-174625">
                  <a:lnSpc>
                    <a:spcPct val="170000"/>
                  </a:lnSpc>
                  <a:buFontTx/>
                  <a:buChar char="-"/>
                </a:pP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추가적으로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,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모델이 어떤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feature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를 사용하여 학습되었는지 그 중요도를 살펴봄</a:t>
                </a:r>
                <a:endPara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174625" indent="-174625">
                  <a:lnSpc>
                    <a:spcPct val="170000"/>
                  </a:lnSpc>
                  <a:buFontTx/>
                  <a:buChar char="-"/>
                </a:pP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가장 부정확한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sample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과 정확한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sample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에 대해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LIME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기법을 적용해본 결과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,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변수 중요도에 있어 그 차이가 </a:t>
                </a:r>
                <a:r>
                  <a:rPr lang="ko-KR" altLang="en-US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눈에 띔</a:t>
                </a:r>
                <a:endPara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174625" indent="-174625">
                  <a:lnSpc>
                    <a:spcPct val="170000"/>
                  </a:lnSpc>
                  <a:buFontTx/>
                  <a:buChar char="-"/>
                </a:pP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전체 모델에 대한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feature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중요도를 확인해본 결과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, “</a:t>
                </a:r>
                <a:r>
                  <a:rPr lang="en-US" altLang="ko-KR" sz="16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ExternalRiskEstimate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”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가 가장 높은 영향력을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“</a:t>
                </a:r>
                <a:r>
                  <a:rPr lang="en-US" altLang="ko-KR" sz="16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NuminstallTradesWBalance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”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가 가장 낮은 영향력을 보여주었지만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대부분의 </a:t>
                </a:r>
                <a:r>
                  <a:rPr lang="en-US" altLang="ko-KR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feature </a:t>
                </a:r>
                <a:r>
                  <a:rPr lang="ko-KR" altLang="en-US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의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SHAP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값이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Medium" panose="00000600000000000000" pitchFamily="2" charset="-127"/>
                      </a:rPr>
                      <m:t>±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Medium" panose="00000600000000000000" pitchFamily="2" charset="-127"/>
                      </a:rPr>
                      <m:t>0.5</m:t>
                    </m:r>
                  </m:oMath>
                </a14:m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이하로 나타남</a:t>
                </a:r>
                <a:endPara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800100" lvl="1" indent="-342900">
                  <a:lnSpc>
                    <a:spcPct val="17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285750" indent="-285750">
                  <a:lnSpc>
                    <a:spcPct val="17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b="1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결론</a:t>
                </a:r>
                <a:endParaRPr lang="en-US" altLang="ko-KR" sz="1600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174625" indent="-174625">
                  <a:lnSpc>
                    <a:spcPct val="170000"/>
                  </a:lnSpc>
                  <a:buFontTx/>
                  <a:buChar char="-"/>
                </a:pP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다양한 모델을 </a:t>
                </a:r>
                <a:r>
                  <a:rPr lang="ko-KR" altLang="en-US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적용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한</a:t>
                </a:r>
                <a:r>
                  <a:rPr lang="ko-KR" altLang="en-US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결과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, </a:t>
                </a:r>
                <a:r>
                  <a:rPr lang="ko-KR" altLang="en-US" sz="16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부스팅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기반의 </a:t>
                </a:r>
                <a:r>
                  <a:rPr lang="en-US" altLang="ko-KR" sz="16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XGBoost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가 가장 좋은 </a:t>
                </a:r>
                <a:r>
                  <a:rPr lang="ko-KR" altLang="en-US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성능을 보여주며</a:t>
                </a:r>
                <a:r>
                  <a:rPr lang="en-US" altLang="ko-KR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, </a:t>
                </a:r>
                <a:r>
                  <a:rPr lang="en-US" altLang="ko-KR" sz="1600" dirty="0" err="1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logisticGAM</a:t>
                </a:r>
                <a:r>
                  <a:rPr lang="en-US" altLang="ko-KR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ko-KR" altLang="en-US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또한 좋은 성능을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보여주었음</a:t>
                </a:r>
                <a:endPara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174625" indent="-174625">
                  <a:lnSpc>
                    <a:spcPct val="170000"/>
                  </a:lnSpc>
                  <a:buFontTx/>
                  <a:buChar char="-"/>
                </a:pPr>
                <a:r>
                  <a:rPr lang="ko-KR" altLang="en-US" sz="1600" dirty="0" smtClean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모델의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정확도 측면에서는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black-box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모델이 </a:t>
                </a:r>
                <a:r>
                  <a:rPr lang="en-US" altLang="ko-KR" sz="16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XGBoost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가 강점을 보였지만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, </a:t>
                </a:r>
                <a:r>
                  <a:rPr lang="ko-KR" altLang="en-US" sz="16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해석력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측면에서 </a:t>
                </a:r>
                <a:r>
                  <a:rPr lang="en-US" altLang="ko-KR" sz="16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logisticGAM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에 우위를 점하기는 힘들 것으로 예상됨</a:t>
                </a:r>
                <a:endPara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174625" indent="-174625">
                  <a:lnSpc>
                    <a:spcPct val="170000"/>
                  </a:lnSpc>
                  <a:buFontTx/>
                  <a:buChar char="-"/>
                </a:pP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하지만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, </a:t>
                </a:r>
                <a:r>
                  <a:rPr lang="en-US" altLang="ko-KR" sz="16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XGBoost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모델에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LIME, SHAP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와 같은 방법론을 적용하여 모델의 작동 원리를 살펴볼 수 있었음</a:t>
                </a:r>
                <a:endPara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- 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추후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, robust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&amp;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en-US" altLang="ko-KR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reliable ML</a:t>
                </a:r>
                <a:r>
                  <a:rPr lang="ko-KR" altLang="en-US" sz="16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모델에 대한 연구를 수행하고자 함</a:t>
                </a:r>
                <a:endPara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D5A9F5-F901-4B89-BAEE-228CD7EC1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42" y="1101130"/>
                <a:ext cx="10965557" cy="5115246"/>
              </a:xfrm>
              <a:prstGeom prst="rect">
                <a:avLst/>
              </a:prstGeom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AA0CC5-C658-4B97-8367-13F82BE30151}"/>
              </a:ext>
            </a:extLst>
          </p:cNvPr>
          <p:cNvSpPr/>
          <p:nvPr/>
        </p:nvSpPr>
        <p:spPr>
          <a:xfrm>
            <a:off x="461374" y="204678"/>
            <a:ext cx="3197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References</a:t>
            </a:r>
            <a:endParaRPr lang="ko-KR" altLang="en-US" dirty="0">
              <a:solidFill>
                <a:srgbClr val="59595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00" y="1183064"/>
            <a:ext cx="11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Demajo</a:t>
            </a:r>
            <a:r>
              <a:rPr lang="en-US" altLang="ko-KR" dirty="0"/>
              <a:t>, Lara Marie, Vince Vella, and </a:t>
            </a:r>
            <a:r>
              <a:rPr lang="en-US" altLang="ko-KR" dirty="0" err="1"/>
              <a:t>Alexiei</a:t>
            </a:r>
            <a:r>
              <a:rPr lang="en-US" altLang="ko-KR" dirty="0"/>
              <a:t> </a:t>
            </a:r>
            <a:r>
              <a:rPr lang="en-US" altLang="ko-KR" dirty="0" err="1"/>
              <a:t>Dingli</a:t>
            </a:r>
            <a:r>
              <a:rPr lang="en-US" altLang="ko-KR" dirty="0"/>
              <a:t>. "Explainable </a:t>
            </a:r>
            <a:r>
              <a:rPr lang="en-US" altLang="ko-KR" dirty="0" err="1"/>
              <a:t>ai</a:t>
            </a:r>
            <a:r>
              <a:rPr lang="en-US" altLang="ko-KR" dirty="0"/>
              <a:t> for interpretable credit scoring."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arXiv:2012.03749</a:t>
            </a:r>
            <a:r>
              <a:rPr lang="en-US" altLang="ko-KR" dirty="0"/>
              <a:t> (2020</a:t>
            </a:r>
            <a:r>
              <a:rPr lang="en-US" altLang="ko-KR" dirty="0" smtClean="0"/>
              <a:t>).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Torrent, </a:t>
            </a:r>
            <a:r>
              <a:rPr lang="en-US" altLang="ko-KR" dirty="0" err="1"/>
              <a:t>Neus</a:t>
            </a:r>
            <a:r>
              <a:rPr lang="en-US" altLang="ko-KR" dirty="0"/>
              <a:t> </a:t>
            </a:r>
            <a:r>
              <a:rPr lang="en-US" altLang="ko-KR" dirty="0" err="1"/>
              <a:t>Llop</a:t>
            </a:r>
            <a:r>
              <a:rPr lang="en-US" altLang="ko-KR" dirty="0"/>
              <a:t>, Giorgio </a:t>
            </a:r>
            <a:r>
              <a:rPr lang="en-US" altLang="ko-KR" dirty="0" err="1"/>
              <a:t>Visani</a:t>
            </a:r>
            <a:r>
              <a:rPr lang="en-US" altLang="ko-KR" dirty="0"/>
              <a:t>, and Enrico </a:t>
            </a:r>
            <a:r>
              <a:rPr lang="en-US" altLang="ko-KR" dirty="0" err="1"/>
              <a:t>Bagli</a:t>
            </a:r>
            <a:r>
              <a:rPr lang="en-US" altLang="ko-KR" dirty="0"/>
              <a:t>. "PSD2 Explainable AI Model for Credit Scoring."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arXiv:2011.10367</a:t>
            </a:r>
            <a:r>
              <a:rPr lang="en-US" altLang="ko-KR" dirty="0"/>
              <a:t> (2020</a:t>
            </a:r>
            <a:r>
              <a:rPr lang="en-US" altLang="ko-KR" dirty="0" smtClean="0"/>
              <a:t>).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Han, </a:t>
            </a:r>
            <a:r>
              <a:rPr lang="en-US" altLang="ko-KR" dirty="0" err="1"/>
              <a:t>Jesun</a:t>
            </a:r>
            <a:r>
              <a:rPr lang="en-US" altLang="ko-KR" dirty="0"/>
              <a:t>. “</a:t>
            </a:r>
            <a:r>
              <a:rPr lang="ko-KR" altLang="en-US" dirty="0"/>
              <a:t>주택을 담보로 신용카드처럼 쓴다</a:t>
            </a:r>
            <a:r>
              <a:rPr lang="en-US" altLang="ko-KR" dirty="0"/>
              <a:t>? </a:t>
            </a:r>
            <a:r>
              <a:rPr lang="ko-KR" altLang="en-US" dirty="0"/>
              <a:t>미국의 </a:t>
            </a:r>
            <a:r>
              <a:rPr lang="en-US" altLang="ko-KR" dirty="0"/>
              <a:t>HELOC </a:t>
            </a:r>
            <a:r>
              <a:rPr lang="ko-KR" altLang="en-US" dirty="0"/>
              <a:t>대출을 알아보자</a:t>
            </a:r>
            <a:r>
              <a:rPr lang="en-US" altLang="ko-KR" dirty="0"/>
              <a:t>!” </a:t>
            </a:r>
            <a:r>
              <a:rPr lang="ko-KR" altLang="en-US" i="1" dirty="0"/>
              <a:t>주택을 담보로 신용카드처럼 쓴다</a:t>
            </a:r>
            <a:r>
              <a:rPr lang="en-US" altLang="ko-KR" i="1" dirty="0"/>
              <a:t>? </a:t>
            </a:r>
            <a:r>
              <a:rPr lang="ko-KR" altLang="en-US" i="1" dirty="0"/>
              <a:t>미국의 </a:t>
            </a:r>
            <a:r>
              <a:rPr lang="en-US" altLang="ko-KR" i="1" dirty="0"/>
              <a:t>HELOC </a:t>
            </a:r>
            <a:r>
              <a:rPr lang="ko-KR" altLang="en-US" i="1" dirty="0"/>
              <a:t>대출을 알아보자</a:t>
            </a:r>
            <a:r>
              <a:rPr lang="en-US" altLang="ko-KR" i="1" dirty="0"/>
              <a:t>! : </a:t>
            </a:r>
            <a:r>
              <a:rPr lang="ko-KR" altLang="en-US" i="1" dirty="0"/>
              <a:t>네이버 포스트</a:t>
            </a:r>
            <a:r>
              <a:rPr lang="en-US" altLang="ko-KR" dirty="0"/>
              <a:t>, Woori Bank, 24 June 2021, https://post.naver.com/viewer/postView.naver?volumeNo=31831807&amp;memberNo=38946978&amp;vType=VERTICAL.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8585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0F08-0015-492F-BBB0-6D62F83C1DCD}"/>
              </a:ext>
            </a:extLst>
          </p:cNvPr>
          <p:cNvSpPr txBox="1"/>
          <p:nvPr/>
        </p:nvSpPr>
        <p:spPr>
          <a:xfrm>
            <a:off x="4688403" y="3044279"/>
            <a:ext cx="2815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21771" y="1306"/>
            <a:ext cx="12213771" cy="86093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1925317" y="1460048"/>
            <a:ext cx="2064679" cy="830997"/>
            <a:chOff x="3403338" y="2598003"/>
            <a:chExt cx="2064679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182024" y="2667984"/>
              <a:ext cx="12859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</a:t>
              </a:r>
            </a:p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배경 설명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5AF55B-2B72-4D64-9D81-C0FF482732D7}"/>
              </a:ext>
            </a:extLst>
          </p:cNvPr>
          <p:cNvGrpSpPr/>
          <p:nvPr/>
        </p:nvGrpSpPr>
        <p:grpSpPr>
          <a:xfrm>
            <a:off x="1925317" y="2692423"/>
            <a:ext cx="2625666" cy="830997"/>
            <a:chOff x="6454034" y="2598003"/>
            <a:chExt cx="2625666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6454034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D65EA8-75FC-4381-8F1B-C7736D8545B7}"/>
                </a:ext>
              </a:extLst>
            </p:cNvPr>
            <p:cNvSpPr txBox="1"/>
            <p:nvPr/>
          </p:nvSpPr>
          <p:spPr>
            <a:xfrm>
              <a:off x="7232720" y="2667984"/>
              <a:ext cx="18469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설명 및 </a:t>
              </a:r>
              <a:r>
                <a:rPr lang="en-US" altLang="ko-KR" sz="16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EDA</a:t>
              </a:r>
              <a:endParaRPr lang="ko-KR" altLang="en-US" sz="16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1925317" y="3924798"/>
            <a:ext cx="3534569" cy="830997"/>
            <a:chOff x="3403338" y="2598003"/>
            <a:chExt cx="3534569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4182024" y="2667984"/>
              <a:ext cx="2755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모델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적용한 방법론에 따른 결과 분석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D6907D-CBA6-42BF-8084-B05DD4626E15}"/>
              </a:ext>
            </a:extLst>
          </p:cNvPr>
          <p:cNvGrpSpPr/>
          <p:nvPr/>
        </p:nvGrpSpPr>
        <p:grpSpPr>
          <a:xfrm>
            <a:off x="1925317" y="5157172"/>
            <a:ext cx="1979656" cy="830997"/>
            <a:chOff x="3403338" y="2598003"/>
            <a:chExt cx="1979656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13AD58-66E2-4A56-AB18-4D94155D70E5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C2B48E-A408-4465-B287-19C1C77FD73D}"/>
                </a:ext>
              </a:extLst>
            </p:cNvPr>
            <p:cNvSpPr txBox="1"/>
            <p:nvPr/>
          </p:nvSpPr>
          <p:spPr>
            <a:xfrm>
              <a:off x="4182024" y="2667984"/>
              <a:ext cx="12009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결론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요약 및 결론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5EE3E6-EE7F-4D01-BCEE-3B602B3A9D13}"/>
              </a:ext>
            </a:extLst>
          </p:cNvPr>
          <p:cNvSpPr txBox="1"/>
          <p:nvPr/>
        </p:nvSpPr>
        <p:spPr>
          <a:xfrm>
            <a:off x="669042" y="1520229"/>
            <a:ext cx="10965557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신용평가 모델은  대출자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금융기관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금융 채무 상환능력에 대한 모델을 바탕으로 대출 신청 수용 여부를 결정하는 데 도움 주는 모델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많은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ML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AI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기술들이 대출 수용 여부를 예측하는데 좋은 성능을 보이지만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Black-box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이기에 예측에 대한 근거를 설명하지 않고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대출자와 신청자로 하여금 결과에 대한 해석 제공하지 않음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금융 전문가들이 정당성이 없는 모델의 예측을 신뢰하지 않을 가능성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552063" y="1120119"/>
            <a:ext cx="22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Problem Definition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</a:t>
              </a: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배경 설명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552104" y="4779619"/>
            <a:ext cx="250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Aims and Objectives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EE3E6-EE7F-4D01-BCEE-3B602B3A9D13}"/>
              </a:ext>
            </a:extLst>
          </p:cNvPr>
          <p:cNvSpPr txBox="1"/>
          <p:nvPr/>
        </p:nvSpPr>
        <p:spPr>
          <a:xfrm>
            <a:off x="669042" y="5148951"/>
            <a:ext cx="10965557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ML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모델을 사용하여 </a:t>
            </a:r>
            <a:r>
              <a:rPr lang="en-US" altLang="ko-KR" b="1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년의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기간동안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90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일이상의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연체기록</a:t>
            </a:r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해당하는 위험을 분류하고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원인을 분석하고자 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XAI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기법을 통해 예측 결과를 해석할 수 있는 데이터 분석 실행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White-box vs Black-box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비교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5592296" y="4185397"/>
            <a:ext cx="1007408" cy="699584"/>
          </a:xfrm>
          <a:prstGeom prst="down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5EE3E6-EE7F-4D01-BCEE-3B602B3A9D13}"/>
              </a:ext>
            </a:extLst>
          </p:cNvPr>
          <p:cNvSpPr txBox="1"/>
          <p:nvPr/>
        </p:nvSpPr>
        <p:spPr>
          <a:xfrm>
            <a:off x="552104" y="1793864"/>
            <a:ext cx="5932479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주택지분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(Home Equity)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현재시점 주택가격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주택담보대출잔액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위의 자본을 담보로 하여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한번에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대출금 전부를 받는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고정금리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     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대출상품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Home Equity Loan</a:t>
            </a: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필요 시마다 한도 내에서 인출 받을 수 있는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변동금리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대출상품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 Equity Line Of Credit</a:t>
            </a: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자금 용도에 구애 받지 않으며 일반적으로 초기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년까지 한도 내에서 신용카드처럼 이용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552104" y="1102195"/>
            <a:ext cx="418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Home Equity Line Of Credit (HELOC)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설명 및 </a:t>
              </a:r>
              <a:r>
                <a:rPr lang="en-US" altLang="ko-KR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EDA</a:t>
              </a:r>
              <a:endParaRPr lang="ko-KR" altLang="en-US" sz="11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11" y="1793864"/>
            <a:ext cx="4994102" cy="32466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38738" y="5307014"/>
            <a:ext cx="287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19/20</a:t>
            </a:r>
            <a:r>
              <a:rPr lang="ko-KR" altLang="en-US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소비자 대출 잔액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8473B-7444-46C9-A4E1-F64042887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04" y="2525057"/>
            <a:ext cx="6606979" cy="3717171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RiskPerformance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(Target):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대출 위험에 따라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“Good”/”Bad”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분류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ExternalRiskEstimate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FICO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부여한 스코어 값으로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높을수록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대출위험이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적음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NumSatisfactoryTrades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만족스러운 거래 수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PercentTradesNeverDelq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연체하지 않는 거래 비율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PercentInstallTrades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할부 거래 비율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NumInqLast6M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6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개월간 신용점수 조회 횟수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MaxDelq2PublicRecLast12M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12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개월 동안의 최대 연체 기록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NetFractionRevolvingBurden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회전 잔액을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신용한도로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나눈 값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NumRevolvingTradesWBalance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잔액이 있는 회전 거래 수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70000"/>
              </a:lnSpc>
            </a:pPr>
            <a:endParaRPr lang="ko-KR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설명 및 </a:t>
              </a:r>
              <a:r>
                <a:rPr lang="en-US" altLang="ko-KR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EDA</a:t>
              </a:r>
              <a:endParaRPr lang="ko-KR" altLang="en-US" sz="11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552104" y="924619"/>
            <a:ext cx="460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 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Descriptions (Feature Select</a:t>
            </a:r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 컬럼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60918B-FFE7-4083-860A-6E37EA2E6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"/>
          <a:stretch/>
        </p:blipFill>
        <p:spPr>
          <a:xfrm>
            <a:off x="6936183" y="934916"/>
            <a:ext cx="4856237" cy="5027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592458-22D6-4496-87E9-A8B2CDEEE0F9}"/>
              </a:ext>
            </a:extLst>
          </p:cNvPr>
          <p:cNvSpPr txBox="1"/>
          <p:nvPr/>
        </p:nvSpPr>
        <p:spPr>
          <a:xfrm>
            <a:off x="8324509" y="6151823"/>
            <a:ext cx="20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컬럼 정보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104" y="1293951"/>
            <a:ext cx="63840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Data </a:t>
            </a:r>
            <a:r>
              <a:rPr lang="en-US" altLang="ko-KR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Set</a:t>
            </a:r>
            <a:r>
              <a: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고객은 </a:t>
            </a:r>
            <a:r>
              <a:rPr lang="en-US" altLang="ko-KR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$5,000 - $15,000 </a:t>
            </a:r>
            <a:r>
              <a: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범위의 </a:t>
            </a:r>
            <a:r>
              <a:rPr lang="en-US" altLang="ko-KR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HELOC </a:t>
            </a:r>
            <a:r>
              <a:rPr lang="ko-KR" altLang="en-US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대출을 요청</a:t>
            </a:r>
            <a:endParaRPr lang="en-US" altLang="ko-KR" sz="14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그에 따라 금융기관은 신청자의 신용 보고서를 활용</a:t>
            </a:r>
            <a:endParaRPr lang="en-US" altLang="ko-KR" sz="1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2</a:t>
            </a:r>
            <a:r>
              <a:rPr lang="ko-KR" altLang="en-US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동안 </a:t>
            </a:r>
            <a:r>
              <a:rPr lang="en-US" altLang="ko-KR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90</a:t>
            </a:r>
            <a:r>
              <a:rPr lang="ko-KR" altLang="en-US" sz="1400" b="1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일이내</a:t>
            </a:r>
            <a:r>
              <a:rPr lang="ko-KR" altLang="en-US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상환 </a:t>
            </a:r>
            <a:r>
              <a:rPr lang="en-US" altLang="ko-KR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(Good) / 90</a:t>
            </a:r>
            <a:r>
              <a:rPr lang="ko-KR" altLang="en-US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일이후 상환 </a:t>
            </a:r>
            <a:r>
              <a:rPr lang="en-US" altLang="ko-KR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(Bad) </a:t>
            </a:r>
            <a:r>
              <a:rPr lang="ko-KR" altLang="en-US" sz="14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분류</a:t>
            </a:r>
            <a:endParaRPr lang="en-US" altLang="ko-KR" sz="1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5EE3E6-EE7F-4D01-BCEE-3B602B3A9D13}"/>
              </a:ext>
            </a:extLst>
          </p:cNvPr>
          <p:cNvSpPr txBox="1"/>
          <p:nvPr/>
        </p:nvSpPr>
        <p:spPr>
          <a:xfrm>
            <a:off x="669043" y="1425806"/>
            <a:ext cx="7103932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*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special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values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-9: No Bureau Record or No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Investiagtion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                   -8: No Usable/Valid Accounts Trade of Inquiries</a:t>
            </a:r>
          </a:p>
          <a:p>
            <a:pPr>
              <a:lnSpc>
                <a:spcPct val="170000"/>
              </a:lnSpc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	         -7: Condition not Met (e.g. No Inquiries, No Delinquencies)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461374" y="1092858"/>
            <a:ext cx="8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설명 및 </a:t>
              </a:r>
              <a:r>
                <a:rPr lang="en-US" altLang="ko-KR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EDA</a:t>
              </a:r>
              <a:endParaRPr lang="ko-KR" altLang="en-US" sz="11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8C4408-CF2B-4D61-B972-74BD341BBDA7}"/>
              </a:ext>
            </a:extLst>
          </p:cNvPr>
          <p:cNvSpPr txBox="1"/>
          <p:nvPr/>
        </p:nvSpPr>
        <p:spPr>
          <a:xfrm>
            <a:off x="8131071" y="1865278"/>
            <a:ext cx="3600850" cy="46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=&gt; </a:t>
            </a:r>
            <a:r>
              <a:rPr lang="ko-KR" altLang="en-US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모두 </a:t>
            </a:r>
            <a:r>
              <a:rPr lang="en-US" altLang="ko-KR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Missing value</a:t>
            </a:r>
            <a:r>
              <a:rPr lang="ko-KR" altLang="en-US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처리 </a:t>
            </a:r>
            <a:r>
              <a:rPr lang="en-US" altLang="ko-KR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(Nan)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E0C47-E844-4FF2-B528-DCC8FD08F432}"/>
              </a:ext>
            </a:extLst>
          </p:cNvPr>
          <p:cNvSpPr txBox="1"/>
          <p:nvPr/>
        </p:nvSpPr>
        <p:spPr>
          <a:xfrm>
            <a:off x="690665" y="3150825"/>
            <a:ext cx="6137647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special values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missing value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처리한 후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비율을 살펴 봄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(“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MSinceMostRecentDelq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”, “MSinceMostRecentInqexcl7days”, “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NetFractionInstallBurden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각각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(49%, 23.6%, 34.6%)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missing value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비율을 보임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총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8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컬럼에서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missing value </a:t>
            </a:r>
            <a:r>
              <a:rPr lang="ko-KR" altLang="en-US" sz="16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존재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/>
            </a:r>
            <a:b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sz="16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이외의 컬럼들에 대해서는 </a:t>
            </a:r>
            <a:r>
              <a:rPr lang="ko-KR" altLang="en-US" sz="1600" b="1" u="sng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분포를 </a:t>
            </a:r>
            <a:r>
              <a:rPr lang="ko-KR" altLang="en-US" sz="1600" b="1" u="sng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확인 후 </a:t>
            </a:r>
            <a:r>
              <a:rPr lang="en-US" altLang="ko-KR" sz="1600" b="1" u="sng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imputation </a:t>
            </a:r>
            <a:r>
              <a:rPr lang="ko-KR" altLang="en-US" sz="1600" b="1" u="sng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실행 </a:t>
            </a:r>
            <a:endParaRPr lang="en-US" altLang="ko-KR" sz="1600" b="1" u="sng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281B30-ECD9-44CE-9684-B26696164FC2}"/>
              </a:ext>
            </a:extLst>
          </p:cNvPr>
          <p:cNvGrpSpPr/>
          <p:nvPr/>
        </p:nvGrpSpPr>
        <p:grpSpPr>
          <a:xfrm>
            <a:off x="7491064" y="3034157"/>
            <a:ext cx="4143536" cy="3212612"/>
            <a:chOff x="8048464" y="3645388"/>
            <a:chExt cx="4143536" cy="32126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464" y="3645388"/>
              <a:ext cx="4143536" cy="321261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9445082" y="3789967"/>
              <a:ext cx="245328" cy="17730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446422" y="3789967"/>
              <a:ext cx="245328" cy="17730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112083" y="3789966"/>
              <a:ext cx="245328" cy="17730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461374" y="1092858"/>
            <a:ext cx="546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 –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feature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분포 확인 및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imputation</a:t>
            </a:r>
            <a:endParaRPr lang="en-US" altLang="ko-KR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설명 및 </a:t>
              </a:r>
              <a:r>
                <a:rPr lang="en-US" altLang="ko-KR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EDA</a:t>
              </a:r>
              <a:endParaRPr lang="ko-KR" altLang="en-US" sz="11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E4B3D6-3907-45E0-8B4B-E76EBED61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42"/>
          <a:stretch/>
        </p:blipFill>
        <p:spPr bwMode="auto">
          <a:xfrm>
            <a:off x="940056" y="2873736"/>
            <a:ext cx="3241081" cy="36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E4DDA89-9260-458F-91A8-E7CAE5E3C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6" b="25085"/>
          <a:stretch/>
        </p:blipFill>
        <p:spPr bwMode="auto">
          <a:xfrm>
            <a:off x="4565095" y="2873736"/>
            <a:ext cx="3241081" cy="36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8AD217-5436-4F26-B520-1D4CE57F2380}"/>
              </a:ext>
            </a:extLst>
          </p:cNvPr>
          <p:cNvSpPr txBox="1"/>
          <p:nvPr/>
        </p:nvSpPr>
        <p:spPr>
          <a:xfrm>
            <a:off x="669043" y="1425806"/>
            <a:ext cx="11273913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Missing value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과도하게 높게 되면 편향되거나 잘못된 결과를 유도할 가능성이 높음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매우 큰 비율을 갖는 칼럼 제거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Missing value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존재하는 컬럼들의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값에 따른 데이터 분포 확인하고 다른 기준을 이용하여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 cleaning, imputation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수행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일부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features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대해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skewness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큰 경우가 있음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이러한 경우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imputation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평균이 아닌 중앙값을 사용하고자 함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112E014-C9F1-449D-A9BF-F6C498B5D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1" b="130"/>
          <a:stretch/>
        </p:blipFill>
        <p:spPr bwMode="auto">
          <a:xfrm>
            <a:off x="8190134" y="2873736"/>
            <a:ext cx="3444466" cy="2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461374" y="1092858"/>
            <a:ext cx="478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 –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label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따른 데이터 분포 확인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설명 및 </a:t>
              </a:r>
              <a:r>
                <a:rPr lang="en-US" altLang="ko-KR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EDA</a:t>
              </a:r>
              <a:endParaRPr lang="ko-KR" altLang="en-US" sz="11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AD217-5436-4F26-B520-1D4CE57F2380}"/>
              </a:ext>
            </a:extLst>
          </p:cNvPr>
          <p:cNvSpPr txBox="1"/>
          <p:nvPr/>
        </p:nvSpPr>
        <p:spPr>
          <a:xfrm>
            <a:off x="669043" y="1425806"/>
            <a:ext cx="104392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우리의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target label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따른 </a:t>
            </a:r>
            <a:r>
              <a:rPr lang="ko-KR" alt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컬럼별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boxpolt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데이터 분포 및 이상치를 탐색함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ExternalRiskEstimate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같은 경우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label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따른 분포가 차이가 있어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target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예측하는데 주요하게 작용할 것으로 예상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4625" indent="-174625">
              <a:lnSpc>
                <a:spcPct val="170000"/>
              </a:lnSpc>
              <a:buFontTx/>
              <a:buChar char="-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반면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MSinceMostRecentTradeOpen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같은 데이터는 분포의 차이도 없을 뿐더러 수많은 이상치로 구성되어있어 모델 예측에 크게 도움되지 않을 것으로 예상됨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Feature Selection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통해 불필요한 컬럼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filtering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필요성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70000"/>
              </a:lnSpc>
            </a:pP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F92CA0D-92AE-47D4-A0C7-819B83C4A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4" b="1"/>
          <a:stretch/>
        </p:blipFill>
        <p:spPr bwMode="auto">
          <a:xfrm>
            <a:off x="4709087" y="3221715"/>
            <a:ext cx="3624446" cy="352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B133719-61FC-4C0A-B00A-D7BE6C74644E}"/>
              </a:ext>
            </a:extLst>
          </p:cNvPr>
          <p:cNvGrpSpPr/>
          <p:nvPr/>
        </p:nvGrpSpPr>
        <p:grpSpPr>
          <a:xfrm>
            <a:off x="201407" y="3225205"/>
            <a:ext cx="4369147" cy="3133635"/>
            <a:chOff x="1388322" y="3434191"/>
            <a:chExt cx="3721006" cy="2598903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58AE93A-B086-4811-A8EB-BB8771CBE8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39"/>
            <a:stretch/>
          </p:blipFill>
          <p:spPr bwMode="auto">
            <a:xfrm>
              <a:off x="1388322" y="3434191"/>
              <a:ext cx="3721006" cy="2598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44C0C1-DB4A-4349-A517-FA909DDBA204}"/>
                </a:ext>
              </a:extLst>
            </p:cNvPr>
            <p:cNvSpPr/>
            <p:nvPr/>
          </p:nvSpPr>
          <p:spPr>
            <a:xfrm>
              <a:off x="2361229" y="3615893"/>
              <a:ext cx="891879" cy="119149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44C0C1-DB4A-4349-A517-FA909DDBA204}"/>
              </a:ext>
            </a:extLst>
          </p:cNvPr>
          <p:cNvSpPr/>
          <p:nvPr/>
        </p:nvSpPr>
        <p:spPr>
          <a:xfrm>
            <a:off x="2419350" y="3437943"/>
            <a:ext cx="1096129" cy="14429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5DE496-0E69-4CBE-9CCD-8FAA59B3B17A}"/>
              </a:ext>
            </a:extLst>
          </p:cNvPr>
          <p:cNvSpPr/>
          <p:nvPr/>
        </p:nvSpPr>
        <p:spPr>
          <a:xfrm>
            <a:off x="7449263" y="3221715"/>
            <a:ext cx="884271" cy="11536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5DE496-0E69-4CBE-9CCD-8FAA59B3B17A}"/>
              </a:ext>
            </a:extLst>
          </p:cNvPr>
          <p:cNvSpPr/>
          <p:nvPr/>
        </p:nvSpPr>
        <p:spPr>
          <a:xfrm>
            <a:off x="3515480" y="4910291"/>
            <a:ext cx="1101318" cy="144299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44C0C1-DB4A-4349-A517-FA909DDBA204}"/>
              </a:ext>
            </a:extLst>
          </p:cNvPr>
          <p:cNvSpPr/>
          <p:nvPr/>
        </p:nvSpPr>
        <p:spPr>
          <a:xfrm>
            <a:off x="6617990" y="4403345"/>
            <a:ext cx="831273" cy="11536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44C0C1-DB4A-4349-A517-FA909DDBA204}"/>
              </a:ext>
            </a:extLst>
          </p:cNvPr>
          <p:cNvSpPr/>
          <p:nvPr/>
        </p:nvSpPr>
        <p:spPr>
          <a:xfrm>
            <a:off x="7449373" y="4403686"/>
            <a:ext cx="884160" cy="11536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FEF976-69C1-409E-97D4-CD4DE3102C3D}"/>
              </a:ext>
            </a:extLst>
          </p:cNvPr>
          <p:cNvSpPr/>
          <p:nvPr/>
        </p:nvSpPr>
        <p:spPr>
          <a:xfrm>
            <a:off x="247650" y="4901566"/>
            <a:ext cx="1096129" cy="14636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BA359-1427-4197-B50F-3A188FB2A044}"/>
              </a:ext>
            </a:extLst>
          </p:cNvPr>
          <p:cNvSpPr/>
          <p:nvPr/>
        </p:nvSpPr>
        <p:spPr>
          <a:xfrm flipV="1">
            <a:off x="557400" y="727898"/>
            <a:ext cx="11077200" cy="1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85D8C-98B8-4B9D-839A-870806FF9B76}"/>
              </a:ext>
            </a:extLst>
          </p:cNvPr>
          <p:cNvSpPr txBox="1"/>
          <p:nvPr/>
        </p:nvSpPr>
        <p:spPr>
          <a:xfrm>
            <a:off x="552104" y="952033"/>
            <a:ext cx="33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 – </a:t>
            </a:r>
            <a:r>
              <a:rPr lang="en-US" altLang="ko-KR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Multicolinearity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401642-A796-4CCC-BCD1-FA88E6AF0AEA}"/>
              </a:ext>
            </a:extLst>
          </p:cNvPr>
          <p:cNvGrpSpPr/>
          <p:nvPr/>
        </p:nvGrpSpPr>
        <p:grpSpPr>
          <a:xfrm>
            <a:off x="552104" y="78151"/>
            <a:ext cx="3981147" cy="769441"/>
            <a:chOff x="3819245" y="188165"/>
            <a:chExt cx="3981147" cy="7694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4BA8EE-0D74-4DCA-B497-1C258EC40D96}"/>
                </a:ext>
              </a:extLst>
            </p:cNvPr>
            <p:cNvSpPr/>
            <p:nvPr/>
          </p:nvSpPr>
          <p:spPr>
            <a:xfrm>
              <a:off x="4603102" y="271010"/>
              <a:ext cx="319729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</a:t>
              </a:r>
              <a:endParaRPr lang="en-US" altLang="ko-KR" sz="16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설명 및 </a:t>
              </a:r>
              <a:r>
                <a:rPr lang="en-US" altLang="ko-KR" sz="1100" dirty="0">
                  <a:solidFill>
                    <a:srgbClr val="595959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EDA</a:t>
              </a:r>
              <a:endParaRPr lang="ko-KR" altLang="en-US" sz="1100" dirty="0">
                <a:solidFill>
                  <a:srgbClr val="59595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33401E-3F5D-4C63-B3D0-C24F7ECD4C27}"/>
                </a:ext>
              </a:extLst>
            </p:cNvPr>
            <p:cNvSpPr txBox="1"/>
            <p:nvPr/>
          </p:nvSpPr>
          <p:spPr>
            <a:xfrm>
              <a:off x="3819245" y="188165"/>
              <a:ext cx="819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rgbClr val="59595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400" b="1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AD217-5436-4F26-B520-1D4CE57F2380}"/>
              </a:ext>
            </a:extLst>
          </p:cNvPr>
          <p:cNvSpPr txBox="1"/>
          <p:nvPr/>
        </p:nvSpPr>
        <p:spPr>
          <a:xfrm>
            <a:off x="657892" y="1315668"/>
            <a:ext cx="10627848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/>
              <a:t>Meaningful &amp; independent features</a:t>
            </a:r>
            <a:r>
              <a:rPr lang="ko-KR" altLang="en-US" dirty="0"/>
              <a:t>를 선택하기 위해 각 </a:t>
            </a:r>
            <a:r>
              <a:rPr lang="en-US" altLang="ko-KR" dirty="0"/>
              <a:t>feature</a:t>
            </a:r>
            <a:r>
              <a:rPr lang="ko-KR" altLang="en-US" dirty="0"/>
              <a:t>간의 </a:t>
            </a:r>
            <a:r>
              <a:rPr lang="en-US" altLang="ko-KR" dirty="0"/>
              <a:t>correlation</a:t>
            </a:r>
            <a:r>
              <a:rPr lang="ko-KR" altLang="en-US" dirty="0"/>
              <a:t>을 확인함</a:t>
            </a:r>
            <a:endParaRPr lang="en-US" altLang="ko-KR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A703859-AC41-4A38-A51E-F01BC0399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9" y="2090502"/>
            <a:ext cx="5324636" cy="47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24585E-6954-49FC-A57E-34B599B6B516}"/>
              </a:ext>
            </a:extLst>
          </p:cNvPr>
          <p:cNvSpPr txBox="1"/>
          <p:nvPr/>
        </p:nvSpPr>
        <p:spPr>
          <a:xfrm>
            <a:off x="5731823" y="2891967"/>
            <a:ext cx="6460177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4625" indent="-174625">
              <a:lnSpc>
                <a:spcPct val="170000"/>
              </a:lnSpc>
              <a:buFontTx/>
              <a:buChar char="-"/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marL="0" indent="0">
              <a:buNone/>
            </a:pPr>
            <a:r>
              <a:rPr lang="en-US" altLang="ko-KR" sz="1400" dirty="0"/>
              <a:t>* High correlation features</a:t>
            </a:r>
          </a:p>
          <a:p>
            <a:r>
              <a:rPr lang="en-US" altLang="ko-KR" sz="1400" dirty="0" err="1"/>
              <a:t>AverageMinFile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MSinceOldestTradeOpen</a:t>
            </a:r>
            <a:r>
              <a:rPr lang="en-US" altLang="ko-KR" sz="1400" dirty="0"/>
              <a:t> (0.69)</a:t>
            </a:r>
          </a:p>
          <a:p>
            <a:r>
              <a:rPr lang="en-US" altLang="ko-KR" sz="1400" dirty="0" err="1"/>
              <a:t>NumTotalTrades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NumSatisfactoryTrades</a:t>
            </a:r>
            <a:r>
              <a:rPr lang="en-US" altLang="ko-KR" sz="1400" dirty="0"/>
              <a:t> (0.85)</a:t>
            </a:r>
          </a:p>
          <a:p>
            <a:r>
              <a:rPr lang="en-US" altLang="ko-KR" sz="1400" dirty="0"/>
              <a:t>NumTrades60Ever2DerogPubRec - NumTrades90Ever2DerogPubRec (0.99)</a:t>
            </a:r>
          </a:p>
          <a:p>
            <a:r>
              <a:rPr lang="en-US" altLang="ko-KR" sz="1400" dirty="0"/>
              <a:t>NumInqLast6Mexcl7days - NumInqLast6M (0.99)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4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11785</TotalTime>
  <Words>1365</Words>
  <Application>Microsoft Office PowerPoint</Application>
  <PresentationFormat>와이드스크린</PresentationFormat>
  <Paragraphs>276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KoPubWorld돋움체 Bold</vt:lpstr>
      <vt:lpstr>KoPubWorld돋움체 Light</vt:lpstr>
      <vt:lpstr>Wingdings</vt:lpstr>
      <vt:lpstr>KoPubWorld돋움체 Medium</vt:lpstr>
      <vt:lpstr>맑은 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User</cp:lastModifiedBy>
  <cp:revision>431</cp:revision>
  <dcterms:created xsi:type="dcterms:W3CDTF">2020-01-03T14:16:53Z</dcterms:created>
  <dcterms:modified xsi:type="dcterms:W3CDTF">2021-12-12T06:30:35Z</dcterms:modified>
</cp:coreProperties>
</file>